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730" r:id="rId2"/>
    <p:sldMasterId id="2147483739" r:id="rId3"/>
  </p:sldMasterIdLst>
  <p:notesMasterIdLst>
    <p:notesMasterId r:id="rId61"/>
  </p:notesMasterIdLst>
  <p:handoutMasterIdLst>
    <p:handoutMasterId r:id="rId62"/>
  </p:handoutMasterIdLst>
  <p:sldIdLst>
    <p:sldId id="731" r:id="rId4"/>
    <p:sldId id="732" r:id="rId5"/>
    <p:sldId id="724" r:id="rId6"/>
    <p:sldId id="725" r:id="rId7"/>
    <p:sldId id="726" r:id="rId8"/>
    <p:sldId id="620" r:id="rId9"/>
    <p:sldId id="733" r:id="rId10"/>
    <p:sldId id="633" r:id="rId11"/>
    <p:sldId id="634" r:id="rId12"/>
    <p:sldId id="635" r:id="rId13"/>
    <p:sldId id="636" r:id="rId14"/>
    <p:sldId id="689" r:id="rId15"/>
    <p:sldId id="736" r:id="rId16"/>
    <p:sldId id="637" r:id="rId17"/>
    <p:sldId id="638" r:id="rId18"/>
    <p:sldId id="639" r:id="rId19"/>
    <p:sldId id="640" r:id="rId20"/>
    <p:sldId id="641" r:id="rId21"/>
    <p:sldId id="643" r:id="rId22"/>
    <p:sldId id="690" r:id="rId23"/>
    <p:sldId id="642" r:id="rId24"/>
    <p:sldId id="692" r:id="rId25"/>
    <p:sldId id="734" r:id="rId26"/>
    <p:sldId id="737" r:id="rId27"/>
    <p:sldId id="738" r:id="rId28"/>
    <p:sldId id="739" r:id="rId29"/>
    <p:sldId id="740" r:id="rId30"/>
    <p:sldId id="741" r:id="rId31"/>
    <p:sldId id="742" r:id="rId32"/>
    <p:sldId id="743" r:id="rId33"/>
    <p:sldId id="744" r:id="rId34"/>
    <p:sldId id="745" r:id="rId35"/>
    <p:sldId id="753" r:id="rId36"/>
    <p:sldId id="754" r:id="rId37"/>
    <p:sldId id="746" r:id="rId38"/>
    <p:sldId id="747" r:id="rId39"/>
    <p:sldId id="748" r:id="rId40"/>
    <p:sldId id="749" r:id="rId41"/>
    <p:sldId id="757" r:id="rId42"/>
    <p:sldId id="758" r:id="rId43"/>
    <p:sldId id="759" r:id="rId44"/>
    <p:sldId id="760" r:id="rId45"/>
    <p:sldId id="761" r:id="rId46"/>
    <p:sldId id="762" r:id="rId47"/>
    <p:sldId id="763" r:id="rId48"/>
    <p:sldId id="649" r:id="rId49"/>
    <p:sldId id="647" r:id="rId50"/>
    <p:sldId id="755" r:id="rId51"/>
    <p:sldId id="756" r:id="rId52"/>
    <p:sldId id="653" r:id="rId53"/>
    <p:sldId id="656" r:id="rId54"/>
    <p:sldId id="654" r:id="rId55"/>
    <p:sldId id="655" r:id="rId56"/>
    <p:sldId id="658" r:id="rId57"/>
    <p:sldId id="735" r:id="rId58"/>
    <p:sldId id="729" r:id="rId59"/>
    <p:sldId id="730"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0066C2"/>
    <a:srgbClr val="FAFAFA"/>
    <a:srgbClr val="0070C0"/>
    <a:srgbClr val="0066CC"/>
    <a:srgbClr val="FDFDFD"/>
    <a:srgbClr val="2B83E5"/>
    <a:srgbClr val="3399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3438" autoAdjust="0"/>
  </p:normalViewPr>
  <p:slideViewPr>
    <p:cSldViewPr snapToGrid="0" showGuides="1">
      <p:cViewPr>
        <p:scale>
          <a:sx n="70" d="100"/>
          <a:sy n="70" d="100"/>
        </p:scale>
        <p:origin x="508" y="32"/>
      </p:cViewPr>
      <p:guideLst>
        <p:guide orient="horz" pos="2160"/>
        <p:guide pos="3840"/>
      </p:guideLst>
    </p:cSldViewPr>
  </p:slideViewPr>
  <p:outlineViewPr>
    <p:cViewPr>
      <p:scale>
        <a:sx n="33" d="100"/>
        <a:sy n="33" d="100"/>
      </p:scale>
      <p:origin x="0" y="287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1" d="100"/>
          <a:sy n="51" d="100"/>
        </p:scale>
        <p:origin x="-29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B1A6C1-5044-401B-9A12-63A8B46D85BE}" type="datetimeFigureOut">
              <a:rPr lang="zh-CN" altLang="en-US" smtClean="0"/>
              <a:t>2019/9/18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8BECA8-4E2F-492F-8108-2D91F16993DF}" type="slidenum">
              <a:rPr lang="zh-CN" altLang="en-US" smtClean="0"/>
              <a:t>‹#›</a:t>
            </a:fld>
            <a:endParaRPr lang="zh-CN" altLang="en-US"/>
          </a:p>
        </p:txBody>
      </p:sp>
    </p:spTree>
    <p:extLst>
      <p:ext uri="{BB962C8B-B14F-4D97-AF65-F5344CB8AC3E}">
        <p14:creationId xmlns:p14="http://schemas.microsoft.com/office/powerpoint/2010/main" val="2936623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99F74-C857-4630-B9C6-E31FEE3B13CA}"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81467-8FB4-4769-8096-B8DD69052CC3}" type="slidenum">
              <a:rPr lang="zh-CN" altLang="en-US" smtClean="0"/>
              <a:t>‹#›</a:t>
            </a:fld>
            <a:endParaRPr lang="zh-CN" altLang="en-US"/>
          </a:p>
        </p:txBody>
      </p:sp>
    </p:spTree>
    <p:extLst>
      <p:ext uri="{BB962C8B-B14F-4D97-AF65-F5344CB8AC3E}">
        <p14:creationId xmlns:p14="http://schemas.microsoft.com/office/powerpoint/2010/main" val="20105047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baike.baidu.com/item/%E6%8F%90%E5%89%8D%E6%9C%9F" TargetMode="External"/><Relationship Id="rId3" Type="http://schemas.openxmlformats.org/officeDocument/2006/relationships/hyperlink" Target="https://baike.baidu.com/item/%E4%B8%BB%E7%94%9F%E4%BA%A7%E8%AE%A1%E5%88%92" TargetMode="External"/><Relationship Id="rId7" Type="http://schemas.openxmlformats.org/officeDocument/2006/relationships/hyperlink" Target="https://baike.baidu.com/item/%E5%87%80%E9%9C%80%E6%B1%82%E9%87%8F"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baike.baidu.com/item/%E5%BA%93%E5%AD%98" TargetMode="External"/><Relationship Id="rId5" Type="http://schemas.openxmlformats.org/officeDocument/2006/relationships/hyperlink" Target="https://baike.baidu.com/item/%E9%9C%80%E6%B1%82%E9%87%8F" TargetMode="External"/><Relationship Id="rId4" Type="http://schemas.openxmlformats.org/officeDocument/2006/relationships/hyperlink" Target="https://baike.baidu.com/item/%E7%89%A9%E6%96%99%E6%B8%85%E5%8D%9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从以下六个方面介绍</a:t>
            </a:r>
          </a:p>
        </p:txBody>
      </p:sp>
      <p:sp>
        <p:nvSpPr>
          <p:cNvPr id="4" name="灯片编号占位符 3"/>
          <p:cNvSpPr>
            <a:spLocks noGrp="1"/>
          </p:cNvSpPr>
          <p:nvPr>
            <p:ph type="sldNum" sz="quarter" idx="10"/>
          </p:nvPr>
        </p:nvSpPr>
        <p:spPr/>
        <p:txBody>
          <a:bodyPr/>
          <a:lstStyle/>
          <a:p>
            <a:pPr marL="0" marR="0" lvl="0" indent="0" algn="r" defTabSz="935847" rtl="0" eaLnBrk="0" fontAlgn="base" latinLnBrk="0" hangingPunct="0">
              <a:lnSpc>
                <a:spcPct val="100000"/>
              </a:lnSpc>
              <a:spcBef>
                <a:spcPct val="50000"/>
              </a:spcBef>
              <a:spcAft>
                <a:spcPct val="0"/>
              </a:spcAft>
              <a:buClrTx/>
              <a:buSzTx/>
              <a:buFontTx/>
              <a:buNone/>
              <a:tabLst/>
              <a:defRPr/>
            </a:pPr>
            <a:fld id="{E39B8C8D-2BCA-4340-9492-B5D660905C32}" type="slidenum">
              <a:rPr kumimoji="0" lang="zh-CN" altLang="en-US" sz="1200" b="0" i="0" u="none" strike="noStrike" kern="1200" cap="none" spc="0" normalizeH="0" baseline="0" noProof="0" smtClean="0">
                <a:ln>
                  <a:noFill/>
                </a:ln>
                <a:solidFill>
                  <a:srgbClr val="000000"/>
                </a:solidFill>
                <a:effectLst/>
                <a:uLnTx/>
                <a:uFillTx/>
                <a:ea typeface="楷体_GB2312" pitchFamily="49" charset="-122"/>
                <a:cs typeface="+mn-cs"/>
              </a:rPr>
              <a:pPr marL="0" marR="0" lvl="0" indent="0" algn="r" defTabSz="935847" rtl="0" eaLnBrk="0" fontAlgn="base" latinLnBrk="0" hangingPunct="0">
                <a:lnSpc>
                  <a:spcPct val="100000"/>
                </a:lnSpc>
                <a:spcBef>
                  <a:spcPct val="50000"/>
                </a:spcBef>
                <a:spcAft>
                  <a:spcPct val="0"/>
                </a:spcAft>
                <a:buClrTx/>
                <a:buSzTx/>
                <a:buFontTx/>
                <a:buNone/>
                <a:tabLst/>
                <a:defRPr/>
              </a:pPr>
              <a:t>2</a:t>
            </a:fld>
            <a:endParaRPr kumimoji="0" lang="en-US" altLang="zh-CN" sz="1200" b="0" i="0" u="none" strike="noStrike" kern="1200" cap="none" spc="0" normalizeH="0" baseline="0" noProof="0" dirty="0">
              <a:ln>
                <a:noFill/>
              </a:ln>
              <a:solidFill>
                <a:srgbClr val="000000"/>
              </a:solidFill>
              <a:effectLst/>
              <a:uLnTx/>
              <a:uFillTx/>
              <a:ea typeface="楷体_GB2312" pitchFamily="49" charset="-122"/>
              <a:cs typeface="+mn-cs"/>
            </a:endParaRPr>
          </a:p>
        </p:txBody>
      </p:sp>
    </p:spTree>
    <p:extLst>
      <p:ext uri="{BB962C8B-B14F-4D97-AF65-F5344CB8AC3E}">
        <p14:creationId xmlns:p14="http://schemas.microsoft.com/office/powerpoint/2010/main" val="2654614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14</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16</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17</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18</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pPr algn="l"/>
            <a:r>
              <a:rPr lang="zh-CN" altLang="en-US" sz="1200" b="0" dirty="0" smtClean="0">
                <a:latin typeface="黑体" pitchFamily="49" charset="-122"/>
              </a:rPr>
              <a:t>工序加工周期</a:t>
            </a:r>
            <a:r>
              <a:rPr lang="en-US" altLang="zh-CN" sz="1200" b="0" dirty="0" smtClean="0">
                <a:latin typeface="黑体" pitchFamily="49" charset="-122"/>
              </a:rPr>
              <a:t>=</a:t>
            </a:r>
            <a:r>
              <a:rPr lang="zh-CN" altLang="en-US" sz="1200" b="0" dirty="0" smtClean="0">
                <a:latin typeface="黑体" pitchFamily="49" charset="-122"/>
              </a:rPr>
              <a:t>（计划加工时间*订单数量</a:t>
            </a:r>
            <a:r>
              <a:rPr lang="en-US" altLang="zh-CN" sz="1200" b="0" dirty="0" smtClean="0">
                <a:latin typeface="黑体" pitchFamily="49" charset="-122"/>
              </a:rPr>
              <a:t>+</a:t>
            </a:r>
            <a:r>
              <a:rPr lang="zh-CN" altLang="en-US" sz="1200" b="0" dirty="0" smtClean="0">
                <a:latin typeface="黑体" pitchFamily="49" charset="-122"/>
              </a:rPr>
              <a:t>最短排队时间）</a:t>
            </a:r>
            <a:r>
              <a:rPr lang="en-US" altLang="zh-CN" sz="1200" b="0" dirty="0" smtClean="0">
                <a:latin typeface="黑体" pitchFamily="49" charset="-122"/>
              </a:rPr>
              <a:t>/ </a:t>
            </a:r>
            <a:r>
              <a:rPr lang="zh-CN" altLang="en-US" sz="1200" b="0" dirty="0" smtClean="0">
                <a:latin typeface="黑体" pitchFamily="49" charset="-122"/>
              </a:rPr>
              <a:t>工作中心天工作小时</a:t>
            </a:r>
            <a:r>
              <a:rPr lang="en-US" altLang="zh-CN" sz="1200" b="0" dirty="0" smtClean="0">
                <a:latin typeface="黑体" pitchFamily="49" charset="-122"/>
              </a:rPr>
              <a:t>/60+</a:t>
            </a:r>
            <a:r>
              <a:rPr lang="zh-CN" altLang="en-US" sz="1200" b="0" dirty="0" smtClean="0">
                <a:latin typeface="黑体" pitchFamily="49" charset="-122"/>
              </a:rPr>
              <a:t>最短等待时间</a:t>
            </a:r>
            <a:r>
              <a:rPr lang="en-US" altLang="zh-CN" sz="1200" b="0" dirty="0" smtClean="0">
                <a:latin typeface="黑体" pitchFamily="49" charset="-122"/>
              </a:rPr>
              <a:t>/24/60</a:t>
            </a:r>
            <a:r>
              <a:rPr lang="zh-CN" altLang="en-US" sz="1200" b="0" dirty="0" smtClean="0">
                <a:latin typeface="黑体" pitchFamily="49" charset="-122"/>
              </a:rPr>
              <a:t>）</a:t>
            </a:r>
            <a:endParaRPr lang="zh-CN" altLang="en-US" sz="1200" dirty="0" smtClean="0">
              <a:latin typeface="黑体" pitchFamily="49" charset="-122"/>
            </a:endParaRPr>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19</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21</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从以下六个方面介绍</a:t>
            </a:r>
          </a:p>
        </p:txBody>
      </p:sp>
      <p:sp>
        <p:nvSpPr>
          <p:cNvPr id="4" name="灯片编号占位符 3"/>
          <p:cNvSpPr>
            <a:spLocks noGrp="1"/>
          </p:cNvSpPr>
          <p:nvPr>
            <p:ph type="sldNum" sz="quarter" idx="10"/>
          </p:nvPr>
        </p:nvSpPr>
        <p:spPr/>
        <p:txBody>
          <a:bodyPr/>
          <a:lstStyle/>
          <a:p>
            <a:pPr marL="0" marR="0" lvl="0" indent="0" algn="r" defTabSz="935847" rtl="0" eaLnBrk="0" fontAlgn="base" latinLnBrk="0" hangingPunct="0">
              <a:lnSpc>
                <a:spcPct val="100000"/>
              </a:lnSpc>
              <a:spcBef>
                <a:spcPct val="50000"/>
              </a:spcBef>
              <a:spcAft>
                <a:spcPct val="0"/>
              </a:spcAft>
              <a:buClrTx/>
              <a:buSzTx/>
              <a:buFontTx/>
              <a:buNone/>
              <a:tabLst/>
              <a:defRPr/>
            </a:pPr>
            <a:fld id="{E39B8C8D-2BCA-4340-9492-B5D660905C32}" type="slidenum">
              <a:rPr kumimoji="0" lang="zh-CN" altLang="en-US" sz="1200" b="0" i="0" u="none" strike="noStrike" kern="1200" cap="none" spc="0" normalizeH="0" baseline="0" noProof="0" smtClean="0">
                <a:ln>
                  <a:noFill/>
                </a:ln>
                <a:solidFill>
                  <a:srgbClr val="000000"/>
                </a:solidFill>
                <a:effectLst/>
                <a:uLnTx/>
                <a:uFillTx/>
                <a:ea typeface="楷体_GB2312" pitchFamily="49" charset="-122"/>
                <a:cs typeface="+mn-cs"/>
              </a:rPr>
              <a:pPr marL="0" marR="0" lvl="0" indent="0" algn="r" defTabSz="935847" rtl="0" eaLnBrk="0" fontAlgn="base" latinLnBrk="0" hangingPunct="0">
                <a:lnSpc>
                  <a:spcPct val="100000"/>
                </a:lnSpc>
                <a:spcBef>
                  <a:spcPct val="50000"/>
                </a:spcBef>
                <a:spcAft>
                  <a:spcPct val="0"/>
                </a:spcAft>
                <a:buClrTx/>
                <a:buSzTx/>
                <a:buFontTx/>
                <a:buNone/>
                <a:tabLst/>
                <a:defRPr/>
              </a:pPr>
              <a:t>23</a:t>
            </a:fld>
            <a:endParaRPr kumimoji="0" lang="en-US" altLang="zh-CN" sz="1200" b="0" i="0" u="none" strike="noStrike" kern="1200" cap="none" spc="0" normalizeH="0" baseline="0" noProof="0" dirty="0">
              <a:ln>
                <a:noFill/>
              </a:ln>
              <a:solidFill>
                <a:srgbClr val="000000"/>
              </a:solidFill>
              <a:effectLst/>
              <a:uLnTx/>
              <a:uFillTx/>
              <a:ea typeface="楷体_GB2312" pitchFamily="49" charset="-122"/>
              <a:cs typeface="+mn-cs"/>
            </a:endParaRPr>
          </a:p>
        </p:txBody>
      </p:sp>
    </p:spTree>
    <p:extLst>
      <p:ext uri="{BB962C8B-B14F-4D97-AF65-F5344CB8AC3E}">
        <p14:creationId xmlns:p14="http://schemas.microsoft.com/office/powerpoint/2010/main" val="1411378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关于生产计划，需要从</a:t>
            </a:r>
            <a:r>
              <a:rPr lang="en-US" altLang="zh-CN" dirty="0" smtClean="0"/>
              <a:t>6</a:t>
            </a:r>
            <a:r>
              <a:rPr lang="zh-CN" altLang="en-US" dirty="0" smtClean="0"/>
              <a:t>个方面了解生产计划的概念，分别为</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24</a:t>
            </a:fld>
            <a:endParaRPr lang="en-US" altLang="zh-CN" dirty="0"/>
          </a:p>
        </p:txBody>
      </p:sp>
    </p:spTree>
    <p:extLst>
      <p:ext uri="{BB962C8B-B14F-4D97-AF65-F5344CB8AC3E}">
        <p14:creationId xmlns:p14="http://schemas.microsoft.com/office/powerpoint/2010/main" val="31234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0070C0"/>
                </a:solidFill>
                <a:latin typeface="Arial" panose="020B0604020202020204" pitchFamily="34" charset="0"/>
                <a:cs typeface="Arial" panose="020B0604020202020204" pitchFamily="34" charset="0"/>
              </a:rPr>
              <a:t>简单来说：生产计划就是决定到何时为止如何生产某种产品。</a:t>
            </a:r>
            <a:r>
              <a:rPr lang="zh-CN" altLang="en-US" dirty="0" smtClean="0">
                <a:solidFill>
                  <a:schemeClr val="tx1"/>
                </a:solidFill>
                <a:latin typeface="Calibri" pitchFamily="34" charset="0"/>
                <a:cs typeface="+mn-cs"/>
              </a:rPr>
              <a:t>生产计划不能由制造部门独自智能，虽然其名称为生产计划，但同时必须是营销部门容易销售的计划，是具有有效性的计划。计划是一种预测，不一定成为现实，所以预测的事情，要不要干，需要决策，所以说，要干计划做，要执行计划，必须有一个决策者决定要不干，要干，决策者就必须对计划负责。</a:t>
            </a:r>
            <a:endParaRPr lang="zh-CN" altLang="en-US" dirty="0" smtClean="0">
              <a:solidFill>
                <a:srgbClr val="0070C0"/>
              </a:solidFill>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25</a:t>
            </a:fld>
            <a:endParaRPr lang="en-US" altLang="zh-CN" dirty="0"/>
          </a:p>
        </p:txBody>
      </p:sp>
    </p:spTree>
    <p:extLst>
      <p:ext uri="{BB962C8B-B14F-4D97-AF65-F5344CB8AC3E}">
        <p14:creationId xmlns:p14="http://schemas.microsoft.com/office/powerpoint/2010/main" val="3037918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PLAN</a:t>
            </a:r>
            <a:r>
              <a:rPr lang="zh-CN" altLang="en-US" dirty="0" smtClean="0"/>
              <a:t>，制定生产计划，</a:t>
            </a:r>
            <a:r>
              <a:rPr lang="en-US" altLang="zh-CN" dirty="0" smtClean="0"/>
              <a:t>DO</a:t>
            </a:r>
            <a:r>
              <a:rPr lang="zh-CN" altLang="en-US" dirty="0" smtClean="0"/>
              <a:t>制造部门、销售部门主管执行计划，</a:t>
            </a:r>
            <a:r>
              <a:rPr lang="en-US" altLang="zh-CN" dirty="0" smtClean="0"/>
              <a:t>SEE</a:t>
            </a:r>
            <a:r>
              <a:rPr lang="zh-CN" altLang="en-US" dirty="0" smtClean="0"/>
              <a:t>实施计划，</a:t>
            </a:r>
            <a:r>
              <a:rPr lang="en-US" altLang="zh-CN" dirty="0" smtClean="0"/>
              <a:t>SEE</a:t>
            </a:r>
            <a:r>
              <a:rPr lang="zh-CN" altLang="en-US" dirty="0" smtClean="0"/>
              <a:t>最为重要的。通常的计划一般都是在过去的延长线上制定的，当先前的计划与实际实施情况之间出现差异时，就要对改部门进行修订并制修新的计划，计划也行一开始就会出现差错，拿就很难恢复到原点，因此最好能及时的修正。在生产计划中，销售部门和生产部门可能都存在着无法按计划推进的情况，对销售部门来说，也有可能出现没有按计划发展的情况，对制造来说，如果出现筹备方面的失误，也有可能出现不按计划发展的情况，所以，一旦出现问题，必须及时纠正错误。</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26</a:t>
            </a:fld>
            <a:endParaRPr lang="en-US" altLang="zh-CN" dirty="0"/>
          </a:p>
        </p:txBody>
      </p:sp>
    </p:spTree>
    <p:extLst>
      <p:ext uri="{BB962C8B-B14F-4D97-AF65-F5344CB8AC3E}">
        <p14:creationId xmlns:p14="http://schemas.microsoft.com/office/powerpoint/2010/main" val="46189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D81467-8FB4-4769-8096-B8DD69052CC3}" type="slidenum">
              <a:rPr lang="zh-CN" altLang="en-US" smtClean="0"/>
              <a:t>3</a:t>
            </a:fld>
            <a:endParaRPr lang="zh-CN" altLang="en-US"/>
          </a:p>
        </p:txBody>
      </p:sp>
    </p:spTree>
    <p:extLst>
      <p:ext uri="{BB962C8B-B14F-4D97-AF65-F5344CB8AC3E}">
        <p14:creationId xmlns:p14="http://schemas.microsoft.com/office/powerpoint/2010/main" val="344954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0070C0"/>
                </a:solidFill>
                <a:latin typeface="Arial" panose="020B0604020202020204" pitchFamily="34" charset="0"/>
                <a:cs typeface="Arial" panose="020B0604020202020204" pitchFamily="34" charset="0"/>
              </a:rPr>
              <a:t>生产计划最大的目的就是实现企业可利用资金的充分调配。如果你有魔法，你第一件事就是想得到任何你想要的的东西，但是在现实世界里可不是这样的，在打算做任何事情之前，必须准备时间和充足的时间，一个企业的生产必须要取得利润，为了获得利润，必须要将生产出来的产品卖出去，如果没有已高于投入生产成本卖出去的话，生产资金就会不足，企业就会倒闭，所以为了防止倒闭，必须严格控制生产活动，已高于投入成本卖出出去，才能获得利润，而担负着这个重大责任的就是生产计划。在生产过程中，需要投入物料采购，设备准备，制造和研发人员的准备，所有这些都需要通过生产计划将这些对象组合起来进行高效率的生产。</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27</a:t>
            </a:fld>
            <a:endParaRPr lang="en-US" altLang="zh-CN" dirty="0"/>
          </a:p>
        </p:txBody>
      </p:sp>
    </p:spTree>
    <p:extLst>
      <p:ext uri="{BB962C8B-B14F-4D97-AF65-F5344CB8AC3E}">
        <p14:creationId xmlns:p14="http://schemas.microsoft.com/office/powerpoint/2010/main" val="324819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生产步骤试制按照什么顺序生产，明确利用那些材料和两件，委托那些外包公司或哪些设备生产。因为生产步骤是在产品的设计阶段就决定了，所以在制定计划的时候就已经明确了。</a:t>
            </a:r>
            <a:endParaRPr lang="en-US" altLang="zh-CN" dirty="0" smtClean="0"/>
          </a:p>
          <a:p>
            <a:r>
              <a:rPr lang="zh-CN" altLang="en-US" dirty="0" smtClean="0"/>
              <a:t>生产时间就是依照什么时间实施生产步骤，生产活动并不是瞬间结束的，每道工序都需要有其一定的时间，为了在交货期前将产品生产完成，除了明确各道工序的时间，还需要明确整体的时间。</a:t>
            </a:r>
            <a:endParaRPr lang="en-US" altLang="zh-CN" dirty="0" smtClean="0"/>
          </a:p>
          <a:p>
            <a:r>
              <a:rPr lang="zh-CN" altLang="en-US" dirty="0" smtClean="0"/>
              <a:t>生产资源分配，在生产过程中，如果生产所使用的设备没有档期，或者生产人员不足，就无法进行生产，所以，需要对各个产品生产所需要的设备和人员进行合理的分配。如果这些不足，需要寻找新的生产资源。</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28</a:t>
            </a:fld>
            <a:endParaRPr lang="en-US" altLang="zh-CN" dirty="0"/>
          </a:p>
        </p:txBody>
      </p:sp>
    </p:spTree>
    <p:extLst>
      <p:ext uri="{BB962C8B-B14F-4D97-AF65-F5344CB8AC3E}">
        <p14:creationId xmlns:p14="http://schemas.microsoft.com/office/powerpoint/2010/main" val="3930846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0070C0"/>
                </a:solidFill>
                <a:latin typeface="Arial" panose="020B0604020202020204" pitchFamily="34" charset="0"/>
                <a:cs typeface="Arial" panose="020B0604020202020204" pitchFamily="34" charset="0"/>
              </a:rPr>
              <a:t>生产计划的调控对象包括：生产数量、交货期、库存、资源、成本价、利润、资金（现金）等。除此之外还需要有生产资源。</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29</a:t>
            </a:fld>
            <a:endParaRPr lang="en-US" altLang="zh-CN" dirty="0"/>
          </a:p>
        </p:txBody>
      </p:sp>
    </p:spTree>
    <p:extLst>
      <p:ext uri="{BB962C8B-B14F-4D97-AF65-F5344CB8AC3E}">
        <p14:creationId xmlns:p14="http://schemas.microsoft.com/office/powerpoint/2010/main" val="4033920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Calibri" pitchFamily="34" charset="0"/>
                <a:ea typeface="宋体" pitchFamily="2" charset="-122"/>
                <a:cs typeface="+mn-cs"/>
              </a:rPr>
              <a:t>按单设计（</a:t>
            </a:r>
            <a:r>
              <a:rPr lang="en-US" altLang="zh-CN" sz="1200" b="1" i="0" kern="1200" dirty="0" smtClean="0">
                <a:solidFill>
                  <a:schemeClr val="tx1"/>
                </a:solidFill>
                <a:effectLst/>
                <a:latin typeface="Calibri" pitchFamily="34" charset="0"/>
                <a:ea typeface="宋体" pitchFamily="2" charset="-122"/>
                <a:cs typeface="+mn-cs"/>
              </a:rPr>
              <a:t>Engineer To Order</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ETO</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在这种生产类型下，一种产品在很大程度上是按照某一特定客户的要求来设计的，所以说支持客户化的设计是该生产流程的重要功能和组成部分。因为绝大多数产品都是为特定客户度身定制，所以这些产品有可能只生产一次。在这种生产类型中，产品的生产批量较小，但是设计工作和最终产品往往非常复杂。在生产过程中，每一项工作都要特殊处理，因为每项工作都可能有不一样的操作，不一样的费用，需要不同的人员来完成。当然，除了特殊该产品专用材料之外也有一些与其它产品共享的原材料。</a:t>
            </a:r>
          </a:p>
          <a:p>
            <a:r>
              <a:rPr lang="zh-CN" altLang="en-US" sz="1200" b="1" i="0" kern="1200" dirty="0" smtClean="0">
                <a:solidFill>
                  <a:schemeClr val="tx1"/>
                </a:solidFill>
                <a:effectLst/>
                <a:latin typeface="Calibri" pitchFamily="34" charset="0"/>
                <a:ea typeface="宋体" pitchFamily="2" charset="-122"/>
                <a:cs typeface="+mn-cs"/>
              </a:rPr>
              <a:t>按单生产（</a:t>
            </a:r>
            <a:r>
              <a:rPr lang="en-US" altLang="zh-CN" sz="1200" b="1" i="0" kern="1200" dirty="0" smtClean="0">
                <a:solidFill>
                  <a:schemeClr val="tx1"/>
                </a:solidFill>
                <a:effectLst/>
                <a:latin typeface="Calibri" pitchFamily="34" charset="0"/>
                <a:ea typeface="宋体" pitchFamily="2" charset="-122"/>
                <a:cs typeface="+mn-cs"/>
              </a:rPr>
              <a:t>Make To Order</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MTO</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按单生产，就是根据顾客的订单原先的设计制造顾客所需的产品，而生产计划则是依据所收到订单中所指定的产品</a:t>
            </a:r>
            <a:r>
              <a:rPr lang="en-US" altLang="zh-CN" sz="1200" b="0" i="0" kern="1200" dirty="0" smtClean="0">
                <a:solidFill>
                  <a:schemeClr val="tx1"/>
                </a:solidFill>
                <a:effectLst/>
                <a:latin typeface="Calibri" pitchFamily="34" charset="0"/>
                <a:ea typeface="宋体" pitchFamily="2" charset="-122"/>
                <a:cs typeface="+mn-cs"/>
              </a:rPr>
              <a:t>BOM</a:t>
            </a:r>
            <a:r>
              <a:rPr lang="zh-CN" altLang="en-US" sz="1200" b="0" i="0" kern="1200" dirty="0" smtClean="0">
                <a:solidFill>
                  <a:schemeClr val="tx1"/>
                </a:solidFill>
                <a:effectLst/>
                <a:latin typeface="Calibri" pitchFamily="34" charset="0"/>
                <a:ea typeface="宋体" pitchFamily="2" charset="-122"/>
                <a:cs typeface="+mn-cs"/>
              </a:rPr>
              <a:t>规划生产排程及购买原料，可以完全依据顾客的特殊要求制造其所需产品，且可将存货降至最低。</a:t>
            </a:r>
          </a:p>
          <a:p>
            <a:r>
              <a:rPr lang="zh-CN" altLang="en-US" sz="1200" b="1" i="0" kern="1200" dirty="0" smtClean="0">
                <a:solidFill>
                  <a:schemeClr val="tx1"/>
                </a:solidFill>
                <a:effectLst/>
                <a:latin typeface="Calibri" pitchFamily="34" charset="0"/>
                <a:ea typeface="宋体" pitchFamily="2" charset="-122"/>
                <a:cs typeface="+mn-cs"/>
              </a:rPr>
              <a:t>按单装配（</a:t>
            </a:r>
            <a:r>
              <a:rPr lang="en-US" altLang="zh-CN" sz="1200" b="1" i="0" kern="1200" dirty="0" smtClean="0">
                <a:solidFill>
                  <a:schemeClr val="tx1"/>
                </a:solidFill>
                <a:effectLst/>
                <a:latin typeface="Calibri" pitchFamily="34" charset="0"/>
                <a:ea typeface="宋体" pitchFamily="2" charset="-122"/>
                <a:cs typeface="+mn-cs"/>
              </a:rPr>
              <a:t>Assemble To Order</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ATO</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在这种生产类型中，客户对零部件或产品的某些配置给出要求，生产商根据客户的要求提供为客户定制的产品。所以，生产商必须保持一定数量的零部件的库存，以便当客户定单到来时，可以迅速按定单装配出产品并发送给客户。为此，需要运用某些类型的配置系统，以便迅速获取并处理定单数据信息，然后按照客户需求组织产品的生产装配来满足客户需要。生产企业必须备有不同部件并准备好多个柔性的组装车间，以便在最短的时间内组装出种类众多的产品。</a:t>
            </a:r>
          </a:p>
          <a:p>
            <a:r>
              <a:rPr lang="zh-CN" altLang="en-US" sz="1200" b="1" i="0" kern="1200" dirty="0" smtClean="0">
                <a:solidFill>
                  <a:schemeClr val="tx1"/>
                </a:solidFill>
                <a:effectLst/>
                <a:latin typeface="Calibri" pitchFamily="34" charset="0"/>
                <a:ea typeface="宋体" pitchFamily="2" charset="-122"/>
                <a:cs typeface="+mn-cs"/>
              </a:rPr>
              <a:t>库存生产（</a:t>
            </a:r>
            <a:r>
              <a:rPr lang="en-US" altLang="zh-CN" sz="1200" b="1" i="0" kern="1200" dirty="0" smtClean="0">
                <a:solidFill>
                  <a:schemeClr val="tx1"/>
                </a:solidFill>
                <a:effectLst/>
                <a:latin typeface="Calibri" pitchFamily="34" charset="0"/>
                <a:ea typeface="宋体" pitchFamily="2" charset="-122"/>
                <a:cs typeface="+mn-cs"/>
              </a:rPr>
              <a:t>Make To Stock</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MTS</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在按库存生产策略的类型中，客户基本上对最终产品规格的确定没有什么建议或要求，他们的投入很少。生产商生产的产品并不是为任何特定客户定制的。但是，按库存生产时的产品批量又不像典型的重复生产那么大。通常，这类产品可能属于大众化的市售通用规格的消费商品，也可能是企业的自有品牌产品；它随着市场的需求并参考本身的库存存量来决定是否要安排生产计划</a:t>
            </a:r>
            <a:endParaRPr lang="zh-CN" altLang="en-US" sz="1200" b="0" i="0" kern="1200" dirty="0">
              <a:solidFill>
                <a:schemeClr val="tx1"/>
              </a:solidFill>
              <a:effectLst/>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30</a:t>
            </a:fld>
            <a:endParaRPr lang="en-US" altLang="zh-CN" dirty="0"/>
          </a:p>
        </p:txBody>
      </p:sp>
    </p:spTree>
    <p:extLst>
      <p:ext uri="{BB962C8B-B14F-4D97-AF65-F5344CB8AC3E}">
        <p14:creationId xmlns:p14="http://schemas.microsoft.com/office/powerpoint/2010/main" val="1623868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31</a:t>
            </a:fld>
            <a:endParaRPr lang="en-US" altLang="zh-CN" dirty="0"/>
          </a:p>
        </p:txBody>
      </p:sp>
    </p:spTree>
    <p:extLst>
      <p:ext uri="{BB962C8B-B14F-4D97-AF65-F5344CB8AC3E}">
        <p14:creationId xmlns:p14="http://schemas.microsoft.com/office/powerpoint/2010/main" val="362909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计划体系分为三个层级，</a:t>
            </a:r>
            <a:r>
              <a:rPr lang="en-US" altLang="zh-CN" dirty="0" smtClean="0"/>
              <a:t>6</a:t>
            </a:r>
            <a:r>
              <a:rPr lang="zh-CN" altLang="en-US" dirty="0" smtClean="0"/>
              <a:t>个月的中期计划，</a:t>
            </a:r>
            <a:r>
              <a:rPr lang="en-US" altLang="zh-CN" dirty="0" smtClean="0"/>
              <a:t>6</a:t>
            </a:r>
            <a:r>
              <a:rPr lang="zh-CN" altLang="en-US" dirty="0" smtClean="0"/>
              <a:t>周的周度短期计划和</a:t>
            </a:r>
            <a:r>
              <a:rPr lang="en-US" altLang="zh-CN" dirty="0" smtClean="0"/>
              <a:t>3+1</a:t>
            </a:r>
            <a:r>
              <a:rPr lang="zh-CN" altLang="en-US" dirty="0" smtClean="0"/>
              <a:t>日滚动计划，营销部门给出提前一个月提供未来</a:t>
            </a:r>
            <a:r>
              <a:rPr lang="en-US" altLang="zh-CN" dirty="0" smtClean="0"/>
              <a:t>6</a:t>
            </a:r>
            <a:r>
              <a:rPr lang="zh-CN" altLang="en-US" dirty="0" smtClean="0"/>
              <a:t>个月的销售计划，和未来</a:t>
            </a:r>
            <a:r>
              <a:rPr lang="en-US" altLang="zh-CN" dirty="0" smtClean="0"/>
              <a:t>6</a:t>
            </a:r>
            <a:r>
              <a:rPr lang="zh-CN" altLang="en-US" dirty="0" smtClean="0"/>
              <a:t>周的销售计划，经</a:t>
            </a:r>
            <a:r>
              <a:rPr lang="en-US" altLang="zh-CN" dirty="0" smtClean="0"/>
              <a:t>sop</a:t>
            </a:r>
            <a:r>
              <a:rPr lang="zh-CN" altLang="en-US" dirty="0" smtClean="0"/>
              <a:t>会议评审之后，</a:t>
            </a:r>
            <a:r>
              <a:rPr lang="en-US" altLang="zh-CN" dirty="0" smtClean="0"/>
              <a:t>sop</a:t>
            </a:r>
            <a:r>
              <a:rPr lang="zh-CN" altLang="en-US" dirty="0" smtClean="0"/>
              <a:t>会议每周一次，所以周计划在</a:t>
            </a:r>
            <a:r>
              <a:rPr lang="en-US" altLang="zh-CN" dirty="0" smtClean="0"/>
              <a:t>6</a:t>
            </a:r>
            <a:r>
              <a:rPr lang="zh-CN" altLang="en-US" dirty="0" smtClean="0"/>
              <a:t>个月之内都是滚动的，经过评审之后，最终形成公司的运行计划，指导原材料和零部件采购及生产。对于主机公司来说，</a:t>
            </a:r>
            <a:r>
              <a:rPr lang="en-US" altLang="zh-CN" dirty="0" smtClean="0"/>
              <a:t>6</a:t>
            </a:r>
            <a:r>
              <a:rPr lang="zh-CN" altLang="en-US" dirty="0" smtClean="0"/>
              <a:t>周包括当周和未来五周，在本周计划是稳定，本周导入未来五周的计划，</a:t>
            </a:r>
            <a:endParaRPr lang="en-US" altLang="zh-CN" dirty="0" smtClean="0"/>
          </a:p>
          <a:p>
            <a:r>
              <a:rPr lang="zh-CN" altLang="en-US" dirty="0" smtClean="0"/>
              <a:t>每个月的</a:t>
            </a:r>
            <a:r>
              <a:rPr lang="en-US" altLang="zh-CN" dirty="0" smtClean="0"/>
              <a:t>25</a:t>
            </a:r>
            <a:r>
              <a:rPr lang="zh-CN" altLang="en-US" dirty="0" smtClean="0"/>
              <a:t>号事业部总经理</a:t>
            </a:r>
            <a:r>
              <a:rPr lang="en-US" altLang="zh-CN" dirty="0" smtClean="0"/>
              <a:t>sop</a:t>
            </a:r>
            <a:r>
              <a:rPr lang="zh-CN" altLang="en-US" dirty="0" smtClean="0"/>
              <a:t>会议，确定下一个月和未来五个月的生产计划</a:t>
            </a:r>
            <a:endParaRPr lang="en-US" altLang="zh-CN" dirty="0" smtClean="0"/>
          </a:p>
          <a:p>
            <a:r>
              <a:rPr lang="zh-CN" altLang="en-US" dirty="0" smtClean="0"/>
              <a:t>总经办计划、制造、营销、商务、产业链公司确定未来</a:t>
            </a:r>
            <a:r>
              <a:rPr lang="en-US" altLang="zh-CN" dirty="0" smtClean="0"/>
              <a:t>6</a:t>
            </a:r>
            <a:r>
              <a:rPr lang="zh-CN" altLang="en-US" dirty="0" smtClean="0"/>
              <a:t>周的生产计划，每周二导入未来</a:t>
            </a:r>
            <a:r>
              <a:rPr lang="en-US" altLang="zh-CN" dirty="0" smtClean="0"/>
              <a:t>6</a:t>
            </a:r>
            <a:r>
              <a:rPr lang="zh-CN" altLang="en-US" dirty="0" smtClean="0"/>
              <a:t>周计划</a:t>
            </a:r>
            <a:endParaRPr lang="en-US" altLang="zh-CN" dirty="0" smtClean="0"/>
          </a:p>
          <a:p>
            <a:r>
              <a:rPr lang="zh-CN" altLang="en-US" dirty="0" smtClean="0"/>
              <a:t>锁定四周，一周调整，一周预测</a:t>
            </a:r>
            <a:endParaRPr lang="en-US" altLang="zh-CN" dirty="0" smtClean="0"/>
          </a:p>
          <a:p>
            <a:r>
              <a:rPr lang="zh-CN" altLang="en-US" dirty="0" smtClean="0"/>
              <a:t>每周二滚动一次</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35847" rtl="0" eaLnBrk="0" fontAlgn="base" latinLnBrk="0" hangingPunct="0">
              <a:lnSpc>
                <a:spcPct val="100000"/>
              </a:lnSpc>
              <a:spcBef>
                <a:spcPct val="50000"/>
              </a:spcBef>
              <a:spcAft>
                <a:spcPct val="0"/>
              </a:spcAft>
              <a:buClrTx/>
              <a:buSzTx/>
              <a:buFontTx/>
              <a:buNone/>
              <a:tabLst/>
              <a:defRPr/>
            </a:pPr>
            <a:fld id="{E39B8C8D-2BCA-4340-9492-B5D660905C32}" type="slidenum">
              <a:rPr kumimoji="0" lang="zh-CN" altLang="en-US" sz="1200" b="0" i="0" u="none" strike="noStrike" kern="1200" cap="none" spc="0" normalizeH="0" baseline="0" noProof="0" smtClean="0">
                <a:ln>
                  <a:noFill/>
                </a:ln>
                <a:solidFill>
                  <a:srgbClr val="000000"/>
                </a:solidFill>
                <a:effectLst/>
                <a:uLnTx/>
                <a:uFillTx/>
                <a:ea typeface="楷体_GB2312" pitchFamily="49" charset="-122"/>
                <a:cs typeface="+mn-cs"/>
              </a:rPr>
              <a:pPr marL="0" marR="0" lvl="0" indent="0" algn="r" defTabSz="935847" rtl="0" eaLnBrk="0" fontAlgn="base" latinLnBrk="0" hangingPunct="0">
                <a:lnSpc>
                  <a:spcPct val="100000"/>
                </a:lnSpc>
                <a:spcBef>
                  <a:spcPct val="50000"/>
                </a:spcBef>
                <a:spcAft>
                  <a:spcPct val="0"/>
                </a:spcAft>
                <a:buClrTx/>
                <a:buSzTx/>
                <a:buFontTx/>
                <a:buNone/>
                <a:tabLst/>
                <a:defRPr/>
              </a:pPr>
              <a:t>32</a:t>
            </a:fld>
            <a:endParaRPr kumimoji="0" lang="en-US" altLang="zh-CN" sz="1200" b="0" i="0" u="none" strike="noStrike" kern="1200" cap="none" spc="0" normalizeH="0" baseline="0" noProof="0" dirty="0">
              <a:ln>
                <a:noFill/>
              </a:ln>
              <a:solidFill>
                <a:srgbClr val="000000"/>
              </a:solidFill>
              <a:effectLst/>
              <a:uLnTx/>
              <a:uFillTx/>
              <a:ea typeface="楷体_GB2312" pitchFamily="49" charset="-122"/>
              <a:cs typeface="+mn-cs"/>
            </a:endParaRPr>
          </a:p>
        </p:txBody>
      </p:sp>
    </p:spTree>
    <p:extLst>
      <p:ext uri="{BB962C8B-B14F-4D97-AF65-F5344CB8AC3E}">
        <p14:creationId xmlns:p14="http://schemas.microsoft.com/office/powerpoint/2010/main" val="2301171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Calibri" pitchFamily="34" charset="0"/>
                <a:ea typeface="宋体" pitchFamily="2" charset="-122"/>
                <a:cs typeface="+mn-cs"/>
              </a:rPr>
              <a:t>第一项数据是</a:t>
            </a:r>
            <a:r>
              <a:rPr lang="zh-CN" altLang="zh-CN" sz="1200" b="1" kern="1200" dirty="0" smtClean="0">
                <a:solidFill>
                  <a:schemeClr val="tx1"/>
                </a:solidFill>
                <a:effectLst/>
                <a:latin typeface="Calibri" pitchFamily="34" charset="0"/>
                <a:ea typeface="宋体" pitchFamily="2" charset="-122"/>
                <a:cs typeface="+mn-cs"/>
              </a:rPr>
              <a:t>主生产计划</a:t>
            </a:r>
            <a:r>
              <a:rPr lang="zh-CN" altLang="zh-CN" sz="1200" kern="1200" dirty="0" smtClean="0">
                <a:solidFill>
                  <a:schemeClr val="tx1"/>
                </a:solidFill>
                <a:effectLst/>
                <a:latin typeface="Calibri" pitchFamily="34" charset="0"/>
                <a:ea typeface="宋体" pitchFamily="2" charset="-122"/>
                <a:cs typeface="+mn-cs"/>
              </a:rPr>
              <a:t>，它指明在某一计划时间段内应生产出的各种产品和备件，它是物料需求计划制订的一个最重要的数据来源。</a:t>
            </a:r>
          </a:p>
          <a:p>
            <a:r>
              <a:rPr lang="zh-CN" altLang="zh-CN" sz="1200" kern="1200" dirty="0" smtClean="0">
                <a:solidFill>
                  <a:schemeClr val="tx1"/>
                </a:solidFill>
                <a:effectLst/>
                <a:latin typeface="Calibri" pitchFamily="34" charset="0"/>
                <a:ea typeface="宋体" pitchFamily="2" charset="-122"/>
                <a:cs typeface="+mn-cs"/>
              </a:rPr>
              <a:t>第二项数据是</a:t>
            </a:r>
            <a:r>
              <a:rPr lang="zh-CN" altLang="zh-CN" sz="1200" b="1" kern="1200" dirty="0" smtClean="0">
                <a:solidFill>
                  <a:schemeClr val="tx1"/>
                </a:solidFill>
                <a:effectLst/>
                <a:latin typeface="Calibri" pitchFamily="34" charset="0"/>
                <a:ea typeface="宋体" pitchFamily="2" charset="-122"/>
                <a:cs typeface="+mn-cs"/>
              </a:rPr>
              <a:t>物料清单</a:t>
            </a:r>
            <a:r>
              <a:rPr lang="en-US" altLang="zh-CN" sz="1200" b="1" kern="1200" dirty="0" smtClean="0">
                <a:solidFill>
                  <a:schemeClr val="tx1"/>
                </a:solidFill>
                <a:effectLst/>
                <a:latin typeface="Calibri" pitchFamily="34" charset="0"/>
                <a:ea typeface="宋体" pitchFamily="2" charset="-122"/>
                <a:cs typeface="+mn-cs"/>
              </a:rPr>
              <a:t>(BOM)</a:t>
            </a:r>
            <a:r>
              <a:rPr lang="zh-CN" altLang="zh-CN" sz="1200" kern="1200" dirty="0" smtClean="0">
                <a:solidFill>
                  <a:schemeClr val="tx1"/>
                </a:solidFill>
                <a:effectLst/>
                <a:latin typeface="Calibri" pitchFamily="34" charset="0"/>
                <a:ea typeface="宋体" pitchFamily="2" charset="-122"/>
                <a:cs typeface="+mn-cs"/>
              </a:rPr>
              <a:t>，它指明了物料之间的结构关系，以及每种物料需求的数量，它是物料需求计划系统中最为基础的数据。</a:t>
            </a:r>
          </a:p>
          <a:p>
            <a:r>
              <a:rPr lang="zh-CN" altLang="zh-CN" sz="1200" kern="1200" dirty="0" smtClean="0">
                <a:solidFill>
                  <a:schemeClr val="tx1"/>
                </a:solidFill>
                <a:effectLst/>
                <a:latin typeface="Calibri" pitchFamily="34" charset="0"/>
                <a:ea typeface="宋体" pitchFamily="2" charset="-122"/>
                <a:cs typeface="+mn-cs"/>
              </a:rPr>
              <a:t>第三项数据是</a:t>
            </a:r>
            <a:r>
              <a:rPr lang="zh-CN" altLang="zh-CN" sz="1200" b="1" kern="1200" dirty="0" smtClean="0">
                <a:solidFill>
                  <a:schemeClr val="tx1"/>
                </a:solidFill>
                <a:effectLst/>
                <a:latin typeface="Calibri" pitchFamily="34" charset="0"/>
                <a:ea typeface="宋体" pitchFamily="2" charset="-122"/>
                <a:cs typeface="+mn-cs"/>
              </a:rPr>
              <a:t>库存记录</a:t>
            </a:r>
            <a:r>
              <a:rPr lang="zh-CN" altLang="zh-CN" sz="1200" kern="1200" dirty="0" smtClean="0">
                <a:solidFill>
                  <a:schemeClr val="tx1"/>
                </a:solidFill>
                <a:effectLst/>
                <a:latin typeface="Calibri" pitchFamily="34" charset="0"/>
                <a:ea typeface="宋体" pitchFamily="2" charset="-122"/>
                <a:cs typeface="+mn-cs"/>
              </a:rPr>
              <a:t>，它把每个物料品目的现有库存量和计划接受量的实际状态反映出来。</a:t>
            </a:r>
          </a:p>
          <a:p>
            <a:r>
              <a:rPr lang="zh-CN" altLang="zh-CN" sz="1200" kern="1200" dirty="0" smtClean="0">
                <a:solidFill>
                  <a:schemeClr val="tx1"/>
                </a:solidFill>
                <a:effectLst/>
                <a:latin typeface="Calibri" pitchFamily="34" charset="0"/>
                <a:ea typeface="宋体" pitchFamily="2" charset="-122"/>
                <a:cs typeface="+mn-cs"/>
              </a:rPr>
              <a:t>第四项数据是</a:t>
            </a:r>
            <a:r>
              <a:rPr lang="zh-CN" altLang="zh-CN" sz="1200" b="1" kern="1200" dirty="0" smtClean="0">
                <a:solidFill>
                  <a:schemeClr val="tx1"/>
                </a:solidFill>
                <a:effectLst/>
                <a:latin typeface="Calibri" pitchFamily="34" charset="0"/>
                <a:ea typeface="宋体" pitchFamily="2" charset="-122"/>
                <a:cs typeface="+mn-cs"/>
              </a:rPr>
              <a:t>提前期</a:t>
            </a:r>
            <a:r>
              <a:rPr lang="zh-CN" altLang="zh-CN" sz="1200" kern="1200" dirty="0" smtClean="0">
                <a:solidFill>
                  <a:schemeClr val="tx1"/>
                </a:solidFill>
                <a:effectLst/>
                <a:latin typeface="Calibri" pitchFamily="34" charset="0"/>
                <a:ea typeface="宋体" pitchFamily="2" charset="-122"/>
                <a:cs typeface="+mn-cs"/>
              </a:rPr>
              <a:t>，决定着每种物料何时开工、何时完工。</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33</a:t>
            </a:fld>
            <a:endParaRPr lang="en-US" altLang="zh-CN" dirty="0"/>
          </a:p>
        </p:txBody>
      </p:sp>
    </p:spTree>
    <p:extLst>
      <p:ext uri="{BB962C8B-B14F-4D97-AF65-F5344CB8AC3E}">
        <p14:creationId xmlns:p14="http://schemas.microsoft.com/office/powerpoint/2010/main" val="290566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Calibri" pitchFamily="34" charset="0"/>
                <a:ea typeface="宋体" pitchFamily="2" charset="-122"/>
                <a:cs typeface="+mn-cs"/>
              </a:rPr>
              <a:t>第一项数据是</a:t>
            </a:r>
            <a:r>
              <a:rPr lang="zh-CN" altLang="zh-CN" sz="1200" b="1" kern="1200" dirty="0" smtClean="0">
                <a:solidFill>
                  <a:schemeClr val="tx1"/>
                </a:solidFill>
                <a:effectLst/>
                <a:latin typeface="Calibri" pitchFamily="34" charset="0"/>
                <a:ea typeface="宋体" pitchFamily="2" charset="-122"/>
                <a:cs typeface="+mn-cs"/>
              </a:rPr>
              <a:t>主生产计划</a:t>
            </a:r>
            <a:r>
              <a:rPr lang="zh-CN" altLang="zh-CN" sz="1200" kern="1200" dirty="0" smtClean="0">
                <a:solidFill>
                  <a:schemeClr val="tx1"/>
                </a:solidFill>
                <a:effectLst/>
                <a:latin typeface="Calibri" pitchFamily="34" charset="0"/>
                <a:ea typeface="宋体" pitchFamily="2" charset="-122"/>
                <a:cs typeface="+mn-cs"/>
              </a:rPr>
              <a:t>，它指明在某一计划时间段内应生产出的各种产品和备件，它是物料需求计划制订的一个最重要的数据来源。</a:t>
            </a:r>
          </a:p>
          <a:p>
            <a:r>
              <a:rPr lang="zh-CN" altLang="zh-CN" sz="1200" kern="1200" dirty="0" smtClean="0">
                <a:solidFill>
                  <a:schemeClr val="tx1"/>
                </a:solidFill>
                <a:effectLst/>
                <a:latin typeface="Calibri" pitchFamily="34" charset="0"/>
                <a:ea typeface="宋体" pitchFamily="2" charset="-122"/>
                <a:cs typeface="+mn-cs"/>
              </a:rPr>
              <a:t>第二项数据是</a:t>
            </a:r>
            <a:r>
              <a:rPr lang="zh-CN" altLang="zh-CN" sz="1200" b="1" kern="1200" dirty="0" smtClean="0">
                <a:solidFill>
                  <a:schemeClr val="tx1"/>
                </a:solidFill>
                <a:effectLst/>
                <a:latin typeface="Calibri" pitchFamily="34" charset="0"/>
                <a:ea typeface="宋体" pitchFamily="2" charset="-122"/>
                <a:cs typeface="+mn-cs"/>
              </a:rPr>
              <a:t>物料清单</a:t>
            </a:r>
            <a:r>
              <a:rPr lang="en-US" altLang="zh-CN" sz="1200" b="1" kern="1200" dirty="0" smtClean="0">
                <a:solidFill>
                  <a:schemeClr val="tx1"/>
                </a:solidFill>
                <a:effectLst/>
                <a:latin typeface="Calibri" pitchFamily="34" charset="0"/>
                <a:ea typeface="宋体" pitchFamily="2" charset="-122"/>
                <a:cs typeface="+mn-cs"/>
              </a:rPr>
              <a:t>(BOM)</a:t>
            </a:r>
            <a:r>
              <a:rPr lang="zh-CN" altLang="zh-CN" sz="1200" kern="1200" dirty="0" smtClean="0">
                <a:solidFill>
                  <a:schemeClr val="tx1"/>
                </a:solidFill>
                <a:effectLst/>
                <a:latin typeface="Calibri" pitchFamily="34" charset="0"/>
                <a:ea typeface="宋体" pitchFamily="2" charset="-122"/>
                <a:cs typeface="+mn-cs"/>
              </a:rPr>
              <a:t>，它指明了物料之间的结构关系，以及每种物料需求的数量，它是物料需求计划系统中最为基础的数据。</a:t>
            </a:r>
          </a:p>
          <a:p>
            <a:r>
              <a:rPr lang="zh-CN" altLang="zh-CN" sz="1200" kern="1200" dirty="0" smtClean="0">
                <a:solidFill>
                  <a:schemeClr val="tx1"/>
                </a:solidFill>
                <a:effectLst/>
                <a:latin typeface="Calibri" pitchFamily="34" charset="0"/>
                <a:ea typeface="宋体" pitchFamily="2" charset="-122"/>
                <a:cs typeface="+mn-cs"/>
              </a:rPr>
              <a:t>第三项数据是</a:t>
            </a:r>
            <a:r>
              <a:rPr lang="zh-CN" altLang="zh-CN" sz="1200" b="1" kern="1200" dirty="0" smtClean="0">
                <a:solidFill>
                  <a:schemeClr val="tx1"/>
                </a:solidFill>
                <a:effectLst/>
                <a:latin typeface="Calibri" pitchFamily="34" charset="0"/>
                <a:ea typeface="宋体" pitchFamily="2" charset="-122"/>
                <a:cs typeface="+mn-cs"/>
              </a:rPr>
              <a:t>库存记录</a:t>
            </a:r>
            <a:r>
              <a:rPr lang="zh-CN" altLang="zh-CN" sz="1200" kern="1200" dirty="0" smtClean="0">
                <a:solidFill>
                  <a:schemeClr val="tx1"/>
                </a:solidFill>
                <a:effectLst/>
                <a:latin typeface="Calibri" pitchFamily="34" charset="0"/>
                <a:ea typeface="宋体" pitchFamily="2" charset="-122"/>
                <a:cs typeface="+mn-cs"/>
              </a:rPr>
              <a:t>，它把每个物料品目的现有库存量和计划接受量的实际状态反映出来。</a:t>
            </a:r>
          </a:p>
          <a:p>
            <a:r>
              <a:rPr lang="zh-CN" altLang="zh-CN" sz="1200" kern="1200" dirty="0" smtClean="0">
                <a:solidFill>
                  <a:schemeClr val="tx1"/>
                </a:solidFill>
                <a:effectLst/>
                <a:latin typeface="Calibri" pitchFamily="34" charset="0"/>
                <a:ea typeface="宋体" pitchFamily="2" charset="-122"/>
                <a:cs typeface="+mn-cs"/>
              </a:rPr>
              <a:t>第四项数据是</a:t>
            </a:r>
            <a:r>
              <a:rPr lang="zh-CN" altLang="zh-CN" sz="1200" b="1" kern="1200" dirty="0" smtClean="0">
                <a:solidFill>
                  <a:schemeClr val="tx1"/>
                </a:solidFill>
                <a:effectLst/>
                <a:latin typeface="Calibri" pitchFamily="34" charset="0"/>
                <a:ea typeface="宋体" pitchFamily="2" charset="-122"/>
                <a:cs typeface="+mn-cs"/>
              </a:rPr>
              <a:t>提前期</a:t>
            </a:r>
            <a:r>
              <a:rPr lang="zh-CN" altLang="zh-CN" sz="1200" kern="1200" dirty="0" smtClean="0">
                <a:solidFill>
                  <a:schemeClr val="tx1"/>
                </a:solidFill>
                <a:effectLst/>
                <a:latin typeface="Calibri" pitchFamily="34" charset="0"/>
                <a:ea typeface="宋体" pitchFamily="2" charset="-122"/>
                <a:cs typeface="+mn-cs"/>
              </a:rPr>
              <a:t>，决定着每种物料何时开工、何时完工。</a:t>
            </a:r>
          </a:p>
          <a:p>
            <a:r>
              <a:rPr lang="zh-CN" altLang="zh-CN" sz="1200" kern="1200" dirty="0" smtClean="0">
                <a:solidFill>
                  <a:schemeClr val="tx1"/>
                </a:solidFill>
                <a:effectLst/>
                <a:latin typeface="Calibri" pitchFamily="34" charset="0"/>
                <a:ea typeface="宋体" pitchFamily="2" charset="-122"/>
                <a:cs typeface="+mn-cs"/>
              </a:rPr>
              <a:t>应该说，这四项数据都是至关重要、缺一不可的。缺少其中任何一项或任何一项中的数据不完整，物料需求计划的制订都将是不准确的。因此，在制订物料需求计划之前，这四项数据都必须先完整地建立好，而且保证是绝对可靠的、可执行的数据。</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34</a:t>
            </a:fld>
            <a:endParaRPr lang="en-US" altLang="zh-CN" dirty="0"/>
          </a:p>
        </p:txBody>
      </p:sp>
    </p:spTree>
    <p:extLst>
      <p:ext uri="{BB962C8B-B14F-4D97-AF65-F5344CB8AC3E}">
        <p14:creationId xmlns:p14="http://schemas.microsoft.com/office/powerpoint/2010/main" val="51288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35</a:t>
            </a:fld>
            <a:endParaRPr lang="en-US" altLang="zh-CN" dirty="0"/>
          </a:p>
        </p:txBody>
      </p:sp>
    </p:spTree>
    <p:extLst>
      <p:ext uri="{BB962C8B-B14F-4D97-AF65-F5344CB8AC3E}">
        <p14:creationId xmlns:p14="http://schemas.microsoft.com/office/powerpoint/2010/main" val="54609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Calibri" pitchFamily="34" charset="0"/>
                <a:ea typeface="宋体" pitchFamily="2" charset="-122"/>
                <a:cs typeface="+mn-cs"/>
              </a:rPr>
              <a:t>1.</a:t>
            </a:r>
            <a:r>
              <a:rPr lang="zh-CN" altLang="zh-CN" sz="1200" b="1" kern="1200" dirty="0" smtClean="0">
                <a:solidFill>
                  <a:schemeClr val="tx1"/>
                </a:solidFill>
                <a:effectLst/>
                <a:latin typeface="Calibri" pitchFamily="34" charset="0"/>
                <a:ea typeface="宋体" pitchFamily="2" charset="-122"/>
                <a:cs typeface="+mn-cs"/>
              </a:rPr>
              <a:t>计算物料的毛需求量。</a:t>
            </a:r>
            <a:r>
              <a:rPr lang="zh-CN" altLang="zh-CN" sz="1200" kern="1200" dirty="0" smtClean="0">
                <a:solidFill>
                  <a:schemeClr val="tx1"/>
                </a:solidFill>
                <a:effectLst/>
                <a:latin typeface="Calibri" pitchFamily="34" charset="0"/>
                <a:ea typeface="宋体" pitchFamily="2" charset="-122"/>
                <a:cs typeface="+mn-cs"/>
              </a:rPr>
              <a:t>即根据</a:t>
            </a:r>
            <a:r>
              <a:rPr lang="en-US" altLang="zh-CN" sz="1200" u="sng" kern="1200" dirty="0" err="1" smtClean="0">
                <a:solidFill>
                  <a:schemeClr val="tx1"/>
                </a:solidFill>
                <a:effectLst/>
                <a:latin typeface="Calibri" pitchFamily="34" charset="0"/>
                <a:ea typeface="宋体" pitchFamily="2" charset="-122"/>
                <a:cs typeface="+mn-cs"/>
                <a:hlinkClick r:id="rId3"/>
              </a:rPr>
              <a:t>主生产计划</a:t>
            </a:r>
            <a:r>
              <a:rPr lang="zh-CN" altLang="zh-CN" sz="1200" kern="1200" dirty="0" smtClean="0">
                <a:solidFill>
                  <a:schemeClr val="tx1"/>
                </a:solidFill>
                <a:effectLst/>
                <a:latin typeface="Calibri" pitchFamily="34" charset="0"/>
                <a:ea typeface="宋体" pitchFamily="2" charset="-122"/>
                <a:cs typeface="+mn-cs"/>
              </a:rPr>
              <a:t>、</a:t>
            </a:r>
            <a:r>
              <a:rPr lang="en-US" altLang="zh-CN" sz="1200" u="sng" kern="1200" dirty="0" err="1" smtClean="0">
                <a:solidFill>
                  <a:schemeClr val="tx1"/>
                </a:solidFill>
                <a:effectLst/>
                <a:latin typeface="Calibri" pitchFamily="34" charset="0"/>
                <a:ea typeface="宋体" pitchFamily="2" charset="-122"/>
                <a:cs typeface="+mn-cs"/>
                <a:hlinkClick r:id="rId4"/>
              </a:rPr>
              <a:t>物料清单</a:t>
            </a:r>
            <a:r>
              <a:rPr lang="zh-CN" altLang="zh-CN" sz="1200" kern="1200" dirty="0" smtClean="0">
                <a:solidFill>
                  <a:schemeClr val="tx1"/>
                </a:solidFill>
                <a:effectLst/>
                <a:latin typeface="Calibri" pitchFamily="34" charset="0"/>
                <a:ea typeface="宋体" pitchFamily="2" charset="-122"/>
                <a:cs typeface="+mn-cs"/>
              </a:rPr>
              <a:t>得到第一层级物料品目的毛需求量，再通过第一层级物料品目计算出下一层级物料品目的毛</a:t>
            </a:r>
            <a:r>
              <a:rPr lang="en-US" altLang="zh-CN" sz="1200" u="sng" kern="1200" dirty="0" err="1" smtClean="0">
                <a:solidFill>
                  <a:schemeClr val="tx1"/>
                </a:solidFill>
                <a:effectLst/>
                <a:latin typeface="Calibri" pitchFamily="34" charset="0"/>
                <a:ea typeface="宋体" pitchFamily="2" charset="-122"/>
                <a:cs typeface="+mn-cs"/>
                <a:hlinkClick r:id="rId5"/>
              </a:rPr>
              <a:t>需求量</a:t>
            </a:r>
            <a:r>
              <a:rPr lang="zh-CN" altLang="zh-CN" sz="1200" kern="1200" dirty="0" smtClean="0">
                <a:solidFill>
                  <a:schemeClr val="tx1"/>
                </a:solidFill>
                <a:effectLst/>
                <a:latin typeface="Calibri" pitchFamily="34" charset="0"/>
                <a:ea typeface="宋体" pitchFamily="2" charset="-122"/>
                <a:cs typeface="+mn-cs"/>
              </a:rPr>
              <a:t>，依次一直往下展开计算，直到最低层级原材料毛坯或采购件为止。</a:t>
            </a:r>
          </a:p>
          <a:p>
            <a:r>
              <a:rPr lang="en-US" altLang="zh-CN" sz="1200" b="1" kern="1200" dirty="0" smtClean="0">
                <a:solidFill>
                  <a:schemeClr val="tx1"/>
                </a:solidFill>
                <a:effectLst/>
                <a:latin typeface="Calibri" pitchFamily="34" charset="0"/>
                <a:ea typeface="宋体" pitchFamily="2" charset="-122"/>
                <a:cs typeface="+mn-cs"/>
              </a:rPr>
              <a:t>2.</a:t>
            </a:r>
            <a:r>
              <a:rPr lang="zh-CN" altLang="zh-CN" sz="1200" b="1" kern="1200" dirty="0" smtClean="0">
                <a:solidFill>
                  <a:schemeClr val="tx1"/>
                </a:solidFill>
                <a:effectLst/>
                <a:latin typeface="Calibri" pitchFamily="34" charset="0"/>
                <a:ea typeface="宋体" pitchFamily="2" charset="-122"/>
                <a:cs typeface="+mn-cs"/>
              </a:rPr>
              <a:t>净需求量计算。</a:t>
            </a:r>
            <a:r>
              <a:rPr lang="zh-CN" altLang="zh-CN" sz="1200" kern="1200" dirty="0" smtClean="0">
                <a:solidFill>
                  <a:schemeClr val="tx1"/>
                </a:solidFill>
                <a:effectLst/>
                <a:latin typeface="Calibri" pitchFamily="34" charset="0"/>
                <a:ea typeface="宋体" pitchFamily="2" charset="-122"/>
                <a:cs typeface="+mn-cs"/>
              </a:rPr>
              <a:t>即根据毛需求量、可用</a:t>
            </a:r>
            <a:r>
              <a:rPr lang="en-US" altLang="zh-CN" sz="1200" u="sng" kern="1200" dirty="0" err="1" smtClean="0">
                <a:solidFill>
                  <a:schemeClr val="tx1"/>
                </a:solidFill>
                <a:effectLst/>
                <a:latin typeface="Calibri" pitchFamily="34" charset="0"/>
                <a:ea typeface="宋体" pitchFamily="2" charset="-122"/>
                <a:cs typeface="+mn-cs"/>
                <a:hlinkClick r:id="rId6"/>
              </a:rPr>
              <a:t>库存</a:t>
            </a:r>
            <a:r>
              <a:rPr lang="zh-CN" altLang="zh-CN" sz="1200" kern="1200" dirty="0" smtClean="0">
                <a:solidFill>
                  <a:schemeClr val="tx1"/>
                </a:solidFill>
                <a:effectLst/>
                <a:latin typeface="Calibri" pitchFamily="34" charset="0"/>
                <a:ea typeface="宋体" pitchFamily="2" charset="-122"/>
                <a:cs typeface="+mn-cs"/>
              </a:rPr>
              <a:t>量、已分配量等计算出每种物料的</a:t>
            </a:r>
            <a:r>
              <a:rPr lang="en-US" altLang="zh-CN" sz="1200" u="sng" kern="1200" dirty="0" err="1" smtClean="0">
                <a:solidFill>
                  <a:schemeClr val="tx1"/>
                </a:solidFill>
                <a:effectLst/>
                <a:latin typeface="Calibri" pitchFamily="34" charset="0"/>
                <a:ea typeface="宋体" pitchFamily="2" charset="-122"/>
                <a:cs typeface="+mn-cs"/>
                <a:hlinkClick r:id="rId7"/>
              </a:rPr>
              <a:t>净需求量</a:t>
            </a:r>
            <a:r>
              <a:rPr lang="zh-CN" altLang="zh-CN" sz="1200" kern="1200" dirty="0" smtClean="0">
                <a:solidFill>
                  <a:schemeClr val="tx1"/>
                </a:solidFill>
                <a:effectLst/>
                <a:latin typeface="Calibri" pitchFamily="34" charset="0"/>
                <a:ea typeface="宋体" pitchFamily="2" charset="-122"/>
                <a:cs typeface="+mn-cs"/>
              </a:rPr>
              <a:t>。</a:t>
            </a:r>
          </a:p>
          <a:p>
            <a:r>
              <a:rPr lang="en-US" altLang="zh-CN" sz="1200" b="1" kern="1200" dirty="0" smtClean="0">
                <a:solidFill>
                  <a:schemeClr val="tx1"/>
                </a:solidFill>
                <a:effectLst/>
                <a:latin typeface="Calibri" pitchFamily="34" charset="0"/>
                <a:ea typeface="宋体" pitchFamily="2" charset="-122"/>
                <a:cs typeface="+mn-cs"/>
              </a:rPr>
              <a:t>3.</a:t>
            </a:r>
            <a:r>
              <a:rPr lang="zh-CN" altLang="zh-CN" sz="1200" b="1" kern="1200" dirty="0" smtClean="0">
                <a:solidFill>
                  <a:schemeClr val="tx1"/>
                </a:solidFill>
                <a:effectLst/>
                <a:latin typeface="Calibri" pitchFamily="34" charset="0"/>
                <a:ea typeface="宋体" pitchFamily="2" charset="-122"/>
                <a:cs typeface="+mn-cs"/>
              </a:rPr>
              <a:t>批量计算。</a:t>
            </a:r>
            <a:r>
              <a:rPr lang="zh-CN" altLang="zh-CN" sz="1200" kern="1200" dirty="0" smtClean="0">
                <a:solidFill>
                  <a:schemeClr val="tx1"/>
                </a:solidFill>
                <a:effectLst/>
                <a:latin typeface="Calibri" pitchFamily="34" charset="0"/>
                <a:ea typeface="宋体" pitchFamily="2" charset="-122"/>
                <a:cs typeface="+mn-cs"/>
              </a:rPr>
              <a:t>即由相关计划人员对物料生产作出批量策略决定，不管采用何种批量规则或不采用批量规则，净需求量计算后都应该表明有否批量要求。</a:t>
            </a:r>
          </a:p>
          <a:p>
            <a:r>
              <a:rPr lang="en-US" altLang="zh-CN" sz="1200" b="1" kern="1200" dirty="0" smtClean="0">
                <a:solidFill>
                  <a:schemeClr val="tx1"/>
                </a:solidFill>
                <a:effectLst/>
                <a:latin typeface="Calibri" pitchFamily="34" charset="0"/>
                <a:ea typeface="宋体" pitchFamily="2" charset="-122"/>
                <a:cs typeface="+mn-cs"/>
              </a:rPr>
              <a:t>4.</a:t>
            </a:r>
            <a:r>
              <a:rPr lang="zh-CN" altLang="zh-CN" sz="1200" b="1" kern="1200" dirty="0" smtClean="0">
                <a:solidFill>
                  <a:schemeClr val="tx1"/>
                </a:solidFill>
                <a:effectLst/>
                <a:latin typeface="Calibri" pitchFamily="34" charset="0"/>
                <a:ea typeface="宋体" pitchFamily="2" charset="-122"/>
                <a:cs typeface="+mn-cs"/>
              </a:rPr>
              <a:t>安全库存量、废品率和损耗率等的计算。</a:t>
            </a:r>
            <a:r>
              <a:rPr lang="zh-CN" altLang="zh-CN" sz="1200" kern="1200" dirty="0" smtClean="0">
                <a:solidFill>
                  <a:schemeClr val="tx1"/>
                </a:solidFill>
                <a:effectLst/>
                <a:latin typeface="Calibri" pitchFamily="34" charset="0"/>
                <a:ea typeface="宋体" pitchFamily="2" charset="-122"/>
                <a:cs typeface="+mn-cs"/>
              </a:rPr>
              <a:t>即由相关计划人员来规划是否要对每个物料的净需求量作这三项计算。</a:t>
            </a:r>
          </a:p>
          <a:p>
            <a:r>
              <a:rPr lang="en-US" altLang="zh-CN" sz="1200" b="1" kern="1200" dirty="0" smtClean="0">
                <a:solidFill>
                  <a:schemeClr val="tx1"/>
                </a:solidFill>
                <a:effectLst/>
                <a:latin typeface="Calibri" pitchFamily="34" charset="0"/>
                <a:ea typeface="宋体" pitchFamily="2" charset="-122"/>
                <a:cs typeface="+mn-cs"/>
              </a:rPr>
              <a:t>5.</a:t>
            </a:r>
            <a:r>
              <a:rPr lang="zh-CN" altLang="zh-CN" sz="1200" b="1" kern="1200" dirty="0" smtClean="0">
                <a:solidFill>
                  <a:schemeClr val="tx1"/>
                </a:solidFill>
                <a:effectLst/>
                <a:latin typeface="Calibri" pitchFamily="34" charset="0"/>
                <a:ea typeface="宋体" pitchFamily="2" charset="-122"/>
                <a:cs typeface="+mn-cs"/>
              </a:rPr>
              <a:t>下达计划订单。</a:t>
            </a:r>
            <a:r>
              <a:rPr lang="zh-CN" altLang="zh-CN" sz="1200" kern="1200" dirty="0" smtClean="0">
                <a:solidFill>
                  <a:schemeClr val="tx1"/>
                </a:solidFill>
                <a:effectLst/>
                <a:latin typeface="Calibri" pitchFamily="34" charset="0"/>
                <a:ea typeface="宋体" pitchFamily="2" charset="-122"/>
                <a:cs typeface="+mn-cs"/>
              </a:rPr>
              <a:t>即指通过以上计算后，根据</a:t>
            </a:r>
            <a:r>
              <a:rPr lang="en-US" altLang="zh-CN" sz="1200" u="sng" kern="1200" dirty="0" err="1" smtClean="0">
                <a:solidFill>
                  <a:schemeClr val="tx1"/>
                </a:solidFill>
                <a:effectLst/>
                <a:latin typeface="Calibri" pitchFamily="34" charset="0"/>
                <a:ea typeface="宋体" pitchFamily="2" charset="-122"/>
                <a:cs typeface="+mn-cs"/>
                <a:hlinkClick r:id="rId8"/>
              </a:rPr>
              <a:t>提前期</a:t>
            </a:r>
            <a:r>
              <a:rPr lang="zh-CN" altLang="zh-CN" sz="1200" kern="1200" dirty="0" smtClean="0">
                <a:solidFill>
                  <a:schemeClr val="tx1"/>
                </a:solidFill>
                <a:effectLst/>
                <a:latin typeface="Calibri" pitchFamily="34" charset="0"/>
                <a:ea typeface="宋体" pitchFamily="2" charset="-122"/>
                <a:cs typeface="+mn-cs"/>
              </a:rPr>
              <a:t>生成计划订单。物料需求计划所生成的计划订单，要通过能力资源平衡确认后，才能开始正式下达计划订单。</a:t>
            </a:r>
          </a:p>
          <a:p>
            <a:r>
              <a:rPr lang="en-US" altLang="zh-CN" sz="1200" b="1" kern="1200" dirty="0" smtClean="0">
                <a:solidFill>
                  <a:schemeClr val="tx1"/>
                </a:solidFill>
                <a:effectLst/>
                <a:latin typeface="Calibri" pitchFamily="34" charset="0"/>
                <a:ea typeface="宋体" pitchFamily="2" charset="-122"/>
                <a:cs typeface="+mn-cs"/>
              </a:rPr>
              <a:t>6.</a:t>
            </a:r>
            <a:r>
              <a:rPr lang="zh-CN" altLang="zh-CN" sz="1200" b="1" kern="1200" dirty="0" smtClean="0">
                <a:solidFill>
                  <a:schemeClr val="tx1"/>
                </a:solidFill>
                <a:effectLst/>
                <a:latin typeface="Calibri" pitchFamily="34" charset="0"/>
                <a:ea typeface="宋体" pitchFamily="2" charset="-122"/>
                <a:cs typeface="+mn-cs"/>
              </a:rPr>
              <a:t>再一次计算。</a:t>
            </a:r>
            <a:r>
              <a:rPr lang="zh-CN" altLang="zh-CN" sz="1200" kern="1200" dirty="0" smtClean="0">
                <a:solidFill>
                  <a:schemeClr val="tx1"/>
                </a:solidFill>
                <a:effectLst/>
                <a:latin typeface="Calibri" pitchFamily="34" charset="0"/>
                <a:ea typeface="宋体" pitchFamily="2" charset="-122"/>
                <a:cs typeface="+mn-cs"/>
              </a:rPr>
              <a:t>物料需求计划的再次生成大致有两种方式，第一种方式会对库存信息重新计算，同时覆盖原来计算的数据，生成的是全新的物料需求计划；第二种方式则只是在制定、生成物料需求计划的条件发生变化时，才相应地更新物料需求计划有关部分的记录。这两种生成方式都有实际应用的案例，至于选择哪一种要看企业实际的条件和状况。</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37</a:t>
            </a:fld>
            <a:endParaRPr lang="en-US" altLang="zh-CN" dirty="0"/>
          </a:p>
        </p:txBody>
      </p:sp>
    </p:spTree>
    <p:extLst>
      <p:ext uri="{BB962C8B-B14F-4D97-AF65-F5344CB8AC3E}">
        <p14:creationId xmlns:p14="http://schemas.microsoft.com/office/powerpoint/2010/main" val="102778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6</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39</a:t>
            </a:fld>
            <a:endParaRPr lang="en-US" altLang="zh-CN" dirty="0"/>
          </a:p>
        </p:txBody>
      </p:sp>
    </p:spTree>
    <p:extLst>
      <p:ext uri="{BB962C8B-B14F-4D97-AF65-F5344CB8AC3E}">
        <p14:creationId xmlns:p14="http://schemas.microsoft.com/office/powerpoint/2010/main" val="3658686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42</a:t>
            </a:fld>
            <a:endParaRPr lang="en-US" altLang="zh-CN" dirty="0"/>
          </a:p>
        </p:txBody>
      </p:sp>
    </p:spTree>
    <p:extLst>
      <p:ext uri="{BB962C8B-B14F-4D97-AF65-F5344CB8AC3E}">
        <p14:creationId xmlns:p14="http://schemas.microsoft.com/office/powerpoint/2010/main" val="2069482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44</a:t>
            </a:fld>
            <a:endParaRPr lang="en-US" altLang="zh-CN" dirty="0"/>
          </a:p>
        </p:txBody>
      </p:sp>
    </p:spTree>
    <p:extLst>
      <p:ext uri="{BB962C8B-B14F-4D97-AF65-F5344CB8AC3E}">
        <p14:creationId xmlns:p14="http://schemas.microsoft.com/office/powerpoint/2010/main" val="2607556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45</a:t>
            </a:fld>
            <a:endParaRPr lang="en-US" altLang="zh-CN" dirty="0"/>
          </a:p>
        </p:txBody>
      </p:sp>
    </p:spTree>
    <p:extLst>
      <p:ext uri="{BB962C8B-B14F-4D97-AF65-F5344CB8AC3E}">
        <p14:creationId xmlns:p14="http://schemas.microsoft.com/office/powerpoint/2010/main" val="1013067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46</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47</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48</a:t>
            </a:fld>
            <a:endParaRPr lang="en-US" altLang="zh-CN">
              <a:solidFill>
                <a:prstClr val="black"/>
              </a:solidFill>
            </a:endParaRPr>
          </a:p>
        </p:txBody>
      </p:sp>
    </p:spTree>
    <p:extLst>
      <p:ext uri="{BB962C8B-B14F-4D97-AF65-F5344CB8AC3E}">
        <p14:creationId xmlns:p14="http://schemas.microsoft.com/office/powerpoint/2010/main" val="355925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49</a:t>
            </a:fld>
            <a:endParaRPr lang="en-US" altLang="zh-CN">
              <a:solidFill>
                <a:prstClr val="black"/>
              </a:solidFill>
            </a:endParaRPr>
          </a:p>
        </p:txBody>
      </p:sp>
    </p:spTree>
    <p:extLst>
      <p:ext uri="{BB962C8B-B14F-4D97-AF65-F5344CB8AC3E}">
        <p14:creationId xmlns:p14="http://schemas.microsoft.com/office/powerpoint/2010/main" val="2631919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从以下六个方面介绍</a:t>
            </a:r>
          </a:p>
        </p:txBody>
      </p:sp>
      <p:sp>
        <p:nvSpPr>
          <p:cNvPr id="4" name="灯片编号占位符 3"/>
          <p:cNvSpPr>
            <a:spLocks noGrp="1"/>
          </p:cNvSpPr>
          <p:nvPr>
            <p:ph type="sldNum" sz="quarter" idx="10"/>
          </p:nvPr>
        </p:nvSpPr>
        <p:spPr/>
        <p:txBody>
          <a:bodyPr/>
          <a:lstStyle/>
          <a:p>
            <a:pPr marL="0" marR="0" lvl="0" indent="0" algn="r" defTabSz="935847" rtl="0" eaLnBrk="0" fontAlgn="base" latinLnBrk="0" hangingPunct="0">
              <a:lnSpc>
                <a:spcPct val="100000"/>
              </a:lnSpc>
              <a:spcBef>
                <a:spcPct val="50000"/>
              </a:spcBef>
              <a:spcAft>
                <a:spcPct val="0"/>
              </a:spcAft>
              <a:buClrTx/>
              <a:buSzTx/>
              <a:buFontTx/>
              <a:buNone/>
              <a:tabLst/>
              <a:defRPr/>
            </a:pPr>
            <a:fld id="{E39B8C8D-2BCA-4340-9492-B5D660905C32}" type="slidenum">
              <a:rPr kumimoji="0" lang="zh-CN" altLang="en-US" sz="1200" b="0" i="0" u="none" strike="noStrike" kern="1200" cap="none" spc="0" normalizeH="0" baseline="0" noProof="0" smtClean="0">
                <a:ln>
                  <a:noFill/>
                </a:ln>
                <a:solidFill>
                  <a:srgbClr val="000000"/>
                </a:solidFill>
                <a:effectLst/>
                <a:uLnTx/>
                <a:uFillTx/>
                <a:ea typeface="楷体_GB2312" pitchFamily="49" charset="-122"/>
                <a:cs typeface="+mn-cs"/>
              </a:rPr>
              <a:pPr marL="0" marR="0" lvl="0" indent="0" algn="r" defTabSz="935847" rtl="0" eaLnBrk="0" fontAlgn="base" latinLnBrk="0" hangingPunct="0">
                <a:lnSpc>
                  <a:spcPct val="100000"/>
                </a:lnSpc>
                <a:spcBef>
                  <a:spcPct val="50000"/>
                </a:spcBef>
                <a:spcAft>
                  <a:spcPct val="0"/>
                </a:spcAft>
                <a:buClrTx/>
                <a:buSzTx/>
                <a:buFontTx/>
                <a:buNone/>
                <a:tabLst/>
                <a:defRPr/>
              </a:pPr>
              <a:t>55</a:t>
            </a:fld>
            <a:endParaRPr kumimoji="0" lang="en-US" altLang="zh-CN" sz="1200" b="0" i="0" u="none" strike="noStrike" kern="1200" cap="none" spc="0" normalizeH="0" baseline="0" noProof="0" dirty="0">
              <a:ln>
                <a:noFill/>
              </a:ln>
              <a:solidFill>
                <a:srgbClr val="000000"/>
              </a:solidFill>
              <a:effectLst/>
              <a:uLnTx/>
              <a:uFillTx/>
              <a:ea typeface="楷体_GB2312" pitchFamily="49" charset="-122"/>
              <a:cs typeface="+mn-cs"/>
            </a:endParaRPr>
          </a:p>
        </p:txBody>
      </p:sp>
    </p:spTree>
    <p:extLst>
      <p:ext uri="{BB962C8B-B14F-4D97-AF65-F5344CB8AC3E}">
        <p14:creationId xmlns:p14="http://schemas.microsoft.com/office/powerpoint/2010/main" val="3457298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6763"/>
            <a:ext cx="6823075" cy="3838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398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从以下六个方面介绍</a:t>
            </a:r>
          </a:p>
        </p:txBody>
      </p:sp>
      <p:sp>
        <p:nvSpPr>
          <p:cNvPr id="4" name="灯片编号占位符 3"/>
          <p:cNvSpPr>
            <a:spLocks noGrp="1"/>
          </p:cNvSpPr>
          <p:nvPr>
            <p:ph type="sldNum" sz="quarter" idx="10"/>
          </p:nvPr>
        </p:nvSpPr>
        <p:spPr/>
        <p:txBody>
          <a:bodyPr/>
          <a:lstStyle/>
          <a:p>
            <a:pPr marL="0" marR="0" lvl="0" indent="0" algn="r" defTabSz="935847" rtl="0" eaLnBrk="0" fontAlgn="base" latinLnBrk="0" hangingPunct="0">
              <a:lnSpc>
                <a:spcPct val="100000"/>
              </a:lnSpc>
              <a:spcBef>
                <a:spcPct val="50000"/>
              </a:spcBef>
              <a:spcAft>
                <a:spcPct val="0"/>
              </a:spcAft>
              <a:buClrTx/>
              <a:buSzTx/>
              <a:buFontTx/>
              <a:buNone/>
              <a:tabLst/>
              <a:defRPr/>
            </a:pPr>
            <a:fld id="{E39B8C8D-2BCA-4340-9492-B5D660905C32}" type="slidenum">
              <a:rPr kumimoji="0" lang="zh-CN" altLang="en-US" sz="1200" b="0" i="0" u="none" strike="noStrike" kern="1200" cap="none" spc="0" normalizeH="0" baseline="0" noProof="0" smtClean="0">
                <a:ln>
                  <a:noFill/>
                </a:ln>
                <a:solidFill>
                  <a:srgbClr val="000000"/>
                </a:solidFill>
                <a:effectLst/>
                <a:uLnTx/>
                <a:uFillTx/>
                <a:ea typeface="楷体_GB2312" pitchFamily="49" charset="-122"/>
                <a:cs typeface="+mn-cs"/>
              </a:rPr>
              <a:pPr marL="0" marR="0" lvl="0" indent="0" algn="r" defTabSz="935847" rtl="0" eaLnBrk="0" fontAlgn="base" latinLnBrk="0" hangingPunct="0">
                <a:lnSpc>
                  <a:spcPct val="100000"/>
                </a:lnSpc>
                <a:spcBef>
                  <a:spcPct val="50000"/>
                </a:spcBef>
                <a:spcAft>
                  <a:spcPct val="0"/>
                </a:spcAft>
                <a:buClrTx/>
                <a:buSzTx/>
                <a:buFontTx/>
                <a:buNone/>
                <a:tabLst/>
                <a:defRPr/>
              </a:pPr>
              <a:t>7</a:t>
            </a:fld>
            <a:endParaRPr kumimoji="0" lang="en-US" altLang="zh-CN" sz="1200" b="0" i="0" u="none" strike="noStrike" kern="1200" cap="none" spc="0" normalizeH="0" baseline="0" noProof="0" dirty="0">
              <a:ln>
                <a:noFill/>
              </a:ln>
              <a:solidFill>
                <a:srgbClr val="000000"/>
              </a:solidFill>
              <a:effectLst/>
              <a:uLnTx/>
              <a:uFillTx/>
              <a:ea typeface="楷体_GB2312" pitchFamily="49" charset="-122"/>
              <a:cs typeface="+mn-cs"/>
            </a:endParaRPr>
          </a:p>
        </p:txBody>
      </p:sp>
    </p:spTree>
    <p:extLst>
      <p:ext uri="{BB962C8B-B14F-4D97-AF65-F5344CB8AC3E}">
        <p14:creationId xmlns:p14="http://schemas.microsoft.com/office/powerpoint/2010/main" val="4220789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6763"/>
            <a:ext cx="6823075" cy="3838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030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8</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9</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10</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11</a:t>
            </a:fld>
            <a:endParaRPr lang="en-US" altLang="zh-CN">
              <a:solidFill>
                <a:prstClr val="black"/>
              </a:solidFill>
            </a:endParaRPr>
          </a:p>
        </p:txBody>
      </p:sp>
    </p:spTree>
    <p:extLst>
      <p:ext uri="{BB962C8B-B14F-4D97-AF65-F5344CB8AC3E}">
        <p14:creationId xmlns:p14="http://schemas.microsoft.com/office/powerpoint/2010/main" val="30304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4175"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F96173-F6F8-4AC5-BD73-17895AD1836D}" type="slidenum">
              <a:rPr lang="zh-CN" altLang="en-US" smtClean="0">
                <a:solidFill>
                  <a:prstClr val="black"/>
                </a:solidFill>
              </a:rPr>
              <a:pPr>
                <a:defRPr/>
              </a:pPr>
              <a:t>13</a:t>
            </a:fld>
            <a:endParaRPr lang="en-US" altLang="zh-CN">
              <a:solidFill>
                <a:prstClr val="black"/>
              </a:solidFill>
            </a:endParaRPr>
          </a:p>
        </p:txBody>
      </p:sp>
    </p:spTree>
    <p:extLst>
      <p:ext uri="{BB962C8B-B14F-4D97-AF65-F5344CB8AC3E}">
        <p14:creationId xmlns:p14="http://schemas.microsoft.com/office/powerpoint/2010/main" val="340909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Picture 2" descr="C:\Users\wangw3\Desktop\images\未标题-1_02.png"/>
          <p:cNvPicPr>
            <a:picLocks noChangeAspect="1" noChangeArrowheads="1"/>
          </p:cNvPicPr>
          <p:nvPr userDrawn="1"/>
        </p:nvPicPr>
        <p:blipFill>
          <a:blip r:embed="rId2"/>
          <a:srcRect/>
          <a:stretch>
            <a:fillRect/>
          </a:stretch>
        </p:blipFill>
        <p:spPr bwMode="auto">
          <a:xfrm>
            <a:off x="-29308" y="3"/>
            <a:ext cx="2381739" cy="1243013"/>
          </a:xfrm>
          <a:prstGeom prst="rect">
            <a:avLst/>
          </a:prstGeom>
          <a:noFill/>
          <a:ln w="9525">
            <a:noFill/>
            <a:miter lim="800000"/>
            <a:headEnd/>
            <a:tailEnd/>
          </a:ln>
        </p:spPr>
      </p:pic>
      <p:sp>
        <p:nvSpPr>
          <p:cNvPr id="7" name="副标题 2"/>
          <p:cNvSpPr txBox="1">
            <a:spLocks/>
          </p:cNvSpPr>
          <p:nvPr userDrawn="1"/>
        </p:nvSpPr>
        <p:spPr>
          <a:xfrm>
            <a:off x="7248770" y="433391"/>
            <a:ext cx="4501662" cy="503237"/>
          </a:xfrm>
          <a:prstGeom prst="rect">
            <a:avLst/>
          </a:prstGeom>
        </p:spPr>
        <p:txBody>
          <a:bodyPr>
            <a:normAutofit/>
          </a:bodyPr>
          <a:lstStyle>
            <a:lvl1pPr marL="0" indent="0" algn="r" defTabSz="914400" rtl="0" eaLnBrk="1" latinLnBrk="0" hangingPunct="1">
              <a:spcBef>
                <a:spcPct val="20000"/>
              </a:spcBef>
              <a:buFont typeface="Arial" pitchFamily="34" charset="0"/>
              <a:buNone/>
              <a:defRPr sz="1800" kern="1200">
                <a:solidFill>
                  <a:schemeClr val="tx2">
                    <a:lumMod val="50000"/>
                  </a:schemeClr>
                </a:solidFill>
                <a:latin typeface="微软雅黑" pitchFamily="34" charset="-122"/>
                <a:ea typeface="微软雅黑" pitchFamily="34" charset="-122"/>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zh-CN" altLang="en-US" sz="1600" b="1" dirty="0" smtClean="0">
                <a:solidFill>
                  <a:srgbClr val="1F497D">
                    <a:lumMod val="50000"/>
                  </a:srgbClr>
                </a:solidFill>
              </a:rPr>
              <a:t>等级：</a:t>
            </a:r>
            <a:r>
              <a:rPr lang="zh-CN" altLang="en-US" sz="1600" b="1" dirty="0" smtClean="0">
                <a:solidFill>
                  <a:srgbClr val="FF0000"/>
                </a:solidFill>
              </a:rPr>
              <a:t>机密</a:t>
            </a:r>
            <a:endParaRPr lang="zh-CN" altLang="en-US" sz="1600" b="1" dirty="0">
              <a:solidFill>
                <a:srgbClr val="FF0000"/>
              </a:solidFill>
            </a:endParaRPr>
          </a:p>
        </p:txBody>
      </p:sp>
      <p:pic>
        <p:nvPicPr>
          <p:cNvPr id="9" name="Picture 2" descr="H:\VI\SanyVI\PNG\964 x 314 - 副本.png"/>
          <p:cNvPicPr>
            <a:picLocks noChangeAspect="1" noChangeArrowheads="1"/>
          </p:cNvPicPr>
          <p:nvPr userDrawn="1"/>
        </p:nvPicPr>
        <p:blipFill>
          <a:blip r:embed="rId3"/>
          <a:srcRect/>
          <a:stretch>
            <a:fillRect/>
          </a:stretch>
        </p:blipFill>
        <p:spPr bwMode="auto">
          <a:xfrm>
            <a:off x="607648" y="366716"/>
            <a:ext cx="2649381" cy="611187"/>
          </a:xfrm>
          <a:prstGeom prst="rect">
            <a:avLst/>
          </a:prstGeom>
          <a:noFill/>
          <a:ln w="9525">
            <a:noFill/>
            <a:miter lim="800000"/>
            <a:headEnd/>
            <a:tailEnd/>
          </a:ln>
        </p:spPr>
      </p:pic>
      <p:sp>
        <p:nvSpPr>
          <p:cNvPr id="2" name="标题 1"/>
          <p:cNvSpPr>
            <a:spLocks noGrp="1"/>
          </p:cNvSpPr>
          <p:nvPr>
            <p:ph type="ctrTitle"/>
          </p:nvPr>
        </p:nvSpPr>
        <p:spPr>
          <a:xfrm>
            <a:off x="914401" y="2202445"/>
            <a:ext cx="10363200" cy="1154559"/>
          </a:xfrm>
        </p:spPr>
        <p:txBody>
          <a:bodyPr>
            <a:normAutofit/>
          </a:bodyPr>
          <a:lstStyle>
            <a:lvl1pPr algn="ctr" defTabSz="914400" rtl="0" eaLnBrk="1" latinLnBrk="0" hangingPunct="1">
              <a:spcBef>
                <a:spcPct val="0"/>
              </a:spcBef>
              <a:buNone/>
              <a:defRPr lang="zh-CN" altLang="en-US" sz="4000" kern="1200" dirty="0">
                <a:solidFill>
                  <a:schemeClr val="tx1"/>
                </a:solidFill>
                <a:latin typeface="微软雅黑"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28801" y="3429000"/>
            <a:ext cx="8534400" cy="406896"/>
          </a:xfrm>
          <a:prstGeom prst="rect">
            <a:avLst/>
          </a:prstGeom>
        </p:spPr>
        <p:txBody>
          <a:bodyPr>
            <a:normAutofit/>
          </a:bodyPr>
          <a:lstStyle>
            <a:lvl1pPr marL="0" indent="0" algn="ctr">
              <a:buNone/>
              <a:defRPr lang="zh-CN" altLang="en-US" sz="2000" b="0" kern="1200" dirty="0">
                <a:solidFill>
                  <a:schemeClr val="tx1"/>
                </a:solidFill>
                <a:latin typeface="微软雅黑" pitchFamily="34" charset="-122"/>
                <a:ea typeface="微软雅黑" pitchFamily="34"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39771056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
        <p:nvSpPr>
          <p:cNvPr id="3" name="Line 4"/>
          <p:cNvSpPr>
            <a:spLocks noChangeShapeType="1"/>
          </p:cNvSpPr>
          <p:nvPr/>
        </p:nvSpPr>
        <p:spPr bwMode="auto">
          <a:xfrm flipV="1">
            <a:off x="216000" y="1050925"/>
            <a:ext cx="11760000" cy="0"/>
          </a:xfrm>
          <a:prstGeom prst="line">
            <a:avLst/>
          </a:prstGeom>
          <a:noFill/>
          <a:ln w="12700" cmpd="sng">
            <a:solidFill>
              <a:srgbClr val="17375E"/>
            </a:solidFill>
            <a:round/>
            <a:headEnd/>
            <a:tailEnd/>
          </a:ln>
        </p:spPr>
        <p:txBody>
          <a:bodyPr/>
          <a:lstStyle/>
          <a:p>
            <a:pPr fontAlgn="base">
              <a:spcBef>
                <a:spcPct val="0"/>
              </a:spcBef>
              <a:spcAft>
                <a:spcPct val="0"/>
              </a:spcAft>
            </a:pPr>
            <a:endParaRPr lang="zh-CN" altLang="en-US" sz="1200" b="1" dirty="0">
              <a:solidFill>
                <a:prstClr val="white"/>
              </a:solidFill>
              <a:latin typeface="华文细黑" pitchFamily="2" charset="-122"/>
            </a:endParaRPr>
          </a:p>
        </p:txBody>
      </p:sp>
      <p:sp>
        <p:nvSpPr>
          <p:cNvPr id="68610" name="Rectangle 2"/>
          <p:cNvSpPr>
            <a:spLocks noGrp="1" noChangeArrowheads="1"/>
          </p:cNvSpPr>
          <p:nvPr>
            <p:ph type="ctrTitle"/>
          </p:nvPr>
        </p:nvSpPr>
        <p:spPr>
          <a:xfrm>
            <a:off x="216000" y="1327153"/>
            <a:ext cx="11760000" cy="1187451"/>
          </a:xfrm>
        </p:spPr>
        <p:txBody>
          <a:bodyPr anchor="b"/>
          <a:lstStyle>
            <a:lvl1pPr algn="ctr">
              <a:defRPr sz="3200">
                <a:solidFill>
                  <a:schemeClr val="tx1"/>
                </a:solidFill>
              </a:defRPr>
            </a:lvl1pPr>
          </a:lstStyle>
          <a:p>
            <a:r>
              <a:rPr lang="en-US" altLang="zh-CN" dirty="0"/>
              <a:t>Click to edit Master title style</a:t>
            </a:r>
          </a:p>
        </p:txBody>
      </p:sp>
      <p:pic>
        <p:nvPicPr>
          <p:cNvPr id="2" name="图片 1"/>
          <p:cNvPicPr>
            <a:picLocks noChangeAspect="1"/>
          </p:cNvPicPr>
          <p:nvPr userDrawn="1"/>
        </p:nvPicPr>
        <p:blipFill>
          <a:blip r:embed="rId2" cstate="print"/>
          <a:stretch>
            <a:fillRect/>
          </a:stretch>
        </p:blipFill>
        <p:spPr>
          <a:xfrm>
            <a:off x="209973" y="446302"/>
            <a:ext cx="2309707" cy="493498"/>
          </a:xfrm>
          <a:prstGeom prst="rect">
            <a:avLst/>
          </a:prstGeom>
        </p:spPr>
      </p:pic>
      <p:pic>
        <p:nvPicPr>
          <p:cNvPr id="9" name="Picture 2"/>
          <p:cNvPicPr>
            <a:picLocks noChangeAspect="1" noChangeArrowheads="1"/>
          </p:cNvPicPr>
          <p:nvPr userDrawn="1"/>
        </p:nvPicPr>
        <p:blipFill>
          <a:blip r:embed="rId3"/>
          <a:srcRect/>
          <a:stretch>
            <a:fillRect/>
          </a:stretch>
        </p:blipFill>
        <p:spPr bwMode="auto">
          <a:xfrm>
            <a:off x="9791421" y="3543982"/>
            <a:ext cx="2419200" cy="1528093"/>
          </a:xfrm>
          <a:prstGeom prst="rect">
            <a:avLst/>
          </a:prstGeom>
          <a:noFill/>
          <a:ln w="9525">
            <a:noFill/>
            <a:miter lim="800000"/>
            <a:headEnd/>
            <a:tailEnd/>
          </a:ln>
          <a:effectLst/>
        </p:spPr>
      </p:pic>
      <p:pic>
        <p:nvPicPr>
          <p:cNvPr id="10" name="图片 9"/>
          <p:cNvPicPr>
            <a:picLocks noChangeAspect="1"/>
          </p:cNvPicPr>
          <p:nvPr userDrawn="1"/>
        </p:nvPicPr>
        <p:blipFill>
          <a:blip r:embed="rId4"/>
          <a:stretch>
            <a:fillRect/>
          </a:stretch>
        </p:blipFill>
        <p:spPr>
          <a:xfrm>
            <a:off x="0" y="3562947"/>
            <a:ext cx="5083520" cy="1692000"/>
          </a:xfrm>
          <a:prstGeom prst="rect">
            <a:avLst/>
          </a:prstGeom>
        </p:spPr>
      </p:pic>
      <p:pic>
        <p:nvPicPr>
          <p:cNvPr id="11" name="图片 10"/>
          <p:cNvPicPr>
            <a:picLocks noChangeAspect="1"/>
          </p:cNvPicPr>
          <p:nvPr userDrawn="1"/>
        </p:nvPicPr>
        <p:blipFill>
          <a:blip r:embed="rId5"/>
          <a:stretch>
            <a:fillRect/>
          </a:stretch>
        </p:blipFill>
        <p:spPr>
          <a:xfrm>
            <a:off x="3" y="5271593"/>
            <a:ext cx="2940001" cy="1260000"/>
          </a:xfrm>
          <a:prstGeom prst="rect">
            <a:avLst/>
          </a:prstGeom>
        </p:spPr>
      </p:pic>
      <p:pic>
        <p:nvPicPr>
          <p:cNvPr id="12" name="图片 11"/>
          <p:cNvPicPr>
            <a:picLocks noChangeAspect="1"/>
          </p:cNvPicPr>
          <p:nvPr userDrawn="1"/>
        </p:nvPicPr>
        <p:blipFill>
          <a:blip r:embed="rId6"/>
          <a:stretch>
            <a:fillRect/>
          </a:stretch>
        </p:blipFill>
        <p:spPr>
          <a:xfrm>
            <a:off x="2949482" y="5271593"/>
            <a:ext cx="3983154" cy="1260000"/>
          </a:xfrm>
          <a:prstGeom prst="rect">
            <a:avLst/>
          </a:prstGeom>
        </p:spPr>
      </p:pic>
      <p:pic>
        <p:nvPicPr>
          <p:cNvPr id="13" name="图片 12"/>
          <p:cNvPicPr>
            <a:picLocks noChangeAspect="1"/>
          </p:cNvPicPr>
          <p:nvPr userDrawn="1"/>
        </p:nvPicPr>
        <p:blipFill>
          <a:blip r:embed="rId7"/>
          <a:stretch>
            <a:fillRect/>
          </a:stretch>
        </p:blipFill>
        <p:spPr>
          <a:xfrm>
            <a:off x="6964582" y="4839593"/>
            <a:ext cx="5227426" cy="1692000"/>
          </a:xfrm>
          <a:prstGeom prst="rect">
            <a:avLst/>
          </a:prstGeom>
        </p:spPr>
      </p:pic>
      <p:pic>
        <p:nvPicPr>
          <p:cNvPr id="14" name="图片 13"/>
          <p:cNvPicPr>
            <a:picLocks noChangeAspect="1"/>
          </p:cNvPicPr>
          <p:nvPr userDrawn="1"/>
        </p:nvPicPr>
        <p:blipFill>
          <a:blip r:embed="rId8"/>
          <a:stretch>
            <a:fillRect/>
          </a:stretch>
        </p:blipFill>
        <p:spPr>
          <a:xfrm>
            <a:off x="6955350" y="3562947"/>
            <a:ext cx="2793717" cy="1260000"/>
          </a:xfrm>
          <a:prstGeom prst="rect">
            <a:avLst/>
          </a:prstGeom>
        </p:spPr>
      </p:pic>
      <p:pic>
        <p:nvPicPr>
          <p:cNvPr id="15" name="Picture 4"/>
          <p:cNvPicPr>
            <a:picLocks noChangeAspect="1" noChangeArrowheads="1"/>
          </p:cNvPicPr>
          <p:nvPr userDrawn="1"/>
        </p:nvPicPr>
        <p:blipFill>
          <a:blip r:embed="rId9"/>
          <a:srcRect/>
          <a:stretch>
            <a:fillRect/>
          </a:stretch>
        </p:blipFill>
        <p:spPr bwMode="auto">
          <a:xfrm>
            <a:off x="5104014" y="3571876"/>
            <a:ext cx="1824139" cy="1692000"/>
          </a:xfrm>
          <a:prstGeom prst="rect">
            <a:avLst/>
          </a:prstGeom>
          <a:noFill/>
          <a:ln w="9525">
            <a:noFill/>
            <a:miter lim="800000"/>
            <a:headEnd/>
            <a:tailEnd/>
          </a:ln>
          <a:effectLst/>
        </p:spPr>
      </p:pic>
      <p:grpSp>
        <p:nvGrpSpPr>
          <p:cNvPr id="16" name="组 15"/>
          <p:cNvGrpSpPr/>
          <p:nvPr userDrawn="1"/>
        </p:nvGrpSpPr>
        <p:grpSpPr>
          <a:xfrm>
            <a:off x="0" y="3558154"/>
            <a:ext cx="12192000" cy="2971800"/>
            <a:chOff x="1" y="3681371"/>
            <a:chExt cx="9144000" cy="2778800"/>
          </a:xfrm>
        </p:grpSpPr>
        <p:sp>
          <p:nvSpPr>
            <p:cNvPr id="17" name="Rectangle 28"/>
            <p:cNvSpPr>
              <a:spLocks noChangeArrowheads="1"/>
            </p:cNvSpPr>
            <p:nvPr userDrawn="1"/>
          </p:nvSpPr>
          <p:spPr bwMode="auto">
            <a:xfrm>
              <a:off x="1" y="3689304"/>
              <a:ext cx="1466732" cy="559330"/>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18" name="Rectangle 29"/>
            <p:cNvSpPr>
              <a:spLocks noChangeArrowheads="1"/>
            </p:cNvSpPr>
            <p:nvPr userDrawn="1"/>
          </p:nvSpPr>
          <p:spPr bwMode="auto">
            <a:xfrm>
              <a:off x="1" y="4784164"/>
              <a:ext cx="1466732" cy="573214"/>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19" name="Rectangle 30"/>
            <p:cNvSpPr>
              <a:spLocks noChangeArrowheads="1"/>
            </p:cNvSpPr>
            <p:nvPr userDrawn="1"/>
          </p:nvSpPr>
          <p:spPr bwMode="auto">
            <a:xfrm>
              <a:off x="1" y="5888940"/>
              <a:ext cx="459850" cy="571231"/>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0" name="Rectangle 31"/>
            <p:cNvSpPr>
              <a:spLocks noChangeArrowheads="1"/>
            </p:cNvSpPr>
            <p:nvPr userDrawn="1"/>
          </p:nvSpPr>
          <p:spPr bwMode="auto">
            <a:xfrm>
              <a:off x="7820865" y="3681371"/>
              <a:ext cx="1323136" cy="575198"/>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1" name="Rectangle 32"/>
            <p:cNvSpPr>
              <a:spLocks noChangeArrowheads="1"/>
            </p:cNvSpPr>
            <p:nvPr userDrawn="1"/>
          </p:nvSpPr>
          <p:spPr bwMode="auto">
            <a:xfrm>
              <a:off x="7820865" y="4784164"/>
              <a:ext cx="1323136" cy="573214"/>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2" name="Rectangle 33"/>
            <p:cNvSpPr>
              <a:spLocks noChangeArrowheads="1"/>
            </p:cNvSpPr>
            <p:nvPr userDrawn="1"/>
          </p:nvSpPr>
          <p:spPr bwMode="auto">
            <a:xfrm>
              <a:off x="8827747" y="5908774"/>
              <a:ext cx="316254" cy="551397"/>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3" name="Freeform 34"/>
            <p:cNvSpPr>
              <a:spLocks/>
            </p:cNvSpPr>
            <p:nvPr userDrawn="1"/>
          </p:nvSpPr>
          <p:spPr bwMode="auto">
            <a:xfrm>
              <a:off x="1950516" y="3689304"/>
              <a:ext cx="4892527" cy="567265"/>
            </a:xfrm>
            <a:custGeom>
              <a:avLst/>
              <a:gdLst/>
              <a:ahLst/>
              <a:cxnLst>
                <a:cxn ang="0">
                  <a:pos x="0" y="0"/>
                </a:cxn>
                <a:cxn ang="0">
                  <a:pos x="0" y="288"/>
                </a:cxn>
                <a:cxn ang="0">
                  <a:pos x="2880" y="288"/>
                </a:cxn>
                <a:cxn ang="0">
                  <a:pos x="2838" y="256"/>
                </a:cxn>
                <a:cxn ang="0">
                  <a:pos x="2660" y="134"/>
                </a:cxn>
                <a:cxn ang="0">
                  <a:pos x="2430" y="46"/>
                </a:cxn>
                <a:cxn ang="0">
                  <a:pos x="2230" y="10"/>
                </a:cxn>
                <a:cxn ang="0">
                  <a:pos x="2112" y="0"/>
                </a:cxn>
                <a:cxn ang="0">
                  <a:pos x="0" y="0"/>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chemeClr val="bg1">
                <a:alpha val="40000"/>
              </a:schemeClr>
            </a:solidFill>
            <a:ln w="9525">
              <a:noFill/>
              <a:round/>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4" name="Freeform 35"/>
            <p:cNvSpPr>
              <a:spLocks/>
            </p:cNvSpPr>
            <p:nvPr userDrawn="1"/>
          </p:nvSpPr>
          <p:spPr bwMode="auto">
            <a:xfrm>
              <a:off x="1950516" y="4764329"/>
              <a:ext cx="5425884" cy="577181"/>
            </a:xfrm>
            <a:custGeom>
              <a:avLst/>
              <a:gdLst/>
              <a:ahLst/>
              <a:cxnLst>
                <a:cxn ang="0">
                  <a:pos x="0" y="0"/>
                </a:cxn>
                <a:cxn ang="0">
                  <a:pos x="0" y="288"/>
                </a:cxn>
                <a:cxn ang="0">
                  <a:pos x="3194" y="290"/>
                </a:cxn>
                <a:cxn ang="0">
                  <a:pos x="3188" y="256"/>
                </a:cxn>
                <a:cxn ang="0">
                  <a:pos x="3160" y="146"/>
                </a:cxn>
                <a:cxn ang="0">
                  <a:pos x="3118" y="34"/>
                </a:cxn>
                <a:cxn ang="0">
                  <a:pos x="3102" y="2"/>
                </a:cxn>
                <a:cxn ang="0">
                  <a:pos x="0" y="0"/>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chemeClr val="bg1">
                <a:alpha val="40000"/>
              </a:schemeClr>
            </a:solidFill>
            <a:ln w="9525">
              <a:noFill/>
              <a:round/>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5" name="Freeform 36"/>
            <p:cNvSpPr>
              <a:spLocks/>
            </p:cNvSpPr>
            <p:nvPr userDrawn="1"/>
          </p:nvSpPr>
          <p:spPr bwMode="auto">
            <a:xfrm>
              <a:off x="5865222" y="5884973"/>
              <a:ext cx="1565882" cy="575198"/>
            </a:xfrm>
            <a:custGeom>
              <a:avLst/>
              <a:gdLst/>
              <a:ahLst/>
              <a:cxnLst>
                <a:cxn ang="0">
                  <a:pos x="0" y="290"/>
                </a:cxn>
                <a:cxn ang="0">
                  <a:pos x="0" y="2"/>
                </a:cxn>
                <a:cxn ang="0">
                  <a:pos x="3194" y="0"/>
                </a:cxn>
                <a:cxn ang="0">
                  <a:pos x="3176" y="156"/>
                </a:cxn>
                <a:cxn ang="0">
                  <a:pos x="3150" y="254"/>
                </a:cxn>
                <a:cxn ang="0">
                  <a:pos x="3140" y="290"/>
                </a:cxn>
                <a:cxn ang="0">
                  <a:pos x="0" y="290"/>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chemeClr val="bg1">
                <a:alpha val="40000"/>
              </a:schemeClr>
            </a:solidFill>
            <a:ln w="9525">
              <a:noFill/>
              <a:round/>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sp>
          <p:nvSpPr>
            <p:cNvPr id="26" name="Rectangle 37"/>
            <p:cNvSpPr>
              <a:spLocks noChangeArrowheads="1"/>
            </p:cNvSpPr>
            <p:nvPr userDrawn="1"/>
          </p:nvSpPr>
          <p:spPr bwMode="auto">
            <a:xfrm>
              <a:off x="2928338" y="5888940"/>
              <a:ext cx="1466732" cy="571231"/>
            </a:xfrm>
            <a:prstGeom prst="rect">
              <a:avLst/>
            </a:prstGeom>
            <a:solidFill>
              <a:schemeClr val="bg1">
                <a:alpha val="40000"/>
              </a:schemeClr>
            </a:solidFill>
            <a:ln w="9525">
              <a:noFill/>
              <a:miter lim="800000"/>
              <a:headEnd/>
              <a:tailEnd/>
            </a:ln>
          </p:spPr>
          <p:txBody>
            <a:bodyPr wrap="none" anchor="ctr"/>
            <a:lstStyle/>
            <a:p>
              <a:pPr fontAlgn="base">
                <a:spcBef>
                  <a:spcPct val="0"/>
                </a:spcBef>
                <a:spcAft>
                  <a:spcPct val="0"/>
                </a:spcAft>
                <a:defRPr/>
              </a:pPr>
              <a:endParaRPr lang="zh-CN" altLang="en-US" sz="1400" b="1">
                <a:solidFill>
                  <a:prstClr val="black"/>
                </a:solidFill>
                <a:latin typeface="Arial" charset="0"/>
                <a:cs typeface="Arial" charset="0"/>
              </a:endParaRPr>
            </a:p>
          </p:txBody>
        </p:sp>
      </p:grpSp>
    </p:spTree>
    <p:extLst>
      <p:ext uri="{BB962C8B-B14F-4D97-AF65-F5344CB8AC3E}">
        <p14:creationId xmlns:p14="http://schemas.microsoft.com/office/powerpoint/2010/main" val="33463440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291347"/>
      </p:ext>
    </p:extLst>
  </p:cSld>
  <p:clrMapOvr>
    <a:masterClrMapping/>
  </p:clrMapOvr>
  <p:timing>
    <p:tnLst>
      <p:par>
        <p:cT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矩形 5"/>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dirty="0">
              <a:solidFill>
                <a:prstClr val="white"/>
              </a:solidFill>
            </a:endParaRPr>
          </a:p>
        </p:txBody>
      </p:sp>
      <p:sp>
        <p:nvSpPr>
          <p:cNvPr id="7" name="标题 1"/>
          <p:cNvSpPr>
            <a:spLocks noGrp="1"/>
          </p:cNvSpPr>
          <p:nvPr>
            <p:ph type="title"/>
          </p:nvPr>
        </p:nvSpPr>
        <p:spPr>
          <a:xfrm>
            <a:off x="67360" y="130622"/>
            <a:ext cx="7653539" cy="490066"/>
          </a:xfrm>
          <a:prstGeom prst="rect">
            <a:avLst/>
          </a:prstGeom>
        </p:spPr>
        <p:txBody>
          <a:bodyPr anchor="t"/>
          <a:lstStyle>
            <a:lvl1pPr>
              <a:lnSpc>
                <a:spcPts val="2699"/>
              </a:lnSpc>
              <a:defRPr sz="2000">
                <a:solidFill>
                  <a:schemeClr val="tx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2" name="文本框 1"/>
          <p:cNvSpPr txBox="1"/>
          <p:nvPr userDrawn="1"/>
        </p:nvSpPr>
        <p:spPr>
          <a:xfrm>
            <a:off x="5615104" y="6457891"/>
            <a:ext cx="961807" cy="400110"/>
          </a:xfrm>
          <a:prstGeom prst="rect">
            <a:avLst/>
          </a:prstGeom>
          <a:noFill/>
        </p:spPr>
        <p:txBody>
          <a:bodyPr wrap="square" rtlCol="0">
            <a:spAutoFit/>
          </a:bodyPr>
          <a:lstStyle/>
          <a:p>
            <a:pPr algn="ctr"/>
            <a:fld id="{411CDB24-A790-4E13-A0D9-B72F7BEC235A}" type="slidenum">
              <a:rPr lang="zh-CN" altLang="en-US" sz="2000" smtClean="0"/>
              <a:t>‹#›</a:t>
            </a:fld>
            <a:endParaRPr lang="zh-CN" altLang="en-US" sz="2000" dirty="0"/>
          </a:p>
        </p:txBody>
      </p:sp>
    </p:spTree>
    <p:extLst>
      <p:ext uri="{BB962C8B-B14F-4D97-AF65-F5344CB8AC3E}">
        <p14:creationId xmlns:p14="http://schemas.microsoft.com/office/powerpoint/2010/main" val="12418431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sp>
        <p:nvSpPr>
          <p:cNvPr id="5" name="矩形 4"/>
          <p:cNvSpPr/>
          <p:nvPr userDrawn="1"/>
        </p:nvSpPr>
        <p:spPr>
          <a:xfrm>
            <a:off x="0" y="5949950"/>
            <a:ext cx="12192000" cy="908050"/>
          </a:xfrm>
          <a:prstGeom prst="rect">
            <a:avLst/>
          </a:prstGeom>
          <a:gradFill flip="none" rotWithShape="1">
            <a:gsLst>
              <a:gs pos="0">
                <a:schemeClr val="bg1">
                  <a:lumMod val="85000"/>
                </a:schemeClr>
              </a:gs>
              <a:gs pos="100000">
                <a:srgbClr val="F9F9F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pic>
        <p:nvPicPr>
          <p:cNvPr id="6" name="Picture 2" descr="C:\Users\wangw3\Desktop\images\未标题-1_02.png"/>
          <p:cNvPicPr>
            <a:picLocks noChangeAspect="1" noChangeArrowheads="1"/>
          </p:cNvPicPr>
          <p:nvPr userDrawn="1"/>
        </p:nvPicPr>
        <p:blipFill>
          <a:blip r:embed="rId2"/>
          <a:srcRect/>
          <a:stretch>
            <a:fillRect/>
          </a:stretch>
        </p:blipFill>
        <p:spPr bwMode="auto">
          <a:xfrm>
            <a:off x="-29308" y="5"/>
            <a:ext cx="2381739" cy="1243013"/>
          </a:xfrm>
          <a:prstGeom prst="rect">
            <a:avLst/>
          </a:prstGeom>
          <a:noFill/>
          <a:ln w="9525">
            <a:noFill/>
            <a:miter lim="800000"/>
            <a:headEnd/>
            <a:tailEnd/>
          </a:ln>
        </p:spPr>
      </p:pic>
      <p:pic>
        <p:nvPicPr>
          <p:cNvPr id="8" name="Picture 5" descr="C:\Users\wangw3\Desktop\images\未标题-1_06.png"/>
          <p:cNvPicPr>
            <a:picLocks noChangeAspect="1" noChangeArrowheads="1"/>
          </p:cNvPicPr>
          <p:nvPr userDrawn="1"/>
        </p:nvPicPr>
        <p:blipFill>
          <a:blip r:embed="rId3"/>
          <a:srcRect/>
          <a:stretch>
            <a:fillRect/>
          </a:stretch>
        </p:blipFill>
        <p:spPr bwMode="auto">
          <a:xfrm>
            <a:off x="-29293" y="5949983"/>
            <a:ext cx="12221308" cy="188913"/>
          </a:xfrm>
          <a:prstGeom prst="rect">
            <a:avLst/>
          </a:prstGeom>
          <a:noFill/>
          <a:ln w="9525">
            <a:noFill/>
            <a:miter lim="800000"/>
            <a:headEnd/>
            <a:tailEnd/>
          </a:ln>
        </p:spPr>
      </p:pic>
      <p:pic>
        <p:nvPicPr>
          <p:cNvPr id="9" name="Picture 2" descr="H:\VI\SanyVI\PNG\964 x 314 - 副本.png"/>
          <p:cNvPicPr>
            <a:picLocks noChangeAspect="1" noChangeArrowheads="1"/>
          </p:cNvPicPr>
          <p:nvPr userDrawn="1"/>
        </p:nvPicPr>
        <p:blipFill>
          <a:blip r:embed="rId4"/>
          <a:srcRect/>
          <a:stretch>
            <a:fillRect/>
          </a:stretch>
        </p:blipFill>
        <p:spPr bwMode="auto">
          <a:xfrm>
            <a:off x="607650" y="366719"/>
            <a:ext cx="2649381" cy="611187"/>
          </a:xfrm>
          <a:prstGeom prst="rect">
            <a:avLst/>
          </a:prstGeom>
          <a:noFill/>
          <a:ln w="9525">
            <a:noFill/>
            <a:miter lim="800000"/>
            <a:headEnd/>
            <a:tailEnd/>
          </a:ln>
        </p:spPr>
      </p:pic>
      <p:sp>
        <p:nvSpPr>
          <p:cNvPr id="2" name="标题 1"/>
          <p:cNvSpPr>
            <a:spLocks noGrp="1"/>
          </p:cNvSpPr>
          <p:nvPr>
            <p:ph type="ctrTitle"/>
          </p:nvPr>
        </p:nvSpPr>
        <p:spPr>
          <a:xfrm>
            <a:off x="914401" y="2202475"/>
            <a:ext cx="10363200" cy="1154559"/>
          </a:xfrm>
        </p:spPr>
        <p:txBody>
          <a:bodyPr>
            <a:normAutofit/>
          </a:bodyPr>
          <a:lstStyle>
            <a:lvl1pPr algn="ctr" defTabSz="914240" rtl="0" eaLnBrk="1" latinLnBrk="0" hangingPunct="1">
              <a:spcBef>
                <a:spcPct val="0"/>
              </a:spcBef>
              <a:buNone/>
              <a:defRPr lang="zh-CN" altLang="en-US" sz="3999" kern="1200" dirty="0">
                <a:solidFill>
                  <a:schemeClr val="tx1"/>
                </a:solidFill>
                <a:latin typeface="微软雅黑"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28801" y="3429000"/>
            <a:ext cx="8534401" cy="406896"/>
          </a:xfrm>
          <a:prstGeom prst="rect">
            <a:avLst/>
          </a:prstGeom>
        </p:spPr>
        <p:txBody>
          <a:bodyPr>
            <a:normAutofit/>
          </a:bodyPr>
          <a:lstStyle>
            <a:lvl1pPr marL="0" indent="0" algn="ctr">
              <a:buNone/>
              <a:defRPr lang="zh-CN" altLang="en-US" sz="2000" b="0" kern="1200" dirty="0">
                <a:solidFill>
                  <a:schemeClr val="tx1"/>
                </a:solidFill>
                <a:latin typeface="微软雅黑" pitchFamily="34" charset="-122"/>
                <a:ea typeface="微软雅黑" pitchFamily="34" charset="-122"/>
                <a:cs typeface="+mj-cs"/>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4160747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矩形 5"/>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dirty="0">
              <a:solidFill>
                <a:prstClr val="white"/>
              </a:solidFill>
            </a:endParaRPr>
          </a:p>
        </p:txBody>
      </p:sp>
      <p:sp>
        <p:nvSpPr>
          <p:cNvPr id="7" name="标题 1"/>
          <p:cNvSpPr>
            <a:spLocks noGrp="1"/>
          </p:cNvSpPr>
          <p:nvPr>
            <p:ph type="title"/>
          </p:nvPr>
        </p:nvSpPr>
        <p:spPr>
          <a:xfrm>
            <a:off x="67360" y="130622"/>
            <a:ext cx="7653539" cy="490066"/>
          </a:xfrm>
          <a:prstGeom prst="rect">
            <a:avLst/>
          </a:prstGeom>
        </p:spPr>
        <p:txBody>
          <a:bodyPr anchor="t"/>
          <a:lstStyle>
            <a:lvl1pPr>
              <a:lnSpc>
                <a:spcPts val="2699"/>
              </a:lnSpc>
              <a:defRPr sz="2000">
                <a:solidFill>
                  <a:schemeClr val="tx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2" name="文本框 1"/>
          <p:cNvSpPr txBox="1"/>
          <p:nvPr userDrawn="1"/>
        </p:nvSpPr>
        <p:spPr>
          <a:xfrm>
            <a:off x="5615104" y="6457891"/>
            <a:ext cx="961807" cy="400110"/>
          </a:xfrm>
          <a:prstGeom prst="rect">
            <a:avLst/>
          </a:prstGeom>
          <a:noFill/>
        </p:spPr>
        <p:txBody>
          <a:bodyPr wrap="square" rtlCol="0">
            <a:spAutoFit/>
          </a:bodyPr>
          <a:lstStyle/>
          <a:p>
            <a:pPr algn="ctr"/>
            <a:fld id="{411CDB24-A790-4E13-A0D9-B72F7BEC235A}" type="slidenum">
              <a:rPr lang="zh-CN" altLang="en-US" sz="2000" smtClean="0"/>
              <a:t>‹#›</a:t>
            </a:fld>
            <a:endParaRPr lang="zh-CN" altLang="en-US" sz="2000" dirty="0"/>
          </a:p>
        </p:txBody>
      </p:sp>
    </p:spTree>
    <p:extLst>
      <p:ext uri="{BB962C8B-B14F-4D97-AF65-F5344CB8AC3E}">
        <p14:creationId xmlns:p14="http://schemas.microsoft.com/office/powerpoint/2010/main" val="25469154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矩形 1"/>
          <p:cNvSpPr/>
          <p:nvPr userDrawn="1"/>
        </p:nvSpPr>
        <p:spPr>
          <a:xfrm>
            <a:off x="0" y="5949950"/>
            <a:ext cx="12192000" cy="908050"/>
          </a:xfrm>
          <a:prstGeom prst="rect">
            <a:avLst/>
          </a:prstGeom>
          <a:gradFill flip="none" rotWithShape="1">
            <a:gsLst>
              <a:gs pos="0">
                <a:schemeClr val="bg1">
                  <a:lumMod val="85000"/>
                </a:schemeClr>
              </a:gs>
              <a:gs pos="100000">
                <a:srgbClr val="F9F9F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sp>
        <p:nvSpPr>
          <p:cNvPr id="3" name="矩形 2"/>
          <p:cNvSpPr/>
          <p:nvPr userDrawn="1"/>
        </p:nvSpPr>
        <p:spPr>
          <a:xfrm>
            <a:off x="0" y="4"/>
            <a:ext cx="12192000" cy="1916113"/>
          </a:xfrm>
          <a:prstGeom prst="rect">
            <a:avLst/>
          </a:prstGeom>
          <a:gradFill flip="none" rotWithShape="1">
            <a:gsLst>
              <a:gs pos="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pic>
        <p:nvPicPr>
          <p:cNvPr id="5" name="Picture 5" descr="C:\Users\wangw3\Desktop\images\未标题-1_06.png"/>
          <p:cNvPicPr>
            <a:picLocks noChangeAspect="1" noChangeArrowheads="1"/>
          </p:cNvPicPr>
          <p:nvPr userDrawn="1"/>
        </p:nvPicPr>
        <p:blipFill>
          <a:blip r:embed="rId2"/>
          <a:srcRect/>
          <a:stretch>
            <a:fillRect/>
          </a:stretch>
        </p:blipFill>
        <p:spPr bwMode="auto">
          <a:xfrm>
            <a:off x="-29293" y="5949983"/>
            <a:ext cx="12221308" cy="188913"/>
          </a:xfrm>
          <a:prstGeom prst="rect">
            <a:avLst/>
          </a:prstGeom>
          <a:noFill/>
          <a:ln w="9525">
            <a:noFill/>
            <a:miter lim="800000"/>
            <a:headEnd/>
            <a:tailEnd/>
          </a:ln>
        </p:spPr>
      </p:pic>
      <p:sp>
        <p:nvSpPr>
          <p:cNvPr id="6" name="矩形 5"/>
          <p:cNvSpPr/>
          <p:nvPr userDrawn="1"/>
        </p:nvSpPr>
        <p:spPr>
          <a:xfrm>
            <a:off x="4921652" y="2625517"/>
            <a:ext cx="2777683" cy="1107867"/>
          </a:xfrm>
          <a:prstGeom prst="rect">
            <a:avLst/>
          </a:prstGeom>
          <a:noFill/>
        </p:spPr>
        <p:txBody>
          <a:bodyPr wrap="none">
            <a:spAutoFit/>
          </a:bodyPr>
          <a:lstStyle/>
          <a:p>
            <a:pPr algn="ctr" fontAlgn="auto">
              <a:spcBef>
                <a:spcPts val="0"/>
              </a:spcBef>
              <a:spcAft>
                <a:spcPts val="0"/>
              </a:spcAft>
              <a:defRPr/>
            </a:pPr>
            <a:r>
              <a:rPr lang="zh-CN" altLang="en-US" sz="6599" b="0" kern="0" spc="140" dirty="0">
                <a:ln w="1905"/>
                <a:solidFill>
                  <a:prstClr val="black"/>
                </a:solidFill>
                <a:effectLst>
                  <a:innerShdw blurRad="69850" dist="43180" dir="5400000">
                    <a:srgbClr val="000000">
                      <a:alpha val="65000"/>
                    </a:srgbClr>
                  </a:innerShdw>
                </a:effectLst>
                <a:latin typeface="微软雅黑" pitchFamily="34" charset="-122"/>
              </a:rPr>
              <a:t>谢谢！</a:t>
            </a:r>
          </a:p>
        </p:txBody>
      </p:sp>
      <p:pic>
        <p:nvPicPr>
          <p:cNvPr id="7" name="Picture 2" descr="H:\VI\SanyVI\PNG\964 x 314 - 副本.png"/>
          <p:cNvPicPr>
            <a:picLocks noChangeAspect="1" noChangeArrowheads="1"/>
          </p:cNvPicPr>
          <p:nvPr userDrawn="1"/>
        </p:nvPicPr>
        <p:blipFill>
          <a:blip r:embed="rId3"/>
          <a:srcRect/>
          <a:stretch>
            <a:fillRect/>
          </a:stretch>
        </p:blipFill>
        <p:spPr bwMode="auto">
          <a:xfrm>
            <a:off x="607657" y="366719"/>
            <a:ext cx="2879969" cy="611187"/>
          </a:xfrm>
          <a:prstGeom prst="rect">
            <a:avLst/>
          </a:prstGeom>
          <a:noFill/>
          <a:ln w="9525">
            <a:noFill/>
            <a:miter lim="800000"/>
            <a:headEnd/>
            <a:tailEnd/>
          </a:ln>
        </p:spPr>
      </p:pic>
      <p:pic>
        <p:nvPicPr>
          <p:cNvPr id="8" name="Picture 2" descr="C:\Users\wangw3\Desktop\images\未标题-1_02.png"/>
          <p:cNvPicPr>
            <a:picLocks noChangeAspect="1" noChangeArrowheads="1"/>
          </p:cNvPicPr>
          <p:nvPr userDrawn="1"/>
        </p:nvPicPr>
        <p:blipFill>
          <a:blip r:embed="rId4"/>
          <a:srcRect/>
          <a:stretch>
            <a:fillRect/>
          </a:stretch>
        </p:blipFill>
        <p:spPr bwMode="auto">
          <a:xfrm>
            <a:off x="-29308" y="5"/>
            <a:ext cx="2381739" cy="1243013"/>
          </a:xfrm>
          <a:prstGeom prst="rect">
            <a:avLst/>
          </a:prstGeom>
          <a:noFill/>
          <a:ln w="9525">
            <a:noFill/>
            <a:miter lim="800000"/>
            <a:headEnd/>
            <a:tailEnd/>
          </a:ln>
        </p:spPr>
      </p:pic>
    </p:spTree>
    <p:extLst>
      <p:ext uri="{BB962C8B-B14F-4D97-AF65-F5344CB8AC3E}">
        <p14:creationId xmlns:p14="http://schemas.microsoft.com/office/powerpoint/2010/main" val="40645552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smtClean="0"/>
              <a:t>Click to add title</a:t>
            </a:r>
            <a:endParaRPr lang="en-US" dirty="0"/>
          </a:p>
        </p:txBody>
      </p:sp>
    </p:spTree>
    <p:extLst>
      <p:ext uri="{BB962C8B-B14F-4D97-AF65-F5344CB8AC3E}">
        <p14:creationId xmlns:p14="http://schemas.microsoft.com/office/powerpoint/2010/main" val="123262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15763" y="260648"/>
            <a:ext cx="4060032" cy="432048"/>
          </a:xfrm>
        </p:spPr>
        <p:txBody>
          <a:bodyPr/>
          <a:lstStyle/>
          <a:p>
            <a:r>
              <a:rPr lang="zh-CN" altLang="en-US" dirty="0" smtClean="0"/>
              <a:t>点击此处编辑目录名称</a:t>
            </a:r>
            <a:endParaRPr lang="zh-CN" altLang="en-US" dirty="0"/>
          </a:p>
        </p:txBody>
      </p:sp>
      <p:sp>
        <p:nvSpPr>
          <p:cNvPr id="3" name="日期占位符 2"/>
          <p:cNvSpPr>
            <a:spLocks noGrp="1"/>
          </p:cNvSpPr>
          <p:nvPr>
            <p:ph type="dt" sz="half" idx="10"/>
          </p:nvPr>
        </p:nvSpPr>
        <p:spPr>
          <a:xfrm>
            <a:off x="4847869" y="6594778"/>
            <a:ext cx="2844801" cy="208304"/>
          </a:xfrm>
          <a:prstGeom prst="rect">
            <a:avLst/>
          </a:prstGeom>
        </p:spPr>
        <p:txBody>
          <a:bodyPr/>
          <a:lstStyle/>
          <a:p>
            <a:fld id="{16AC6784-C4BF-4736-AD5F-1B1A50D9A70D}" type="datetime1">
              <a:rPr lang="zh-CN" altLang="en-US" smtClean="0"/>
              <a:pPr/>
              <a:t>2019/9/18</a:t>
            </a:fld>
            <a:endParaRPr lang="zh-CN" altLang="en-US" dirty="0"/>
          </a:p>
        </p:txBody>
      </p:sp>
      <p:sp>
        <p:nvSpPr>
          <p:cNvPr id="4" name="页脚占位符 3"/>
          <p:cNvSpPr>
            <a:spLocks noGrp="1"/>
          </p:cNvSpPr>
          <p:nvPr>
            <p:ph type="ftr" sz="quarter" idx="11"/>
          </p:nvPr>
        </p:nvSpPr>
        <p:spPr>
          <a:xfrm>
            <a:off x="122973" y="6597384"/>
            <a:ext cx="3860800" cy="196131"/>
          </a:xfrm>
          <a:prstGeom prst="rect">
            <a:avLst/>
          </a:prstGeom>
        </p:spPr>
        <p:txBody>
          <a:bodyPr/>
          <a:lstStyle/>
          <a:p>
            <a:r>
              <a:rPr lang="zh-CN" altLang="en-US" smtClean="0"/>
              <a:t>流程信息化总部</a:t>
            </a:r>
            <a:endParaRPr lang="zh-CN" altLang="en-US" dirty="0"/>
          </a:p>
        </p:txBody>
      </p:sp>
      <p:sp>
        <p:nvSpPr>
          <p:cNvPr id="5" name="灯片编号占位符 4"/>
          <p:cNvSpPr>
            <a:spLocks noGrp="1"/>
          </p:cNvSpPr>
          <p:nvPr>
            <p:ph type="sldNum" sz="quarter" idx="12"/>
          </p:nvPr>
        </p:nvSpPr>
        <p:spPr>
          <a:xfrm>
            <a:off x="10547018" y="6580262"/>
            <a:ext cx="1440159" cy="233114"/>
          </a:xfrm>
          <a:prstGeom prst="rect">
            <a:avLst/>
          </a:prstGeom>
        </p:spPr>
        <p:txBody>
          <a:bodyPr/>
          <a:lstStyle/>
          <a:p>
            <a:fld id="{0C913308-F349-4B6D-A68A-DD1791B4A57B}" type="slidenum">
              <a:rPr lang="zh-CN" altLang="en-US" smtClean="0"/>
              <a:pPr/>
              <a:t>‹#›</a:t>
            </a:fld>
            <a:endParaRPr lang="zh-CN" altLang="en-US" dirty="0"/>
          </a:p>
        </p:txBody>
      </p:sp>
      <p:sp>
        <p:nvSpPr>
          <p:cNvPr id="7" name="文本占位符 13"/>
          <p:cNvSpPr>
            <a:spLocks noGrp="1"/>
          </p:cNvSpPr>
          <p:nvPr>
            <p:ph type="body" sz="quarter" idx="13" hasCustomPrompt="1"/>
          </p:nvPr>
        </p:nvSpPr>
        <p:spPr>
          <a:xfrm>
            <a:off x="3407701" y="1772816"/>
            <a:ext cx="5238752" cy="2500312"/>
          </a:xfrm>
          <a:prstGeom prst="rect">
            <a:avLst/>
          </a:prstGeom>
        </p:spPr>
        <p:txBody>
          <a:bodyPr/>
          <a:lstStyle>
            <a:lvl1pPr>
              <a:lnSpc>
                <a:spcPct val="200000"/>
              </a:lnSpc>
              <a:buClr>
                <a:srgbClr val="C00000"/>
              </a:buClr>
              <a:buSzPct val="180000"/>
              <a:buFont typeface="+mj-lt"/>
              <a:buAutoNum type="arabicPeriod"/>
              <a:defRPr>
                <a:solidFill>
                  <a:schemeClr val="tx1">
                    <a:lumMod val="50000"/>
                    <a:lumOff val="50000"/>
                  </a:schemeClr>
                </a:solidFill>
                <a:latin typeface="微软雅黑" pitchFamily="34" charset="-122"/>
                <a:ea typeface="微软雅黑" pitchFamily="34" charset="-122"/>
              </a:defRPr>
            </a:lvl1pPr>
            <a:lvl2pPr marL="799960" indent="-342840">
              <a:buFont typeface="+mj-lt"/>
              <a:buAutoNum type="arabicPeriod"/>
              <a:defRPr/>
            </a:lvl2pPr>
            <a:lvl3pPr marL="1257080" indent="-342840">
              <a:buFont typeface="+mj-lt"/>
              <a:buAutoNum type="arabicPeriod"/>
              <a:defRPr/>
            </a:lvl3pPr>
            <a:lvl4pPr>
              <a:buFont typeface="+mj-lt"/>
              <a:buAutoNum type="arabicPeriod"/>
              <a:defRPr/>
            </a:lvl4pPr>
            <a:lvl5pPr>
              <a:buFont typeface="+mj-lt"/>
              <a:buAutoNum type="arabicPeriod"/>
              <a:defRPr/>
            </a:lvl5pPr>
          </a:lstStyle>
          <a:p>
            <a:pPr lvl="0"/>
            <a:r>
              <a:rPr lang="zh-CN" altLang="en-US" dirty="0" smtClean="0"/>
              <a:t> 单击此处编辑母版文本样式</a:t>
            </a:r>
            <a:endParaRPr lang="en-US" altLang="zh-CN" dirty="0" smtClean="0"/>
          </a:p>
          <a:p>
            <a:pPr lvl="0"/>
            <a:r>
              <a:rPr lang="en-US" altLang="zh-CN" dirty="0" smtClean="0"/>
              <a:t> </a:t>
            </a:r>
            <a:r>
              <a:rPr lang="zh-CN" altLang="en-US" dirty="0" smtClean="0"/>
              <a:t>目录</a:t>
            </a:r>
          </a:p>
        </p:txBody>
      </p:sp>
    </p:spTree>
    <p:extLst>
      <p:ext uri="{BB962C8B-B14F-4D97-AF65-F5344CB8AC3E}">
        <p14:creationId xmlns:p14="http://schemas.microsoft.com/office/powerpoint/2010/main" val="30378909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87453" y="896112"/>
            <a:ext cx="11594592" cy="338328"/>
          </a:xfrm>
          <a:prstGeom prst="rect">
            <a:avLst/>
          </a:prstGeom>
        </p:spPr>
        <p:txBody>
          <a:bodyPr/>
          <a:lstStyle>
            <a:lvl1pPr marL="0" indent="0" algn="l">
              <a:buNone/>
              <a:defRPr sz="1917">
                <a:solidFill>
                  <a:schemeClr val="tx1"/>
                </a:solidFill>
                <a:latin typeface="Arial Narrow" pitchFamily="34" charset="0"/>
              </a:defRPr>
            </a:lvl1pPr>
            <a:lvl2pPr marL="398381" indent="0" algn="ctr">
              <a:buNone/>
              <a:defRPr>
                <a:solidFill>
                  <a:schemeClr val="tx1">
                    <a:tint val="75000"/>
                  </a:schemeClr>
                </a:solidFill>
              </a:defRPr>
            </a:lvl2pPr>
            <a:lvl3pPr marL="796760" indent="0" algn="ctr">
              <a:buNone/>
              <a:defRPr>
                <a:solidFill>
                  <a:schemeClr val="tx1">
                    <a:tint val="75000"/>
                  </a:schemeClr>
                </a:solidFill>
              </a:defRPr>
            </a:lvl3pPr>
            <a:lvl4pPr marL="1195140" indent="0" algn="ctr">
              <a:buNone/>
              <a:defRPr>
                <a:solidFill>
                  <a:schemeClr val="tx1">
                    <a:tint val="75000"/>
                  </a:schemeClr>
                </a:solidFill>
              </a:defRPr>
            </a:lvl4pPr>
            <a:lvl5pPr marL="1593520" indent="0" algn="ctr">
              <a:buNone/>
              <a:defRPr>
                <a:solidFill>
                  <a:schemeClr val="tx1">
                    <a:tint val="75000"/>
                  </a:schemeClr>
                </a:solidFill>
              </a:defRPr>
            </a:lvl5pPr>
            <a:lvl6pPr marL="1991900" indent="0" algn="ctr">
              <a:buNone/>
              <a:defRPr>
                <a:solidFill>
                  <a:schemeClr val="tx1">
                    <a:tint val="75000"/>
                  </a:schemeClr>
                </a:solidFill>
              </a:defRPr>
            </a:lvl6pPr>
            <a:lvl7pPr marL="2390281" indent="0" algn="ctr">
              <a:buNone/>
              <a:defRPr>
                <a:solidFill>
                  <a:schemeClr val="tx1">
                    <a:tint val="75000"/>
                  </a:schemeClr>
                </a:solidFill>
              </a:defRPr>
            </a:lvl7pPr>
            <a:lvl8pPr marL="2788661" indent="0" algn="ctr">
              <a:buNone/>
              <a:defRPr>
                <a:solidFill>
                  <a:schemeClr val="tx1">
                    <a:tint val="75000"/>
                  </a:schemeClr>
                </a:solidFill>
              </a:defRPr>
            </a:lvl8pPr>
            <a:lvl9pPr marL="318704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3"/>
          </p:nvPr>
        </p:nvSpPr>
        <p:spPr>
          <a:xfrm>
            <a:off x="3096770" y="6711696"/>
            <a:ext cx="5998465" cy="109728"/>
          </a:xfrm>
          <a:prstGeom prst="rect">
            <a:avLst/>
          </a:prstGeom>
        </p:spPr>
        <p:txBody>
          <a:bodyPr lIns="0" tIns="0" rIns="0" bIns="0"/>
          <a:lstStyle>
            <a:lvl1pPr algn="ctr">
              <a:defRPr sz="610" b="1"/>
            </a:lvl1pPr>
          </a:lstStyle>
          <a:p>
            <a:endParaRPr lang="en-US" dirty="0">
              <a:solidFill>
                <a:srgbClr val="53565A"/>
              </a:solidFill>
            </a:endParaRPr>
          </a:p>
        </p:txBody>
      </p:sp>
    </p:spTree>
    <p:extLst>
      <p:ext uri="{BB962C8B-B14F-4D97-AF65-F5344CB8AC3E}">
        <p14:creationId xmlns:p14="http://schemas.microsoft.com/office/powerpoint/2010/main" val="160310513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xfrm>
            <a:off x="3096770" y="6711696"/>
            <a:ext cx="5998465" cy="109728"/>
          </a:xfrm>
          <a:prstGeom prst="rect">
            <a:avLst/>
          </a:prstGeom>
        </p:spPr>
        <p:txBody>
          <a:bodyPr/>
          <a:lstStyle>
            <a:lvl1pPr fontAlgn="auto">
              <a:spcBef>
                <a:spcPts val="0"/>
              </a:spcBef>
              <a:spcAft>
                <a:spcPts val="0"/>
              </a:spcAft>
              <a:defRPr>
                <a:solidFill>
                  <a:schemeClr val="tx1"/>
                </a:solidFill>
                <a:latin typeface="+mn-lt"/>
                <a:ea typeface="+mn-ea"/>
              </a:defRPr>
            </a:lvl1pPr>
          </a:lstStyle>
          <a:p>
            <a:pPr>
              <a:defRPr/>
            </a:pPr>
            <a:r>
              <a:rPr lang="en-US"/>
              <a:t>© 2008 PTC</a:t>
            </a:r>
          </a:p>
        </p:txBody>
      </p:sp>
    </p:spTree>
    <p:extLst>
      <p:ext uri="{BB962C8B-B14F-4D97-AF65-F5344CB8AC3E}">
        <p14:creationId xmlns:p14="http://schemas.microsoft.com/office/powerpoint/2010/main" val="3913117930"/>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IBM仅标题">
    <p:spTree>
      <p:nvGrpSpPr>
        <p:cNvPr id="1" name=""/>
        <p:cNvGrpSpPr/>
        <p:nvPr/>
      </p:nvGrpSpPr>
      <p:grpSpPr>
        <a:xfrm>
          <a:off x="0" y="0"/>
          <a:ext cx="0" cy="0"/>
          <a:chOff x="0" y="0"/>
          <a:chExt cx="0" cy="0"/>
        </a:xfrm>
      </p:grpSpPr>
      <p:sp>
        <p:nvSpPr>
          <p:cNvPr id="6" name="矩形 5"/>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 name="标题 1"/>
          <p:cNvSpPr>
            <a:spLocks noGrp="1"/>
          </p:cNvSpPr>
          <p:nvPr>
            <p:ph type="title"/>
          </p:nvPr>
        </p:nvSpPr>
        <p:spPr>
          <a:xfrm>
            <a:off x="100764" y="145825"/>
            <a:ext cx="8669215" cy="426169"/>
          </a:xfrm>
        </p:spPr>
        <p:txBody>
          <a:bodyPr anchor="ctr"/>
          <a:lstStyle>
            <a:lvl1pPr algn="l">
              <a:defRPr>
                <a:solidFill>
                  <a:srgbClr val="0000CC"/>
                </a:solidFill>
              </a:defRPr>
            </a:lvl1pPr>
          </a:lstStyle>
          <a:p>
            <a:r>
              <a:rPr lang="zh-CN" altLang="en-US" dirty="0" smtClean="0"/>
              <a:t>单击此处编辑母版标题样式</a:t>
            </a:r>
            <a:endParaRPr lang="zh-CN" altLang="en-US" dirty="0"/>
          </a:p>
        </p:txBody>
      </p:sp>
      <p:cxnSp>
        <p:nvCxnSpPr>
          <p:cNvPr id="7" name="直接连接符 6"/>
          <p:cNvCxnSpPr/>
          <p:nvPr userDrawn="1"/>
        </p:nvCxnSpPr>
        <p:spPr>
          <a:xfrm>
            <a:off x="0" y="6494689"/>
            <a:ext cx="12192000" cy="0"/>
          </a:xfrm>
          <a:prstGeom prst="line">
            <a:avLst/>
          </a:prstGeom>
          <a:ln w="12700" cmpd="sng">
            <a:gradFill flip="none" rotWithShape="1">
              <a:gsLst>
                <a:gs pos="0">
                  <a:srgbClr val="FF0000"/>
                </a:gs>
                <a:gs pos="50000">
                  <a:srgbClr val="C0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灯片编号占位符 3"/>
          <p:cNvSpPr txBox="1">
            <a:spLocks/>
          </p:cNvSpPr>
          <p:nvPr userDrawn="1"/>
        </p:nvSpPr>
        <p:spPr>
          <a:xfrm>
            <a:off x="11464244" y="6472260"/>
            <a:ext cx="7191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fld id="{490A8EB0-0C83-4CE9-9FFE-231F742D5FB9}" type="slidenum">
              <a:rPr lang="en-US" altLang="zh-CN" smtClean="0"/>
              <a:t>‹#›</a:t>
            </a:fld>
            <a:r>
              <a:rPr lang="en-US" altLang="zh-CN" dirty="0" smtClean="0"/>
              <a:t>-</a:t>
            </a:r>
            <a:endParaRPr lang="zh-CN" altLang="en-US" dirty="0"/>
          </a:p>
        </p:txBody>
      </p:sp>
    </p:spTree>
    <p:extLst>
      <p:ext uri="{BB962C8B-B14F-4D97-AF65-F5344CB8AC3E}">
        <p14:creationId xmlns:p14="http://schemas.microsoft.com/office/powerpoint/2010/main" val="26703786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5096" y="781050"/>
            <a:ext cx="11260667" cy="381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5091" y="1544638"/>
            <a:ext cx="5528733" cy="50276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7019" y="1544638"/>
            <a:ext cx="5528733" cy="50276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ftr" sz="quarter" idx="10"/>
          </p:nvPr>
        </p:nvSpPr>
        <p:spPr>
          <a:xfrm>
            <a:off x="3096770" y="6711696"/>
            <a:ext cx="5998465" cy="109728"/>
          </a:xfrm>
          <a:prstGeom prst="rect">
            <a:avLst/>
          </a:prstGeom>
          <a:ln/>
        </p:spPr>
        <p:txBody>
          <a:bodyPr/>
          <a:lstStyle>
            <a:lvl1pPr>
              <a:defRPr/>
            </a:lvl1pPr>
          </a:lstStyle>
          <a:p>
            <a:pPr>
              <a:defRPr/>
            </a:pPr>
            <a:r>
              <a:rPr lang="en-US" altLang="zh-CN"/>
              <a:t>© 2008 PTC</a:t>
            </a:r>
          </a:p>
        </p:txBody>
      </p:sp>
      <p:sp>
        <p:nvSpPr>
          <p:cNvPr id="6" name="Rectangle 8"/>
          <p:cNvSpPr>
            <a:spLocks noGrp="1" noChangeArrowheads="1"/>
          </p:cNvSpPr>
          <p:nvPr>
            <p:ph type="sldNum" sz="quarter" idx="11"/>
          </p:nvPr>
        </p:nvSpPr>
        <p:spPr>
          <a:xfrm>
            <a:off x="455091" y="6735763"/>
            <a:ext cx="592668" cy="106362"/>
          </a:xfrm>
          <a:prstGeom prst="rect">
            <a:avLst/>
          </a:prstGeom>
          <a:ln/>
        </p:spPr>
        <p:txBody>
          <a:bodyPr/>
          <a:lstStyle>
            <a:lvl1pPr>
              <a:defRPr/>
            </a:lvl1pPr>
          </a:lstStyle>
          <a:p>
            <a:fld id="{1214A7D2-4BBA-4FE5-8A47-7F1F3BEFAF4F}" type="slidenum">
              <a:rPr lang="zh-CN" altLang="en-US"/>
              <a:pPr/>
              <a:t>‹#›</a:t>
            </a:fld>
            <a:endParaRPr lang="en-US" altLang="zh-CN"/>
          </a:p>
        </p:txBody>
      </p:sp>
    </p:spTree>
    <p:extLst>
      <p:ext uri="{BB962C8B-B14F-4D97-AF65-F5344CB8AC3E}">
        <p14:creationId xmlns:p14="http://schemas.microsoft.com/office/powerpoint/2010/main" val="385366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55" y="6629402"/>
            <a:ext cx="592667" cy="12067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469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84"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946958" rtl="0" eaLnBrk="0" fontAlgn="base" latinLnBrk="0" hangingPunct="0">
                <a:lnSpc>
                  <a:spcPct val="100000"/>
                </a:lnSpc>
                <a:spcBef>
                  <a:spcPct val="0"/>
                </a:spcBef>
                <a:spcAft>
                  <a:spcPct val="0"/>
                </a:spcAft>
                <a:buClrTx/>
                <a:buSzTx/>
                <a:buFontTx/>
                <a:buNone/>
                <a:tabLst/>
                <a:defRPr/>
              </a:pPr>
              <a:t>‹#›</a:t>
            </a:fld>
            <a:endParaRPr kumimoji="0" lang="en-US" sz="784"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202426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17" y="1380744"/>
            <a:ext cx="11599651" cy="5029200"/>
          </a:xfrm>
          <a:prstGeom prst="rect">
            <a:avLst/>
          </a:prstGeom>
        </p:spPr>
        <p:txBody>
          <a:bodyPr>
            <a:noAutofit/>
          </a:bodyPr>
          <a:lstStyle>
            <a:lvl1pPr marL="199811" indent="-199811">
              <a:spcBef>
                <a:spcPts val="1563"/>
              </a:spcBef>
              <a:buClr>
                <a:schemeClr val="accent1"/>
              </a:buClr>
              <a:defRPr sz="1736">
                <a:solidFill>
                  <a:schemeClr val="accent1"/>
                </a:solidFill>
              </a:defRPr>
            </a:lvl1pPr>
            <a:lvl2pPr marL="593922" indent="-198434">
              <a:spcBef>
                <a:spcPts val="0"/>
              </a:spcBef>
              <a:spcAft>
                <a:spcPts val="173"/>
              </a:spcAft>
              <a:defRPr sz="1563">
                <a:solidFill>
                  <a:srgbClr val="4C4D4F"/>
                </a:solidFill>
                <a:latin typeface="Arial Narrow" pitchFamily="34" charset="0"/>
              </a:defRPr>
            </a:lvl2pPr>
            <a:lvl3pPr marL="992166" indent="-198434">
              <a:spcBef>
                <a:spcPts val="0"/>
              </a:spcBef>
              <a:spcAft>
                <a:spcPts val="173"/>
              </a:spcAft>
              <a:defRPr sz="1389">
                <a:solidFill>
                  <a:srgbClr val="4C4D4F"/>
                </a:solidFill>
                <a:latin typeface="Arial Narrow" pitchFamily="34" charset="0"/>
              </a:defRPr>
            </a:lvl3pPr>
            <a:lvl4pPr marL="1240207" indent="-198434">
              <a:defRPr sz="1216">
                <a:solidFill>
                  <a:srgbClr val="4C4D4F"/>
                </a:solidFill>
              </a:defRPr>
            </a:lvl4pPr>
            <a:lvl5pPr marL="1586087" indent="-198434">
              <a:defRPr sz="1216">
                <a:solidFill>
                  <a:srgbClr val="4C4D4F"/>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8" name="Title 7"/>
          <p:cNvSpPr>
            <a:spLocks noGrp="1"/>
          </p:cNvSpPr>
          <p:nvPr>
            <p:ph type="title"/>
          </p:nvPr>
        </p:nvSpPr>
        <p:spPr>
          <a:xfrm>
            <a:off x="288135" y="151088"/>
            <a:ext cx="10149408" cy="457200"/>
          </a:xfrm>
          <a:prstGeom prst="rect">
            <a:avLst/>
          </a:prstGeom>
        </p:spPr>
        <p:txBody>
          <a:bodyPr/>
          <a:lstStyle/>
          <a:p>
            <a:r>
              <a:rPr lang="zh-CN" altLang="en-US" smtClean="0"/>
              <a:t>单击此处编辑母版标题样式</a:t>
            </a:r>
            <a:endParaRPr lang="en-US" dirty="0"/>
          </a:p>
        </p:txBody>
      </p:sp>
      <p:sp>
        <p:nvSpPr>
          <p:cNvPr id="7" name="Subtitle 2"/>
          <p:cNvSpPr>
            <a:spLocks noGrp="1" noChangeAspect="1"/>
          </p:cNvSpPr>
          <p:nvPr>
            <p:ph type="subTitle" idx="15"/>
          </p:nvPr>
        </p:nvSpPr>
        <p:spPr>
          <a:xfrm>
            <a:off x="287455" y="896112"/>
            <a:ext cx="11594592" cy="338328"/>
          </a:xfrm>
          <a:prstGeom prst="rect">
            <a:avLst/>
          </a:prstGeom>
        </p:spPr>
        <p:txBody>
          <a:bodyPr/>
          <a:lstStyle>
            <a:lvl1pPr marL="0" indent="0" algn="l">
              <a:buNone/>
              <a:defRPr sz="1910">
                <a:solidFill>
                  <a:schemeClr val="tx1"/>
                </a:solidFill>
                <a:latin typeface="Arial Narrow" pitchFamily="34" charset="0"/>
              </a:defRPr>
            </a:lvl1pPr>
            <a:lvl2pPr marL="396866" indent="0" algn="ctr">
              <a:buNone/>
              <a:defRPr>
                <a:solidFill>
                  <a:schemeClr val="tx1">
                    <a:tint val="75000"/>
                  </a:schemeClr>
                </a:solidFill>
              </a:defRPr>
            </a:lvl2pPr>
            <a:lvl3pPr marL="793732" indent="0" algn="ctr">
              <a:buNone/>
              <a:defRPr>
                <a:solidFill>
                  <a:schemeClr val="tx1">
                    <a:tint val="75000"/>
                  </a:schemeClr>
                </a:solidFill>
              </a:defRPr>
            </a:lvl3pPr>
            <a:lvl4pPr marL="1190599" indent="0" algn="ctr">
              <a:buNone/>
              <a:defRPr>
                <a:solidFill>
                  <a:schemeClr val="tx1">
                    <a:tint val="75000"/>
                  </a:schemeClr>
                </a:solidFill>
              </a:defRPr>
            </a:lvl4pPr>
            <a:lvl5pPr marL="1587465" indent="0" algn="ctr">
              <a:buNone/>
              <a:defRPr>
                <a:solidFill>
                  <a:schemeClr val="tx1">
                    <a:tint val="75000"/>
                  </a:schemeClr>
                </a:solidFill>
              </a:defRPr>
            </a:lvl5pPr>
            <a:lvl6pPr marL="1984331" indent="0" algn="ctr">
              <a:buNone/>
              <a:defRPr>
                <a:solidFill>
                  <a:schemeClr val="tx1">
                    <a:tint val="75000"/>
                  </a:schemeClr>
                </a:solidFill>
              </a:defRPr>
            </a:lvl6pPr>
            <a:lvl7pPr marL="2381198" indent="0" algn="ctr">
              <a:buNone/>
              <a:defRPr>
                <a:solidFill>
                  <a:schemeClr val="tx1">
                    <a:tint val="75000"/>
                  </a:schemeClr>
                </a:solidFill>
              </a:defRPr>
            </a:lvl7pPr>
            <a:lvl8pPr marL="2778063" indent="0" algn="ctr">
              <a:buNone/>
              <a:defRPr>
                <a:solidFill>
                  <a:schemeClr val="tx1">
                    <a:tint val="75000"/>
                  </a:schemeClr>
                </a:solidFill>
              </a:defRPr>
            </a:lvl8pPr>
            <a:lvl9pPr marL="3174929" indent="0" algn="ctr">
              <a:buNone/>
              <a:defRPr>
                <a:solidFill>
                  <a:schemeClr val="tx1">
                    <a:tint val="75000"/>
                  </a:schemeClr>
                </a:solidFill>
              </a:defRPr>
            </a:lvl9pPr>
          </a:lstStyle>
          <a:p>
            <a:r>
              <a:rPr lang="zh-CN" altLang="en-US" smtClean="0"/>
              <a:t>单击此处编辑母版副标题样式</a:t>
            </a:r>
            <a:endParaRPr lang="en-US"/>
          </a:p>
        </p:txBody>
      </p:sp>
      <p:sp>
        <p:nvSpPr>
          <p:cNvPr id="5" name="Footer Placeholder 4"/>
          <p:cNvSpPr>
            <a:spLocks noGrp="1"/>
          </p:cNvSpPr>
          <p:nvPr>
            <p:ph type="ftr" sz="quarter" idx="16"/>
          </p:nvPr>
        </p:nvSpPr>
        <p:spPr>
          <a:xfrm>
            <a:off x="3095810" y="6711950"/>
            <a:ext cx="6000385" cy="109538"/>
          </a:xfrm>
          <a:prstGeom prst="rect">
            <a:avLst/>
          </a:prstGeom>
        </p:spPr>
        <p:txBody>
          <a:bodyPr/>
          <a:lstStyle>
            <a:lvl1pPr algn="ctr" eaLnBrk="1" hangingPunct="1">
              <a:defRPr sz="607" b="1"/>
            </a:lvl1pPr>
          </a:lstStyle>
          <a:p>
            <a:pPr>
              <a:defRPr/>
            </a:pPr>
            <a:r>
              <a:rPr lang="en-US" altLang="zh-CN"/>
              <a:t>© 2006 PTC</a:t>
            </a:r>
          </a:p>
        </p:txBody>
      </p:sp>
    </p:spTree>
    <p:extLst>
      <p:ext uri="{BB962C8B-B14F-4D97-AF65-F5344CB8AC3E}">
        <p14:creationId xmlns:p14="http://schemas.microsoft.com/office/powerpoint/2010/main" val="73112710"/>
      </p:ext>
    </p:extLst>
  </p:cSld>
  <p:clrMapOvr>
    <a:masterClrMapping/>
  </p:clrMapOvr>
  <p:transition>
    <p:wipe dir="r"/>
  </p:transition>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smtClean="0"/>
              <a:t>Click to add title</a:t>
            </a:r>
            <a:endParaRPr lang="en-US" dirty="0"/>
          </a:p>
        </p:txBody>
      </p:sp>
    </p:spTree>
    <p:extLst>
      <p:ext uri="{BB962C8B-B14F-4D97-AF65-F5344CB8AC3E}">
        <p14:creationId xmlns:p14="http://schemas.microsoft.com/office/powerpoint/2010/main" val="24006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16" y="1380744"/>
            <a:ext cx="11599651" cy="5029200"/>
          </a:xfrm>
          <a:prstGeom prst="rect">
            <a:avLst/>
          </a:prstGeom>
        </p:spPr>
        <p:txBody>
          <a:bodyPr>
            <a:noAutofit/>
          </a:bodyPr>
          <a:lstStyle>
            <a:lvl1pPr marL="230148" indent="-230148">
              <a:spcBef>
                <a:spcPts val="1800"/>
              </a:spcBef>
              <a:buClr>
                <a:schemeClr val="accent1"/>
              </a:buClr>
              <a:defRPr sz="2000">
                <a:solidFill>
                  <a:schemeClr val="accent1"/>
                </a:solidFill>
              </a:defRPr>
            </a:lvl1pPr>
            <a:lvl2pPr marL="684093" indent="-228560">
              <a:spcBef>
                <a:spcPts val="0"/>
              </a:spcBef>
              <a:spcAft>
                <a:spcPts val="200"/>
              </a:spcAft>
              <a:defRPr sz="1800">
                <a:solidFill>
                  <a:srgbClr val="4C4D4F"/>
                </a:solidFill>
                <a:latin typeface="Arial Narrow" pitchFamily="34" charset="0"/>
              </a:defRPr>
            </a:lvl2pPr>
            <a:lvl3pPr marL="1142800" indent="-228560">
              <a:spcBef>
                <a:spcPts val="0"/>
              </a:spcBef>
              <a:spcAft>
                <a:spcPts val="200"/>
              </a:spcAft>
              <a:defRPr sz="1600">
                <a:solidFill>
                  <a:srgbClr val="4C4D4F"/>
                </a:solidFill>
                <a:latin typeface="Arial Narrow" pitchFamily="34" charset="0"/>
              </a:defRPr>
            </a:lvl3pPr>
            <a:lvl4pPr marL="1428500" indent="-228560">
              <a:defRPr sz="1400">
                <a:solidFill>
                  <a:srgbClr val="4C4D4F"/>
                </a:solidFill>
              </a:defRPr>
            </a:lvl4pPr>
            <a:lvl5pPr marL="1826894" indent="-228560">
              <a:defRPr sz="1400">
                <a:solidFill>
                  <a:srgbClr val="4C4D4F"/>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8" name="Title 7"/>
          <p:cNvSpPr>
            <a:spLocks noGrp="1"/>
          </p:cNvSpPr>
          <p:nvPr>
            <p:ph type="title"/>
          </p:nvPr>
        </p:nvSpPr>
        <p:spPr/>
        <p:txBody>
          <a:bodyPr/>
          <a:lstStyle/>
          <a:p>
            <a:r>
              <a:rPr lang="en-US" altLang="zh-CN" smtClean="0"/>
              <a:t>Click to edit Master title style</a:t>
            </a:r>
            <a:endParaRPr lang="en-US" dirty="0"/>
          </a:p>
        </p:txBody>
      </p:sp>
      <p:sp>
        <p:nvSpPr>
          <p:cNvPr id="7" name="Subtitle 2"/>
          <p:cNvSpPr>
            <a:spLocks noGrp="1" noChangeAspect="1"/>
          </p:cNvSpPr>
          <p:nvPr>
            <p:ph type="subTitle" idx="15"/>
          </p:nvPr>
        </p:nvSpPr>
        <p:spPr>
          <a:xfrm>
            <a:off x="287453" y="896112"/>
            <a:ext cx="11594592" cy="338328"/>
          </a:xfrm>
          <a:prstGeom prst="rect">
            <a:avLst/>
          </a:prstGeom>
        </p:spPr>
        <p:txBody>
          <a:bodyPr/>
          <a:lstStyle>
            <a:lvl1pPr marL="0" indent="0" algn="l">
              <a:buNone/>
              <a:defRPr sz="2200">
                <a:solidFill>
                  <a:schemeClr val="tx1"/>
                </a:solidFill>
                <a:latin typeface="Arial Narrow" pitchFamily="34" charset="0"/>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altLang="zh-CN" smtClean="0"/>
              <a:t>Click to edit Master subtitle style</a:t>
            </a:r>
            <a:endParaRPr lang="en-US"/>
          </a:p>
        </p:txBody>
      </p:sp>
      <p:sp>
        <p:nvSpPr>
          <p:cNvPr id="5" name="Footer Placeholder 4"/>
          <p:cNvSpPr>
            <a:spLocks noGrp="1"/>
          </p:cNvSpPr>
          <p:nvPr>
            <p:ph type="ftr" sz="quarter" idx="3"/>
          </p:nvPr>
        </p:nvSpPr>
        <p:spPr>
          <a:xfrm>
            <a:off x="3096770" y="6711696"/>
            <a:ext cx="5998465"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168956864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6" name="KSO_FN"/>
          <p:cNvSpPr>
            <a:spLocks noGrp="1"/>
          </p:cNvSpPr>
          <p:nvPr>
            <p:ph type="sldNum" sz="quarter" idx="12"/>
          </p:nvPr>
        </p:nvSpPr>
        <p:spPr>
          <a:xfrm>
            <a:off x="8610608" y="6356370"/>
            <a:ext cx="2743200" cy="365125"/>
          </a:xfrm>
          <a:prstGeom prst="rect">
            <a:avLst/>
          </a:prstGeom>
        </p:spPr>
        <p:txBody>
          <a:bodyPr/>
          <a:lstStyle/>
          <a:p>
            <a:fld id="{1560C19B-5D28-4838-8C85-B60248FB9BF2}" type="slidenum">
              <a:rPr lang="zh-CN" altLang="en-US" smtClean="0"/>
              <a:t>‹#›</a:t>
            </a:fld>
            <a:endParaRPr lang="zh-CN" altLang="en-US"/>
          </a:p>
        </p:txBody>
      </p:sp>
    </p:spTree>
    <p:extLst>
      <p:ext uri="{BB962C8B-B14F-4D97-AF65-F5344CB8AC3E}">
        <p14:creationId xmlns:p14="http://schemas.microsoft.com/office/powerpoint/2010/main" val="173690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标题 1"/>
          <p:cNvSpPr>
            <a:spLocks noGrp="1"/>
          </p:cNvSpPr>
          <p:nvPr>
            <p:ph type="title"/>
          </p:nvPr>
        </p:nvSpPr>
        <p:spPr>
          <a:xfrm>
            <a:off x="115278" y="160339"/>
            <a:ext cx="8669215" cy="426169"/>
          </a:xfrm>
        </p:spPr>
        <p:txBody>
          <a:bodyPr anchor="ctr"/>
          <a:lstStyle>
            <a:lvl1pPr algn="l">
              <a:defRPr>
                <a:solidFill>
                  <a:srgbClr val="0000CC"/>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3640839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43417" y="765077"/>
            <a:ext cx="11582400" cy="4941987"/>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5453193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矩形 1"/>
          <p:cNvSpPr/>
          <p:nvPr userDrawn="1"/>
        </p:nvSpPr>
        <p:spPr>
          <a:xfrm>
            <a:off x="0" y="5949950"/>
            <a:ext cx="12192000" cy="908050"/>
          </a:xfrm>
          <a:prstGeom prst="rect">
            <a:avLst/>
          </a:prstGeom>
          <a:gradFill flip="none" rotWithShape="1">
            <a:gsLst>
              <a:gs pos="0">
                <a:schemeClr val="bg1">
                  <a:lumMod val="85000"/>
                </a:schemeClr>
              </a:gs>
              <a:gs pos="100000">
                <a:srgbClr val="F9F9F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 name="矩形 2"/>
          <p:cNvSpPr/>
          <p:nvPr userDrawn="1"/>
        </p:nvSpPr>
        <p:spPr>
          <a:xfrm>
            <a:off x="0" y="4"/>
            <a:ext cx="12192000" cy="1916113"/>
          </a:xfrm>
          <a:prstGeom prst="rect">
            <a:avLst/>
          </a:prstGeom>
          <a:gradFill flip="none" rotWithShape="1">
            <a:gsLst>
              <a:gs pos="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5" name="Picture 5" descr="C:\Users\wangw3\Desktop\images\未标题-1_06.png"/>
          <p:cNvPicPr>
            <a:picLocks noChangeAspect="1" noChangeArrowheads="1"/>
          </p:cNvPicPr>
          <p:nvPr userDrawn="1"/>
        </p:nvPicPr>
        <p:blipFill>
          <a:blip r:embed="rId2"/>
          <a:srcRect/>
          <a:stretch>
            <a:fillRect/>
          </a:stretch>
        </p:blipFill>
        <p:spPr bwMode="auto">
          <a:xfrm>
            <a:off x="-29299" y="5949972"/>
            <a:ext cx="12221308" cy="188913"/>
          </a:xfrm>
          <a:prstGeom prst="rect">
            <a:avLst/>
          </a:prstGeom>
          <a:noFill/>
          <a:ln w="9525">
            <a:noFill/>
            <a:miter lim="800000"/>
            <a:headEnd/>
            <a:tailEnd/>
          </a:ln>
        </p:spPr>
      </p:pic>
      <p:sp>
        <p:nvSpPr>
          <p:cNvPr id="6" name="矩形 5"/>
          <p:cNvSpPr/>
          <p:nvPr userDrawn="1"/>
        </p:nvSpPr>
        <p:spPr>
          <a:xfrm>
            <a:off x="4921647" y="2625515"/>
            <a:ext cx="2777683" cy="1107996"/>
          </a:xfrm>
          <a:prstGeom prst="rect">
            <a:avLst/>
          </a:prstGeom>
          <a:noFill/>
        </p:spPr>
        <p:txBody>
          <a:bodyPr wrap="none">
            <a:spAutoFit/>
          </a:bodyPr>
          <a:lstStyle/>
          <a:p>
            <a:pPr algn="ctr">
              <a:defRPr/>
            </a:pPr>
            <a:r>
              <a:rPr lang="zh-CN" altLang="en-US" sz="6600" kern="0" spc="140" dirty="0">
                <a:ln w="1905"/>
                <a:solidFill>
                  <a:prstClr val="black"/>
                </a:solidFill>
                <a:effectLst>
                  <a:innerShdw blurRad="69850" dist="43180" dir="5400000">
                    <a:srgbClr val="000000">
                      <a:alpha val="65000"/>
                    </a:srgbClr>
                  </a:innerShdw>
                </a:effectLst>
                <a:latin typeface="微软雅黑" pitchFamily="34" charset="-122"/>
                <a:ea typeface="微软雅黑" pitchFamily="34" charset="-122"/>
              </a:rPr>
              <a:t>谢谢！</a:t>
            </a:r>
          </a:p>
        </p:txBody>
      </p:sp>
      <p:pic>
        <p:nvPicPr>
          <p:cNvPr id="7" name="Picture 2" descr="H:\VI\SanyVI\PNG\964 x 314 - 副本.png"/>
          <p:cNvPicPr>
            <a:picLocks noChangeAspect="1" noChangeArrowheads="1"/>
          </p:cNvPicPr>
          <p:nvPr userDrawn="1"/>
        </p:nvPicPr>
        <p:blipFill>
          <a:blip r:embed="rId3"/>
          <a:srcRect/>
          <a:stretch>
            <a:fillRect/>
          </a:stretch>
        </p:blipFill>
        <p:spPr bwMode="auto">
          <a:xfrm>
            <a:off x="607650" y="366717"/>
            <a:ext cx="2879969" cy="611187"/>
          </a:xfrm>
          <a:prstGeom prst="rect">
            <a:avLst/>
          </a:prstGeom>
          <a:noFill/>
          <a:ln w="9525">
            <a:noFill/>
            <a:miter lim="800000"/>
            <a:headEnd/>
            <a:tailEnd/>
          </a:ln>
        </p:spPr>
      </p:pic>
      <p:pic>
        <p:nvPicPr>
          <p:cNvPr id="8" name="Picture 2" descr="C:\Users\wangw3\Desktop\images\未标题-1_02.png"/>
          <p:cNvPicPr>
            <a:picLocks noChangeAspect="1" noChangeArrowheads="1"/>
          </p:cNvPicPr>
          <p:nvPr userDrawn="1"/>
        </p:nvPicPr>
        <p:blipFill>
          <a:blip r:embed="rId4"/>
          <a:srcRect/>
          <a:stretch>
            <a:fillRect/>
          </a:stretch>
        </p:blipFill>
        <p:spPr bwMode="auto">
          <a:xfrm>
            <a:off x="-29307" y="3"/>
            <a:ext cx="2381739" cy="1243013"/>
          </a:xfrm>
          <a:prstGeom prst="rect">
            <a:avLst/>
          </a:prstGeom>
          <a:noFill/>
          <a:ln w="9525">
            <a:noFill/>
            <a:miter lim="800000"/>
            <a:headEnd/>
            <a:tailEnd/>
          </a:ln>
        </p:spPr>
      </p:pic>
    </p:spTree>
    <p:extLst>
      <p:ext uri="{BB962C8B-B14F-4D97-AF65-F5344CB8AC3E}">
        <p14:creationId xmlns:p14="http://schemas.microsoft.com/office/powerpoint/2010/main" val="37368879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9" descr="未标题-1.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57777" y="148780"/>
            <a:ext cx="1638495" cy="42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userDrawn="1"/>
        </p:nvCxnSpPr>
        <p:spPr>
          <a:xfrm>
            <a:off x="333829" y="711200"/>
            <a:ext cx="11562443"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09363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矩形 5"/>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dirty="0">
              <a:solidFill>
                <a:prstClr val="white"/>
              </a:solidFill>
            </a:endParaRPr>
          </a:p>
        </p:txBody>
      </p:sp>
      <p:sp>
        <p:nvSpPr>
          <p:cNvPr id="7" name="标题 1"/>
          <p:cNvSpPr>
            <a:spLocks noGrp="1"/>
          </p:cNvSpPr>
          <p:nvPr>
            <p:ph type="title"/>
          </p:nvPr>
        </p:nvSpPr>
        <p:spPr>
          <a:xfrm>
            <a:off x="67360" y="130622"/>
            <a:ext cx="7653539" cy="490066"/>
          </a:xfrm>
          <a:prstGeom prst="rect">
            <a:avLst/>
          </a:prstGeom>
        </p:spPr>
        <p:txBody>
          <a:bodyPr anchor="t"/>
          <a:lstStyle>
            <a:lvl1pPr>
              <a:lnSpc>
                <a:spcPts val="2699"/>
              </a:lnSpc>
              <a:defRPr sz="2000">
                <a:solidFill>
                  <a:schemeClr val="tx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2" name="文本框 1"/>
          <p:cNvSpPr txBox="1"/>
          <p:nvPr userDrawn="1"/>
        </p:nvSpPr>
        <p:spPr>
          <a:xfrm>
            <a:off x="5615104" y="6457891"/>
            <a:ext cx="961807" cy="400110"/>
          </a:xfrm>
          <a:prstGeom prst="rect">
            <a:avLst/>
          </a:prstGeom>
          <a:noFill/>
        </p:spPr>
        <p:txBody>
          <a:bodyPr wrap="square" rtlCol="0">
            <a:spAutoFit/>
          </a:bodyPr>
          <a:lstStyle/>
          <a:p>
            <a:pPr algn="ctr"/>
            <a:fld id="{411CDB24-A790-4E13-A0D9-B72F7BEC235A}" type="slidenum">
              <a:rPr lang="zh-CN" altLang="en-US" sz="2000" smtClean="0"/>
              <a:t>‹#›</a:t>
            </a:fld>
            <a:endParaRPr lang="zh-CN" altLang="en-US" sz="2000" dirty="0"/>
          </a:p>
        </p:txBody>
      </p:sp>
    </p:spTree>
    <p:extLst>
      <p:ext uri="{BB962C8B-B14F-4D97-AF65-F5344CB8AC3E}">
        <p14:creationId xmlns:p14="http://schemas.microsoft.com/office/powerpoint/2010/main" val="21647112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pic>
        <p:nvPicPr>
          <p:cNvPr id="6" name="Picture 2" descr="C:\Users\wangw3\Desktop\images\未标题-1_02.png"/>
          <p:cNvPicPr>
            <a:picLocks noChangeAspect="1" noChangeArrowheads="1"/>
          </p:cNvPicPr>
          <p:nvPr userDrawn="1"/>
        </p:nvPicPr>
        <p:blipFill>
          <a:blip r:embed="rId2"/>
          <a:srcRect/>
          <a:stretch>
            <a:fillRect/>
          </a:stretch>
        </p:blipFill>
        <p:spPr bwMode="auto">
          <a:xfrm>
            <a:off x="-29308" y="3"/>
            <a:ext cx="2381739" cy="1243013"/>
          </a:xfrm>
          <a:prstGeom prst="rect">
            <a:avLst/>
          </a:prstGeom>
          <a:noFill/>
          <a:ln w="9525">
            <a:noFill/>
            <a:miter lim="800000"/>
            <a:headEnd/>
            <a:tailEnd/>
          </a:ln>
        </p:spPr>
      </p:pic>
      <p:sp>
        <p:nvSpPr>
          <p:cNvPr id="7" name="副标题 2"/>
          <p:cNvSpPr txBox="1">
            <a:spLocks/>
          </p:cNvSpPr>
          <p:nvPr userDrawn="1"/>
        </p:nvSpPr>
        <p:spPr>
          <a:xfrm>
            <a:off x="7248770" y="433391"/>
            <a:ext cx="4501662" cy="503237"/>
          </a:xfrm>
          <a:prstGeom prst="rect">
            <a:avLst/>
          </a:prstGeom>
        </p:spPr>
        <p:txBody>
          <a:bodyPr>
            <a:normAutofit/>
          </a:bodyPr>
          <a:lstStyle>
            <a:lvl1pPr marL="0" indent="0" algn="r" defTabSz="914400" rtl="0" eaLnBrk="1" latinLnBrk="0" hangingPunct="1">
              <a:spcBef>
                <a:spcPct val="20000"/>
              </a:spcBef>
              <a:buFont typeface="Arial" pitchFamily="34" charset="0"/>
              <a:buNone/>
              <a:defRPr sz="1800" kern="1200">
                <a:solidFill>
                  <a:schemeClr val="tx2">
                    <a:lumMod val="50000"/>
                  </a:schemeClr>
                </a:solidFill>
                <a:latin typeface="微软雅黑" pitchFamily="34" charset="-122"/>
                <a:ea typeface="微软雅黑" pitchFamily="34" charset="-122"/>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zh-CN" altLang="en-US" sz="1600" b="1" dirty="0">
                <a:solidFill>
                  <a:srgbClr val="1F497D">
                    <a:lumMod val="50000"/>
                  </a:srgbClr>
                </a:solidFill>
              </a:rPr>
              <a:t>等级：</a:t>
            </a:r>
            <a:r>
              <a:rPr lang="zh-CN" altLang="en-US" sz="1600" b="1" dirty="0">
                <a:solidFill>
                  <a:srgbClr val="FF0000"/>
                </a:solidFill>
              </a:rPr>
              <a:t>机密</a:t>
            </a:r>
          </a:p>
        </p:txBody>
      </p:sp>
      <p:pic>
        <p:nvPicPr>
          <p:cNvPr id="9" name="Picture 2" descr="H:\VI\SanyVI\PNG\964 x 314 - 副本.png"/>
          <p:cNvPicPr>
            <a:picLocks noChangeAspect="1" noChangeArrowheads="1"/>
          </p:cNvPicPr>
          <p:nvPr userDrawn="1"/>
        </p:nvPicPr>
        <p:blipFill>
          <a:blip r:embed="rId3"/>
          <a:srcRect/>
          <a:stretch>
            <a:fillRect/>
          </a:stretch>
        </p:blipFill>
        <p:spPr bwMode="auto">
          <a:xfrm>
            <a:off x="607648" y="366716"/>
            <a:ext cx="2649381" cy="611187"/>
          </a:xfrm>
          <a:prstGeom prst="rect">
            <a:avLst/>
          </a:prstGeom>
          <a:noFill/>
          <a:ln w="9525">
            <a:noFill/>
            <a:miter lim="800000"/>
            <a:headEnd/>
            <a:tailEnd/>
          </a:ln>
        </p:spPr>
      </p:pic>
      <p:sp>
        <p:nvSpPr>
          <p:cNvPr id="2" name="标题 1"/>
          <p:cNvSpPr>
            <a:spLocks noGrp="1"/>
          </p:cNvSpPr>
          <p:nvPr>
            <p:ph type="ctrTitle"/>
          </p:nvPr>
        </p:nvSpPr>
        <p:spPr>
          <a:xfrm>
            <a:off x="914401" y="2202445"/>
            <a:ext cx="10363200" cy="1154559"/>
          </a:xfrm>
        </p:spPr>
        <p:txBody>
          <a:bodyPr>
            <a:normAutofit/>
          </a:bodyPr>
          <a:lstStyle>
            <a:lvl1pPr algn="ctr" defTabSz="914400" rtl="0" eaLnBrk="1" latinLnBrk="0" hangingPunct="1">
              <a:spcBef>
                <a:spcPct val="0"/>
              </a:spcBef>
              <a:buNone/>
              <a:defRPr lang="zh-CN" altLang="en-US" sz="4000" kern="1200" dirty="0">
                <a:solidFill>
                  <a:schemeClr val="tx1"/>
                </a:solidFill>
                <a:latin typeface="微软雅黑" pitchFamily="34" charset="-122"/>
                <a:ea typeface="微软雅黑" pitchFamily="34" charset="-122"/>
                <a:cs typeface="+mj-cs"/>
              </a:defRPr>
            </a:lvl1pPr>
          </a:lstStyle>
          <a:p>
            <a:r>
              <a:rPr lang="zh-CN" altLang="en-US" dirty="0"/>
              <a:t>单击此处编辑母版标题样式</a:t>
            </a:r>
          </a:p>
        </p:txBody>
      </p:sp>
      <p:sp>
        <p:nvSpPr>
          <p:cNvPr id="3" name="副标题 2"/>
          <p:cNvSpPr>
            <a:spLocks noGrp="1"/>
          </p:cNvSpPr>
          <p:nvPr>
            <p:ph type="subTitle" idx="1"/>
          </p:nvPr>
        </p:nvSpPr>
        <p:spPr>
          <a:xfrm>
            <a:off x="1828801" y="3429000"/>
            <a:ext cx="8534400" cy="406896"/>
          </a:xfrm>
          <a:prstGeom prst="rect">
            <a:avLst/>
          </a:prstGeom>
        </p:spPr>
        <p:txBody>
          <a:bodyPr>
            <a:normAutofit/>
          </a:bodyPr>
          <a:lstStyle>
            <a:lvl1pPr marL="0" indent="0" algn="ctr">
              <a:buNone/>
              <a:defRPr lang="zh-CN" altLang="en-US" sz="2000" b="0" kern="1200" dirty="0">
                <a:solidFill>
                  <a:schemeClr val="tx1"/>
                </a:solidFill>
                <a:latin typeface="微软雅黑" pitchFamily="34" charset="-122"/>
                <a:ea typeface="微软雅黑" pitchFamily="34"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13073481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矩形 1"/>
          <p:cNvSpPr/>
          <p:nvPr userDrawn="1"/>
        </p:nvSpPr>
        <p:spPr>
          <a:xfrm>
            <a:off x="0" y="5949950"/>
            <a:ext cx="12192000" cy="908050"/>
          </a:xfrm>
          <a:prstGeom prst="rect">
            <a:avLst/>
          </a:prstGeom>
          <a:gradFill flip="none" rotWithShape="1">
            <a:gsLst>
              <a:gs pos="0">
                <a:schemeClr val="bg1">
                  <a:lumMod val="85000"/>
                </a:schemeClr>
              </a:gs>
              <a:gs pos="100000">
                <a:srgbClr val="F9F9F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 name="矩形 2"/>
          <p:cNvSpPr/>
          <p:nvPr userDrawn="1"/>
        </p:nvSpPr>
        <p:spPr>
          <a:xfrm>
            <a:off x="0" y="3"/>
            <a:ext cx="12192000" cy="1916113"/>
          </a:xfrm>
          <a:prstGeom prst="rect">
            <a:avLst/>
          </a:prstGeom>
          <a:gradFill flip="none" rotWithShape="1">
            <a:gsLst>
              <a:gs pos="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副标题 2"/>
          <p:cNvSpPr txBox="1">
            <a:spLocks/>
          </p:cNvSpPr>
          <p:nvPr userDrawn="1"/>
        </p:nvSpPr>
        <p:spPr>
          <a:xfrm>
            <a:off x="7248770" y="433391"/>
            <a:ext cx="4501662" cy="503237"/>
          </a:xfrm>
          <a:prstGeom prst="rect">
            <a:avLst/>
          </a:prstGeom>
        </p:spPr>
        <p:txBody>
          <a:bodyPr>
            <a:normAutofit/>
          </a:bodyPr>
          <a:lstStyle>
            <a:lvl1pPr marL="0" indent="0" algn="r" defTabSz="914400" rtl="0" eaLnBrk="1" latinLnBrk="0" hangingPunct="1">
              <a:spcBef>
                <a:spcPct val="20000"/>
              </a:spcBef>
              <a:buFont typeface="Arial" pitchFamily="34" charset="0"/>
              <a:buNone/>
              <a:defRPr sz="1800" kern="1200">
                <a:solidFill>
                  <a:schemeClr val="tx2">
                    <a:lumMod val="50000"/>
                  </a:schemeClr>
                </a:solidFill>
                <a:latin typeface="微软雅黑" pitchFamily="34" charset="-122"/>
                <a:ea typeface="微软雅黑" pitchFamily="34" charset="-122"/>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zh-CN" altLang="en-US" sz="1600" dirty="0">
                <a:solidFill>
                  <a:srgbClr val="1F497D">
                    <a:lumMod val="50000"/>
                  </a:srgbClr>
                </a:solidFill>
                <a:latin typeface="宋体"/>
                <a:ea typeface="宋体"/>
              </a:rPr>
              <a:t>等级：</a:t>
            </a:r>
            <a:r>
              <a:rPr lang="zh-CN" altLang="en-US" sz="1600" dirty="0">
                <a:solidFill>
                  <a:srgbClr val="FF0000"/>
                </a:solidFill>
                <a:latin typeface="宋体"/>
                <a:ea typeface="宋体"/>
              </a:rPr>
              <a:t>机密</a:t>
            </a:r>
          </a:p>
        </p:txBody>
      </p:sp>
      <p:pic>
        <p:nvPicPr>
          <p:cNvPr id="5" name="Picture 5" descr="C:\Users\wangw3\Desktop\images\未标题-1_06.png"/>
          <p:cNvPicPr>
            <a:picLocks noChangeAspect="1" noChangeArrowheads="1"/>
          </p:cNvPicPr>
          <p:nvPr userDrawn="1"/>
        </p:nvPicPr>
        <p:blipFill>
          <a:blip r:embed="rId2"/>
          <a:srcRect/>
          <a:stretch>
            <a:fillRect/>
          </a:stretch>
        </p:blipFill>
        <p:spPr bwMode="auto">
          <a:xfrm>
            <a:off x="-29308" y="5949953"/>
            <a:ext cx="12221309" cy="188913"/>
          </a:xfrm>
          <a:prstGeom prst="rect">
            <a:avLst/>
          </a:prstGeom>
          <a:noFill/>
          <a:ln w="9525">
            <a:noFill/>
            <a:miter lim="800000"/>
            <a:headEnd/>
            <a:tailEnd/>
          </a:ln>
        </p:spPr>
      </p:pic>
      <p:sp>
        <p:nvSpPr>
          <p:cNvPr id="6" name="矩形 5"/>
          <p:cNvSpPr/>
          <p:nvPr userDrawn="1"/>
        </p:nvSpPr>
        <p:spPr>
          <a:xfrm>
            <a:off x="4921644" y="2625515"/>
            <a:ext cx="2777683" cy="1107996"/>
          </a:xfrm>
          <a:prstGeom prst="rect">
            <a:avLst/>
          </a:prstGeom>
          <a:noFill/>
        </p:spPr>
        <p:txBody>
          <a:bodyPr wrap="none">
            <a:spAutoFit/>
          </a:bodyPr>
          <a:lstStyle/>
          <a:p>
            <a:pPr algn="ctr">
              <a:defRPr/>
            </a:pPr>
            <a:r>
              <a:rPr lang="zh-CN" altLang="en-US" sz="6600" kern="0" spc="140" dirty="0">
                <a:ln w="1905"/>
                <a:solidFill>
                  <a:prstClr val="black"/>
                </a:solidFill>
                <a:effectLst>
                  <a:innerShdw blurRad="69850" dist="43180" dir="5400000">
                    <a:srgbClr val="000000">
                      <a:alpha val="65000"/>
                    </a:srgbClr>
                  </a:innerShdw>
                </a:effectLst>
                <a:latin typeface="微软雅黑" pitchFamily="34" charset="-122"/>
                <a:ea typeface="微软雅黑" pitchFamily="34" charset="-122"/>
              </a:rPr>
              <a:t>谢谢！</a:t>
            </a:r>
          </a:p>
        </p:txBody>
      </p:sp>
      <p:pic>
        <p:nvPicPr>
          <p:cNvPr id="7" name="Picture 2" descr="H:\VI\SanyVI\PNG\964 x 314 - 副本.png"/>
          <p:cNvPicPr>
            <a:picLocks noChangeAspect="1" noChangeArrowheads="1"/>
          </p:cNvPicPr>
          <p:nvPr userDrawn="1"/>
        </p:nvPicPr>
        <p:blipFill>
          <a:blip r:embed="rId3"/>
          <a:srcRect/>
          <a:stretch>
            <a:fillRect/>
          </a:stretch>
        </p:blipFill>
        <p:spPr bwMode="auto">
          <a:xfrm>
            <a:off x="607648" y="366716"/>
            <a:ext cx="2879969" cy="738184"/>
          </a:xfrm>
          <a:prstGeom prst="rect">
            <a:avLst/>
          </a:prstGeom>
          <a:noFill/>
          <a:ln w="9525">
            <a:noFill/>
            <a:miter lim="800000"/>
            <a:headEnd/>
            <a:tailEnd/>
          </a:ln>
        </p:spPr>
      </p:pic>
      <p:pic>
        <p:nvPicPr>
          <p:cNvPr id="8" name="Picture 2" descr="C:\Users\wangw3\Desktop\images\未标题-1_02.png"/>
          <p:cNvPicPr>
            <a:picLocks noChangeAspect="1" noChangeArrowheads="1"/>
          </p:cNvPicPr>
          <p:nvPr userDrawn="1"/>
        </p:nvPicPr>
        <p:blipFill>
          <a:blip r:embed="rId4"/>
          <a:srcRect/>
          <a:stretch>
            <a:fillRect/>
          </a:stretch>
        </p:blipFill>
        <p:spPr bwMode="auto">
          <a:xfrm>
            <a:off x="-29308" y="3"/>
            <a:ext cx="2381739" cy="1428747"/>
          </a:xfrm>
          <a:prstGeom prst="rect">
            <a:avLst/>
          </a:prstGeom>
          <a:noFill/>
          <a:ln w="9525">
            <a:noFill/>
            <a:miter lim="800000"/>
            <a:headEnd/>
            <a:tailEnd/>
          </a:ln>
        </p:spPr>
      </p:pic>
    </p:spTree>
    <p:extLst>
      <p:ext uri="{BB962C8B-B14F-4D97-AF65-F5344CB8AC3E}">
        <p14:creationId xmlns:p14="http://schemas.microsoft.com/office/powerpoint/2010/main" val="30209274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1"/>
          <p:cNvSpPr>
            <a:spLocks noGrp="1"/>
          </p:cNvSpPr>
          <p:nvPr userDrawn="1">
            <p:ph type="title"/>
          </p:nvPr>
        </p:nvSpPr>
        <p:spPr bwMode="auto">
          <a:xfrm>
            <a:off x="115278" y="58741"/>
            <a:ext cx="8669215" cy="4261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单击此处编辑母版标题样式</a:t>
            </a:r>
          </a:p>
        </p:txBody>
      </p:sp>
      <p:sp>
        <p:nvSpPr>
          <p:cNvPr id="20" name="矩形 19"/>
          <p:cNvSpPr/>
          <p:nvPr userDrawn="1"/>
        </p:nvSpPr>
        <p:spPr>
          <a:xfrm>
            <a:off x="10476805" y="509577"/>
            <a:ext cx="1698543" cy="80582"/>
          </a:xfrm>
          <a:prstGeom prst="rect">
            <a:avLst/>
          </a:prstGeom>
          <a:gradFill>
            <a:gsLst>
              <a:gs pos="0">
                <a:srgbClr val="C00000"/>
              </a:gs>
              <a:gs pos="100000">
                <a:srgbClr val="EE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b="1">
              <a:solidFill>
                <a:prstClr val="white"/>
              </a:solidFill>
            </a:endParaRPr>
          </a:p>
        </p:txBody>
      </p:sp>
      <p:grpSp>
        <p:nvGrpSpPr>
          <p:cNvPr id="21" name="组合 20"/>
          <p:cNvGrpSpPr/>
          <p:nvPr userDrawn="1"/>
        </p:nvGrpSpPr>
        <p:grpSpPr>
          <a:xfrm>
            <a:off x="10488008" y="31845"/>
            <a:ext cx="1567433" cy="512418"/>
            <a:chOff x="7808007" y="151040"/>
            <a:chExt cx="1350723" cy="543474"/>
          </a:xfrm>
        </p:grpSpPr>
        <p:pic>
          <p:nvPicPr>
            <p:cNvPr id="22" name="Picture 2" descr="H:\VI\SanyVI\PNG\964 x 314 - 副本.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901684" y="151040"/>
              <a:ext cx="1257046" cy="3552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7"/>
            <p:cNvSpPr txBox="1"/>
            <p:nvPr userDrawn="1"/>
          </p:nvSpPr>
          <p:spPr>
            <a:xfrm>
              <a:off x="7808007" y="449692"/>
              <a:ext cx="1074986" cy="244822"/>
            </a:xfrm>
            <a:prstGeom prst="rect">
              <a:avLst/>
            </a:prstGeom>
            <a:noFill/>
          </p:spPr>
          <p:txBody>
            <a:bodyPr wrap="none" rtlCol="0">
              <a:spAutoFit/>
            </a:bodyPr>
            <a:lstStyle/>
            <a:p>
              <a:pPr fontAlgn="base">
                <a:spcBef>
                  <a:spcPct val="0"/>
                </a:spcBef>
                <a:spcAft>
                  <a:spcPct val="0"/>
                </a:spcAft>
              </a:pPr>
              <a:r>
                <a:rPr lang="zh-CN" altLang="en-US" sz="900" b="1" dirty="0" smtClean="0">
                  <a:solidFill>
                    <a:prstClr val="black">
                      <a:lumMod val="50000"/>
                      <a:lumOff val="50000"/>
                    </a:prstClr>
                  </a:solidFill>
                  <a:latin typeface="微软雅黑" pitchFamily="34" charset="-122"/>
                  <a:ea typeface="微软雅黑" pitchFamily="34" charset="-122"/>
                </a:rPr>
                <a:t>品  质  改  变  世   界</a:t>
              </a:r>
              <a:endParaRPr lang="zh-CN" altLang="en-US" sz="900" b="1" dirty="0">
                <a:solidFill>
                  <a:prstClr val="black">
                    <a:lumMod val="50000"/>
                    <a:lumOff val="50000"/>
                  </a:prstClr>
                </a:solidFill>
                <a:latin typeface="微软雅黑" pitchFamily="34" charset="-122"/>
                <a:ea typeface="微软雅黑" pitchFamily="34" charset="-122"/>
              </a:endParaRPr>
            </a:p>
          </p:txBody>
        </p:sp>
      </p:grpSp>
      <p:cxnSp>
        <p:nvCxnSpPr>
          <p:cNvPr id="24" name="直接连接符 23"/>
          <p:cNvCxnSpPr/>
          <p:nvPr userDrawn="1"/>
        </p:nvCxnSpPr>
        <p:spPr>
          <a:xfrm flipV="1">
            <a:off x="-1856" y="579201"/>
            <a:ext cx="12177205" cy="1"/>
          </a:xfrm>
          <a:prstGeom prst="line">
            <a:avLst/>
          </a:prstGeom>
          <a:ln w="19050">
            <a:gradFill flip="none" rotWithShape="1">
              <a:gsLst>
                <a:gs pos="0">
                  <a:srgbClr val="EE0000"/>
                </a:gs>
                <a:gs pos="100000">
                  <a:srgbClr val="C000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8" name="灯片编号占位符 3"/>
          <p:cNvSpPr txBox="1">
            <a:spLocks/>
          </p:cNvSpPr>
          <p:nvPr userDrawn="1"/>
        </p:nvSpPr>
        <p:spPr>
          <a:xfrm>
            <a:off x="11464244" y="6472260"/>
            <a:ext cx="7191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fld id="{490A8EB0-0C83-4CE9-9FFE-231F742D5FB9}" type="slidenum">
              <a:rPr lang="en-US" altLang="zh-CN" smtClean="0"/>
              <a:t>‹#›</a:t>
            </a:fld>
            <a:r>
              <a:rPr lang="en-US" altLang="zh-CN" dirty="0" smtClean="0"/>
              <a:t>-</a:t>
            </a:r>
            <a:endParaRPr lang="zh-CN" altLang="en-US" dirty="0"/>
          </a:p>
        </p:txBody>
      </p:sp>
    </p:spTree>
    <p:extLst>
      <p:ext uri="{BB962C8B-B14F-4D97-AF65-F5344CB8AC3E}">
        <p14:creationId xmlns:p14="http://schemas.microsoft.com/office/powerpoint/2010/main" val="132996092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737" r:id="rId6"/>
    <p:sldLayoutId id="2147483753" r:id="rId7"/>
  </p:sldLayoutIdLst>
  <p:timing>
    <p:tnLst>
      <p:par>
        <p:cTn id="1" dur="indefinite" restart="never" nodeType="tmRoot"/>
      </p:par>
    </p:tnLst>
  </p:timing>
  <p:hf hdr="0" ftr="0" dt="0"/>
  <p:txStyles>
    <p:titleStyle>
      <a:lvl1pPr algn="l" rtl="0" eaLnBrk="0" fontAlgn="base" hangingPunct="0">
        <a:lnSpc>
          <a:spcPts val="2500"/>
        </a:lnSpc>
        <a:spcBef>
          <a:spcPct val="0"/>
        </a:spcBef>
        <a:spcAft>
          <a:spcPct val="0"/>
        </a:spcAft>
        <a:defRPr lang="zh-CN" altLang="en-US" sz="2000" b="1" kern="1200" dirty="0">
          <a:solidFill>
            <a:srgbClr val="0F03FB"/>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3000" indent="-22860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0" name="标题占位符 1"/>
          <p:cNvSpPr>
            <a:spLocks noGrp="1"/>
          </p:cNvSpPr>
          <p:nvPr userDrawn="1">
            <p:ph type="title"/>
          </p:nvPr>
        </p:nvSpPr>
        <p:spPr bwMode="auto">
          <a:xfrm>
            <a:off x="115278" y="58741"/>
            <a:ext cx="8669215" cy="4261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单击此处编辑母版标题样式</a:t>
            </a:r>
          </a:p>
        </p:txBody>
      </p:sp>
      <p:sp>
        <p:nvSpPr>
          <p:cNvPr id="20" name="矩形 19"/>
          <p:cNvSpPr/>
          <p:nvPr userDrawn="1"/>
        </p:nvSpPr>
        <p:spPr>
          <a:xfrm>
            <a:off x="10476805" y="509577"/>
            <a:ext cx="1698543" cy="80582"/>
          </a:xfrm>
          <a:prstGeom prst="rect">
            <a:avLst/>
          </a:prstGeom>
          <a:gradFill>
            <a:gsLst>
              <a:gs pos="0">
                <a:srgbClr val="C00000"/>
              </a:gs>
              <a:gs pos="100000">
                <a:srgbClr val="EE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b="1">
              <a:solidFill>
                <a:prstClr val="white"/>
              </a:solidFill>
            </a:endParaRPr>
          </a:p>
        </p:txBody>
      </p:sp>
      <p:grpSp>
        <p:nvGrpSpPr>
          <p:cNvPr id="21" name="组合 20"/>
          <p:cNvGrpSpPr/>
          <p:nvPr userDrawn="1"/>
        </p:nvGrpSpPr>
        <p:grpSpPr>
          <a:xfrm>
            <a:off x="10488008" y="31845"/>
            <a:ext cx="1567433" cy="512418"/>
            <a:chOff x="7808007" y="151040"/>
            <a:chExt cx="1350723" cy="543474"/>
          </a:xfrm>
        </p:grpSpPr>
        <p:pic>
          <p:nvPicPr>
            <p:cNvPr id="22" name="Picture 2" descr="H:\VI\SanyVI\PNG\964 x 314 - 副本.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901684" y="151040"/>
              <a:ext cx="1257046" cy="3552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7"/>
            <p:cNvSpPr txBox="1"/>
            <p:nvPr userDrawn="1"/>
          </p:nvSpPr>
          <p:spPr>
            <a:xfrm>
              <a:off x="7808007" y="449692"/>
              <a:ext cx="1074986" cy="244822"/>
            </a:xfrm>
            <a:prstGeom prst="rect">
              <a:avLst/>
            </a:prstGeom>
            <a:noFill/>
          </p:spPr>
          <p:txBody>
            <a:bodyPr wrap="none" rtlCol="0">
              <a:spAutoFit/>
            </a:bodyPr>
            <a:lstStyle/>
            <a:p>
              <a:pPr fontAlgn="base">
                <a:spcBef>
                  <a:spcPct val="0"/>
                </a:spcBef>
                <a:spcAft>
                  <a:spcPct val="0"/>
                </a:spcAft>
              </a:pPr>
              <a:r>
                <a:rPr lang="zh-CN" altLang="en-US" sz="900" b="1" dirty="0">
                  <a:solidFill>
                    <a:prstClr val="black">
                      <a:lumMod val="50000"/>
                      <a:lumOff val="50000"/>
                    </a:prstClr>
                  </a:solidFill>
                  <a:latin typeface="微软雅黑" pitchFamily="34" charset="-122"/>
                  <a:ea typeface="微软雅黑" pitchFamily="34" charset="-122"/>
                </a:rPr>
                <a:t>品  质  改  变  世   界</a:t>
              </a:r>
            </a:p>
          </p:txBody>
        </p:sp>
      </p:grpSp>
      <p:cxnSp>
        <p:nvCxnSpPr>
          <p:cNvPr id="24" name="直接连接符 23"/>
          <p:cNvCxnSpPr/>
          <p:nvPr userDrawn="1"/>
        </p:nvCxnSpPr>
        <p:spPr>
          <a:xfrm flipV="1">
            <a:off x="-1856" y="579201"/>
            <a:ext cx="12177205" cy="1"/>
          </a:xfrm>
          <a:prstGeom prst="line">
            <a:avLst/>
          </a:prstGeom>
          <a:ln w="19050">
            <a:gradFill flip="none" rotWithShape="1">
              <a:gsLst>
                <a:gs pos="0">
                  <a:srgbClr val="EE0000"/>
                </a:gs>
                <a:gs pos="100000">
                  <a:srgbClr val="C00000"/>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 name="灯片编号占位符 3"/>
          <p:cNvSpPr txBox="1">
            <a:spLocks/>
          </p:cNvSpPr>
          <p:nvPr userDrawn="1"/>
        </p:nvSpPr>
        <p:spPr>
          <a:xfrm>
            <a:off x="11464244" y="6472260"/>
            <a:ext cx="71917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fld id="{490A8EB0-0C83-4CE9-9FFE-231F742D5FB9}" type="slidenum">
              <a:rPr lang="en-US" altLang="zh-CN" smtClean="0"/>
              <a:t>‹#›</a:t>
            </a:fld>
            <a:r>
              <a:rPr lang="en-US" altLang="zh-CN" dirty="0" smtClean="0"/>
              <a:t>-</a:t>
            </a:r>
            <a:endParaRPr lang="zh-CN" altLang="en-US" dirty="0"/>
          </a:p>
        </p:txBody>
      </p:sp>
    </p:spTree>
    <p:extLst>
      <p:ext uri="{BB962C8B-B14F-4D97-AF65-F5344CB8AC3E}">
        <p14:creationId xmlns:p14="http://schemas.microsoft.com/office/powerpoint/2010/main" val="15853575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4" r:id="rId3"/>
    <p:sldLayoutId id="2147483736" r:id="rId4"/>
    <p:sldLayoutId id="2147483738" r:id="rId5"/>
  </p:sldLayoutIdLst>
  <p:timing>
    <p:tnLst>
      <p:par>
        <p:cTn id="1" dur="indefinite" restart="never" nodeType="tmRoot"/>
      </p:par>
    </p:tnLst>
  </p:timing>
  <p:hf hdr="0" ftr="0" dt="0"/>
  <p:txStyles>
    <p:titleStyle>
      <a:lvl1pPr algn="l" rtl="0" eaLnBrk="0" fontAlgn="base" hangingPunct="0">
        <a:lnSpc>
          <a:spcPts val="2500"/>
        </a:lnSpc>
        <a:spcBef>
          <a:spcPct val="0"/>
        </a:spcBef>
        <a:spcAft>
          <a:spcPct val="0"/>
        </a:spcAft>
        <a:defRPr lang="zh-CN" altLang="en-US" sz="2000" kern="1200" dirty="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3000" indent="-22860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dirty="0">
              <a:solidFill>
                <a:prstClr val="white"/>
              </a:solidFill>
            </a:endParaRPr>
          </a:p>
        </p:txBody>
      </p:sp>
      <p:sp>
        <p:nvSpPr>
          <p:cNvPr id="1030" name="标题占位符 1"/>
          <p:cNvSpPr>
            <a:spLocks noGrp="1"/>
          </p:cNvSpPr>
          <p:nvPr userDrawn="1">
            <p:ph type="title"/>
          </p:nvPr>
        </p:nvSpPr>
        <p:spPr bwMode="auto">
          <a:xfrm>
            <a:off x="115289" y="58744"/>
            <a:ext cx="8669216" cy="4261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单击此处编辑母版标题样式</a:t>
            </a:r>
          </a:p>
        </p:txBody>
      </p:sp>
      <p:cxnSp>
        <p:nvCxnSpPr>
          <p:cNvPr id="7" name="直接连接符 6"/>
          <p:cNvCxnSpPr/>
          <p:nvPr userDrawn="1"/>
        </p:nvCxnSpPr>
        <p:spPr>
          <a:xfrm>
            <a:off x="0" y="6480175"/>
            <a:ext cx="12192000" cy="0"/>
          </a:xfrm>
          <a:prstGeom prst="line">
            <a:avLst/>
          </a:prstGeom>
          <a:ln w="12700" cmpd="sng">
            <a:gradFill flip="none" rotWithShape="1">
              <a:gsLst>
                <a:gs pos="0">
                  <a:srgbClr val="FF0000"/>
                </a:gs>
                <a:gs pos="50000">
                  <a:srgbClr val="C0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矩形 19"/>
          <p:cNvSpPr/>
          <p:nvPr userDrawn="1"/>
        </p:nvSpPr>
        <p:spPr>
          <a:xfrm>
            <a:off x="10476816" y="509577"/>
            <a:ext cx="1698544" cy="80582"/>
          </a:xfrm>
          <a:prstGeom prst="rect">
            <a:avLst/>
          </a:prstGeom>
          <a:gradFill>
            <a:gsLst>
              <a:gs pos="0">
                <a:srgbClr val="C00000"/>
              </a:gs>
              <a:gs pos="100000">
                <a:srgbClr val="EE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21" name="组合 20"/>
          <p:cNvGrpSpPr/>
          <p:nvPr userDrawn="1"/>
        </p:nvGrpSpPr>
        <p:grpSpPr>
          <a:xfrm>
            <a:off x="10488015" y="31846"/>
            <a:ext cx="1567432" cy="512418"/>
            <a:chOff x="7808007" y="151040"/>
            <a:chExt cx="1350723" cy="543474"/>
          </a:xfrm>
        </p:grpSpPr>
        <p:pic>
          <p:nvPicPr>
            <p:cNvPr id="22" name="Picture 2" descr="H:\VI\SanyVI\PNG\964 x 314 - 副本.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901684" y="151040"/>
              <a:ext cx="1257046" cy="3552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7"/>
            <p:cNvSpPr txBox="1"/>
            <p:nvPr userDrawn="1"/>
          </p:nvSpPr>
          <p:spPr>
            <a:xfrm>
              <a:off x="7808007" y="449692"/>
              <a:ext cx="1074987" cy="244822"/>
            </a:xfrm>
            <a:prstGeom prst="rect">
              <a:avLst/>
            </a:prstGeom>
            <a:noFill/>
          </p:spPr>
          <p:txBody>
            <a:bodyPr wrap="none" rtlCol="0">
              <a:spAutoFit/>
            </a:bodyPr>
            <a:lstStyle/>
            <a:p>
              <a:r>
                <a:rPr lang="zh-CN" altLang="en-US" sz="900" dirty="0" smtClean="0">
                  <a:solidFill>
                    <a:schemeClr val="tx1">
                      <a:lumMod val="50000"/>
                      <a:lumOff val="50000"/>
                    </a:schemeClr>
                  </a:solidFill>
                  <a:latin typeface="微软雅黑" pitchFamily="34" charset="-122"/>
                  <a:ea typeface="微软雅黑" pitchFamily="34" charset="-122"/>
                </a:rPr>
                <a:t>品  质  改  变  世   界</a:t>
              </a:r>
              <a:endParaRPr lang="zh-CN" altLang="en-US" sz="900" dirty="0">
                <a:solidFill>
                  <a:schemeClr val="tx1">
                    <a:lumMod val="50000"/>
                    <a:lumOff val="50000"/>
                  </a:schemeClr>
                </a:solidFill>
                <a:latin typeface="微软雅黑" pitchFamily="34" charset="-122"/>
                <a:ea typeface="微软雅黑" pitchFamily="34" charset="-122"/>
              </a:endParaRPr>
            </a:p>
          </p:txBody>
        </p:sp>
      </p:grpSp>
      <p:cxnSp>
        <p:nvCxnSpPr>
          <p:cNvPr id="24" name="直接连接符 23"/>
          <p:cNvCxnSpPr/>
          <p:nvPr userDrawn="1"/>
        </p:nvCxnSpPr>
        <p:spPr>
          <a:xfrm flipV="1">
            <a:off x="-1856" y="579231"/>
            <a:ext cx="12177205" cy="1"/>
          </a:xfrm>
          <a:prstGeom prst="line">
            <a:avLst/>
          </a:prstGeom>
          <a:ln w="19050">
            <a:gradFill flip="none" rotWithShape="1">
              <a:gsLst>
                <a:gs pos="0">
                  <a:srgbClr val="EE0000"/>
                </a:gs>
                <a:gs pos="100000">
                  <a:srgbClr val="C00000"/>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4638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timing>
    <p:tnLst>
      <p:par>
        <p:cTn id="1" dur="indefinite" restart="never" nodeType="tmRoot"/>
      </p:par>
    </p:tnLst>
  </p:timing>
  <p:hf hdr="0" dt="0"/>
  <p:txStyles>
    <p:titleStyle>
      <a:lvl1pPr algn="l" rtl="0" eaLnBrk="0" fontAlgn="base" hangingPunct="0">
        <a:lnSpc>
          <a:spcPts val="2500"/>
        </a:lnSpc>
        <a:spcBef>
          <a:spcPct val="0"/>
        </a:spcBef>
        <a:spcAft>
          <a:spcPct val="0"/>
        </a:spcAft>
        <a:defRPr lang="zh-CN" altLang="en-US" sz="2000" kern="1200" dirty="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12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24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36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48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p:titleStyle>
    <p:bodyStyle>
      <a:lvl1pPr marL="342840" indent="-34284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820" indent="-28570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2800" indent="-22856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59992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04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microsoft.com/office/2007/relationships/hdphoto" Target="../media/hdphoto1.wdp"/><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wmf"/><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a:spLocks/>
          </p:cNvSpPr>
          <p:nvPr/>
        </p:nvSpPr>
        <p:spPr bwMode="auto">
          <a:xfrm>
            <a:off x="1524000" y="926432"/>
            <a:ext cx="9144001" cy="223019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lnSpc>
                <a:spcPct val="90000"/>
              </a:lnSpc>
              <a:spcBef>
                <a:spcPct val="0"/>
              </a:spcBef>
              <a:spcAft>
                <a:spcPct val="0"/>
              </a:spcAft>
              <a:defRPr lang="en-US" altLang="zh-CN" sz="3200" b="1">
                <a:solidFill>
                  <a:schemeClr val="tx1"/>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2pPr>
            <a:lvl3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3pPr>
            <a:lvl4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4pPr>
            <a:lvl5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5pPr>
            <a:lvl6pPr marL="45712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24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36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48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399"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SCM2.0</a:t>
            </a:r>
            <a:r>
              <a:rPr kumimoji="0" lang="zh-CN" altLang="en-US" sz="2399"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a:t>
            </a:r>
            <a:r>
              <a:rPr kumimoji="0" lang="en-US" altLang="zh-CN" sz="2399"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ERP PP</a:t>
            </a:r>
            <a:r>
              <a:rPr kumimoji="0" lang="zh-CN" altLang="en-US" sz="2399"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）制造模块培训</a:t>
            </a:r>
            <a: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
            </a:r>
            <a:b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br>
            <a: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
            </a:r>
            <a:b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br>
            <a:r>
              <a:rPr kumimoji="0" lang="en-US" altLang="zh-CN" sz="1800"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2019</a:t>
            </a:r>
            <a:r>
              <a:rPr kumimoji="0" lang="zh-CN" altLang="en-US" sz="1800"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年 </a:t>
            </a:r>
            <a:r>
              <a:rPr lang="en-US" altLang="zh-CN" sz="1800" kern="0" dirty="0">
                <a:solidFill>
                  <a:srgbClr val="4BACC6">
                    <a:lumMod val="50000"/>
                  </a:srgbClr>
                </a:solidFill>
              </a:rPr>
              <a:t>9</a:t>
            </a:r>
            <a:r>
              <a:rPr kumimoji="0" lang="zh-CN" altLang="en-US" sz="1800"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月</a:t>
            </a:r>
            <a:r>
              <a:rPr lang="en-US" altLang="zh-CN" sz="1800" kern="0" dirty="0" smtClean="0">
                <a:solidFill>
                  <a:srgbClr val="4BACC6">
                    <a:lumMod val="50000"/>
                  </a:srgbClr>
                </a:solidFill>
              </a:rPr>
              <a:t>19</a:t>
            </a:r>
            <a:r>
              <a:rPr kumimoji="0" lang="zh-CN" altLang="en-US" sz="1800"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日</a:t>
            </a:r>
            <a:endParaRPr kumimoji="0" lang="zh-CN" altLang="en-US" sz="16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cs typeface="+mj-cs"/>
            </a:endParaRPr>
          </a:p>
        </p:txBody>
      </p:sp>
      <p:pic>
        <p:nvPicPr>
          <p:cNvPr id="9" name="图片 8"/>
          <p:cNvPicPr>
            <a:picLocks noChangeAspect="1"/>
          </p:cNvPicPr>
          <p:nvPr/>
        </p:nvPicPr>
        <p:blipFill>
          <a:blip r:embed="rId2"/>
          <a:stretch>
            <a:fillRect/>
          </a:stretch>
        </p:blipFill>
        <p:spPr>
          <a:xfrm>
            <a:off x="0" y="3771900"/>
            <a:ext cx="12192000" cy="3086100"/>
          </a:xfrm>
          <a:prstGeom prst="rect">
            <a:avLst/>
          </a:prstGeom>
        </p:spPr>
      </p:pic>
    </p:spTree>
    <p:extLst>
      <p:ext uri="{BB962C8B-B14F-4D97-AF65-F5344CB8AC3E}">
        <p14:creationId xmlns:p14="http://schemas.microsoft.com/office/powerpoint/2010/main" val="2409357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计划视图</a:t>
            </a:r>
          </a:p>
        </p:txBody>
      </p:sp>
      <p:pic>
        <p:nvPicPr>
          <p:cNvPr id="2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85" y="624810"/>
            <a:ext cx="6480175"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263" y="3258421"/>
            <a:ext cx="5761038"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20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物料清单</a:t>
            </a:r>
          </a:p>
        </p:txBody>
      </p:sp>
      <p:sp>
        <p:nvSpPr>
          <p:cNvPr id="231" name="Rectangle 20"/>
          <p:cNvSpPr>
            <a:spLocks noChangeArrowheads="1"/>
          </p:cNvSpPr>
          <p:nvPr/>
        </p:nvSpPr>
        <p:spPr bwMode="auto">
          <a:xfrm>
            <a:off x="324477" y="856817"/>
            <a:ext cx="1329662" cy="714227"/>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2" name="Rectangle 21"/>
          <p:cNvSpPr>
            <a:spLocks noChangeArrowheads="1"/>
          </p:cNvSpPr>
          <p:nvPr/>
        </p:nvSpPr>
        <p:spPr bwMode="auto">
          <a:xfrm>
            <a:off x="2423439" y="856817"/>
            <a:ext cx="1256713" cy="714227"/>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233" name="AutoShape 22"/>
          <p:cNvSpPr>
            <a:spLocks noChangeArrowheads="1"/>
          </p:cNvSpPr>
          <p:nvPr/>
        </p:nvSpPr>
        <p:spPr bwMode="auto">
          <a:xfrm>
            <a:off x="1789898" y="946095"/>
            <a:ext cx="452530" cy="53567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 name="TextBox 2"/>
          <p:cNvSpPr txBox="1"/>
          <p:nvPr/>
        </p:nvSpPr>
        <p:spPr>
          <a:xfrm>
            <a:off x="2423439" y="940929"/>
            <a:ext cx="1256713" cy="546002"/>
          </a:xfrm>
          <a:prstGeom prst="rect">
            <a:avLst/>
          </a:prstGeom>
          <a:noFill/>
        </p:spPr>
        <p:txBody>
          <a:bodyPr wrap="square" rtlCol="0">
            <a:noAutofit/>
          </a:bodyPr>
          <a:lstStyle/>
          <a:p>
            <a:r>
              <a:rPr lang="zh-CN" altLang="en-US" sz="1600" b="1" dirty="0">
                <a:latin typeface="微软雅黑" panose="020B0503020204020204" pitchFamily="34" charset="-122"/>
                <a:ea typeface="微软雅黑" panose="020B0503020204020204" pitchFamily="34" charset="-122"/>
              </a:rPr>
              <a:t>物料</a:t>
            </a:r>
            <a:r>
              <a:rPr lang="zh-CN" altLang="en-US" sz="1600" b="1" dirty="0" smtClean="0">
                <a:latin typeface="微软雅黑" panose="020B0503020204020204" pitchFamily="34" charset="-122"/>
                <a:ea typeface="微软雅黑" panose="020B0503020204020204" pitchFamily="34" charset="-122"/>
              </a:rPr>
              <a:t>清单（</a:t>
            </a:r>
            <a:r>
              <a:rPr lang="en-US" altLang="zh-CN" sz="1600" b="1" dirty="0" smtClean="0">
                <a:latin typeface="微软雅黑" panose="020B0503020204020204" pitchFamily="34" charset="-122"/>
                <a:ea typeface="微软雅黑" panose="020B0503020204020204" pitchFamily="34" charset="-122"/>
              </a:rPr>
              <a:t>BOM</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309730" y="924140"/>
            <a:ext cx="1465420" cy="579581"/>
          </a:xfrm>
          <a:prstGeom prst="rect">
            <a:avLst/>
          </a:prstGeom>
          <a:noFill/>
        </p:spPr>
        <p:txBody>
          <a:bodyPr wrap="square" rtlCol="0">
            <a:noAutofit/>
          </a:bodyPr>
          <a:lstStyle/>
          <a:p>
            <a:pPr lvl="0"/>
            <a:r>
              <a:rPr kumimoji="1" lang="zh-CN" altLang="en-US" sz="1600" b="1" kern="0" dirty="0">
                <a:solidFill>
                  <a:srgbClr val="000000"/>
                </a:solidFill>
                <a:latin typeface="微软雅黑" panose="020B0503020204020204" pitchFamily="34" charset="-122"/>
                <a:ea typeface="微软雅黑" panose="020B0503020204020204" pitchFamily="34" charset="-122"/>
              </a:rPr>
              <a:t>我们用什么制造一个产品</a:t>
            </a:r>
            <a:r>
              <a:rPr kumimoji="1" lang="en-US" altLang="zh-CN" sz="1600" b="1" kern="0" dirty="0">
                <a:solidFill>
                  <a:srgbClr val="000000"/>
                </a:solidFill>
                <a:latin typeface="微软雅黑" panose="020B0503020204020204" pitchFamily="34" charset="-122"/>
                <a:ea typeface="微软雅黑" panose="020B0503020204020204" pitchFamily="34" charset="-122"/>
              </a:rPr>
              <a:t>?</a:t>
            </a:r>
          </a:p>
        </p:txBody>
      </p:sp>
      <p:grpSp>
        <p:nvGrpSpPr>
          <p:cNvPr id="6" name="组合 5"/>
          <p:cNvGrpSpPr/>
          <p:nvPr/>
        </p:nvGrpSpPr>
        <p:grpSpPr>
          <a:xfrm>
            <a:off x="4484688" y="1775618"/>
            <a:ext cx="6624638" cy="4535487"/>
            <a:chOff x="4484688" y="1775618"/>
            <a:chExt cx="6624638" cy="4535487"/>
          </a:xfrm>
        </p:grpSpPr>
        <p:sp>
          <p:nvSpPr>
            <p:cNvPr id="243" name="Rectangle 13"/>
            <p:cNvSpPr>
              <a:spLocks noChangeArrowheads="1"/>
            </p:cNvSpPr>
            <p:nvPr/>
          </p:nvSpPr>
          <p:spPr bwMode="auto">
            <a:xfrm>
              <a:off x="4672013" y="2710655"/>
              <a:ext cx="6437313" cy="3600450"/>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4" name="Rectangle 14"/>
            <p:cNvSpPr>
              <a:spLocks noChangeArrowheads="1"/>
            </p:cNvSpPr>
            <p:nvPr/>
          </p:nvSpPr>
          <p:spPr bwMode="auto">
            <a:xfrm>
              <a:off x="4484688" y="2494755"/>
              <a:ext cx="6335713" cy="3600450"/>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50" name="Group 23"/>
            <p:cNvGrpSpPr>
              <a:grpSpLocks/>
            </p:cNvGrpSpPr>
            <p:nvPr/>
          </p:nvGrpSpPr>
          <p:grpSpPr bwMode="auto">
            <a:xfrm>
              <a:off x="6264276" y="1775618"/>
              <a:ext cx="2324100" cy="1363662"/>
              <a:chOff x="2496" y="816"/>
              <a:chExt cx="912" cy="768"/>
            </a:xfrm>
          </p:grpSpPr>
          <p:sp>
            <p:nvSpPr>
              <p:cNvPr id="251" name="Rectangle 24"/>
              <p:cNvSpPr>
                <a:spLocks noChangeArrowheads="1"/>
              </p:cNvSpPr>
              <p:nvPr/>
            </p:nvSpPr>
            <p:spPr bwMode="auto">
              <a:xfrm>
                <a:off x="2496" y="816"/>
                <a:ext cx="912" cy="768"/>
              </a:xfrm>
              <a:prstGeom prst="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253" name="Rectangle 26"/>
              <p:cNvSpPr>
                <a:spLocks noChangeArrowheads="1"/>
              </p:cNvSpPr>
              <p:nvPr/>
            </p:nvSpPr>
            <p:spPr bwMode="auto">
              <a:xfrm>
                <a:off x="2733" y="859"/>
                <a:ext cx="4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000" b="1" dirty="0">
                    <a:latin typeface="微软雅黑" panose="020B0503020204020204" pitchFamily="34" charset="-122"/>
                    <a:ea typeface="微软雅黑" panose="020B0503020204020204" pitchFamily="34" charset="-122"/>
                  </a:rPr>
                  <a:t>BOM</a:t>
                </a:r>
              </a:p>
            </p:txBody>
          </p:sp>
          <p:sp>
            <p:nvSpPr>
              <p:cNvPr id="254" name="Freeform 27"/>
              <p:cNvSpPr>
                <a:spLocks/>
              </p:cNvSpPr>
              <p:nvPr/>
            </p:nvSpPr>
            <p:spPr bwMode="auto">
              <a:xfrm>
                <a:off x="2686" y="1304"/>
                <a:ext cx="530" cy="62"/>
              </a:xfrm>
              <a:custGeom>
                <a:avLst/>
                <a:gdLst>
                  <a:gd name="T0" fmla="*/ 0 w 530"/>
                  <a:gd name="T1" fmla="*/ 62 h 62"/>
                  <a:gd name="T2" fmla="*/ 0 w 530"/>
                  <a:gd name="T3" fmla="*/ 0 h 62"/>
                  <a:gd name="T4" fmla="*/ 530 w 530"/>
                  <a:gd name="T5" fmla="*/ 0 h 62"/>
                  <a:gd name="T6" fmla="*/ 530 w 530"/>
                  <a:gd name="T7" fmla="*/ 58 h 62"/>
                </a:gdLst>
                <a:ahLst/>
                <a:cxnLst>
                  <a:cxn ang="0">
                    <a:pos x="T0" y="T1"/>
                  </a:cxn>
                  <a:cxn ang="0">
                    <a:pos x="T2" y="T3"/>
                  </a:cxn>
                  <a:cxn ang="0">
                    <a:pos x="T4" y="T5"/>
                  </a:cxn>
                  <a:cxn ang="0">
                    <a:pos x="T6" y="T7"/>
                  </a:cxn>
                </a:cxnLst>
                <a:rect l="0" t="0" r="r" b="b"/>
                <a:pathLst>
                  <a:path w="530" h="62">
                    <a:moveTo>
                      <a:pt x="0" y="62"/>
                    </a:moveTo>
                    <a:lnTo>
                      <a:pt x="0" y="0"/>
                    </a:lnTo>
                    <a:lnTo>
                      <a:pt x="530" y="0"/>
                    </a:lnTo>
                    <a:lnTo>
                      <a:pt x="530" y="58"/>
                    </a:lnTo>
                  </a:path>
                </a:pathLst>
              </a:custGeom>
              <a:noFill/>
              <a:ln w="25400">
                <a:solidFill>
                  <a:srgbClr val="063DE8"/>
                </a:solidFill>
                <a:prstDash val="solid"/>
                <a:round/>
                <a:headEnd/>
                <a:tailEnd/>
              </a:ln>
              <a:effectLst>
                <a:prstShdw prst="shdw17" dist="17961" dir="2700000">
                  <a:srgbClr val="063DE8">
                    <a:gamma/>
                    <a:shade val="60000"/>
                    <a:invGamma/>
                  </a:srgbClr>
                </a:prst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5" name="Freeform 28"/>
              <p:cNvSpPr>
                <a:spLocks/>
              </p:cNvSpPr>
              <p:nvPr/>
            </p:nvSpPr>
            <p:spPr bwMode="auto">
              <a:xfrm>
                <a:off x="2945" y="1246"/>
                <a:ext cx="18" cy="108"/>
              </a:xfrm>
              <a:custGeom>
                <a:avLst/>
                <a:gdLst>
                  <a:gd name="T0" fmla="*/ 16 w 18"/>
                  <a:gd name="T1" fmla="*/ 0 h 108"/>
                  <a:gd name="T2" fmla="*/ 0 w 18"/>
                  <a:gd name="T3" fmla="*/ 0 h 108"/>
                  <a:gd name="T4" fmla="*/ 2 w 18"/>
                  <a:gd name="T5" fmla="*/ 108 h 108"/>
                  <a:gd name="T6" fmla="*/ 18 w 18"/>
                  <a:gd name="T7" fmla="*/ 108 h 108"/>
                  <a:gd name="T8" fmla="*/ 16 w 18"/>
                  <a:gd name="T9" fmla="*/ 0 h 108"/>
                </a:gdLst>
                <a:ahLst/>
                <a:cxnLst>
                  <a:cxn ang="0">
                    <a:pos x="T0" y="T1"/>
                  </a:cxn>
                  <a:cxn ang="0">
                    <a:pos x="T2" y="T3"/>
                  </a:cxn>
                  <a:cxn ang="0">
                    <a:pos x="T4" y="T5"/>
                  </a:cxn>
                  <a:cxn ang="0">
                    <a:pos x="T6" y="T7"/>
                  </a:cxn>
                  <a:cxn ang="0">
                    <a:pos x="T8" y="T9"/>
                  </a:cxn>
                </a:cxnLst>
                <a:rect l="0" t="0" r="r" b="b"/>
                <a:pathLst>
                  <a:path w="18" h="108">
                    <a:moveTo>
                      <a:pt x="16" y="0"/>
                    </a:moveTo>
                    <a:lnTo>
                      <a:pt x="0" y="0"/>
                    </a:lnTo>
                    <a:lnTo>
                      <a:pt x="2" y="108"/>
                    </a:lnTo>
                    <a:lnTo>
                      <a:pt x="18" y="108"/>
                    </a:lnTo>
                    <a:lnTo>
                      <a:pt x="16" y="0"/>
                    </a:lnTo>
                    <a:close/>
                  </a:path>
                </a:pathLst>
              </a:custGeom>
              <a:solidFill>
                <a:srgbClr val="063DE8"/>
              </a:solidFill>
              <a:ln>
                <a:noFill/>
              </a:ln>
              <a:effectLst>
                <a:prstShdw prst="shdw17" dist="17961" dir="2700000">
                  <a:srgbClr val="063DE8">
                    <a:gamma/>
                    <a:shade val="60000"/>
                    <a:invGamma/>
                  </a:srgbClr>
                </a:prst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56" name="Group 29"/>
              <p:cNvGrpSpPr>
                <a:grpSpLocks/>
              </p:cNvGrpSpPr>
              <p:nvPr/>
            </p:nvGrpSpPr>
            <p:grpSpPr bwMode="auto">
              <a:xfrm>
                <a:off x="2845" y="1107"/>
                <a:ext cx="220" cy="135"/>
                <a:chOff x="2776" y="1235"/>
                <a:chExt cx="220" cy="135"/>
              </a:xfrm>
            </p:grpSpPr>
            <p:sp>
              <p:nvSpPr>
                <p:cNvPr id="269" name="Rectangle 30"/>
                <p:cNvSpPr>
                  <a:spLocks noChangeArrowheads="1"/>
                </p:cNvSpPr>
                <p:nvPr/>
              </p:nvSpPr>
              <p:spPr bwMode="auto">
                <a:xfrm>
                  <a:off x="2776" y="1235"/>
                  <a:ext cx="204" cy="119"/>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0" name="Rectangle 31"/>
                <p:cNvSpPr>
                  <a:spLocks noChangeArrowheads="1"/>
                </p:cNvSpPr>
                <p:nvPr/>
              </p:nvSpPr>
              <p:spPr bwMode="auto">
                <a:xfrm>
                  <a:off x="2792" y="1251"/>
                  <a:ext cx="204" cy="119"/>
                </a:xfrm>
                <a:prstGeom prst="rect">
                  <a:avLst/>
                </a:prstGeom>
                <a:solidFill>
                  <a:srgbClr val="999999"/>
                </a:solidFill>
                <a:ln>
                  <a:noFill/>
                </a:ln>
                <a:effectLst>
                  <a:prstShdw prst="shdw17" dist="17961" dir="2700000">
                    <a:srgbClr val="999999">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1" name="Rectangle 32"/>
                <p:cNvSpPr>
                  <a:spLocks noChangeArrowheads="1"/>
                </p:cNvSpPr>
                <p:nvPr/>
              </p:nvSpPr>
              <p:spPr bwMode="auto">
                <a:xfrm>
                  <a:off x="2784" y="1243"/>
                  <a:ext cx="204" cy="119"/>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57" name="Group 33"/>
              <p:cNvGrpSpPr>
                <a:grpSpLocks/>
              </p:cNvGrpSpPr>
              <p:nvPr/>
            </p:nvGrpSpPr>
            <p:grpSpPr bwMode="auto">
              <a:xfrm>
                <a:off x="2582" y="1360"/>
                <a:ext cx="221" cy="135"/>
                <a:chOff x="2513" y="1488"/>
                <a:chExt cx="221" cy="135"/>
              </a:xfrm>
            </p:grpSpPr>
            <p:sp>
              <p:nvSpPr>
                <p:cNvPr id="266" name="Rectangle 34"/>
                <p:cNvSpPr>
                  <a:spLocks noChangeArrowheads="1"/>
                </p:cNvSpPr>
                <p:nvPr/>
              </p:nvSpPr>
              <p:spPr bwMode="auto">
                <a:xfrm>
                  <a:off x="2513" y="1488"/>
                  <a:ext cx="205" cy="118"/>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7" name="Rectangle 35"/>
                <p:cNvSpPr>
                  <a:spLocks noChangeArrowheads="1"/>
                </p:cNvSpPr>
                <p:nvPr/>
              </p:nvSpPr>
              <p:spPr bwMode="auto">
                <a:xfrm>
                  <a:off x="2529" y="1504"/>
                  <a:ext cx="205" cy="119"/>
                </a:xfrm>
                <a:prstGeom prst="rect">
                  <a:avLst/>
                </a:prstGeom>
                <a:solidFill>
                  <a:srgbClr val="999999"/>
                </a:solidFill>
                <a:ln>
                  <a:noFill/>
                </a:ln>
                <a:effectLst>
                  <a:prstShdw prst="shdw17" dist="17961" dir="2700000">
                    <a:srgbClr val="999999">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8" name="Rectangle 36"/>
                <p:cNvSpPr>
                  <a:spLocks noChangeArrowheads="1"/>
                </p:cNvSpPr>
                <p:nvPr/>
              </p:nvSpPr>
              <p:spPr bwMode="auto">
                <a:xfrm>
                  <a:off x="2521" y="1496"/>
                  <a:ext cx="205" cy="118"/>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58" name="Group 37"/>
              <p:cNvGrpSpPr>
                <a:grpSpLocks/>
              </p:cNvGrpSpPr>
              <p:nvPr/>
            </p:nvGrpSpPr>
            <p:grpSpPr bwMode="auto">
              <a:xfrm>
                <a:off x="2845" y="1360"/>
                <a:ext cx="220" cy="135"/>
                <a:chOff x="2776" y="1488"/>
                <a:chExt cx="220" cy="135"/>
              </a:xfrm>
            </p:grpSpPr>
            <p:sp>
              <p:nvSpPr>
                <p:cNvPr id="263" name="Rectangle 38"/>
                <p:cNvSpPr>
                  <a:spLocks noChangeArrowheads="1"/>
                </p:cNvSpPr>
                <p:nvPr/>
              </p:nvSpPr>
              <p:spPr bwMode="auto">
                <a:xfrm>
                  <a:off x="2776" y="1488"/>
                  <a:ext cx="204" cy="118"/>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4" name="Rectangle 39"/>
                <p:cNvSpPr>
                  <a:spLocks noChangeArrowheads="1"/>
                </p:cNvSpPr>
                <p:nvPr/>
              </p:nvSpPr>
              <p:spPr bwMode="auto">
                <a:xfrm>
                  <a:off x="2792" y="1504"/>
                  <a:ext cx="204" cy="119"/>
                </a:xfrm>
                <a:prstGeom prst="rect">
                  <a:avLst/>
                </a:prstGeom>
                <a:solidFill>
                  <a:srgbClr val="999999"/>
                </a:solidFill>
                <a:ln>
                  <a:noFill/>
                </a:ln>
                <a:effectLst>
                  <a:prstShdw prst="shdw17" dist="17961" dir="2700000">
                    <a:srgbClr val="999999">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5" name="Rectangle 40"/>
                <p:cNvSpPr>
                  <a:spLocks noChangeArrowheads="1"/>
                </p:cNvSpPr>
                <p:nvPr/>
              </p:nvSpPr>
              <p:spPr bwMode="auto">
                <a:xfrm>
                  <a:off x="2784" y="1496"/>
                  <a:ext cx="204" cy="118"/>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59" name="Group 41"/>
              <p:cNvGrpSpPr>
                <a:grpSpLocks/>
              </p:cNvGrpSpPr>
              <p:nvPr/>
            </p:nvGrpSpPr>
            <p:grpSpPr bwMode="auto">
              <a:xfrm>
                <a:off x="3107" y="1360"/>
                <a:ext cx="221" cy="135"/>
                <a:chOff x="3038" y="1488"/>
                <a:chExt cx="221" cy="135"/>
              </a:xfrm>
            </p:grpSpPr>
            <p:sp>
              <p:nvSpPr>
                <p:cNvPr id="260" name="Rectangle 42"/>
                <p:cNvSpPr>
                  <a:spLocks noChangeArrowheads="1"/>
                </p:cNvSpPr>
                <p:nvPr/>
              </p:nvSpPr>
              <p:spPr bwMode="auto">
                <a:xfrm>
                  <a:off x="3038" y="1488"/>
                  <a:ext cx="205" cy="118"/>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1" name="Rectangle 43"/>
                <p:cNvSpPr>
                  <a:spLocks noChangeArrowheads="1"/>
                </p:cNvSpPr>
                <p:nvPr/>
              </p:nvSpPr>
              <p:spPr bwMode="auto">
                <a:xfrm>
                  <a:off x="3054" y="1504"/>
                  <a:ext cx="205" cy="119"/>
                </a:xfrm>
                <a:prstGeom prst="rect">
                  <a:avLst/>
                </a:prstGeom>
                <a:solidFill>
                  <a:srgbClr val="999999"/>
                </a:solidFill>
                <a:ln>
                  <a:noFill/>
                </a:ln>
                <a:effectLst>
                  <a:prstShdw prst="shdw17" dist="17961" dir="2700000">
                    <a:srgbClr val="999999">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2" name="Rectangle 44"/>
                <p:cNvSpPr>
                  <a:spLocks noChangeArrowheads="1"/>
                </p:cNvSpPr>
                <p:nvPr/>
              </p:nvSpPr>
              <p:spPr bwMode="auto">
                <a:xfrm>
                  <a:off x="3046" y="1496"/>
                  <a:ext cx="205" cy="118"/>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2" name="TextBox 1"/>
            <p:cNvSpPr txBox="1"/>
            <p:nvPr/>
          </p:nvSpPr>
          <p:spPr>
            <a:xfrm>
              <a:off x="4884779" y="3461131"/>
              <a:ext cx="5689815" cy="1667698"/>
            </a:xfrm>
            <a:prstGeom prst="rect">
              <a:avLst/>
            </a:prstGeom>
            <a:noFill/>
          </p:spPr>
          <p:txBody>
            <a:bodyPr wrap="square" rtlCol="0">
              <a:noAutofit/>
            </a:bodyPr>
            <a:lstStyle/>
            <a:p>
              <a:pPr>
                <a:lnSpc>
                  <a:spcPct val="200000"/>
                </a:lnSpc>
              </a:pPr>
              <a:r>
                <a:rPr lang="zh-CN" altLang="en-US" sz="1600" b="1" dirty="0" smtClean="0">
                  <a:solidFill>
                    <a:srgbClr val="000000"/>
                  </a:solidFill>
                  <a:latin typeface="微软雅黑" panose="020B0503020204020204" pitchFamily="34" charset="-122"/>
                  <a:ea typeface="微软雅黑" panose="020B0503020204020204" pitchFamily="34" charset="-122"/>
                </a:rPr>
                <a:t>物料</a:t>
              </a:r>
              <a:r>
                <a:rPr lang="zh-CN" altLang="en-US" sz="1600" b="1" dirty="0">
                  <a:solidFill>
                    <a:srgbClr val="000000"/>
                  </a:solidFill>
                  <a:latin typeface="微软雅黑" panose="020B0503020204020204" pitchFamily="34" charset="-122"/>
                  <a:ea typeface="微软雅黑" panose="020B0503020204020204" pitchFamily="34" charset="-122"/>
                </a:rPr>
                <a:t>清单是由子件组成的完整的结构化清单，</a:t>
              </a:r>
              <a:r>
                <a:rPr lang="zh-CN" altLang="en-US" sz="1600" b="1" dirty="0" smtClean="0">
                  <a:solidFill>
                    <a:srgbClr val="000000"/>
                  </a:solidFill>
                  <a:latin typeface="微软雅黑" panose="020B0503020204020204" pitchFamily="34" charset="-122"/>
                  <a:ea typeface="微软雅黑" panose="020B0503020204020204" pitchFamily="34" charset="-122"/>
                </a:rPr>
                <a:t>构成</a:t>
              </a:r>
              <a:r>
                <a:rPr lang="zh-CN" altLang="en-US" sz="1600" b="1" dirty="0">
                  <a:solidFill>
                    <a:srgbClr val="000000"/>
                  </a:solidFill>
                  <a:latin typeface="微软雅黑" panose="020B0503020204020204" pitchFamily="34" charset="-122"/>
                  <a:ea typeface="微软雅黑" panose="020B0503020204020204" pitchFamily="34" charset="-122"/>
                </a:rPr>
                <a:t>一个产品或部件。该清单包括每个子件的</a:t>
              </a:r>
              <a:r>
                <a:rPr lang="zh-CN" altLang="en-US" sz="1600" b="1" dirty="0" smtClean="0">
                  <a:solidFill>
                    <a:srgbClr val="000000"/>
                  </a:solidFill>
                  <a:latin typeface="微软雅黑" panose="020B0503020204020204" pitchFamily="34" charset="-122"/>
                  <a:ea typeface="微软雅黑" panose="020B0503020204020204" pitchFamily="34" charset="-122"/>
                </a:rPr>
                <a:t>项目</a:t>
              </a:r>
              <a:r>
                <a:rPr lang="zh-CN" altLang="en-US" sz="1600" b="1" dirty="0">
                  <a:solidFill>
                    <a:srgbClr val="000000"/>
                  </a:solidFill>
                  <a:latin typeface="微软雅黑" panose="020B0503020204020204" pitchFamily="34" charset="-122"/>
                  <a:ea typeface="微软雅黑" panose="020B0503020204020204" pitchFamily="34" charset="-122"/>
                </a:rPr>
                <a:t>号、数量和</a:t>
              </a:r>
              <a:r>
                <a:rPr lang="zh-CN" altLang="en-US" sz="1600" b="1" dirty="0" smtClean="0">
                  <a:solidFill>
                    <a:srgbClr val="000000"/>
                  </a:solidFill>
                  <a:latin typeface="微软雅黑" panose="020B0503020204020204" pitchFamily="34" charset="-122"/>
                  <a:ea typeface="微软雅黑" panose="020B0503020204020204" pitchFamily="34" charset="-122"/>
                </a:rPr>
                <a:t>计量单位等。</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10303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83566" y="618699"/>
            <a:ext cx="10205479" cy="4414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lnSpc>
                <a:spcPct val="90000"/>
              </a:lnSpc>
              <a:defRPr lang="en-US" altLang="zh-CN" sz="2000">
                <a:solidFill>
                  <a:srgbClr val="0066FF"/>
                </a:solidFill>
                <a:latin typeface="微软雅黑" pitchFamily="34" charset="-122"/>
                <a:ea typeface="微软雅黑" pitchFamily="34" charset="-122"/>
                <a:cs typeface="+mj-cs"/>
              </a:defRPr>
            </a:lvl1pPr>
            <a:lvl2pPr eaLnBrk="0" hangingPunct="0">
              <a:lnSpc>
                <a:spcPct val="90000"/>
              </a:lnSpc>
              <a:defRPr sz="2000">
                <a:solidFill>
                  <a:schemeClr val="hlink"/>
                </a:solidFill>
                <a:latin typeface="华文中宋" pitchFamily="2" charset="-122"/>
                <a:ea typeface="华文中宋" pitchFamily="2" charset="-122"/>
              </a:defRPr>
            </a:lvl2pPr>
            <a:lvl3pPr eaLnBrk="0" hangingPunct="0">
              <a:lnSpc>
                <a:spcPct val="90000"/>
              </a:lnSpc>
              <a:defRPr sz="2000">
                <a:solidFill>
                  <a:schemeClr val="hlink"/>
                </a:solidFill>
                <a:latin typeface="华文中宋" pitchFamily="2" charset="-122"/>
                <a:ea typeface="华文中宋" pitchFamily="2" charset="-122"/>
              </a:defRPr>
            </a:lvl3pPr>
            <a:lvl4pPr eaLnBrk="0" hangingPunct="0">
              <a:lnSpc>
                <a:spcPct val="90000"/>
              </a:lnSpc>
              <a:defRPr sz="2000">
                <a:solidFill>
                  <a:schemeClr val="hlink"/>
                </a:solidFill>
                <a:latin typeface="华文中宋" pitchFamily="2" charset="-122"/>
                <a:ea typeface="华文中宋" pitchFamily="2" charset="-122"/>
              </a:defRPr>
            </a:lvl4pPr>
            <a:lvl5pPr eaLnBrk="0" hangingPunct="0">
              <a:lnSpc>
                <a:spcPct val="90000"/>
              </a:lnSpc>
              <a:defRPr sz="2000">
                <a:solidFill>
                  <a:schemeClr val="hlink"/>
                </a:solidFill>
                <a:latin typeface="华文中宋" pitchFamily="2" charset="-122"/>
                <a:ea typeface="华文中宋" pitchFamily="2" charset="-122"/>
              </a:defRPr>
            </a:lvl5pPr>
            <a:lvl6pPr marL="457200" fontAlgn="base">
              <a:lnSpc>
                <a:spcPct val="90000"/>
              </a:lnSpc>
              <a:spcBef>
                <a:spcPct val="0"/>
              </a:spcBef>
              <a:spcAft>
                <a:spcPct val="0"/>
              </a:spcAft>
              <a:defRPr sz="2000">
                <a:solidFill>
                  <a:schemeClr val="hlink"/>
                </a:solidFill>
                <a:latin typeface="华文中宋" pitchFamily="2" charset="-122"/>
                <a:ea typeface="华文中宋" pitchFamily="2" charset="-122"/>
              </a:defRPr>
            </a:lvl6pPr>
            <a:lvl7pPr marL="914400" fontAlgn="base">
              <a:lnSpc>
                <a:spcPct val="90000"/>
              </a:lnSpc>
              <a:spcBef>
                <a:spcPct val="0"/>
              </a:spcBef>
              <a:spcAft>
                <a:spcPct val="0"/>
              </a:spcAft>
              <a:defRPr sz="2000">
                <a:solidFill>
                  <a:schemeClr val="hlink"/>
                </a:solidFill>
                <a:latin typeface="华文中宋" pitchFamily="2" charset="-122"/>
                <a:ea typeface="华文中宋" pitchFamily="2" charset="-122"/>
              </a:defRPr>
            </a:lvl7pPr>
            <a:lvl8pPr marL="1371600" fontAlgn="base">
              <a:lnSpc>
                <a:spcPct val="90000"/>
              </a:lnSpc>
              <a:spcBef>
                <a:spcPct val="0"/>
              </a:spcBef>
              <a:spcAft>
                <a:spcPct val="0"/>
              </a:spcAft>
              <a:defRPr sz="2000">
                <a:solidFill>
                  <a:schemeClr val="hlink"/>
                </a:solidFill>
                <a:latin typeface="华文中宋" pitchFamily="2" charset="-122"/>
                <a:ea typeface="华文中宋" pitchFamily="2" charset="-122"/>
              </a:defRPr>
            </a:lvl8pPr>
            <a:lvl9pPr marL="1828800" fontAlgn="base">
              <a:lnSpc>
                <a:spcPct val="90000"/>
              </a:lnSpc>
              <a:spcBef>
                <a:spcPct val="0"/>
              </a:spcBef>
              <a:spcAft>
                <a:spcPct val="0"/>
              </a:spcAft>
              <a:defRPr sz="2000">
                <a:solidFill>
                  <a:schemeClr val="hlink"/>
                </a:solidFill>
                <a:latin typeface="华文中宋" pitchFamily="2" charset="-122"/>
                <a:ea typeface="华文中宋" pitchFamily="2" charset="-122"/>
              </a:defRPr>
            </a:lvl9pPr>
          </a:lstStyle>
          <a:p>
            <a:pPr fontAlgn="base">
              <a:spcBef>
                <a:spcPct val="0"/>
              </a:spcBef>
              <a:spcAft>
                <a:spcPct val="0"/>
              </a:spcAft>
            </a:pPr>
            <a:endParaRPr lang="zh-CN" altLang="en-US" b="1" dirty="0"/>
          </a:p>
        </p:txBody>
      </p:sp>
      <p:sp>
        <p:nvSpPr>
          <p:cNvPr id="4" name="矩形 3"/>
          <p:cNvSpPr/>
          <p:nvPr/>
        </p:nvSpPr>
        <p:spPr>
          <a:xfrm>
            <a:off x="183565" y="621391"/>
            <a:ext cx="12008439" cy="1338828"/>
          </a:xfrm>
          <a:prstGeom prst="rect">
            <a:avLst/>
          </a:prstGeom>
          <a:solidFill>
            <a:srgbClr val="FAFAFA"/>
          </a:solidFill>
          <a:ln w="6350">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lnSpc>
                <a:spcPct val="150000"/>
              </a:lnSpc>
              <a:spcBef>
                <a:spcPct val="0"/>
              </a:spcBef>
              <a:spcAft>
                <a:spcPct val="0"/>
              </a:spcAft>
            </a:pPr>
            <a:r>
              <a:rPr lang="zh-CN" altLang="en-US" b="1" dirty="0">
                <a:solidFill>
                  <a:prstClr val="black"/>
                </a:solidFill>
                <a:latin typeface="微软雅黑" panose="020B0503020204020204" pitchFamily="34" charset="-122"/>
                <a:ea typeface="微软雅黑" pitchFamily="34" charset="-122"/>
              </a:rPr>
              <a:t>工艺规划设计管理是面向装配和制造的以</a:t>
            </a:r>
            <a:r>
              <a:rPr lang="en-US" altLang="zh-CN" b="1" dirty="0">
                <a:solidFill>
                  <a:prstClr val="black"/>
                </a:solidFill>
                <a:latin typeface="微软雅黑" panose="020B0503020204020204" pitchFamily="34" charset="-122"/>
                <a:ea typeface="微软雅黑" pitchFamily="34" charset="-122"/>
              </a:rPr>
              <a:t>PBOM</a:t>
            </a:r>
            <a:r>
              <a:rPr lang="zh-CN" altLang="en-US" b="1" dirty="0">
                <a:solidFill>
                  <a:prstClr val="black"/>
                </a:solidFill>
                <a:latin typeface="微软雅黑" panose="020B0503020204020204" pitchFamily="34" charset="-122"/>
                <a:ea typeface="微软雅黑" pitchFamily="34" charset="-122"/>
              </a:rPr>
              <a:t>及工艺路线为核心的工艺规划和工艺设计管理。核心是围绕</a:t>
            </a:r>
            <a:r>
              <a:rPr lang="en-US" altLang="zh-CN" b="1" dirty="0">
                <a:solidFill>
                  <a:prstClr val="black"/>
                </a:solidFill>
                <a:latin typeface="微软雅黑" panose="020B0503020204020204" pitchFamily="34" charset="-122"/>
                <a:ea typeface="微软雅黑" pitchFamily="34" charset="-122"/>
              </a:rPr>
              <a:t>EBOM</a:t>
            </a:r>
            <a:r>
              <a:rPr lang="zh-CN" altLang="en-US" b="1" dirty="0">
                <a:solidFill>
                  <a:prstClr val="black"/>
                </a:solidFill>
                <a:latin typeface="微软雅黑" panose="020B0503020204020204" pitchFamily="34" charset="-122"/>
                <a:ea typeface="微软雅黑" pitchFamily="34" charset="-122"/>
              </a:rPr>
              <a:t>到</a:t>
            </a:r>
            <a:r>
              <a:rPr lang="en-US" altLang="zh-CN" b="1" dirty="0">
                <a:solidFill>
                  <a:prstClr val="black"/>
                </a:solidFill>
                <a:latin typeface="微软雅黑" panose="020B0503020204020204" pitchFamily="34" charset="-122"/>
                <a:ea typeface="微软雅黑" pitchFamily="34" charset="-122"/>
              </a:rPr>
              <a:t>PBOM</a:t>
            </a:r>
            <a:r>
              <a:rPr lang="zh-CN" altLang="en-US" b="1" dirty="0">
                <a:solidFill>
                  <a:prstClr val="black"/>
                </a:solidFill>
                <a:latin typeface="微软雅黑" panose="020B0503020204020204" pitchFamily="34" charset="-122"/>
                <a:ea typeface="微软雅黑" pitchFamily="34" charset="-122"/>
              </a:rPr>
              <a:t>的重构、工艺任务分解、工艺件创建、材料定额编制的</a:t>
            </a:r>
            <a:r>
              <a:rPr lang="en-US" altLang="zh-CN" b="1" dirty="0">
                <a:solidFill>
                  <a:prstClr val="black"/>
                </a:solidFill>
                <a:latin typeface="微软雅黑" panose="020B0503020204020204" pitchFamily="34" charset="-122"/>
                <a:ea typeface="微软雅黑" pitchFamily="34" charset="-122"/>
              </a:rPr>
              <a:t>PBOM</a:t>
            </a:r>
            <a:r>
              <a:rPr lang="zh-CN" altLang="en-US" b="1" dirty="0">
                <a:solidFill>
                  <a:prstClr val="black"/>
                </a:solidFill>
                <a:latin typeface="微软雅黑" panose="020B0503020204020204" pitchFamily="34" charset="-122"/>
                <a:ea typeface="微软雅黑" pitchFamily="34" charset="-122"/>
              </a:rPr>
              <a:t>规划管理和围绕工艺路线的工序过程设计 、工艺详细设计、工时定额给定、工作中心分配、组件分配等工艺设计管理。</a:t>
            </a:r>
          </a:p>
        </p:txBody>
      </p:sp>
      <p:pic>
        <p:nvPicPr>
          <p:cNvPr id="5" name="图片 4"/>
          <p:cNvPicPr>
            <a:picLocks noChangeAspect="1"/>
          </p:cNvPicPr>
          <p:nvPr/>
        </p:nvPicPr>
        <p:blipFill>
          <a:blip r:embed="rId2"/>
          <a:stretch>
            <a:fillRect/>
          </a:stretch>
        </p:blipFill>
        <p:spPr>
          <a:xfrm>
            <a:off x="183559" y="1950300"/>
            <a:ext cx="11729720" cy="4907705"/>
          </a:xfrm>
          <a:prstGeom prst="rect">
            <a:avLst/>
          </a:prstGeom>
        </p:spPr>
      </p:pic>
      <p:sp>
        <p:nvSpPr>
          <p:cNvPr id="6" name="标题 4"/>
          <p:cNvSpPr>
            <a:spLocks noGrp="1"/>
          </p:cNvSpPr>
          <p:nvPr>
            <p:ph type="title"/>
          </p:nvPr>
        </p:nvSpPr>
        <p:spPr>
          <a:xfrm>
            <a:off x="35482" y="106467"/>
            <a:ext cx="8534709" cy="7335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物料清单（以</a:t>
            </a:r>
            <a:r>
              <a:rPr lang="en-US" altLang="zh-CN" sz="1800" dirty="0">
                <a:solidFill>
                  <a:prstClr val="black"/>
                </a:solidFill>
                <a:cs typeface="+mn-cs"/>
              </a:rPr>
              <a:t>PBOM</a:t>
            </a:r>
            <a:r>
              <a:rPr lang="zh-CN" altLang="en-US" sz="1800" dirty="0">
                <a:solidFill>
                  <a:prstClr val="black"/>
                </a:solidFill>
                <a:cs typeface="+mn-cs"/>
              </a:rPr>
              <a:t>为核心的工艺规划及工艺设计）</a:t>
            </a:r>
            <a:br>
              <a:rPr lang="zh-CN" altLang="en-US" sz="1800" dirty="0">
                <a:solidFill>
                  <a:prstClr val="black"/>
                </a:solidFill>
                <a:cs typeface="+mn-cs"/>
              </a:rPr>
            </a:br>
            <a:endParaRPr lang="zh-CN" altLang="en-US" sz="1800" dirty="0">
              <a:solidFill>
                <a:prstClr val="black"/>
              </a:solidFill>
              <a:cs typeface="+mn-cs"/>
            </a:endParaRPr>
          </a:p>
        </p:txBody>
      </p:sp>
    </p:spTree>
    <p:extLst>
      <p:ext uri="{BB962C8B-B14F-4D97-AF65-F5344CB8AC3E}">
        <p14:creationId xmlns:p14="http://schemas.microsoft.com/office/powerpoint/2010/main" val="2943093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502894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物料清单（示意）</a:t>
            </a:r>
          </a:p>
        </p:txBody>
      </p:sp>
      <p:sp>
        <p:nvSpPr>
          <p:cNvPr id="3" name="文本框 2"/>
          <p:cNvSpPr txBox="1"/>
          <p:nvPr/>
        </p:nvSpPr>
        <p:spPr>
          <a:xfrm>
            <a:off x="10771632" y="2223450"/>
            <a:ext cx="1033272" cy="1252728"/>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单</a:t>
            </a:r>
            <a:r>
              <a:rPr lang="zh-CN" altLang="en-US" sz="1600" dirty="0" smtClean="0">
                <a:latin typeface="微软雅黑" panose="020B0503020204020204" pitchFamily="34" charset="-122"/>
                <a:ea typeface="微软雅黑" panose="020B0503020204020204" pitchFamily="34" charset="-122"/>
              </a:rPr>
              <a:t>层展开</a:t>
            </a:r>
          </a:p>
        </p:txBody>
      </p:sp>
      <p:pic>
        <p:nvPicPr>
          <p:cNvPr id="4" name="图片 3"/>
          <p:cNvPicPr>
            <a:picLocks noChangeAspect="1"/>
          </p:cNvPicPr>
          <p:nvPr/>
        </p:nvPicPr>
        <p:blipFill>
          <a:blip r:embed="rId3"/>
          <a:stretch>
            <a:fillRect/>
          </a:stretch>
        </p:blipFill>
        <p:spPr>
          <a:xfrm>
            <a:off x="442471" y="1077656"/>
            <a:ext cx="10329161" cy="4509328"/>
          </a:xfrm>
          <a:prstGeom prst="rect">
            <a:avLst/>
          </a:prstGeom>
        </p:spPr>
      </p:pic>
    </p:spTree>
    <p:extLst>
      <p:ext uri="{BB962C8B-B14F-4D97-AF65-F5344CB8AC3E}">
        <p14:creationId xmlns:p14="http://schemas.microsoft.com/office/powerpoint/2010/main" val="450151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502894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物料清单（示意）</a:t>
            </a:r>
          </a:p>
        </p:txBody>
      </p:sp>
      <p:pic>
        <p:nvPicPr>
          <p:cNvPr id="2" name="图片 1"/>
          <p:cNvPicPr>
            <a:picLocks noChangeAspect="1"/>
          </p:cNvPicPr>
          <p:nvPr/>
        </p:nvPicPr>
        <p:blipFill rotWithShape="1">
          <a:blip r:embed="rId3"/>
          <a:srcRect t="18266"/>
          <a:stretch/>
        </p:blipFill>
        <p:spPr>
          <a:xfrm>
            <a:off x="477202" y="694944"/>
            <a:ext cx="8831390" cy="5562470"/>
          </a:xfrm>
          <a:prstGeom prst="rect">
            <a:avLst/>
          </a:prstGeom>
        </p:spPr>
      </p:pic>
      <p:sp>
        <p:nvSpPr>
          <p:cNvPr id="3" name="文本框 2"/>
          <p:cNvSpPr txBox="1"/>
          <p:nvPr/>
        </p:nvSpPr>
        <p:spPr>
          <a:xfrm>
            <a:off x="9400032" y="2223451"/>
            <a:ext cx="1033272" cy="1252728"/>
          </a:xfrm>
          <a:prstGeom prst="rect">
            <a:avLst/>
          </a:prstGeom>
          <a:noFill/>
        </p:spPr>
        <p:txBody>
          <a:bodyPr wrap="square" rtlCol="0">
            <a:noAutofit/>
          </a:bodyPr>
          <a:lstStyle/>
          <a:p>
            <a:r>
              <a:rPr lang="zh-CN" altLang="en-US" sz="1600" dirty="0">
                <a:latin typeface="微软雅黑" panose="020B0503020204020204" pitchFamily="34" charset="-122"/>
                <a:ea typeface="微软雅黑" panose="020B0503020204020204" pitchFamily="34" charset="-122"/>
              </a:rPr>
              <a:t>多</a:t>
            </a:r>
            <a:r>
              <a:rPr lang="zh-CN" altLang="en-US" sz="1600" dirty="0" smtClean="0">
                <a:latin typeface="微软雅黑" panose="020B0503020204020204" pitchFamily="34" charset="-122"/>
                <a:ea typeface="微软雅黑" panose="020B0503020204020204" pitchFamily="34" charset="-122"/>
              </a:rPr>
              <a:t>层展开</a:t>
            </a:r>
          </a:p>
        </p:txBody>
      </p:sp>
    </p:spTree>
    <p:extLst>
      <p:ext uri="{BB962C8B-B14F-4D97-AF65-F5344CB8AC3E}">
        <p14:creationId xmlns:p14="http://schemas.microsoft.com/office/powerpoint/2010/main" val="4025934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425" y="2759790"/>
            <a:ext cx="1828800" cy="14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598" y="766605"/>
            <a:ext cx="2280001"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060" y="766605"/>
            <a:ext cx="2297143"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378" y="3255546"/>
            <a:ext cx="2233334"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1714" y="4678004"/>
            <a:ext cx="2287850"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8135" y="3255546"/>
            <a:ext cx="2405608"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标题 4"/>
          <p:cNvSpPr>
            <a:spLocks noGrp="1"/>
          </p:cNvSpPr>
          <p:nvPr>
            <p:ph type="title"/>
          </p:nvPr>
        </p:nvSpPr>
        <p:spPr>
          <a:xfrm>
            <a:off x="35482" y="113676"/>
            <a:ext cx="502894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物料清单（用途）</a:t>
            </a:r>
          </a:p>
        </p:txBody>
      </p:sp>
    </p:spTree>
    <p:extLst>
      <p:ext uri="{BB962C8B-B14F-4D97-AF65-F5344CB8AC3E}">
        <p14:creationId xmlns:p14="http://schemas.microsoft.com/office/powerpoint/2010/main" val="3183949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工作中心</a:t>
            </a:r>
          </a:p>
        </p:txBody>
      </p:sp>
      <p:sp>
        <p:nvSpPr>
          <p:cNvPr id="231" name="Rectangle 20"/>
          <p:cNvSpPr>
            <a:spLocks noChangeArrowheads="1"/>
          </p:cNvSpPr>
          <p:nvPr/>
        </p:nvSpPr>
        <p:spPr bwMode="auto">
          <a:xfrm>
            <a:off x="324477" y="856817"/>
            <a:ext cx="1329662" cy="714227"/>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2" name="Rectangle 21"/>
          <p:cNvSpPr>
            <a:spLocks noChangeArrowheads="1"/>
          </p:cNvSpPr>
          <p:nvPr/>
        </p:nvSpPr>
        <p:spPr bwMode="auto">
          <a:xfrm>
            <a:off x="2423439" y="856817"/>
            <a:ext cx="1256713" cy="714227"/>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233" name="AutoShape 22"/>
          <p:cNvSpPr>
            <a:spLocks noChangeArrowheads="1"/>
          </p:cNvSpPr>
          <p:nvPr/>
        </p:nvSpPr>
        <p:spPr bwMode="auto">
          <a:xfrm>
            <a:off x="1789898" y="946095"/>
            <a:ext cx="452530" cy="53567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 name="TextBox 2"/>
          <p:cNvSpPr txBox="1"/>
          <p:nvPr/>
        </p:nvSpPr>
        <p:spPr>
          <a:xfrm>
            <a:off x="2423439" y="940929"/>
            <a:ext cx="1256713" cy="546002"/>
          </a:xfrm>
          <a:prstGeom prst="rect">
            <a:avLst/>
          </a:prstGeom>
          <a:noFill/>
        </p:spPr>
        <p:txBody>
          <a:bodyPr wrap="square" rtlCol="0" anchor="ctr">
            <a:noAutofit/>
          </a:bodyPr>
          <a:lstStyle/>
          <a:p>
            <a:r>
              <a:rPr lang="zh-CN" altLang="en-US" sz="1600" b="1" dirty="0" smtClean="0">
                <a:latin typeface="微软雅黑" panose="020B0503020204020204" pitchFamily="34" charset="-122"/>
                <a:ea typeface="微软雅黑" panose="020B0503020204020204" pitchFamily="34" charset="-122"/>
              </a:rPr>
              <a:t>工作中心</a:t>
            </a:r>
            <a:endParaRPr lang="en-US" altLang="zh-CN" sz="16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309730" y="924140"/>
            <a:ext cx="1465420" cy="579581"/>
          </a:xfrm>
          <a:prstGeom prst="rect">
            <a:avLst/>
          </a:prstGeom>
          <a:noFill/>
        </p:spPr>
        <p:txBody>
          <a:bodyPr wrap="square" rtlCol="0">
            <a:noAutofit/>
          </a:bodyPr>
          <a:lstStyle/>
          <a:p>
            <a:pPr lvl="0"/>
            <a:r>
              <a:rPr kumimoji="1" lang="zh-CN" altLang="en-US" sz="1600" b="1" kern="0" dirty="0">
                <a:solidFill>
                  <a:srgbClr val="000000"/>
                </a:solidFill>
                <a:latin typeface="微软雅黑" panose="020B0503020204020204" pitchFamily="34" charset="-122"/>
                <a:ea typeface="微软雅黑" panose="020B0503020204020204" pitchFamily="34" charset="-122"/>
              </a:rPr>
              <a:t>我们在哪里制造</a:t>
            </a:r>
            <a:r>
              <a:rPr kumimoji="1" lang="en-US" altLang="zh-CN" sz="1600" b="1" kern="0" dirty="0">
                <a:solidFill>
                  <a:srgbClr val="000000"/>
                </a:solidFill>
                <a:latin typeface="微软雅黑" panose="020B0503020204020204" pitchFamily="34" charset="-122"/>
                <a:ea typeface="微软雅黑" panose="020B0503020204020204" pitchFamily="34" charset="-122"/>
              </a:rPr>
              <a:t>?</a:t>
            </a:r>
          </a:p>
        </p:txBody>
      </p:sp>
      <p:sp>
        <p:nvSpPr>
          <p:cNvPr id="34" name="Rectangle 5"/>
          <p:cNvSpPr>
            <a:spLocks noChangeArrowheads="1"/>
          </p:cNvSpPr>
          <p:nvPr/>
        </p:nvSpPr>
        <p:spPr bwMode="auto">
          <a:xfrm>
            <a:off x="4374357" y="217169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定义</a:t>
            </a:r>
            <a:endParaRPr lang="zh-CN" altLang="en-US" sz="4400" b="1">
              <a:latin typeface="微软雅黑" panose="020B0503020204020204" pitchFamily="34" charset="-122"/>
              <a:ea typeface="微软雅黑" panose="020B0503020204020204" pitchFamily="34" charset="-122"/>
            </a:endParaRPr>
          </a:p>
        </p:txBody>
      </p:sp>
      <p:sp>
        <p:nvSpPr>
          <p:cNvPr id="35" name="Rectangle 6"/>
          <p:cNvSpPr>
            <a:spLocks noChangeArrowheads="1"/>
          </p:cNvSpPr>
          <p:nvPr/>
        </p:nvSpPr>
        <p:spPr bwMode="auto">
          <a:xfrm>
            <a:off x="3894932" y="2044699"/>
            <a:ext cx="1257300" cy="431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36" name="Rectangle 7"/>
          <p:cNvSpPr>
            <a:spLocks noChangeArrowheads="1"/>
          </p:cNvSpPr>
          <p:nvPr/>
        </p:nvSpPr>
        <p:spPr bwMode="auto">
          <a:xfrm>
            <a:off x="3856832" y="2006599"/>
            <a:ext cx="1257300" cy="431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37" name="Rectangle 8"/>
          <p:cNvSpPr>
            <a:spLocks noChangeArrowheads="1"/>
          </p:cNvSpPr>
          <p:nvPr/>
        </p:nvSpPr>
        <p:spPr bwMode="auto">
          <a:xfrm>
            <a:off x="4336257" y="213359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定义</a:t>
            </a:r>
            <a:endParaRPr lang="zh-CN" altLang="en-US" sz="4400" b="1">
              <a:latin typeface="微软雅黑" panose="020B0503020204020204" pitchFamily="34" charset="-122"/>
              <a:ea typeface="微软雅黑" panose="020B0503020204020204" pitchFamily="34" charset="-122"/>
            </a:endParaRPr>
          </a:p>
        </p:txBody>
      </p:sp>
      <p:sp>
        <p:nvSpPr>
          <p:cNvPr id="38" name="Rectangle 9"/>
          <p:cNvSpPr>
            <a:spLocks noChangeArrowheads="1"/>
          </p:cNvSpPr>
          <p:nvPr/>
        </p:nvSpPr>
        <p:spPr bwMode="auto">
          <a:xfrm>
            <a:off x="4374357" y="4124324"/>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示例</a:t>
            </a:r>
            <a:endParaRPr lang="zh-CN" altLang="en-US" sz="4400" b="1">
              <a:latin typeface="微软雅黑" panose="020B0503020204020204" pitchFamily="34" charset="-122"/>
              <a:ea typeface="微软雅黑" panose="020B0503020204020204" pitchFamily="34" charset="-122"/>
            </a:endParaRPr>
          </a:p>
        </p:txBody>
      </p:sp>
      <p:sp>
        <p:nvSpPr>
          <p:cNvPr id="39" name="Rectangle 10"/>
          <p:cNvSpPr>
            <a:spLocks noChangeArrowheads="1"/>
          </p:cNvSpPr>
          <p:nvPr/>
        </p:nvSpPr>
        <p:spPr bwMode="auto">
          <a:xfrm>
            <a:off x="3894932" y="3994149"/>
            <a:ext cx="1257300" cy="431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40" name="Rectangle 11"/>
          <p:cNvSpPr>
            <a:spLocks noChangeArrowheads="1"/>
          </p:cNvSpPr>
          <p:nvPr/>
        </p:nvSpPr>
        <p:spPr bwMode="auto">
          <a:xfrm>
            <a:off x="3856832" y="3956049"/>
            <a:ext cx="1257300" cy="431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41" name="Rectangle 12"/>
          <p:cNvSpPr>
            <a:spLocks noChangeArrowheads="1"/>
          </p:cNvSpPr>
          <p:nvPr/>
        </p:nvSpPr>
        <p:spPr bwMode="auto">
          <a:xfrm>
            <a:off x="4336257" y="4086224"/>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示例</a:t>
            </a:r>
            <a:endParaRPr lang="zh-CN" altLang="en-US" sz="4400" b="1">
              <a:latin typeface="微软雅黑" panose="020B0503020204020204" pitchFamily="34" charset="-122"/>
              <a:ea typeface="微软雅黑" panose="020B0503020204020204" pitchFamily="34" charset="-122"/>
            </a:endParaRPr>
          </a:p>
        </p:txBody>
      </p:sp>
      <p:sp>
        <p:nvSpPr>
          <p:cNvPr id="42" name="Rectangle 13"/>
          <p:cNvSpPr>
            <a:spLocks noChangeArrowheads="1"/>
          </p:cNvSpPr>
          <p:nvPr/>
        </p:nvSpPr>
        <p:spPr bwMode="auto">
          <a:xfrm>
            <a:off x="4374357" y="3138486"/>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用途</a:t>
            </a:r>
            <a:endParaRPr lang="zh-CN" altLang="en-US" sz="4400" b="1">
              <a:latin typeface="微软雅黑" panose="020B0503020204020204" pitchFamily="34" charset="-122"/>
              <a:ea typeface="微软雅黑" panose="020B0503020204020204" pitchFamily="34" charset="-122"/>
            </a:endParaRPr>
          </a:p>
        </p:txBody>
      </p:sp>
      <p:sp>
        <p:nvSpPr>
          <p:cNvPr id="43" name="Rectangle 14"/>
          <p:cNvSpPr>
            <a:spLocks noChangeArrowheads="1"/>
          </p:cNvSpPr>
          <p:nvPr/>
        </p:nvSpPr>
        <p:spPr bwMode="auto">
          <a:xfrm>
            <a:off x="3894932" y="3008311"/>
            <a:ext cx="1257300" cy="431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44" name="Rectangle 15"/>
          <p:cNvSpPr>
            <a:spLocks noChangeArrowheads="1"/>
          </p:cNvSpPr>
          <p:nvPr/>
        </p:nvSpPr>
        <p:spPr bwMode="auto">
          <a:xfrm>
            <a:off x="3856832" y="2970211"/>
            <a:ext cx="1257300" cy="431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45" name="Rectangle 16"/>
          <p:cNvSpPr>
            <a:spLocks noChangeArrowheads="1"/>
          </p:cNvSpPr>
          <p:nvPr/>
        </p:nvSpPr>
        <p:spPr bwMode="auto">
          <a:xfrm>
            <a:off x="4336257" y="3100386"/>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用途</a:t>
            </a:r>
            <a:endParaRPr lang="zh-CN" altLang="en-US" sz="4400" b="1">
              <a:latin typeface="微软雅黑" panose="020B0503020204020204" pitchFamily="34" charset="-122"/>
              <a:ea typeface="微软雅黑" panose="020B0503020204020204" pitchFamily="34" charset="-122"/>
            </a:endParaRPr>
          </a:p>
        </p:txBody>
      </p:sp>
      <p:sp>
        <p:nvSpPr>
          <p:cNvPr id="46" name="Rectangle 17"/>
          <p:cNvSpPr>
            <a:spLocks noChangeArrowheads="1"/>
          </p:cNvSpPr>
          <p:nvPr/>
        </p:nvSpPr>
        <p:spPr bwMode="auto">
          <a:xfrm>
            <a:off x="5593557" y="2127249"/>
            <a:ext cx="43005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在工厂中执行工序或作业的地点成为工作中心。</a:t>
            </a:r>
            <a:endParaRPr lang="zh-CN" altLang="en-US" sz="4400" b="1">
              <a:latin typeface="微软雅黑" panose="020B0503020204020204" pitchFamily="34" charset="-122"/>
              <a:ea typeface="微软雅黑" panose="020B0503020204020204" pitchFamily="34" charset="-122"/>
            </a:endParaRPr>
          </a:p>
        </p:txBody>
      </p:sp>
      <p:sp>
        <p:nvSpPr>
          <p:cNvPr id="47" name="Rectangle 18"/>
          <p:cNvSpPr>
            <a:spLocks noChangeArrowheads="1"/>
          </p:cNvSpPr>
          <p:nvPr/>
        </p:nvSpPr>
        <p:spPr bwMode="auto">
          <a:xfrm>
            <a:off x="5418932" y="2038349"/>
            <a:ext cx="6121400" cy="355600"/>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48" name="Rectangle 19"/>
          <p:cNvSpPr>
            <a:spLocks noChangeArrowheads="1"/>
          </p:cNvSpPr>
          <p:nvPr/>
        </p:nvSpPr>
        <p:spPr bwMode="auto">
          <a:xfrm>
            <a:off x="5345907" y="1965324"/>
            <a:ext cx="6115050" cy="465137"/>
          </a:xfrm>
          <a:prstGeom prst="rect">
            <a:avLst/>
          </a:prstGeom>
          <a:solidFill>
            <a:srgbClr val="99CCFF"/>
          </a:solidFill>
          <a:ln w="9525">
            <a:solidFill>
              <a:srgbClr val="000000"/>
            </a:solidFill>
            <a:miter lim="800000"/>
            <a:headEnd/>
            <a:tailEnd/>
          </a:ln>
        </p:spPr>
        <p:txBody>
          <a:bodyPr/>
          <a:lstStyle/>
          <a:p>
            <a:endParaRPr lang="zh-CN" altLang="en-US" b="1">
              <a:latin typeface="微软雅黑" panose="020B0503020204020204" pitchFamily="34" charset="-122"/>
              <a:ea typeface="微软雅黑" panose="020B0503020204020204" pitchFamily="34" charset="-122"/>
            </a:endParaRPr>
          </a:p>
        </p:txBody>
      </p:sp>
      <p:sp>
        <p:nvSpPr>
          <p:cNvPr id="49" name="Rectangle 20"/>
          <p:cNvSpPr>
            <a:spLocks noChangeArrowheads="1"/>
          </p:cNvSpPr>
          <p:nvPr/>
        </p:nvSpPr>
        <p:spPr bwMode="auto">
          <a:xfrm>
            <a:off x="5490370" y="2143124"/>
            <a:ext cx="4441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工序实施的场所</a:t>
            </a:r>
            <a:r>
              <a:rPr lang="en-US" altLang="zh-CN" sz="1600" b="1">
                <a:solidFill>
                  <a:srgbClr val="000000"/>
                </a:solidFill>
                <a:latin typeface="微软雅黑" panose="020B0503020204020204" pitchFamily="34" charset="-122"/>
                <a:ea typeface="微软雅黑" panose="020B0503020204020204" pitchFamily="34" charset="-122"/>
              </a:rPr>
              <a:t>,</a:t>
            </a:r>
            <a:r>
              <a:rPr lang="zh-CN" altLang="en-US" sz="1600" b="1">
                <a:solidFill>
                  <a:srgbClr val="000000"/>
                </a:solidFill>
                <a:latin typeface="微软雅黑" panose="020B0503020204020204" pitchFamily="34" charset="-122"/>
                <a:ea typeface="微软雅黑" panose="020B0503020204020204" pitchFamily="34" charset="-122"/>
              </a:rPr>
              <a:t>可以是生产设备、班组、人员。</a:t>
            </a:r>
            <a:r>
              <a:rPr lang="zh-CN" altLang="en-US" sz="1200" b="1">
                <a:latin typeface="微软雅黑" panose="020B0503020204020204" pitchFamily="34" charset="-122"/>
                <a:ea typeface="微软雅黑" panose="020B0503020204020204" pitchFamily="34" charset="-122"/>
              </a:rPr>
              <a:t> </a:t>
            </a:r>
          </a:p>
        </p:txBody>
      </p:sp>
      <p:sp>
        <p:nvSpPr>
          <p:cNvPr id="50" name="Rectangle 21"/>
          <p:cNvSpPr>
            <a:spLocks noChangeArrowheads="1"/>
          </p:cNvSpPr>
          <p:nvPr/>
        </p:nvSpPr>
        <p:spPr bwMode="auto">
          <a:xfrm>
            <a:off x="5579270" y="3068636"/>
            <a:ext cx="1228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工作中心用于</a:t>
            </a:r>
            <a:endParaRPr lang="zh-CN" altLang="en-US" sz="4400" b="1">
              <a:latin typeface="微软雅黑" panose="020B0503020204020204" pitchFamily="34" charset="-122"/>
              <a:ea typeface="微软雅黑" panose="020B0503020204020204" pitchFamily="34" charset="-122"/>
            </a:endParaRPr>
          </a:p>
        </p:txBody>
      </p:sp>
      <p:sp>
        <p:nvSpPr>
          <p:cNvPr id="51" name="Rectangle 22"/>
          <p:cNvSpPr>
            <a:spLocks noChangeArrowheads="1"/>
          </p:cNvSpPr>
          <p:nvPr/>
        </p:nvSpPr>
        <p:spPr bwMode="auto">
          <a:xfrm>
            <a:off x="6792120" y="3052761"/>
            <a:ext cx="609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52" name="Rectangle 23"/>
          <p:cNvSpPr>
            <a:spLocks noChangeArrowheads="1"/>
          </p:cNvSpPr>
          <p:nvPr/>
        </p:nvSpPr>
        <p:spPr bwMode="auto">
          <a:xfrm>
            <a:off x="6874670" y="3068636"/>
            <a:ext cx="4505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工艺路线、网络、检查计划和维护任务清单中。也</a:t>
            </a:r>
            <a:endParaRPr lang="zh-CN" altLang="en-US" sz="4400" b="1">
              <a:latin typeface="微软雅黑" panose="020B0503020204020204" pitchFamily="34" charset="-122"/>
              <a:ea typeface="微软雅黑" panose="020B0503020204020204" pitchFamily="34" charset="-122"/>
            </a:endParaRPr>
          </a:p>
        </p:txBody>
      </p:sp>
      <p:sp>
        <p:nvSpPr>
          <p:cNvPr id="53" name="Rectangle 24"/>
          <p:cNvSpPr>
            <a:spLocks noChangeArrowheads="1"/>
          </p:cNvSpPr>
          <p:nvPr/>
        </p:nvSpPr>
        <p:spPr bwMode="auto">
          <a:xfrm>
            <a:off x="5585620" y="3322636"/>
            <a:ext cx="2662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可用作统计计算的能力集合。</a:t>
            </a:r>
            <a:endParaRPr lang="zh-CN" altLang="en-US" sz="4400" b="1">
              <a:latin typeface="微软雅黑" panose="020B0503020204020204" pitchFamily="34" charset="-122"/>
              <a:ea typeface="微软雅黑" panose="020B0503020204020204" pitchFamily="34" charset="-122"/>
            </a:endParaRPr>
          </a:p>
        </p:txBody>
      </p:sp>
      <p:sp>
        <p:nvSpPr>
          <p:cNvPr id="54" name="Rectangle 25"/>
          <p:cNvSpPr>
            <a:spLocks noChangeArrowheads="1"/>
          </p:cNvSpPr>
          <p:nvPr/>
        </p:nvSpPr>
        <p:spPr bwMode="auto">
          <a:xfrm>
            <a:off x="5418932" y="2989261"/>
            <a:ext cx="6118225" cy="600075"/>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55" name="Rectangle 26"/>
          <p:cNvSpPr>
            <a:spLocks noChangeArrowheads="1"/>
          </p:cNvSpPr>
          <p:nvPr/>
        </p:nvSpPr>
        <p:spPr bwMode="auto">
          <a:xfrm>
            <a:off x="5331620" y="2906711"/>
            <a:ext cx="6111875" cy="593725"/>
          </a:xfrm>
          <a:prstGeom prst="rect">
            <a:avLst/>
          </a:prstGeom>
          <a:solidFill>
            <a:srgbClr val="99CCFF"/>
          </a:solidFill>
          <a:ln w="9525">
            <a:solidFill>
              <a:srgbClr val="000000"/>
            </a:solidFill>
            <a:miter lim="800000"/>
            <a:headEnd/>
            <a:tailEnd/>
          </a:ln>
        </p:spPr>
        <p:txBody>
          <a:bodyPr/>
          <a:lstStyle/>
          <a:p>
            <a:endParaRPr lang="zh-CN" altLang="en-US" b="1">
              <a:latin typeface="微软雅黑" panose="020B0503020204020204" pitchFamily="34" charset="-122"/>
              <a:ea typeface="微软雅黑" panose="020B0503020204020204" pitchFamily="34" charset="-122"/>
            </a:endParaRPr>
          </a:p>
        </p:txBody>
      </p:sp>
      <p:sp>
        <p:nvSpPr>
          <p:cNvPr id="56" name="Rectangle 28"/>
          <p:cNvSpPr>
            <a:spLocks noChangeArrowheads="1"/>
          </p:cNvSpPr>
          <p:nvPr/>
        </p:nvSpPr>
        <p:spPr bwMode="auto">
          <a:xfrm>
            <a:off x="6715920" y="2976561"/>
            <a:ext cx="609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57" name="Rectangle 29"/>
          <p:cNvSpPr>
            <a:spLocks noChangeArrowheads="1"/>
          </p:cNvSpPr>
          <p:nvPr/>
        </p:nvSpPr>
        <p:spPr bwMode="auto">
          <a:xfrm>
            <a:off x="5476082" y="3094036"/>
            <a:ext cx="5529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600" b="1">
                <a:solidFill>
                  <a:srgbClr val="000000"/>
                </a:solidFill>
                <a:latin typeface="微软雅黑" panose="020B0503020204020204" pitchFamily="34" charset="-122"/>
                <a:ea typeface="微软雅黑" panose="020B0503020204020204" pitchFamily="34" charset="-122"/>
              </a:rPr>
              <a:t>工作中心同时是计划下达，能力核算，成本核算的基本单位。</a:t>
            </a:r>
          </a:p>
        </p:txBody>
      </p:sp>
      <p:sp>
        <p:nvSpPr>
          <p:cNvPr id="58" name="Rectangle 31"/>
          <p:cNvSpPr>
            <a:spLocks noChangeArrowheads="1"/>
          </p:cNvSpPr>
          <p:nvPr/>
        </p:nvSpPr>
        <p:spPr bwMode="auto">
          <a:xfrm>
            <a:off x="5520532" y="4222749"/>
            <a:ext cx="1222375"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59" name="Rectangle 32"/>
          <p:cNvSpPr>
            <a:spLocks noChangeArrowheads="1"/>
          </p:cNvSpPr>
          <p:nvPr/>
        </p:nvSpPr>
        <p:spPr bwMode="auto">
          <a:xfrm>
            <a:off x="5579270" y="4089399"/>
            <a:ext cx="1228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工作中心类型</a:t>
            </a:r>
            <a:endParaRPr lang="zh-CN" altLang="en-US" sz="4400" b="1">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6792120" y="4073524"/>
            <a:ext cx="609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63" name="Rectangle 36"/>
          <p:cNvSpPr>
            <a:spLocks noChangeArrowheads="1"/>
          </p:cNvSpPr>
          <p:nvPr/>
        </p:nvSpPr>
        <p:spPr bwMode="auto">
          <a:xfrm>
            <a:off x="9128920" y="4222749"/>
            <a:ext cx="406400"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64" name="Rectangle 37"/>
          <p:cNvSpPr>
            <a:spLocks noChangeArrowheads="1"/>
          </p:cNvSpPr>
          <p:nvPr/>
        </p:nvSpPr>
        <p:spPr bwMode="auto">
          <a:xfrm>
            <a:off x="9182895" y="408939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示例</a:t>
            </a:r>
            <a:endParaRPr lang="zh-CN" altLang="en-US" sz="4400" b="1">
              <a:latin typeface="微软雅黑" panose="020B0503020204020204" pitchFamily="34" charset="-122"/>
              <a:ea typeface="微软雅黑" panose="020B0503020204020204" pitchFamily="34" charset="-122"/>
            </a:endParaRPr>
          </a:p>
        </p:txBody>
      </p:sp>
      <p:sp>
        <p:nvSpPr>
          <p:cNvPr id="65" name="Rectangle 38"/>
          <p:cNvSpPr>
            <a:spLocks noChangeArrowheads="1"/>
          </p:cNvSpPr>
          <p:nvPr/>
        </p:nvSpPr>
        <p:spPr bwMode="auto">
          <a:xfrm>
            <a:off x="5569745" y="4440236"/>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CECECE"/>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69" name="Rectangle 42"/>
          <p:cNvSpPr>
            <a:spLocks noChangeArrowheads="1"/>
          </p:cNvSpPr>
          <p:nvPr/>
        </p:nvSpPr>
        <p:spPr bwMode="auto">
          <a:xfrm>
            <a:off x="8932070" y="4456111"/>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自动车床</a:t>
            </a:r>
            <a:endParaRPr lang="zh-CN" altLang="en-US" sz="4400" b="1">
              <a:latin typeface="微软雅黑" panose="020B0503020204020204" pitchFamily="34" charset="-122"/>
              <a:ea typeface="微软雅黑" panose="020B0503020204020204" pitchFamily="34" charset="-122"/>
            </a:endParaRPr>
          </a:p>
        </p:txBody>
      </p:sp>
      <p:sp>
        <p:nvSpPr>
          <p:cNvPr id="71" name="Rectangle 44"/>
          <p:cNvSpPr>
            <a:spLocks noChangeArrowheads="1"/>
          </p:cNvSpPr>
          <p:nvPr/>
        </p:nvSpPr>
        <p:spPr bwMode="auto">
          <a:xfrm>
            <a:off x="5569745" y="4808536"/>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CECECE"/>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73" name="Rectangle 46"/>
          <p:cNvSpPr>
            <a:spLocks noChangeArrowheads="1"/>
          </p:cNvSpPr>
          <p:nvPr/>
        </p:nvSpPr>
        <p:spPr bwMode="auto">
          <a:xfrm>
            <a:off x="8319295" y="4808536"/>
            <a:ext cx="974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74" name="Rectangle 47"/>
          <p:cNvSpPr>
            <a:spLocks noChangeArrowheads="1"/>
          </p:cNvSpPr>
          <p:nvPr/>
        </p:nvSpPr>
        <p:spPr bwMode="auto">
          <a:xfrm>
            <a:off x="8932070" y="4824411"/>
            <a:ext cx="6143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车床厂</a:t>
            </a:r>
            <a:endParaRPr lang="zh-CN" altLang="en-US" sz="4400" b="1">
              <a:latin typeface="微软雅黑" panose="020B0503020204020204" pitchFamily="34" charset="-122"/>
              <a:ea typeface="微软雅黑" panose="020B0503020204020204" pitchFamily="34" charset="-122"/>
            </a:endParaRPr>
          </a:p>
        </p:txBody>
      </p:sp>
      <p:sp>
        <p:nvSpPr>
          <p:cNvPr id="75" name="Rectangle 48"/>
          <p:cNvSpPr>
            <a:spLocks noChangeArrowheads="1"/>
          </p:cNvSpPr>
          <p:nvPr/>
        </p:nvSpPr>
        <p:spPr bwMode="auto">
          <a:xfrm>
            <a:off x="5569745" y="5173661"/>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CECECE"/>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77" name="Rectangle 50"/>
          <p:cNvSpPr>
            <a:spLocks noChangeArrowheads="1"/>
          </p:cNvSpPr>
          <p:nvPr/>
        </p:nvSpPr>
        <p:spPr bwMode="auto">
          <a:xfrm>
            <a:off x="8319295" y="5173661"/>
            <a:ext cx="974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78" name="Rectangle 51"/>
          <p:cNvSpPr>
            <a:spLocks noChangeArrowheads="1"/>
          </p:cNvSpPr>
          <p:nvPr/>
        </p:nvSpPr>
        <p:spPr bwMode="auto">
          <a:xfrm>
            <a:off x="8932070" y="5189536"/>
            <a:ext cx="6143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装配线</a:t>
            </a:r>
            <a:endParaRPr lang="zh-CN" altLang="en-US" sz="4400" b="1">
              <a:latin typeface="微软雅黑" panose="020B0503020204020204" pitchFamily="34" charset="-122"/>
              <a:ea typeface="微软雅黑" panose="020B0503020204020204" pitchFamily="34" charset="-122"/>
            </a:endParaRPr>
          </a:p>
        </p:txBody>
      </p:sp>
      <p:sp>
        <p:nvSpPr>
          <p:cNvPr id="80" name="Rectangle 53"/>
          <p:cNvSpPr>
            <a:spLocks noChangeArrowheads="1"/>
          </p:cNvSpPr>
          <p:nvPr/>
        </p:nvSpPr>
        <p:spPr bwMode="auto">
          <a:xfrm>
            <a:off x="5569745" y="5543549"/>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CECECE"/>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82" name="Rectangle 55"/>
          <p:cNvSpPr>
            <a:spLocks noChangeArrowheads="1"/>
          </p:cNvSpPr>
          <p:nvPr/>
        </p:nvSpPr>
        <p:spPr bwMode="auto">
          <a:xfrm>
            <a:off x="7403307" y="5543549"/>
            <a:ext cx="19492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83" name="Rectangle 56"/>
          <p:cNvSpPr>
            <a:spLocks noChangeArrowheads="1"/>
          </p:cNvSpPr>
          <p:nvPr/>
        </p:nvSpPr>
        <p:spPr bwMode="auto">
          <a:xfrm>
            <a:off x="8932070" y="5543549"/>
            <a:ext cx="974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CECECE"/>
                </a:solidFill>
                <a:latin typeface="微软雅黑" panose="020B0503020204020204" pitchFamily="34" charset="-122"/>
                <a:ea typeface="微软雅黑" panose="020B0503020204020204" pitchFamily="34" charset="-122"/>
              </a:rPr>
              <a:t>John Doe</a:t>
            </a:r>
            <a:endParaRPr lang="en-US" altLang="zh-CN" sz="4400" b="1">
              <a:latin typeface="微软雅黑" panose="020B0503020204020204" pitchFamily="34" charset="-122"/>
              <a:ea typeface="微软雅黑" panose="020B0503020204020204" pitchFamily="34" charset="-122"/>
            </a:endParaRPr>
          </a:p>
        </p:txBody>
      </p:sp>
      <p:sp>
        <p:nvSpPr>
          <p:cNvPr id="84" name="Rectangle 57"/>
          <p:cNvSpPr>
            <a:spLocks noChangeArrowheads="1"/>
          </p:cNvSpPr>
          <p:nvPr/>
        </p:nvSpPr>
        <p:spPr bwMode="auto">
          <a:xfrm>
            <a:off x="5569745" y="5908674"/>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CECECE"/>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86" name="Rectangle 59"/>
          <p:cNvSpPr>
            <a:spLocks noChangeArrowheads="1"/>
          </p:cNvSpPr>
          <p:nvPr/>
        </p:nvSpPr>
        <p:spPr bwMode="auto">
          <a:xfrm>
            <a:off x="8319295" y="5908674"/>
            <a:ext cx="974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CECECE"/>
                </a:solidFill>
                <a:latin typeface="微软雅黑" panose="020B0503020204020204" pitchFamily="34" charset="-122"/>
                <a:ea typeface="微软雅黑" panose="020B0503020204020204" pitchFamily="34" charset="-122"/>
              </a:rPr>
              <a:t>                </a:t>
            </a:r>
            <a:endParaRPr lang="zh-CN" altLang="en-US" sz="4400" b="1">
              <a:latin typeface="微软雅黑" panose="020B0503020204020204" pitchFamily="34" charset="-122"/>
              <a:ea typeface="微软雅黑" panose="020B0503020204020204" pitchFamily="34" charset="-122"/>
            </a:endParaRPr>
          </a:p>
        </p:txBody>
      </p:sp>
      <p:sp>
        <p:nvSpPr>
          <p:cNvPr id="89" name="Rectangle 62"/>
          <p:cNvSpPr>
            <a:spLocks noChangeArrowheads="1"/>
          </p:cNvSpPr>
          <p:nvPr/>
        </p:nvSpPr>
        <p:spPr bwMode="auto">
          <a:xfrm>
            <a:off x="5418932" y="4010024"/>
            <a:ext cx="6118225" cy="2193925"/>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90" name="Rectangle 63"/>
          <p:cNvSpPr>
            <a:spLocks noChangeArrowheads="1"/>
          </p:cNvSpPr>
          <p:nvPr/>
        </p:nvSpPr>
        <p:spPr bwMode="auto">
          <a:xfrm>
            <a:off x="5403057" y="3943349"/>
            <a:ext cx="6111875" cy="2187575"/>
          </a:xfrm>
          <a:prstGeom prst="rect">
            <a:avLst/>
          </a:prstGeom>
          <a:solidFill>
            <a:srgbClr val="99CCFF"/>
          </a:solidFill>
          <a:ln w="9525">
            <a:solidFill>
              <a:srgbClr val="000000"/>
            </a:solidFill>
            <a:miter lim="800000"/>
            <a:headEnd/>
            <a:tailEnd/>
          </a:ln>
        </p:spPr>
        <p:txBody>
          <a:bodyPr/>
          <a:lstStyle/>
          <a:p>
            <a:endParaRPr lang="zh-CN" altLang="en-US" b="1">
              <a:latin typeface="微软雅黑" panose="020B0503020204020204" pitchFamily="34" charset="-122"/>
              <a:ea typeface="微软雅黑" panose="020B0503020204020204" pitchFamily="34" charset="-122"/>
            </a:endParaRPr>
          </a:p>
        </p:txBody>
      </p:sp>
      <p:sp>
        <p:nvSpPr>
          <p:cNvPr id="91" name="Rectangle 64"/>
          <p:cNvSpPr>
            <a:spLocks noChangeArrowheads="1"/>
          </p:cNvSpPr>
          <p:nvPr/>
        </p:nvSpPr>
        <p:spPr bwMode="auto">
          <a:xfrm>
            <a:off x="5444332" y="4222749"/>
            <a:ext cx="12223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92" name="Rectangle 65"/>
          <p:cNvSpPr>
            <a:spLocks noChangeArrowheads="1"/>
          </p:cNvSpPr>
          <p:nvPr/>
        </p:nvSpPr>
        <p:spPr bwMode="auto">
          <a:xfrm>
            <a:off x="5503070" y="4013199"/>
            <a:ext cx="1228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工作中心类型</a:t>
            </a:r>
            <a:endParaRPr lang="zh-CN" altLang="en-US" sz="4400" b="1">
              <a:latin typeface="微软雅黑" panose="020B0503020204020204" pitchFamily="34" charset="-122"/>
              <a:ea typeface="微软雅黑" panose="020B0503020204020204" pitchFamily="34" charset="-122"/>
            </a:endParaRPr>
          </a:p>
        </p:txBody>
      </p:sp>
      <p:sp>
        <p:nvSpPr>
          <p:cNvPr id="94" name="Rectangle 68"/>
          <p:cNvSpPr>
            <a:spLocks noChangeArrowheads="1"/>
          </p:cNvSpPr>
          <p:nvPr/>
        </p:nvSpPr>
        <p:spPr bwMode="auto">
          <a:xfrm>
            <a:off x="9052720" y="4222749"/>
            <a:ext cx="406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95" name="Rectangle 69"/>
          <p:cNvSpPr>
            <a:spLocks noChangeArrowheads="1"/>
          </p:cNvSpPr>
          <p:nvPr/>
        </p:nvSpPr>
        <p:spPr bwMode="auto">
          <a:xfrm>
            <a:off x="9074945" y="401319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a:solidFill>
                  <a:srgbClr val="000000"/>
                </a:solidFill>
                <a:latin typeface="微软雅黑" panose="020B0503020204020204" pitchFamily="34" charset="-122"/>
                <a:ea typeface="微软雅黑" panose="020B0503020204020204" pitchFamily="34" charset="-122"/>
              </a:rPr>
              <a:t>示例</a:t>
            </a:r>
            <a:endParaRPr lang="zh-CN" altLang="en-US" sz="4400" b="1">
              <a:latin typeface="微软雅黑" panose="020B0503020204020204" pitchFamily="34" charset="-122"/>
              <a:ea typeface="微软雅黑" panose="020B0503020204020204" pitchFamily="34" charset="-122"/>
            </a:endParaRPr>
          </a:p>
        </p:txBody>
      </p:sp>
      <p:sp>
        <p:nvSpPr>
          <p:cNvPr id="96" name="Rectangle 70"/>
          <p:cNvSpPr>
            <a:spLocks noChangeArrowheads="1"/>
          </p:cNvSpPr>
          <p:nvPr/>
        </p:nvSpPr>
        <p:spPr bwMode="auto">
          <a:xfrm>
            <a:off x="5493545" y="4362449"/>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000000"/>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97" name="Rectangle 71"/>
          <p:cNvSpPr>
            <a:spLocks noChangeArrowheads="1"/>
          </p:cNvSpPr>
          <p:nvPr/>
        </p:nvSpPr>
        <p:spPr bwMode="auto">
          <a:xfrm>
            <a:off x="5875383" y="4371179"/>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单个生产设备</a:t>
            </a:r>
            <a:endParaRPr lang="zh-CN" altLang="en-US" sz="4400" b="1" dirty="0">
              <a:latin typeface="微软雅黑" panose="020B0503020204020204" pitchFamily="34" charset="-122"/>
              <a:ea typeface="微软雅黑" panose="020B0503020204020204" pitchFamily="34" charset="-122"/>
            </a:endParaRPr>
          </a:p>
        </p:txBody>
      </p:sp>
      <p:sp>
        <p:nvSpPr>
          <p:cNvPr id="99" name="Rectangle 73"/>
          <p:cNvSpPr>
            <a:spLocks noChangeArrowheads="1"/>
          </p:cNvSpPr>
          <p:nvPr/>
        </p:nvSpPr>
        <p:spPr bwMode="auto">
          <a:xfrm>
            <a:off x="8932070" y="4378324"/>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某自动车床</a:t>
            </a:r>
            <a:endParaRPr lang="zh-CN" altLang="en-US" sz="4400" b="1" dirty="0">
              <a:latin typeface="微软雅黑" panose="020B0503020204020204" pitchFamily="34" charset="-122"/>
              <a:ea typeface="微软雅黑" panose="020B0503020204020204" pitchFamily="34" charset="-122"/>
            </a:endParaRPr>
          </a:p>
        </p:txBody>
      </p:sp>
      <p:sp>
        <p:nvSpPr>
          <p:cNvPr id="100" name="Rectangle 74"/>
          <p:cNvSpPr>
            <a:spLocks noChangeArrowheads="1"/>
          </p:cNvSpPr>
          <p:nvPr/>
        </p:nvSpPr>
        <p:spPr bwMode="auto">
          <a:xfrm>
            <a:off x="5493545" y="4732336"/>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000000"/>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101" name="Rectangle 75"/>
          <p:cNvSpPr>
            <a:spLocks noChangeArrowheads="1"/>
          </p:cNvSpPr>
          <p:nvPr/>
        </p:nvSpPr>
        <p:spPr bwMode="auto">
          <a:xfrm>
            <a:off x="5875383" y="4733843"/>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一类设备</a:t>
            </a:r>
            <a:endParaRPr lang="zh-CN" altLang="en-US" sz="4400" b="1" dirty="0">
              <a:latin typeface="微软雅黑" panose="020B0503020204020204" pitchFamily="34" charset="-122"/>
              <a:ea typeface="微软雅黑" panose="020B0503020204020204" pitchFamily="34" charset="-122"/>
            </a:endParaRPr>
          </a:p>
        </p:txBody>
      </p:sp>
      <p:sp>
        <p:nvSpPr>
          <p:cNvPr id="102" name="Rectangle 76"/>
          <p:cNvSpPr>
            <a:spLocks noChangeArrowheads="1"/>
          </p:cNvSpPr>
          <p:nvPr/>
        </p:nvSpPr>
        <p:spPr bwMode="auto">
          <a:xfrm>
            <a:off x="8932070" y="4735511"/>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车床</a:t>
            </a:r>
            <a:endParaRPr lang="zh-CN" altLang="en-US" sz="4400" b="1" dirty="0">
              <a:latin typeface="微软雅黑" panose="020B0503020204020204" pitchFamily="34" charset="-122"/>
              <a:ea typeface="微软雅黑" panose="020B0503020204020204" pitchFamily="34" charset="-122"/>
            </a:endParaRPr>
          </a:p>
        </p:txBody>
      </p:sp>
      <p:sp>
        <p:nvSpPr>
          <p:cNvPr id="103" name="Rectangle 77"/>
          <p:cNvSpPr>
            <a:spLocks noChangeArrowheads="1"/>
          </p:cNvSpPr>
          <p:nvPr/>
        </p:nvSpPr>
        <p:spPr bwMode="auto">
          <a:xfrm>
            <a:off x="5493545" y="5097461"/>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000000"/>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104" name="Rectangle 78"/>
          <p:cNvSpPr>
            <a:spLocks noChangeArrowheads="1"/>
          </p:cNvSpPr>
          <p:nvPr/>
        </p:nvSpPr>
        <p:spPr bwMode="auto">
          <a:xfrm>
            <a:off x="5875383" y="5096507"/>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生产</a:t>
            </a:r>
            <a:r>
              <a:rPr lang="zh-CN" altLang="en-US" sz="1600" b="1" dirty="0" smtClean="0">
                <a:solidFill>
                  <a:srgbClr val="000000"/>
                </a:solidFill>
                <a:latin typeface="微软雅黑" panose="020B0503020204020204" pitchFamily="34" charset="-122"/>
                <a:ea typeface="微软雅黑" panose="020B0503020204020204" pitchFamily="34" charset="-122"/>
              </a:rPr>
              <a:t>线</a:t>
            </a:r>
            <a:endParaRPr lang="zh-CN" altLang="en-US" sz="4400" b="1" dirty="0">
              <a:latin typeface="微软雅黑" panose="020B0503020204020204" pitchFamily="34" charset="-122"/>
              <a:ea typeface="微软雅黑" panose="020B0503020204020204" pitchFamily="34" charset="-122"/>
            </a:endParaRPr>
          </a:p>
        </p:txBody>
      </p:sp>
      <p:sp>
        <p:nvSpPr>
          <p:cNvPr id="106" name="Rectangle 80"/>
          <p:cNvSpPr>
            <a:spLocks noChangeArrowheads="1"/>
          </p:cNvSpPr>
          <p:nvPr/>
        </p:nvSpPr>
        <p:spPr bwMode="auto">
          <a:xfrm>
            <a:off x="8932070" y="5095874"/>
            <a:ext cx="614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装配线</a:t>
            </a:r>
            <a:endParaRPr lang="zh-CN" altLang="en-US" sz="4400" b="1" dirty="0">
              <a:latin typeface="微软雅黑" panose="020B0503020204020204" pitchFamily="34" charset="-122"/>
              <a:ea typeface="微软雅黑" panose="020B0503020204020204" pitchFamily="34" charset="-122"/>
            </a:endParaRPr>
          </a:p>
        </p:txBody>
      </p:sp>
      <p:sp>
        <p:nvSpPr>
          <p:cNvPr id="107" name="Rectangle 81"/>
          <p:cNvSpPr>
            <a:spLocks noChangeArrowheads="1"/>
          </p:cNvSpPr>
          <p:nvPr/>
        </p:nvSpPr>
        <p:spPr bwMode="auto">
          <a:xfrm>
            <a:off x="5493545" y="5467349"/>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000000"/>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108" name="Rectangle 82"/>
          <p:cNvSpPr>
            <a:spLocks noChangeArrowheads="1"/>
          </p:cNvSpPr>
          <p:nvPr/>
        </p:nvSpPr>
        <p:spPr bwMode="auto">
          <a:xfrm>
            <a:off x="5875383" y="5459171"/>
            <a:ext cx="614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单个人</a:t>
            </a:r>
            <a:endParaRPr lang="zh-CN" altLang="en-US" sz="4400" b="1" dirty="0">
              <a:latin typeface="微软雅黑" panose="020B0503020204020204" pitchFamily="34" charset="-122"/>
              <a:ea typeface="微软雅黑" panose="020B0503020204020204" pitchFamily="34" charset="-122"/>
            </a:endParaRPr>
          </a:p>
        </p:txBody>
      </p:sp>
      <p:sp>
        <p:nvSpPr>
          <p:cNvPr id="109" name="Rectangle 83"/>
          <p:cNvSpPr>
            <a:spLocks noChangeArrowheads="1"/>
          </p:cNvSpPr>
          <p:nvPr/>
        </p:nvSpPr>
        <p:spPr bwMode="auto">
          <a:xfrm>
            <a:off x="8932070" y="5467349"/>
            <a:ext cx="4712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smtClean="0">
                <a:solidFill>
                  <a:srgbClr val="000000"/>
                </a:solidFill>
                <a:latin typeface="微软雅黑" panose="020B0503020204020204" pitchFamily="34" charset="-122"/>
                <a:ea typeface="微软雅黑" panose="020B0503020204020204" pitchFamily="34" charset="-122"/>
              </a:rPr>
              <a:t>李四 </a:t>
            </a:r>
            <a:endParaRPr lang="zh-CN" altLang="en-US" sz="4400" b="1" dirty="0">
              <a:latin typeface="微软雅黑" panose="020B0503020204020204" pitchFamily="34" charset="-122"/>
              <a:ea typeface="微软雅黑" panose="020B0503020204020204" pitchFamily="34" charset="-122"/>
            </a:endParaRPr>
          </a:p>
        </p:txBody>
      </p:sp>
      <p:sp>
        <p:nvSpPr>
          <p:cNvPr id="110" name="Rectangle 84"/>
          <p:cNvSpPr>
            <a:spLocks noChangeArrowheads="1"/>
          </p:cNvSpPr>
          <p:nvPr/>
        </p:nvSpPr>
        <p:spPr bwMode="auto">
          <a:xfrm>
            <a:off x="5493545" y="5832474"/>
            <a:ext cx="2564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a:solidFill>
                  <a:srgbClr val="000000"/>
                </a:solidFill>
                <a:latin typeface="微软雅黑" panose="020B0503020204020204" pitchFamily="34" charset="-122"/>
                <a:ea typeface="微软雅黑" panose="020B0503020204020204" pitchFamily="34" charset="-122"/>
              </a:rPr>
              <a:t>o  </a:t>
            </a:r>
            <a:endParaRPr lang="en-US" altLang="zh-CN" sz="4400" b="1">
              <a:latin typeface="微软雅黑" panose="020B0503020204020204" pitchFamily="34" charset="-122"/>
              <a:ea typeface="微软雅黑" panose="020B0503020204020204" pitchFamily="34" charset="-122"/>
            </a:endParaRPr>
          </a:p>
        </p:txBody>
      </p:sp>
      <p:sp>
        <p:nvSpPr>
          <p:cNvPr id="111" name="Rectangle 85"/>
          <p:cNvSpPr>
            <a:spLocks noChangeArrowheads="1"/>
          </p:cNvSpPr>
          <p:nvPr/>
        </p:nvSpPr>
        <p:spPr bwMode="auto">
          <a:xfrm>
            <a:off x="5875383" y="5820091"/>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班组</a:t>
            </a:r>
            <a:endParaRPr lang="zh-CN" altLang="en-US" sz="4400" b="1" dirty="0">
              <a:latin typeface="微软雅黑" panose="020B0503020204020204" pitchFamily="34" charset="-122"/>
              <a:ea typeface="微软雅黑" panose="020B0503020204020204" pitchFamily="34" charset="-122"/>
            </a:endParaRPr>
          </a:p>
        </p:txBody>
      </p:sp>
      <p:sp>
        <p:nvSpPr>
          <p:cNvPr id="112" name="Rectangle 86"/>
          <p:cNvSpPr>
            <a:spLocks noChangeArrowheads="1"/>
          </p:cNvSpPr>
          <p:nvPr/>
        </p:nvSpPr>
        <p:spPr bwMode="auto">
          <a:xfrm>
            <a:off x="8932070" y="5789294"/>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车工班</a:t>
            </a:r>
            <a:endParaRPr lang="zh-CN" altLang="en-US" sz="4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335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480451" y="805563"/>
            <a:ext cx="4088494" cy="3438143"/>
          </a:xfrm>
          <a:prstGeom prst="rect">
            <a:avLst/>
          </a:prstGeom>
        </p:spPr>
      </p:pic>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工作中心</a:t>
            </a:r>
          </a:p>
        </p:txBody>
      </p:sp>
      <p:grpSp>
        <p:nvGrpSpPr>
          <p:cNvPr id="2" name="组合 1"/>
          <p:cNvGrpSpPr/>
          <p:nvPr/>
        </p:nvGrpSpPr>
        <p:grpSpPr>
          <a:xfrm>
            <a:off x="363538" y="802558"/>
            <a:ext cx="3960878" cy="4594686"/>
            <a:chOff x="363538" y="802558"/>
            <a:chExt cx="3960878" cy="4594686"/>
          </a:xfrm>
        </p:grpSpPr>
        <p:sp>
          <p:nvSpPr>
            <p:cNvPr id="254" name="Rectangle 5"/>
            <p:cNvSpPr>
              <a:spLocks noChangeArrowheads="1"/>
            </p:cNvSpPr>
            <p:nvPr/>
          </p:nvSpPr>
          <p:spPr bwMode="auto">
            <a:xfrm>
              <a:off x="1462784" y="802558"/>
              <a:ext cx="2861632" cy="903288"/>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255" name="Group 6"/>
            <p:cNvGrpSpPr>
              <a:grpSpLocks/>
            </p:cNvGrpSpPr>
            <p:nvPr/>
          </p:nvGrpSpPr>
          <p:grpSpPr bwMode="auto">
            <a:xfrm>
              <a:off x="1769806" y="1199228"/>
              <a:ext cx="436562" cy="450850"/>
              <a:chOff x="2515" y="1028"/>
              <a:chExt cx="275" cy="284"/>
            </a:xfrm>
          </p:grpSpPr>
          <p:sp>
            <p:nvSpPr>
              <p:cNvPr id="374" name="Oval 7"/>
              <p:cNvSpPr>
                <a:spLocks noChangeArrowheads="1"/>
              </p:cNvSpPr>
              <p:nvPr/>
            </p:nvSpPr>
            <p:spPr bwMode="auto">
              <a:xfrm>
                <a:off x="2547" y="1230"/>
                <a:ext cx="217" cy="82"/>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75" name="Oval 8"/>
              <p:cNvSpPr>
                <a:spLocks noChangeArrowheads="1"/>
              </p:cNvSpPr>
              <p:nvPr/>
            </p:nvSpPr>
            <p:spPr bwMode="auto">
              <a:xfrm>
                <a:off x="2547" y="1218"/>
                <a:ext cx="217" cy="84"/>
              </a:xfrm>
              <a:prstGeom prst="ellipse">
                <a:avLst/>
              </a:pr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376" name="Group 9"/>
              <p:cNvGrpSpPr>
                <a:grpSpLocks/>
              </p:cNvGrpSpPr>
              <p:nvPr/>
            </p:nvGrpSpPr>
            <p:grpSpPr bwMode="auto">
              <a:xfrm>
                <a:off x="2593" y="1236"/>
                <a:ext cx="125" cy="34"/>
                <a:chOff x="2593" y="1236"/>
                <a:chExt cx="125" cy="34"/>
              </a:xfrm>
            </p:grpSpPr>
            <p:sp>
              <p:nvSpPr>
                <p:cNvPr id="388" name="Freeform 10"/>
                <p:cNvSpPr>
                  <a:spLocks/>
                </p:cNvSpPr>
                <p:nvPr/>
              </p:nvSpPr>
              <p:spPr bwMode="auto">
                <a:xfrm>
                  <a:off x="2656" y="1236"/>
                  <a:ext cx="62" cy="34"/>
                </a:xfrm>
                <a:custGeom>
                  <a:avLst/>
                  <a:gdLst>
                    <a:gd name="T0" fmla="*/ 62 w 62"/>
                    <a:gd name="T1" fmla="*/ 0 h 34"/>
                    <a:gd name="T2" fmla="*/ 62 w 62"/>
                    <a:gd name="T3" fmla="*/ 0 h 34"/>
                    <a:gd name="T4" fmla="*/ 60 w 62"/>
                    <a:gd name="T5" fmla="*/ 8 h 34"/>
                    <a:gd name="T6" fmla="*/ 58 w 62"/>
                    <a:gd name="T7" fmla="*/ 14 h 34"/>
                    <a:gd name="T8" fmla="*/ 52 w 62"/>
                    <a:gd name="T9" fmla="*/ 20 h 34"/>
                    <a:gd name="T10" fmla="*/ 44 w 62"/>
                    <a:gd name="T11" fmla="*/ 24 h 34"/>
                    <a:gd name="T12" fmla="*/ 24 w 62"/>
                    <a:gd name="T13" fmla="*/ 32 h 34"/>
                    <a:gd name="T14" fmla="*/ 0 w 62"/>
                    <a:gd name="T15" fmla="*/ 34 h 34"/>
                    <a:gd name="T16" fmla="*/ 0 w 62"/>
                    <a:gd name="T17" fmla="*/ 0 h 34"/>
                    <a:gd name="T18" fmla="*/ 62 w 6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4">
                      <a:moveTo>
                        <a:pt x="62" y="0"/>
                      </a:moveTo>
                      <a:lnTo>
                        <a:pt x="62" y="0"/>
                      </a:lnTo>
                      <a:lnTo>
                        <a:pt x="60" y="8"/>
                      </a:lnTo>
                      <a:lnTo>
                        <a:pt x="58" y="14"/>
                      </a:lnTo>
                      <a:lnTo>
                        <a:pt x="52" y="20"/>
                      </a:lnTo>
                      <a:lnTo>
                        <a:pt x="44" y="24"/>
                      </a:lnTo>
                      <a:lnTo>
                        <a:pt x="24" y="32"/>
                      </a:lnTo>
                      <a:lnTo>
                        <a:pt x="0" y="34"/>
                      </a:lnTo>
                      <a:lnTo>
                        <a:pt x="0" y="0"/>
                      </a:lnTo>
                      <a:lnTo>
                        <a:pt x="62"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9" name="Freeform 11"/>
                <p:cNvSpPr>
                  <a:spLocks/>
                </p:cNvSpPr>
                <p:nvPr/>
              </p:nvSpPr>
              <p:spPr bwMode="auto">
                <a:xfrm>
                  <a:off x="2593" y="1236"/>
                  <a:ext cx="63" cy="34"/>
                </a:xfrm>
                <a:custGeom>
                  <a:avLst/>
                  <a:gdLst>
                    <a:gd name="T0" fmla="*/ 63 w 63"/>
                    <a:gd name="T1" fmla="*/ 34 h 34"/>
                    <a:gd name="T2" fmla="*/ 38 w 63"/>
                    <a:gd name="T3" fmla="*/ 32 h 34"/>
                    <a:gd name="T4" fmla="*/ 18 w 63"/>
                    <a:gd name="T5" fmla="*/ 24 h 34"/>
                    <a:gd name="T6" fmla="*/ 10 w 63"/>
                    <a:gd name="T7" fmla="*/ 20 h 34"/>
                    <a:gd name="T8" fmla="*/ 4 w 63"/>
                    <a:gd name="T9" fmla="*/ 14 h 34"/>
                    <a:gd name="T10" fmla="*/ 2 w 63"/>
                    <a:gd name="T11" fmla="*/ 8 h 34"/>
                    <a:gd name="T12" fmla="*/ 0 w 63"/>
                    <a:gd name="T13" fmla="*/ 0 h 34"/>
                    <a:gd name="T14" fmla="*/ 0 w 63"/>
                    <a:gd name="T15" fmla="*/ 0 h 34"/>
                    <a:gd name="T16" fmla="*/ 0 w 63"/>
                    <a:gd name="T17" fmla="*/ 0 h 34"/>
                    <a:gd name="T18" fmla="*/ 63 w 63"/>
                    <a:gd name="T19" fmla="*/ 0 h 34"/>
                    <a:gd name="T20" fmla="*/ 63 w 6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4">
                      <a:moveTo>
                        <a:pt x="63" y="34"/>
                      </a:moveTo>
                      <a:lnTo>
                        <a:pt x="38" y="32"/>
                      </a:lnTo>
                      <a:lnTo>
                        <a:pt x="18" y="24"/>
                      </a:lnTo>
                      <a:lnTo>
                        <a:pt x="10" y="20"/>
                      </a:lnTo>
                      <a:lnTo>
                        <a:pt x="4" y="14"/>
                      </a:lnTo>
                      <a:lnTo>
                        <a:pt x="2" y="8"/>
                      </a:lnTo>
                      <a:lnTo>
                        <a:pt x="0" y="0"/>
                      </a:lnTo>
                      <a:lnTo>
                        <a:pt x="0" y="0"/>
                      </a:lnTo>
                      <a:lnTo>
                        <a:pt x="0" y="0"/>
                      </a:lnTo>
                      <a:lnTo>
                        <a:pt x="63" y="0"/>
                      </a:lnTo>
                      <a:lnTo>
                        <a:pt x="63" y="3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377" name="Freeform 12"/>
              <p:cNvSpPr>
                <a:spLocks/>
              </p:cNvSpPr>
              <p:nvPr/>
            </p:nvSpPr>
            <p:spPr bwMode="auto">
              <a:xfrm>
                <a:off x="2515" y="1028"/>
                <a:ext cx="275" cy="206"/>
              </a:xfrm>
              <a:custGeom>
                <a:avLst/>
                <a:gdLst>
                  <a:gd name="T0" fmla="*/ 4 w 275"/>
                  <a:gd name="T1" fmla="*/ 0 h 206"/>
                  <a:gd name="T2" fmla="*/ 269 w 275"/>
                  <a:gd name="T3" fmla="*/ 0 h 206"/>
                  <a:gd name="T4" fmla="*/ 271 w 275"/>
                  <a:gd name="T5" fmla="*/ 0 h 206"/>
                  <a:gd name="T6" fmla="*/ 273 w 275"/>
                  <a:gd name="T7" fmla="*/ 0 h 206"/>
                  <a:gd name="T8" fmla="*/ 273 w 275"/>
                  <a:gd name="T9" fmla="*/ 2 h 206"/>
                  <a:gd name="T10" fmla="*/ 275 w 275"/>
                  <a:gd name="T11" fmla="*/ 4 h 206"/>
                  <a:gd name="T12" fmla="*/ 275 w 275"/>
                  <a:gd name="T13" fmla="*/ 200 h 206"/>
                  <a:gd name="T14" fmla="*/ 273 w 275"/>
                  <a:gd name="T15" fmla="*/ 202 h 206"/>
                  <a:gd name="T16" fmla="*/ 273 w 275"/>
                  <a:gd name="T17" fmla="*/ 204 h 206"/>
                  <a:gd name="T18" fmla="*/ 271 w 275"/>
                  <a:gd name="T19" fmla="*/ 204 h 206"/>
                  <a:gd name="T20" fmla="*/ 269 w 275"/>
                  <a:gd name="T21" fmla="*/ 204 h 206"/>
                  <a:gd name="T22" fmla="*/ 4 w 275"/>
                  <a:gd name="T23" fmla="*/ 204 h 206"/>
                  <a:gd name="T24" fmla="*/ 2 w 275"/>
                  <a:gd name="T25" fmla="*/ 204 h 206"/>
                  <a:gd name="T26" fmla="*/ 0 w 275"/>
                  <a:gd name="T27" fmla="*/ 204 h 206"/>
                  <a:gd name="T28" fmla="*/ 0 w 275"/>
                  <a:gd name="T29" fmla="*/ 202 h 206"/>
                  <a:gd name="T30" fmla="*/ 0 w 275"/>
                  <a:gd name="T31" fmla="*/ 200 h 206"/>
                  <a:gd name="T32" fmla="*/ 0 w 275"/>
                  <a:gd name="T33" fmla="*/ 4 h 206"/>
                  <a:gd name="T34" fmla="*/ 0 w 275"/>
                  <a:gd name="T35" fmla="*/ 2 h 206"/>
                  <a:gd name="T36" fmla="*/ 0 w 275"/>
                  <a:gd name="T37" fmla="*/ 0 h 206"/>
                  <a:gd name="T38" fmla="*/ 2 w 275"/>
                  <a:gd name="T39" fmla="*/ 0 h 206"/>
                  <a:gd name="T40" fmla="*/ 4 w 275"/>
                  <a:gd name="T41" fmla="*/ 0 h 206"/>
                  <a:gd name="T42" fmla="*/ 24 w 275"/>
                  <a:gd name="T43" fmla="*/ 204 h 206"/>
                  <a:gd name="T44" fmla="*/ 219 w 275"/>
                  <a:gd name="T45" fmla="*/ 206 h 206"/>
                  <a:gd name="T46" fmla="*/ 24 w 275"/>
                  <a:gd name="T47" fmla="*/ 204 h 206"/>
                  <a:gd name="T48" fmla="*/ 4 w 275"/>
                  <a:gd name="T4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5" h="206">
                    <a:moveTo>
                      <a:pt x="4" y="0"/>
                    </a:moveTo>
                    <a:lnTo>
                      <a:pt x="269" y="0"/>
                    </a:lnTo>
                    <a:lnTo>
                      <a:pt x="271" y="0"/>
                    </a:lnTo>
                    <a:lnTo>
                      <a:pt x="273" y="0"/>
                    </a:lnTo>
                    <a:lnTo>
                      <a:pt x="273" y="2"/>
                    </a:lnTo>
                    <a:lnTo>
                      <a:pt x="275" y="4"/>
                    </a:lnTo>
                    <a:lnTo>
                      <a:pt x="275" y="200"/>
                    </a:lnTo>
                    <a:lnTo>
                      <a:pt x="273" y="202"/>
                    </a:lnTo>
                    <a:lnTo>
                      <a:pt x="273" y="204"/>
                    </a:lnTo>
                    <a:lnTo>
                      <a:pt x="271" y="204"/>
                    </a:lnTo>
                    <a:lnTo>
                      <a:pt x="269" y="204"/>
                    </a:lnTo>
                    <a:lnTo>
                      <a:pt x="4" y="204"/>
                    </a:lnTo>
                    <a:lnTo>
                      <a:pt x="2" y="204"/>
                    </a:lnTo>
                    <a:lnTo>
                      <a:pt x="0" y="204"/>
                    </a:lnTo>
                    <a:lnTo>
                      <a:pt x="0" y="202"/>
                    </a:lnTo>
                    <a:lnTo>
                      <a:pt x="0" y="200"/>
                    </a:lnTo>
                    <a:lnTo>
                      <a:pt x="0" y="4"/>
                    </a:lnTo>
                    <a:lnTo>
                      <a:pt x="0" y="2"/>
                    </a:lnTo>
                    <a:lnTo>
                      <a:pt x="0" y="0"/>
                    </a:lnTo>
                    <a:lnTo>
                      <a:pt x="2" y="0"/>
                    </a:lnTo>
                    <a:lnTo>
                      <a:pt x="4" y="0"/>
                    </a:lnTo>
                    <a:lnTo>
                      <a:pt x="24" y="204"/>
                    </a:lnTo>
                    <a:lnTo>
                      <a:pt x="219" y="206"/>
                    </a:lnTo>
                    <a:lnTo>
                      <a:pt x="24" y="204"/>
                    </a:lnTo>
                    <a:lnTo>
                      <a:pt x="4"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78" name="Freeform 13"/>
              <p:cNvSpPr>
                <a:spLocks/>
              </p:cNvSpPr>
              <p:nvPr/>
            </p:nvSpPr>
            <p:spPr bwMode="auto">
              <a:xfrm>
                <a:off x="2519" y="1032"/>
                <a:ext cx="267" cy="198"/>
              </a:xfrm>
              <a:custGeom>
                <a:avLst/>
                <a:gdLst>
                  <a:gd name="T0" fmla="*/ 4 w 267"/>
                  <a:gd name="T1" fmla="*/ 0 h 198"/>
                  <a:gd name="T2" fmla="*/ 263 w 267"/>
                  <a:gd name="T3" fmla="*/ 0 h 198"/>
                  <a:gd name="T4" fmla="*/ 265 w 267"/>
                  <a:gd name="T5" fmla="*/ 0 h 198"/>
                  <a:gd name="T6" fmla="*/ 267 w 267"/>
                  <a:gd name="T7" fmla="*/ 0 h 198"/>
                  <a:gd name="T8" fmla="*/ 267 w 267"/>
                  <a:gd name="T9" fmla="*/ 2 h 198"/>
                  <a:gd name="T10" fmla="*/ 267 w 267"/>
                  <a:gd name="T11" fmla="*/ 2 h 198"/>
                  <a:gd name="T12" fmla="*/ 267 w 267"/>
                  <a:gd name="T13" fmla="*/ 192 h 198"/>
                  <a:gd name="T14" fmla="*/ 267 w 267"/>
                  <a:gd name="T15" fmla="*/ 194 h 198"/>
                  <a:gd name="T16" fmla="*/ 267 w 267"/>
                  <a:gd name="T17" fmla="*/ 196 h 198"/>
                  <a:gd name="T18" fmla="*/ 265 w 267"/>
                  <a:gd name="T19" fmla="*/ 196 h 198"/>
                  <a:gd name="T20" fmla="*/ 263 w 267"/>
                  <a:gd name="T21" fmla="*/ 198 h 198"/>
                  <a:gd name="T22" fmla="*/ 4 w 267"/>
                  <a:gd name="T23" fmla="*/ 198 h 198"/>
                  <a:gd name="T24" fmla="*/ 2 w 267"/>
                  <a:gd name="T25" fmla="*/ 196 h 198"/>
                  <a:gd name="T26" fmla="*/ 0 w 267"/>
                  <a:gd name="T27" fmla="*/ 196 h 198"/>
                  <a:gd name="T28" fmla="*/ 0 w 267"/>
                  <a:gd name="T29" fmla="*/ 194 h 198"/>
                  <a:gd name="T30" fmla="*/ 0 w 267"/>
                  <a:gd name="T31" fmla="*/ 192 h 198"/>
                  <a:gd name="T32" fmla="*/ 0 w 267"/>
                  <a:gd name="T33" fmla="*/ 2 h 198"/>
                  <a:gd name="T34" fmla="*/ 0 w 267"/>
                  <a:gd name="T35" fmla="*/ 2 h 198"/>
                  <a:gd name="T36" fmla="*/ 0 w 267"/>
                  <a:gd name="T37" fmla="*/ 0 h 198"/>
                  <a:gd name="T38" fmla="*/ 2 w 267"/>
                  <a:gd name="T39" fmla="*/ 0 h 198"/>
                  <a:gd name="T40" fmla="*/ 4 w 267"/>
                  <a:gd name="T4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7" h="198">
                    <a:moveTo>
                      <a:pt x="4" y="0"/>
                    </a:moveTo>
                    <a:lnTo>
                      <a:pt x="263" y="0"/>
                    </a:lnTo>
                    <a:lnTo>
                      <a:pt x="265" y="0"/>
                    </a:lnTo>
                    <a:lnTo>
                      <a:pt x="267" y="0"/>
                    </a:lnTo>
                    <a:lnTo>
                      <a:pt x="267" y="2"/>
                    </a:lnTo>
                    <a:lnTo>
                      <a:pt x="267" y="2"/>
                    </a:lnTo>
                    <a:lnTo>
                      <a:pt x="267" y="192"/>
                    </a:lnTo>
                    <a:lnTo>
                      <a:pt x="267" y="194"/>
                    </a:lnTo>
                    <a:lnTo>
                      <a:pt x="267" y="196"/>
                    </a:lnTo>
                    <a:lnTo>
                      <a:pt x="265" y="196"/>
                    </a:lnTo>
                    <a:lnTo>
                      <a:pt x="263" y="198"/>
                    </a:lnTo>
                    <a:lnTo>
                      <a:pt x="4" y="198"/>
                    </a:lnTo>
                    <a:lnTo>
                      <a:pt x="2" y="196"/>
                    </a:lnTo>
                    <a:lnTo>
                      <a:pt x="0" y="196"/>
                    </a:lnTo>
                    <a:lnTo>
                      <a:pt x="0" y="194"/>
                    </a:lnTo>
                    <a:lnTo>
                      <a:pt x="0" y="192"/>
                    </a:lnTo>
                    <a:lnTo>
                      <a:pt x="0" y="2"/>
                    </a:lnTo>
                    <a:lnTo>
                      <a:pt x="0" y="2"/>
                    </a:lnTo>
                    <a:lnTo>
                      <a:pt x="0" y="0"/>
                    </a:lnTo>
                    <a:lnTo>
                      <a:pt x="2" y="0"/>
                    </a:ln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79" name="Freeform 14"/>
              <p:cNvSpPr>
                <a:spLocks/>
              </p:cNvSpPr>
              <p:nvPr/>
            </p:nvSpPr>
            <p:spPr bwMode="auto">
              <a:xfrm>
                <a:off x="2541" y="1054"/>
                <a:ext cx="223" cy="154"/>
              </a:xfrm>
              <a:custGeom>
                <a:avLst/>
                <a:gdLst>
                  <a:gd name="T0" fmla="*/ 4 w 223"/>
                  <a:gd name="T1" fmla="*/ 0 h 154"/>
                  <a:gd name="T2" fmla="*/ 219 w 223"/>
                  <a:gd name="T3" fmla="*/ 0 h 154"/>
                  <a:gd name="T4" fmla="*/ 221 w 223"/>
                  <a:gd name="T5" fmla="*/ 0 h 154"/>
                  <a:gd name="T6" fmla="*/ 223 w 223"/>
                  <a:gd name="T7" fmla="*/ 0 h 154"/>
                  <a:gd name="T8" fmla="*/ 223 w 223"/>
                  <a:gd name="T9" fmla="*/ 2 h 154"/>
                  <a:gd name="T10" fmla="*/ 223 w 223"/>
                  <a:gd name="T11" fmla="*/ 2 h 154"/>
                  <a:gd name="T12" fmla="*/ 223 w 223"/>
                  <a:gd name="T13" fmla="*/ 150 h 154"/>
                  <a:gd name="T14" fmla="*/ 223 w 223"/>
                  <a:gd name="T15" fmla="*/ 152 h 154"/>
                  <a:gd name="T16" fmla="*/ 223 w 223"/>
                  <a:gd name="T17" fmla="*/ 152 h 154"/>
                  <a:gd name="T18" fmla="*/ 221 w 223"/>
                  <a:gd name="T19" fmla="*/ 152 h 154"/>
                  <a:gd name="T20" fmla="*/ 219 w 223"/>
                  <a:gd name="T21" fmla="*/ 154 h 154"/>
                  <a:gd name="T22" fmla="*/ 4 w 223"/>
                  <a:gd name="T23" fmla="*/ 154 h 154"/>
                  <a:gd name="T24" fmla="*/ 2 w 223"/>
                  <a:gd name="T25" fmla="*/ 152 h 154"/>
                  <a:gd name="T26" fmla="*/ 0 w 223"/>
                  <a:gd name="T27" fmla="*/ 152 h 154"/>
                  <a:gd name="T28" fmla="*/ 0 w 223"/>
                  <a:gd name="T29" fmla="*/ 152 h 154"/>
                  <a:gd name="T30" fmla="*/ 0 w 223"/>
                  <a:gd name="T31" fmla="*/ 150 h 154"/>
                  <a:gd name="T32" fmla="*/ 0 w 223"/>
                  <a:gd name="T33" fmla="*/ 2 h 154"/>
                  <a:gd name="T34" fmla="*/ 0 w 223"/>
                  <a:gd name="T35" fmla="*/ 2 h 154"/>
                  <a:gd name="T36" fmla="*/ 0 w 223"/>
                  <a:gd name="T37" fmla="*/ 0 h 154"/>
                  <a:gd name="T38" fmla="*/ 2 w 223"/>
                  <a:gd name="T39" fmla="*/ 0 h 154"/>
                  <a:gd name="T40" fmla="*/ 4 w 223"/>
                  <a:gd name="T4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 h="154">
                    <a:moveTo>
                      <a:pt x="4" y="0"/>
                    </a:moveTo>
                    <a:lnTo>
                      <a:pt x="219" y="0"/>
                    </a:lnTo>
                    <a:lnTo>
                      <a:pt x="221" y="0"/>
                    </a:lnTo>
                    <a:lnTo>
                      <a:pt x="223" y="0"/>
                    </a:lnTo>
                    <a:lnTo>
                      <a:pt x="223" y="2"/>
                    </a:lnTo>
                    <a:lnTo>
                      <a:pt x="223" y="2"/>
                    </a:lnTo>
                    <a:lnTo>
                      <a:pt x="223" y="150"/>
                    </a:lnTo>
                    <a:lnTo>
                      <a:pt x="223" y="152"/>
                    </a:lnTo>
                    <a:lnTo>
                      <a:pt x="223" y="152"/>
                    </a:lnTo>
                    <a:lnTo>
                      <a:pt x="221" y="152"/>
                    </a:lnTo>
                    <a:lnTo>
                      <a:pt x="219" y="154"/>
                    </a:lnTo>
                    <a:lnTo>
                      <a:pt x="4" y="154"/>
                    </a:lnTo>
                    <a:lnTo>
                      <a:pt x="2" y="152"/>
                    </a:lnTo>
                    <a:lnTo>
                      <a:pt x="0" y="152"/>
                    </a:lnTo>
                    <a:lnTo>
                      <a:pt x="0" y="152"/>
                    </a:lnTo>
                    <a:lnTo>
                      <a:pt x="0" y="150"/>
                    </a:lnTo>
                    <a:lnTo>
                      <a:pt x="0" y="2"/>
                    </a:lnTo>
                    <a:lnTo>
                      <a:pt x="0" y="2"/>
                    </a:lnTo>
                    <a:lnTo>
                      <a:pt x="0" y="0"/>
                    </a:lnTo>
                    <a:lnTo>
                      <a:pt x="2" y="0"/>
                    </a:lnTo>
                    <a:lnTo>
                      <a:pt x="4"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0" name="Freeform 15"/>
              <p:cNvSpPr>
                <a:spLocks/>
              </p:cNvSpPr>
              <p:nvPr/>
            </p:nvSpPr>
            <p:spPr bwMode="auto">
              <a:xfrm>
                <a:off x="2549" y="1058"/>
                <a:ext cx="211" cy="144"/>
              </a:xfrm>
              <a:custGeom>
                <a:avLst/>
                <a:gdLst>
                  <a:gd name="T0" fmla="*/ 2 w 211"/>
                  <a:gd name="T1" fmla="*/ 0 h 144"/>
                  <a:gd name="T2" fmla="*/ 207 w 211"/>
                  <a:gd name="T3" fmla="*/ 0 h 144"/>
                  <a:gd name="T4" fmla="*/ 209 w 211"/>
                  <a:gd name="T5" fmla="*/ 0 h 144"/>
                  <a:gd name="T6" fmla="*/ 211 w 211"/>
                  <a:gd name="T7" fmla="*/ 0 h 144"/>
                  <a:gd name="T8" fmla="*/ 211 w 211"/>
                  <a:gd name="T9" fmla="*/ 0 h 144"/>
                  <a:gd name="T10" fmla="*/ 211 w 211"/>
                  <a:gd name="T11" fmla="*/ 2 h 144"/>
                  <a:gd name="T12" fmla="*/ 211 w 211"/>
                  <a:gd name="T13" fmla="*/ 140 h 144"/>
                  <a:gd name="T14" fmla="*/ 211 w 211"/>
                  <a:gd name="T15" fmla="*/ 142 h 144"/>
                  <a:gd name="T16" fmla="*/ 211 w 211"/>
                  <a:gd name="T17" fmla="*/ 144 h 144"/>
                  <a:gd name="T18" fmla="*/ 209 w 211"/>
                  <a:gd name="T19" fmla="*/ 144 h 144"/>
                  <a:gd name="T20" fmla="*/ 207 w 211"/>
                  <a:gd name="T21" fmla="*/ 144 h 144"/>
                  <a:gd name="T22" fmla="*/ 2 w 211"/>
                  <a:gd name="T23" fmla="*/ 144 h 144"/>
                  <a:gd name="T24" fmla="*/ 0 w 211"/>
                  <a:gd name="T25" fmla="*/ 144 h 144"/>
                  <a:gd name="T26" fmla="*/ 0 w 211"/>
                  <a:gd name="T27" fmla="*/ 144 h 144"/>
                  <a:gd name="T28" fmla="*/ 0 w 211"/>
                  <a:gd name="T29" fmla="*/ 142 h 144"/>
                  <a:gd name="T30" fmla="*/ 0 w 211"/>
                  <a:gd name="T31" fmla="*/ 140 h 144"/>
                  <a:gd name="T32" fmla="*/ 0 w 211"/>
                  <a:gd name="T33" fmla="*/ 2 h 144"/>
                  <a:gd name="T34" fmla="*/ 0 w 211"/>
                  <a:gd name="T35" fmla="*/ 0 h 144"/>
                  <a:gd name="T36" fmla="*/ 0 w 211"/>
                  <a:gd name="T37" fmla="*/ 0 h 144"/>
                  <a:gd name="T38" fmla="*/ 0 w 211"/>
                  <a:gd name="T39" fmla="*/ 0 h 144"/>
                  <a:gd name="T40" fmla="*/ 2 w 211"/>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144">
                    <a:moveTo>
                      <a:pt x="2" y="0"/>
                    </a:moveTo>
                    <a:lnTo>
                      <a:pt x="207" y="0"/>
                    </a:lnTo>
                    <a:lnTo>
                      <a:pt x="209" y="0"/>
                    </a:lnTo>
                    <a:lnTo>
                      <a:pt x="211" y="0"/>
                    </a:lnTo>
                    <a:lnTo>
                      <a:pt x="211" y="0"/>
                    </a:lnTo>
                    <a:lnTo>
                      <a:pt x="211" y="2"/>
                    </a:lnTo>
                    <a:lnTo>
                      <a:pt x="211" y="140"/>
                    </a:lnTo>
                    <a:lnTo>
                      <a:pt x="211" y="142"/>
                    </a:lnTo>
                    <a:lnTo>
                      <a:pt x="211" y="144"/>
                    </a:lnTo>
                    <a:lnTo>
                      <a:pt x="209" y="144"/>
                    </a:lnTo>
                    <a:lnTo>
                      <a:pt x="207" y="144"/>
                    </a:lnTo>
                    <a:lnTo>
                      <a:pt x="2" y="144"/>
                    </a:lnTo>
                    <a:lnTo>
                      <a:pt x="0" y="144"/>
                    </a:lnTo>
                    <a:lnTo>
                      <a:pt x="0" y="144"/>
                    </a:lnTo>
                    <a:lnTo>
                      <a:pt x="0" y="142"/>
                    </a:lnTo>
                    <a:lnTo>
                      <a:pt x="0" y="140"/>
                    </a:lnTo>
                    <a:lnTo>
                      <a:pt x="0" y="2"/>
                    </a:lnTo>
                    <a:lnTo>
                      <a:pt x="0" y="0"/>
                    </a:lnTo>
                    <a:lnTo>
                      <a:pt x="0" y="0"/>
                    </a:lnTo>
                    <a:lnTo>
                      <a:pt x="0" y="0"/>
                    </a:lnTo>
                    <a:lnTo>
                      <a:pt x="2"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1" name="Freeform 16"/>
              <p:cNvSpPr>
                <a:spLocks/>
              </p:cNvSpPr>
              <p:nvPr/>
            </p:nvSpPr>
            <p:spPr bwMode="auto">
              <a:xfrm>
                <a:off x="2541" y="1058"/>
                <a:ext cx="221" cy="150"/>
              </a:xfrm>
              <a:custGeom>
                <a:avLst/>
                <a:gdLst>
                  <a:gd name="T0" fmla="*/ 0 w 221"/>
                  <a:gd name="T1" fmla="*/ 0 h 150"/>
                  <a:gd name="T2" fmla="*/ 6 w 221"/>
                  <a:gd name="T3" fmla="*/ 2 h 150"/>
                  <a:gd name="T4" fmla="*/ 6 w 221"/>
                  <a:gd name="T5" fmla="*/ 142 h 150"/>
                  <a:gd name="T6" fmla="*/ 6 w 221"/>
                  <a:gd name="T7" fmla="*/ 144 h 150"/>
                  <a:gd name="T8" fmla="*/ 6 w 221"/>
                  <a:gd name="T9" fmla="*/ 144 h 150"/>
                  <a:gd name="T10" fmla="*/ 8 w 221"/>
                  <a:gd name="T11" fmla="*/ 146 h 150"/>
                  <a:gd name="T12" fmla="*/ 8 w 221"/>
                  <a:gd name="T13" fmla="*/ 146 h 150"/>
                  <a:gd name="T14" fmla="*/ 217 w 221"/>
                  <a:gd name="T15" fmla="*/ 146 h 150"/>
                  <a:gd name="T16" fmla="*/ 221 w 221"/>
                  <a:gd name="T17" fmla="*/ 150 h 150"/>
                  <a:gd name="T18" fmla="*/ 4 w 221"/>
                  <a:gd name="T19" fmla="*/ 150 h 150"/>
                  <a:gd name="T20" fmla="*/ 2 w 221"/>
                  <a:gd name="T21" fmla="*/ 148 h 150"/>
                  <a:gd name="T22" fmla="*/ 0 w 221"/>
                  <a:gd name="T23" fmla="*/ 148 h 150"/>
                  <a:gd name="T24" fmla="*/ 0 w 221"/>
                  <a:gd name="T25" fmla="*/ 148 h 150"/>
                  <a:gd name="T26" fmla="*/ 0 w 221"/>
                  <a:gd name="T27" fmla="*/ 146 h 150"/>
                  <a:gd name="T28" fmla="*/ 0 w 221"/>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50">
                    <a:moveTo>
                      <a:pt x="0" y="0"/>
                    </a:moveTo>
                    <a:lnTo>
                      <a:pt x="6" y="2"/>
                    </a:lnTo>
                    <a:lnTo>
                      <a:pt x="6" y="142"/>
                    </a:lnTo>
                    <a:lnTo>
                      <a:pt x="6" y="144"/>
                    </a:lnTo>
                    <a:lnTo>
                      <a:pt x="6" y="144"/>
                    </a:lnTo>
                    <a:lnTo>
                      <a:pt x="8" y="146"/>
                    </a:lnTo>
                    <a:lnTo>
                      <a:pt x="8" y="146"/>
                    </a:lnTo>
                    <a:lnTo>
                      <a:pt x="217" y="146"/>
                    </a:lnTo>
                    <a:lnTo>
                      <a:pt x="221" y="150"/>
                    </a:lnTo>
                    <a:lnTo>
                      <a:pt x="4" y="150"/>
                    </a:lnTo>
                    <a:lnTo>
                      <a:pt x="2" y="148"/>
                    </a:lnTo>
                    <a:lnTo>
                      <a:pt x="0" y="148"/>
                    </a:lnTo>
                    <a:lnTo>
                      <a:pt x="0" y="148"/>
                    </a:lnTo>
                    <a:lnTo>
                      <a:pt x="0" y="146"/>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2" name="Rectangle 17"/>
              <p:cNvSpPr>
                <a:spLocks noChangeArrowheads="1"/>
              </p:cNvSpPr>
              <p:nvPr/>
            </p:nvSpPr>
            <p:spPr bwMode="auto">
              <a:xfrm>
                <a:off x="2561" y="1234"/>
                <a:ext cx="185" cy="1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3" name="Rectangle 18"/>
              <p:cNvSpPr>
                <a:spLocks noChangeArrowheads="1"/>
              </p:cNvSpPr>
              <p:nvPr/>
            </p:nvSpPr>
            <p:spPr bwMode="auto">
              <a:xfrm>
                <a:off x="2565" y="1234"/>
                <a:ext cx="177" cy="1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4" name="Rectangle 19"/>
              <p:cNvSpPr>
                <a:spLocks noChangeArrowheads="1"/>
              </p:cNvSpPr>
              <p:nvPr/>
            </p:nvSpPr>
            <p:spPr bwMode="auto">
              <a:xfrm>
                <a:off x="2756" y="1040"/>
                <a:ext cx="16" cy="6"/>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5" name="Rectangle 20"/>
              <p:cNvSpPr>
                <a:spLocks noChangeArrowheads="1"/>
              </p:cNvSpPr>
              <p:nvPr/>
            </p:nvSpPr>
            <p:spPr bwMode="auto">
              <a:xfrm>
                <a:off x="2577" y="1242"/>
                <a:ext cx="12"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6" name="Rectangle 21"/>
              <p:cNvSpPr>
                <a:spLocks noChangeArrowheads="1"/>
              </p:cNvSpPr>
              <p:nvPr/>
            </p:nvSpPr>
            <p:spPr bwMode="auto">
              <a:xfrm>
                <a:off x="2718" y="1242"/>
                <a:ext cx="14"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87" name="Rectangle 22"/>
              <p:cNvSpPr>
                <a:spLocks noChangeArrowheads="1"/>
              </p:cNvSpPr>
              <p:nvPr/>
            </p:nvSpPr>
            <p:spPr bwMode="auto">
              <a:xfrm>
                <a:off x="2619" y="1240"/>
                <a:ext cx="71" cy="1"/>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256" name="Rectangle 23"/>
            <p:cNvSpPr>
              <a:spLocks noChangeArrowheads="1"/>
            </p:cNvSpPr>
            <p:nvPr/>
          </p:nvSpPr>
          <p:spPr bwMode="auto">
            <a:xfrm>
              <a:off x="363538" y="814131"/>
              <a:ext cx="1080000" cy="9032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57" name="Rectangle 24"/>
            <p:cNvSpPr>
              <a:spLocks noChangeArrowheads="1"/>
            </p:cNvSpPr>
            <p:nvPr/>
          </p:nvSpPr>
          <p:spPr bwMode="auto">
            <a:xfrm>
              <a:off x="1462784" y="1718546"/>
              <a:ext cx="2861632" cy="903287"/>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258" name="Group 25"/>
            <p:cNvGrpSpPr>
              <a:grpSpLocks/>
            </p:cNvGrpSpPr>
            <p:nvPr/>
          </p:nvGrpSpPr>
          <p:grpSpPr bwMode="auto">
            <a:xfrm>
              <a:off x="1769806" y="2115216"/>
              <a:ext cx="436562" cy="452437"/>
              <a:chOff x="2515" y="1605"/>
              <a:chExt cx="275" cy="285"/>
            </a:xfrm>
          </p:grpSpPr>
          <p:sp>
            <p:nvSpPr>
              <p:cNvPr id="358" name="Oval 26"/>
              <p:cNvSpPr>
                <a:spLocks noChangeArrowheads="1"/>
              </p:cNvSpPr>
              <p:nvPr/>
            </p:nvSpPr>
            <p:spPr bwMode="auto">
              <a:xfrm>
                <a:off x="2547" y="1807"/>
                <a:ext cx="217" cy="83"/>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9" name="Oval 27"/>
              <p:cNvSpPr>
                <a:spLocks noChangeArrowheads="1"/>
              </p:cNvSpPr>
              <p:nvPr/>
            </p:nvSpPr>
            <p:spPr bwMode="auto">
              <a:xfrm>
                <a:off x="2547" y="1795"/>
                <a:ext cx="217" cy="84"/>
              </a:xfrm>
              <a:prstGeom prst="ellipse">
                <a:avLst/>
              </a:pr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360" name="Group 28"/>
              <p:cNvGrpSpPr>
                <a:grpSpLocks/>
              </p:cNvGrpSpPr>
              <p:nvPr/>
            </p:nvGrpSpPr>
            <p:grpSpPr bwMode="auto">
              <a:xfrm>
                <a:off x="2593" y="1813"/>
                <a:ext cx="125" cy="34"/>
                <a:chOff x="2593" y="1813"/>
                <a:chExt cx="125" cy="34"/>
              </a:xfrm>
            </p:grpSpPr>
            <p:sp>
              <p:nvSpPr>
                <p:cNvPr id="372" name="Freeform 29"/>
                <p:cNvSpPr>
                  <a:spLocks/>
                </p:cNvSpPr>
                <p:nvPr/>
              </p:nvSpPr>
              <p:spPr bwMode="auto">
                <a:xfrm>
                  <a:off x="2656" y="1813"/>
                  <a:ext cx="62" cy="34"/>
                </a:xfrm>
                <a:custGeom>
                  <a:avLst/>
                  <a:gdLst>
                    <a:gd name="T0" fmla="*/ 62 w 62"/>
                    <a:gd name="T1" fmla="*/ 0 h 34"/>
                    <a:gd name="T2" fmla="*/ 62 w 62"/>
                    <a:gd name="T3" fmla="*/ 0 h 34"/>
                    <a:gd name="T4" fmla="*/ 60 w 62"/>
                    <a:gd name="T5" fmla="*/ 8 h 34"/>
                    <a:gd name="T6" fmla="*/ 58 w 62"/>
                    <a:gd name="T7" fmla="*/ 14 h 34"/>
                    <a:gd name="T8" fmla="*/ 52 w 62"/>
                    <a:gd name="T9" fmla="*/ 20 h 34"/>
                    <a:gd name="T10" fmla="*/ 44 w 62"/>
                    <a:gd name="T11" fmla="*/ 24 h 34"/>
                    <a:gd name="T12" fmla="*/ 24 w 62"/>
                    <a:gd name="T13" fmla="*/ 32 h 34"/>
                    <a:gd name="T14" fmla="*/ 0 w 62"/>
                    <a:gd name="T15" fmla="*/ 34 h 34"/>
                    <a:gd name="T16" fmla="*/ 0 w 62"/>
                    <a:gd name="T17" fmla="*/ 0 h 34"/>
                    <a:gd name="T18" fmla="*/ 62 w 6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4">
                      <a:moveTo>
                        <a:pt x="62" y="0"/>
                      </a:moveTo>
                      <a:lnTo>
                        <a:pt x="62" y="0"/>
                      </a:lnTo>
                      <a:lnTo>
                        <a:pt x="60" y="8"/>
                      </a:lnTo>
                      <a:lnTo>
                        <a:pt x="58" y="14"/>
                      </a:lnTo>
                      <a:lnTo>
                        <a:pt x="52" y="20"/>
                      </a:lnTo>
                      <a:lnTo>
                        <a:pt x="44" y="24"/>
                      </a:lnTo>
                      <a:lnTo>
                        <a:pt x="24" y="32"/>
                      </a:lnTo>
                      <a:lnTo>
                        <a:pt x="0" y="34"/>
                      </a:lnTo>
                      <a:lnTo>
                        <a:pt x="0" y="0"/>
                      </a:lnTo>
                      <a:lnTo>
                        <a:pt x="62"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73" name="Freeform 30"/>
                <p:cNvSpPr>
                  <a:spLocks/>
                </p:cNvSpPr>
                <p:nvPr/>
              </p:nvSpPr>
              <p:spPr bwMode="auto">
                <a:xfrm>
                  <a:off x="2593" y="1813"/>
                  <a:ext cx="63" cy="34"/>
                </a:xfrm>
                <a:custGeom>
                  <a:avLst/>
                  <a:gdLst>
                    <a:gd name="T0" fmla="*/ 63 w 63"/>
                    <a:gd name="T1" fmla="*/ 34 h 34"/>
                    <a:gd name="T2" fmla="*/ 38 w 63"/>
                    <a:gd name="T3" fmla="*/ 32 h 34"/>
                    <a:gd name="T4" fmla="*/ 18 w 63"/>
                    <a:gd name="T5" fmla="*/ 24 h 34"/>
                    <a:gd name="T6" fmla="*/ 10 w 63"/>
                    <a:gd name="T7" fmla="*/ 20 h 34"/>
                    <a:gd name="T8" fmla="*/ 4 w 63"/>
                    <a:gd name="T9" fmla="*/ 14 h 34"/>
                    <a:gd name="T10" fmla="*/ 2 w 63"/>
                    <a:gd name="T11" fmla="*/ 8 h 34"/>
                    <a:gd name="T12" fmla="*/ 0 w 63"/>
                    <a:gd name="T13" fmla="*/ 0 h 34"/>
                    <a:gd name="T14" fmla="*/ 0 w 63"/>
                    <a:gd name="T15" fmla="*/ 0 h 34"/>
                    <a:gd name="T16" fmla="*/ 0 w 63"/>
                    <a:gd name="T17" fmla="*/ 0 h 34"/>
                    <a:gd name="T18" fmla="*/ 63 w 63"/>
                    <a:gd name="T19" fmla="*/ 0 h 34"/>
                    <a:gd name="T20" fmla="*/ 63 w 6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4">
                      <a:moveTo>
                        <a:pt x="63" y="34"/>
                      </a:moveTo>
                      <a:lnTo>
                        <a:pt x="38" y="32"/>
                      </a:lnTo>
                      <a:lnTo>
                        <a:pt x="18" y="24"/>
                      </a:lnTo>
                      <a:lnTo>
                        <a:pt x="10" y="20"/>
                      </a:lnTo>
                      <a:lnTo>
                        <a:pt x="4" y="14"/>
                      </a:lnTo>
                      <a:lnTo>
                        <a:pt x="2" y="8"/>
                      </a:lnTo>
                      <a:lnTo>
                        <a:pt x="0" y="0"/>
                      </a:lnTo>
                      <a:lnTo>
                        <a:pt x="0" y="0"/>
                      </a:lnTo>
                      <a:lnTo>
                        <a:pt x="0" y="0"/>
                      </a:lnTo>
                      <a:lnTo>
                        <a:pt x="63" y="0"/>
                      </a:lnTo>
                      <a:lnTo>
                        <a:pt x="63" y="3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361" name="Freeform 31"/>
              <p:cNvSpPr>
                <a:spLocks/>
              </p:cNvSpPr>
              <p:nvPr/>
            </p:nvSpPr>
            <p:spPr bwMode="auto">
              <a:xfrm>
                <a:off x="2515" y="1605"/>
                <a:ext cx="275" cy="206"/>
              </a:xfrm>
              <a:custGeom>
                <a:avLst/>
                <a:gdLst>
                  <a:gd name="T0" fmla="*/ 4 w 275"/>
                  <a:gd name="T1" fmla="*/ 0 h 206"/>
                  <a:gd name="T2" fmla="*/ 269 w 275"/>
                  <a:gd name="T3" fmla="*/ 0 h 206"/>
                  <a:gd name="T4" fmla="*/ 271 w 275"/>
                  <a:gd name="T5" fmla="*/ 0 h 206"/>
                  <a:gd name="T6" fmla="*/ 273 w 275"/>
                  <a:gd name="T7" fmla="*/ 0 h 206"/>
                  <a:gd name="T8" fmla="*/ 273 w 275"/>
                  <a:gd name="T9" fmla="*/ 2 h 206"/>
                  <a:gd name="T10" fmla="*/ 275 w 275"/>
                  <a:gd name="T11" fmla="*/ 4 h 206"/>
                  <a:gd name="T12" fmla="*/ 275 w 275"/>
                  <a:gd name="T13" fmla="*/ 200 h 206"/>
                  <a:gd name="T14" fmla="*/ 273 w 275"/>
                  <a:gd name="T15" fmla="*/ 202 h 206"/>
                  <a:gd name="T16" fmla="*/ 273 w 275"/>
                  <a:gd name="T17" fmla="*/ 204 h 206"/>
                  <a:gd name="T18" fmla="*/ 271 w 275"/>
                  <a:gd name="T19" fmla="*/ 204 h 206"/>
                  <a:gd name="T20" fmla="*/ 269 w 275"/>
                  <a:gd name="T21" fmla="*/ 204 h 206"/>
                  <a:gd name="T22" fmla="*/ 4 w 275"/>
                  <a:gd name="T23" fmla="*/ 204 h 206"/>
                  <a:gd name="T24" fmla="*/ 2 w 275"/>
                  <a:gd name="T25" fmla="*/ 204 h 206"/>
                  <a:gd name="T26" fmla="*/ 0 w 275"/>
                  <a:gd name="T27" fmla="*/ 204 h 206"/>
                  <a:gd name="T28" fmla="*/ 0 w 275"/>
                  <a:gd name="T29" fmla="*/ 202 h 206"/>
                  <a:gd name="T30" fmla="*/ 0 w 275"/>
                  <a:gd name="T31" fmla="*/ 200 h 206"/>
                  <a:gd name="T32" fmla="*/ 0 w 275"/>
                  <a:gd name="T33" fmla="*/ 4 h 206"/>
                  <a:gd name="T34" fmla="*/ 0 w 275"/>
                  <a:gd name="T35" fmla="*/ 2 h 206"/>
                  <a:gd name="T36" fmla="*/ 0 w 275"/>
                  <a:gd name="T37" fmla="*/ 0 h 206"/>
                  <a:gd name="T38" fmla="*/ 2 w 275"/>
                  <a:gd name="T39" fmla="*/ 0 h 206"/>
                  <a:gd name="T40" fmla="*/ 4 w 275"/>
                  <a:gd name="T41" fmla="*/ 0 h 206"/>
                  <a:gd name="T42" fmla="*/ 24 w 275"/>
                  <a:gd name="T43" fmla="*/ 204 h 206"/>
                  <a:gd name="T44" fmla="*/ 219 w 275"/>
                  <a:gd name="T45" fmla="*/ 206 h 206"/>
                  <a:gd name="T46" fmla="*/ 24 w 275"/>
                  <a:gd name="T47" fmla="*/ 204 h 206"/>
                  <a:gd name="T48" fmla="*/ 4 w 275"/>
                  <a:gd name="T4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5" h="206">
                    <a:moveTo>
                      <a:pt x="4" y="0"/>
                    </a:moveTo>
                    <a:lnTo>
                      <a:pt x="269" y="0"/>
                    </a:lnTo>
                    <a:lnTo>
                      <a:pt x="271" y="0"/>
                    </a:lnTo>
                    <a:lnTo>
                      <a:pt x="273" y="0"/>
                    </a:lnTo>
                    <a:lnTo>
                      <a:pt x="273" y="2"/>
                    </a:lnTo>
                    <a:lnTo>
                      <a:pt x="275" y="4"/>
                    </a:lnTo>
                    <a:lnTo>
                      <a:pt x="275" y="200"/>
                    </a:lnTo>
                    <a:lnTo>
                      <a:pt x="273" y="202"/>
                    </a:lnTo>
                    <a:lnTo>
                      <a:pt x="273" y="204"/>
                    </a:lnTo>
                    <a:lnTo>
                      <a:pt x="271" y="204"/>
                    </a:lnTo>
                    <a:lnTo>
                      <a:pt x="269" y="204"/>
                    </a:lnTo>
                    <a:lnTo>
                      <a:pt x="4" y="204"/>
                    </a:lnTo>
                    <a:lnTo>
                      <a:pt x="2" y="204"/>
                    </a:lnTo>
                    <a:lnTo>
                      <a:pt x="0" y="204"/>
                    </a:lnTo>
                    <a:lnTo>
                      <a:pt x="0" y="202"/>
                    </a:lnTo>
                    <a:lnTo>
                      <a:pt x="0" y="200"/>
                    </a:lnTo>
                    <a:lnTo>
                      <a:pt x="0" y="4"/>
                    </a:lnTo>
                    <a:lnTo>
                      <a:pt x="0" y="2"/>
                    </a:lnTo>
                    <a:lnTo>
                      <a:pt x="0" y="0"/>
                    </a:lnTo>
                    <a:lnTo>
                      <a:pt x="2" y="0"/>
                    </a:lnTo>
                    <a:lnTo>
                      <a:pt x="4" y="0"/>
                    </a:lnTo>
                    <a:lnTo>
                      <a:pt x="24" y="204"/>
                    </a:lnTo>
                    <a:lnTo>
                      <a:pt x="219" y="206"/>
                    </a:lnTo>
                    <a:lnTo>
                      <a:pt x="24" y="204"/>
                    </a:lnTo>
                    <a:lnTo>
                      <a:pt x="4"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2" name="Freeform 32"/>
              <p:cNvSpPr>
                <a:spLocks/>
              </p:cNvSpPr>
              <p:nvPr/>
            </p:nvSpPr>
            <p:spPr bwMode="auto">
              <a:xfrm>
                <a:off x="2519" y="1609"/>
                <a:ext cx="267" cy="198"/>
              </a:xfrm>
              <a:custGeom>
                <a:avLst/>
                <a:gdLst>
                  <a:gd name="T0" fmla="*/ 4 w 267"/>
                  <a:gd name="T1" fmla="*/ 0 h 198"/>
                  <a:gd name="T2" fmla="*/ 263 w 267"/>
                  <a:gd name="T3" fmla="*/ 0 h 198"/>
                  <a:gd name="T4" fmla="*/ 265 w 267"/>
                  <a:gd name="T5" fmla="*/ 0 h 198"/>
                  <a:gd name="T6" fmla="*/ 267 w 267"/>
                  <a:gd name="T7" fmla="*/ 0 h 198"/>
                  <a:gd name="T8" fmla="*/ 267 w 267"/>
                  <a:gd name="T9" fmla="*/ 2 h 198"/>
                  <a:gd name="T10" fmla="*/ 267 w 267"/>
                  <a:gd name="T11" fmla="*/ 2 h 198"/>
                  <a:gd name="T12" fmla="*/ 267 w 267"/>
                  <a:gd name="T13" fmla="*/ 192 h 198"/>
                  <a:gd name="T14" fmla="*/ 267 w 267"/>
                  <a:gd name="T15" fmla="*/ 194 h 198"/>
                  <a:gd name="T16" fmla="*/ 267 w 267"/>
                  <a:gd name="T17" fmla="*/ 196 h 198"/>
                  <a:gd name="T18" fmla="*/ 265 w 267"/>
                  <a:gd name="T19" fmla="*/ 196 h 198"/>
                  <a:gd name="T20" fmla="*/ 263 w 267"/>
                  <a:gd name="T21" fmla="*/ 198 h 198"/>
                  <a:gd name="T22" fmla="*/ 4 w 267"/>
                  <a:gd name="T23" fmla="*/ 198 h 198"/>
                  <a:gd name="T24" fmla="*/ 2 w 267"/>
                  <a:gd name="T25" fmla="*/ 196 h 198"/>
                  <a:gd name="T26" fmla="*/ 0 w 267"/>
                  <a:gd name="T27" fmla="*/ 196 h 198"/>
                  <a:gd name="T28" fmla="*/ 0 w 267"/>
                  <a:gd name="T29" fmla="*/ 194 h 198"/>
                  <a:gd name="T30" fmla="*/ 0 w 267"/>
                  <a:gd name="T31" fmla="*/ 192 h 198"/>
                  <a:gd name="T32" fmla="*/ 0 w 267"/>
                  <a:gd name="T33" fmla="*/ 2 h 198"/>
                  <a:gd name="T34" fmla="*/ 0 w 267"/>
                  <a:gd name="T35" fmla="*/ 2 h 198"/>
                  <a:gd name="T36" fmla="*/ 0 w 267"/>
                  <a:gd name="T37" fmla="*/ 0 h 198"/>
                  <a:gd name="T38" fmla="*/ 2 w 267"/>
                  <a:gd name="T39" fmla="*/ 0 h 198"/>
                  <a:gd name="T40" fmla="*/ 4 w 267"/>
                  <a:gd name="T4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7" h="198">
                    <a:moveTo>
                      <a:pt x="4" y="0"/>
                    </a:moveTo>
                    <a:lnTo>
                      <a:pt x="263" y="0"/>
                    </a:lnTo>
                    <a:lnTo>
                      <a:pt x="265" y="0"/>
                    </a:lnTo>
                    <a:lnTo>
                      <a:pt x="267" y="0"/>
                    </a:lnTo>
                    <a:lnTo>
                      <a:pt x="267" y="2"/>
                    </a:lnTo>
                    <a:lnTo>
                      <a:pt x="267" y="2"/>
                    </a:lnTo>
                    <a:lnTo>
                      <a:pt x="267" y="192"/>
                    </a:lnTo>
                    <a:lnTo>
                      <a:pt x="267" y="194"/>
                    </a:lnTo>
                    <a:lnTo>
                      <a:pt x="267" y="196"/>
                    </a:lnTo>
                    <a:lnTo>
                      <a:pt x="265" y="196"/>
                    </a:lnTo>
                    <a:lnTo>
                      <a:pt x="263" y="198"/>
                    </a:lnTo>
                    <a:lnTo>
                      <a:pt x="4" y="198"/>
                    </a:lnTo>
                    <a:lnTo>
                      <a:pt x="2" y="196"/>
                    </a:lnTo>
                    <a:lnTo>
                      <a:pt x="0" y="196"/>
                    </a:lnTo>
                    <a:lnTo>
                      <a:pt x="0" y="194"/>
                    </a:lnTo>
                    <a:lnTo>
                      <a:pt x="0" y="192"/>
                    </a:lnTo>
                    <a:lnTo>
                      <a:pt x="0" y="2"/>
                    </a:lnTo>
                    <a:lnTo>
                      <a:pt x="0" y="2"/>
                    </a:lnTo>
                    <a:lnTo>
                      <a:pt x="0" y="0"/>
                    </a:lnTo>
                    <a:lnTo>
                      <a:pt x="2" y="0"/>
                    </a:ln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3" name="Freeform 33"/>
              <p:cNvSpPr>
                <a:spLocks/>
              </p:cNvSpPr>
              <p:nvPr/>
            </p:nvSpPr>
            <p:spPr bwMode="auto">
              <a:xfrm>
                <a:off x="2541" y="1631"/>
                <a:ext cx="223" cy="154"/>
              </a:xfrm>
              <a:custGeom>
                <a:avLst/>
                <a:gdLst>
                  <a:gd name="T0" fmla="*/ 4 w 223"/>
                  <a:gd name="T1" fmla="*/ 0 h 154"/>
                  <a:gd name="T2" fmla="*/ 219 w 223"/>
                  <a:gd name="T3" fmla="*/ 0 h 154"/>
                  <a:gd name="T4" fmla="*/ 221 w 223"/>
                  <a:gd name="T5" fmla="*/ 0 h 154"/>
                  <a:gd name="T6" fmla="*/ 223 w 223"/>
                  <a:gd name="T7" fmla="*/ 0 h 154"/>
                  <a:gd name="T8" fmla="*/ 223 w 223"/>
                  <a:gd name="T9" fmla="*/ 2 h 154"/>
                  <a:gd name="T10" fmla="*/ 223 w 223"/>
                  <a:gd name="T11" fmla="*/ 2 h 154"/>
                  <a:gd name="T12" fmla="*/ 223 w 223"/>
                  <a:gd name="T13" fmla="*/ 150 h 154"/>
                  <a:gd name="T14" fmla="*/ 223 w 223"/>
                  <a:gd name="T15" fmla="*/ 152 h 154"/>
                  <a:gd name="T16" fmla="*/ 223 w 223"/>
                  <a:gd name="T17" fmla="*/ 152 h 154"/>
                  <a:gd name="T18" fmla="*/ 221 w 223"/>
                  <a:gd name="T19" fmla="*/ 152 h 154"/>
                  <a:gd name="T20" fmla="*/ 219 w 223"/>
                  <a:gd name="T21" fmla="*/ 154 h 154"/>
                  <a:gd name="T22" fmla="*/ 4 w 223"/>
                  <a:gd name="T23" fmla="*/ 154 h 154"/>
                  <a:gd name="T24" fmla="*/ 2 w 223"/>
                  <a:gd name="T25" fmla="*/ 152 h 154"/>
                  <a:gd name="T26" fmla="*/ 0 w 223"/>
                  <a:gd name="T27" fmla="*/ 152 h 154"/>
                  <a:gd name="T28" fmla="*/ 0 w 223"/>
                  <a:gd name="T29" fmla="*/ 152 h 154"/>
                  <a:gd name="T30" fmla="*/ 0 w 223"/>
                  <a:gd name="T31" fmla="*/ 150 h 154"/>
                  <a:gd name="T32" fmla="*/ 0 w 223"/>
                  <a:gd name="T33" fmla="*/ 2 h 154"/>
                  <a:gd name="T34" fmla="*/ 0 w 223"/>
                  <a:gd name="T35" fmla="*/ 2 h 154"/>
                  <a:gd name="T36" fmla="*/ 0 w 223"/>
                  <a:gd name="T37" fmla="*/ 0 h 154"/>
                  <a:gd name="T38" fmla="*/ 2 w 223"/>
                  <a:gd name="T39" fmla="*/ 0 h 154"/>
                  <a:gd name="T40" fmla="*/ 4 w 223"/>
                  <a:gd name="T4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 h="154">
                    <a:moveTo>
                      <a:pt x="4" y="0"/>
                    </a:moveTo>
                    <a:lnTo>
                      <a:pt x="219" y="0"/>
                    </a:lnTo>
                    <a:lnTo>
                      <a:pt x="221" y="0"/>
                    </a:lnTo>
                    <a:lnTo>
                      <a:pt x="223" y="0"/>
                    </a:lnTo>
                    <a:lnTo>
                      <a:pt x="223" y="2"/>
                    </a:lnTo>
                    <a:lnTo>
                      <a:pt x="223" y="2"/>
                    </a:lnTo>
                    <a:lnTo>
                      <a:pt x="223" y="150"/>
                    </a:lnTo>
                    <a:lnTo>
                      <a:pt x="223" y="152"/>
                    </a:lnTo>
                    <a:lnTo>
                      <a:pt x="223" y="152"/>
                    </a:lnTo>
                    <a:lnTo>
                      <a:pt x="221" y="152"/>
                    </a:lnTo>
                    <a:lnTo>
                      <a:pt x="219" y="154"/>
                    </a:lnTo>
                    <a:lnTo>
                      <a:pt x="4" y="154"/>
                    </a:lnTo>
                    <a:lnTo>
                      <a:pt x="2" y="152"/>
                    </a:lnTo>
                    <a:lnTo>
                      <a:pt x="0" y="152"/>
                    </a:lnTo>
                    <a:lnTo>
                      <a:pt x="0" y="152"/>
                    </a:lnTo>
                    <a:lnTo>
                      <a:pt x="0" y="150"/>
                    </a:lnTo>
                    <a:lnTo>
                      <a:pt x="0" y="2"/>
                    </a:lnTo>
                    <a:lnTo>
                      <a:pt x="0" y="2"/>
                    </a:lnTo>
                    <a:lnTo>
                      <a:pt x="0" y="0"/>
                    </a:lnTo>
                    <a:lnTo>
                      <a:pt x="2" y="0"/>
                    </a:lnTo>
                    <a:lnTo>
                      <a:pt x="4"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4" name="Freeform 34"/>
              <p:cNvSpPr>
                <a:spLocks/>
              </p:cNvSpPr>
              <p:nvPr/>
            </p:nvSpPr>
            <p:spPr bwMode="auto">
              <a:xfrm>
                <a:off x="2549" y="1635"/>
                <a:ext cx="211" cy="144"/>
              </a:xfrm>
              <a:custGeom>
                <a:avLst/>
                <a:gdLst>
                  <a:gd name="T0" fmla="*/ 2 w 211"/>
                  <a:gd name="T1" fmla="*/ 0 h 144"/>
                  <a:gd name="T2" fmla="*/ 207 w 211"/>
                  <a:gd name="T3" fmla="*/ 0 h 144"/>
                  <a:gd name="T4" fmla="*/ 209 w 211"/>
                  <a:gd name="T5" fmla="*/ 0 h 144"/>
                  <a:gd name="T6" fmla="*/ 211 w 211"/>
                  <a:gd name="T7" fmla="*/ 0 h 144"/>
                  <a:gd name="T8" fmla="*/ 211 w 211"/>
                  <a:gd name="T9" fmla="*/ 0 h 144"/>
                  <a:gd name="T10" fmla="*/ 211 w 211"/>
                  <a:gd name="T11" fmla="*/ 2 h 144"/>
                  <a:gd name="T12" fmla="*/ 211 w 211"/>
                  <a:gd name="T13" fmla="*/ 140 h 144"/>
                  <a:gd name="T14" fmla="*/ 211 w 211"/>
                  <a:gd name="T15" fmla="*/ 142 h 144"/>
                  <a:gd name="T16" fmla="*/ 211 w 211"/>
                  <a:gd name="T17" fmla="*/ 144 h 144"/>
                  <a:gd name="T18" fmla="*/ 209 w 211"/>
                  <a:gd name="T19" fmla="*/ 144 h 144"/>
                  <a:gd name="T20" fmla="*/ 207 w 211"/>
                  <a:gd name="T21" fmla="*/ 144 h 144"/>
                  <a:gd name="T22" fmla="*/ 2 w 211"/>
                  <a:gd name="T23" fmla="*/ 144 h 144"/>
                  <a:gd name="T24" fmla="*/ 0 w 211"/>
                  <a:gd name="T25" fmla="*/ 144 h 144"/>
                  <a:gd name="T26" fmla="*/ 0 w 211"/>
                  <a:gd name="T27" fmla="*/ 144 h 144"/>
                  <a:gd name="T28" fmla="*/ 0 w 211"/>
                  <a:gd name="T29" fmla="*/ 142 h 144"/>
                  <a:gd name="T30" fmla="*/ 0 w 211"/>
                  <a:gd name="T31" fmla="*/ 140 h 144"/>
                  <a:gd name="T32" fmla="*/ 0 w 211"/>
                  <a:gd name="T33" fmla="*/ 2 h 144"/>
                  <a:gd name="T34" fmla="*/ 0 w 211"/>
                  <a:gd name="T35" fmla="*/ 0 h 144"/>
                  <a:gd name="T36" fmla="*/ 0 w 211"/>
                  <a:gd name="T37" fmla="*/ 0 h 144"/>
                  <a:gd name="T38" fmla="*/ 0 w 211"/>
                  <a:gd name="T39" fmla="*/ 0 h 144"/>
                  <a:gd name="T40" fmla="*/ 2 w 211"/>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144">
                    <a:moveTo>
                      <a:pt x="2" y="0"/>
                    </a:moveTo>
                    <a:lnTo>
                      <a:pt x="207" y="0"/>
                    </a:lnTo>
                    <a:lnTo>
                      <a:pt x="209" y="0"/>
                    </a:lnTo>
                    <a:lnTo>
                      <a:pt x="211" y="0"/>
                    </a:lnTo>
                    <a:lnTo>
                      <a:pt x="211" y="0"/>
                    </a:lnTo>
                    <a:lnTo>
                      <a:pt x="211" y="2"/>
                    </a:lnTo>
                    <a:lnTo>
                      <a:pt x="211" y="140"/>
                    </a:lnTo>
                    <a:lnTo>
                      <a:pt x="211" y="142"/>
                    </a:lnTo>
                    <a:lnTo>
                      <a:pt x="211" y="144"/>
                    </a:lnTo>
                    <a:lnTo>
                      <a:pt x="209" y="144"/>
                    </a:lnTo>
                    <a:lnTo>
                      <a:pt x="207" y="144"/>
                    </a:lnTo>
                    <a:lnTo>
                      <a:pt x="2" y="144"/>
                    </a:lnTo>
                    <a:lnTo>
                      <a:pt x="0" y="144"/>
                    </a:lnTo>
                    <a:lnTo>
                      <a:pt x="0" y="144"/>
                    </a:lnTo>
                    <a:lnTo>
                      <a:pt x="0" y="142"/>
                    </a:lnTo>
                    <a:lnTo>
                      <a:pt x="0" y="140"/>
                    </a:lnTo>
                    <a:lnTo>
                      <a:pt x="0" y="2"/>
                    </a:lnTo>
                    <a:lnTo>
                      <a:pt x="0" y="0"/>
                    </a:lnTo>
                    <a:lnTo>
                      <a:pt x="0" y="0"/>
                    </a:lnTo>
                    <a:lnTo>
                      <a:pt x="0" y="0"/>
                    </a:lnTo>
                    <a:lnTo>
                      <a:pt x="2"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5" name="Freeform 35"/>
              <p:cNvSpPr>
                <a:spLocks/>
              </p:cNvSpPr>
              <p:nvPr/>
            </p:nvSpPr>
            <p:spPr bwMode="auto">
              <a:xfrm>
                <a:off x="2541" y="1635"/>
                <a:ext cx="221" cy="150"/>
              </a:xfrm>
              <a:custGeom>
                <a:avLst/>
                <a:gdLst>
                  <a:gd name="T0" fmla="*/ 0 w 221"/>
                  <a:gd name="T1" fmla="*/ 0 h 150"/>
                  <a:gd name="T2" fmla="*/ 6 w 221"/>
                  <a:gd name="T3" fmla="*/ 2 h 150"/>
                  <a:gd name="T4" fmla="*/ 6 w 221"/>
                  <a:gd name="T5" fmla="*/ 142 h 150"/>
                  <a:gd name="T6" fmla="*/ 6 w 221"/>
                  <a:gd name="T7" fmla="*/ 144 h 150"/>
                  <a:gd name="T8" fmla="*/ 6 w 221"/>
                  <a:gd name="T9" fmla="*/ 144 h 150"/>
                  <a:gd name="T10" fmla="*/ 8 w 221"/>
                  <a:gd name="T11" fmla="*/ 146 h 150"/>
                  <a:gd name="T12" fmla="*/ 8 w 221"/>
                  <a:gd name="T13" fmla="*/ 146 h 150"/>
                  <a:gd name="T14" fmla="*/ 217 w 221"/>
                  <a:gd name="T15" fmla="*/ 146 h 150"/>
                  <a:gd name="T16" fmla="*/ 221 w 221"/>
                  <a:gd name="T17" fmla="*/ 150 h 150"/>
                  <a:gd name="T18" fmla="*/ 4 w 221"/>
                  <a:gd name="T19" fmla="*/ 150 h 150"/>
                  <a:gd name="T20" fmla="*/ 2 w 221"/>
                  <a:gd name="T21" fmla="*/ 148 h 150"/>
                  <a:gd name="T22" fmla="*/ 0 w 221"/>
                  <a:gd name="T23" fmla="*/ 148 h 150"/>
                  <a:gd name="T24" fmla="*/ 0 w 221"/>
                  <a:gd name="T25" fmla="*/ 148 h 150"/>
                  <a:gd name="T26" fmla="*/ 0 w 221"/>
                  <a:gd name="T27" fmla="*/ 146 h 150"/>
                  <a:gd name="T28" fmla="*/ 0 w 221"/>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50">
                    <a:moveTo>
                      <a:pt x="0" y="0"/>
                    </a:moveTo>
                    <a:lnTo>
                      <a:pt x="6" y="2"/>
                    </a:lnTo>
                    <a:lnTo>
                      <a:pt x="6" y="142"/>
                    </a:lnTo>
                    <a:lnTo>
                      <a:pt x="6" y="144"/>
                    </a:lnTo>
                    <a:lnTo>
                      <a:pt x="6" y="144"/>
                    </a:lnTo>
                    <a:lnTo>
                      <a:pt x="8" y="146"/>
                    </a:lnTo>
                    <a:lnTo>
                      <a:pt x="8" y="146"/>
                    </a:lnTo>
                    <a:lnTo>
                      <a:pt x="217" y="146"/>
                    </a:lnTo>
                    <a:lnTo>
                      <a:pt x="221" y="150"/>
                    </a:lnTo>
                    <a:lnTo>
                      <a:pt x="4" y="150"/>
                    </a:lnTo>
                    <a:lnTo>
                      <a:pt x="2" y="148"/>
                    </a:lnTo>
                    <a:lnTo>
                      <a:pt x="0" y="148"/>
                    </a:lnTo>
                    <a:lnTo>
                      <a:pt x="0" y="148"/>
                    </a:lnTo>
                    <a:lnTo>
                      <a:pt x="0" y="146"/>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6" name="Rectangle 36"/>
              <p:cNvSpPr>
                <a:spLocks noChangeArrowheads="1"/>
              </p:cNvSpPr>
              <p:nvPr/>
            </p:nvSpPr>
            <p:spPr bwMode="auto">
              <a:xfrm>
                <a:off x="2561" y="1811"/>
                <a:ext cx="185" cy="1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7" name="Rectangle 37"/>
              <p:cNvSpPr>
                <a:spLocks noChangeArrowheads="1"/>
              </p:cNvSpPr>
              <p:nvPr/>
            </p:nvSpPr>
            <p:spPr bwMode="auto">
              <a:xfrm>
                <a:off x="2565" y="1811"/>
                <a:ext cx="177" cy="1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8" name="Rectangle 38"/>
              <p:cNvSpPr>
                <a:spLocks noChangeArrowheads="1"/>
              </p:cNvSpPr>
              <p:nvPr/>
            </p:nvSpPr>
            <p:spPr bwMode="auto">
              <a:xfrm>
                <a:off x="2756" y="1617"/>
                <a:ext cx="16" cy="6"/>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69" name="Rectangle 39"/>
              <p:cNvSpPr>
                <a:spLocks noChangeArrowheads="1"/>
              </p:cNvSpPr>
              <p:nvPr/>
            </p:nvSpPr>
            <p:spPr bwMode="auto">
              <a:xfrm>
                <a:off x="2577" y="1819"/>
                <a:ext cx="12"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70" name="Rectangle 40"/>
              <p:cNvSpPr>
                <a:spLocks noChangeArrowheads="1"/>
              </p:cNvSpPr>
              <p:nvPr/>
            </p:nvSpPr>
            <p:spPr bwMode="auto">
              <a:xfrm>
                <a:off x="2718" y="1819"/>
                <a:ext cx="14"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71" name="Rectangle 41"/>
              <p:cNvSpPr>
                <a:spLocks noChangeArrowheads="1"/>
              </p:cNvSpPr>
              <p:nvPr/>
            </p:nvSpPr>
            <p:spPr bwMode="auto">
              <a:xfrm>
                <a:off x="2619" y="1817"/>
                <a:ext cx="71" cy="1"/>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259" name="Rectangle 42"/>
            <p:cNvSpPr>
              <a:spLocks noChangeArrowheads="1"/>
            </p:cNvSpPr>
            <p:nvPr/>
          </p:nvSpPr>
          <p:spPr bwMode="auto">
            <a:xfrm>
              <a:off x="363538" y="1730119"/>
              <a:ext cx="1080000" cy="90328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60" name="Rectangle 43"/>
            <p:cNvSpPr>
              <a:spLocks noChangeArrowheads="1"/>
            </p:cNvSpPr>
            <p:nvPr/>
          </p:nvSpPr>
          <p:spPr bwMode="auto">
            <a:xfrm>
              <a:off x="1462784" y="2637708"/>
              <a:ext cx="2861632" cy="903288"/>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261" name="Group 44"/>
            <p:cNvGrpSpPr>
              <a:grpSpLocks/>
            </p:cNvGrpSpPr>
            <p:nvPr/>
          </p:nvGrpSpPr>
          <p:grpSpPr bwMode="auto">
            <a:xfrm>
              <a:off x="1769806" y="3037553"/>
              <a:ext cx="436562" cy="449263"/>
              <a:chOff x="2515" y="2186"/>
              <a:chExt cx="275" cy="283"/>
            </a:xfrm>
          </p:grpSpPr>
          <p:sp>
            <p:nvSpPr>
              <p:cNvPr id="342" name="Oval 45"/>
              <p:cNvSpPr>
                <a:spLocks noChangeArrowheads="1"/>
              </p:cNvSpPr>
              <p:nvPr/>
            </p:nvSpPr>
            <p:spPr bwMode="auto">
              <a:xfrm>
                <a:off x="2547" y="2386"/>
                <a:ext cx="217" cy="83"/>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43" name="Oval 46"/>
              <p:cNvSpPr>
                <a:spLocks noChangeArrowheads="1"/>
              </p:cNvSpPr>
              <p:nvPr/>
            </p:nvSpPr>
            <p:spPr bwMode="auto">
              <a:xfrm>
                <a:off x="2547" y="2376"/>
                <a:ext cx="217" cy="85"/>
              </a:xfrm>
              <a:prstGeom prst="ellipse">
                <a:avLst/>
              </a:pr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344" name="Group 47"/>
              <p:cNvGrpSpPr>
                <a:grpSpLocks/>
              </p:cNvGrpSpPr>
              <p:nvPr/>
            </p:nvGrpSpPr>
            <p:grpSpPr bwMode="auto">
              <a:xfrm>
                <a:off x="2593" y="2394"/>
                <a:ext cx="125" cy="35"/>
                <a:chOff x="2593" y="2394"/>
                <a:chExt cx="125" cy="35"/>
              </a:xfrm>
            </p:grpSpPr>
            <p:sp>
              <p:nvSpPr>
                <p:cNvPr id="356" name="Freeform 48"/>
                <p:cNvSpPr>
                  <a:spLocks/>
                </p:cNvSpPr>
                <p:nvPr/>
              </p:nvSpPr>
              <p:spPr bwMode="auto">
                <a:xfrm>
                  <a:off x="2656" y="2394"/>
                  <a:ext cx="62" cy="35"/>
                </a:xfrm>
                <a:custGeom>
                  <a:avLst/>
                  <a:gdLst>
                    <a:gd name="T0" fmla="*/ 62 w 62"/>
                    <a:gd name="T1" fmla="*/ 0 h 35"/>
                    <a:gd name="T2" fmla="*/ 62 w 62"/>
                    <a:gd name="T3" fmla="*/ 0 h 35"/>
                    <a:gd name="T4" fmla="*/ 60 w 62"/>
                    <a:gd name="T5" fmla="*/ 6 h 35"/>
                    <a:gd name="T6" fmla="*/ 58 w 62"/>
                    <a:gd name="T7" fmla="*/ 12 h 35"/>
                    <a:gd name="T8" fmla="*/ 52 w 62"/>
                    <a:gd name="T9" fmla="*/ 18 h 35"/>
                    <a:gd name="T10" fmla="*/ 44 w 62"/>
                    <a:gd name="T11" fmla="*/ 24 h 35"/>
                    <a:gd name="T12" fmla="*/ 24 w 62"/>
                    <a:gd name="T13" fmla="*/ 32 h 35"/>
                    <a:gd name="T14" fmla="*/ 0 w 62"/>
                    <a:gd name="T15" fmla="*/ 35 h 35"/>
                    <a:gd name="T16" fmla="*/ 0 w 62"/>
                    <a:gd name="T17" fmla="*/ 0 h 35"/>
                    <a:gd name="T18" fmla="*/ 62 w 62"/>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62" y="0"/>
                      </a:moveTo>
                      <a:lnTo>
                        <a:pt x="62" y="0"/>
                      </a:lnTo>
                      <a:lnTo>
                        <a:pt x="60" y="6"/>
                      </a:lnTo>
                      <a:lnTo>
                        <a:pt x="58" y="12"/>
                      </a:lnTo>
                      <a:lnTo>
                        <a:pt x="52" y="18"/>
                      </a:lnTo>
                      <a:lnTo>
                        <a:pt x="44" y="24"/>
                      </a:lnTo>
                      <a:lnTo>
                        <a:pt x="24" y="32"/>
                      </a:lnTo>
                      <a:lnTo>
                        <a:pt x="0" y="35"/>
                      </a:lnTo>
                      <a:lnTo>
                        <a:pt x="0" y="0"/>
                      </a:lnTo>
                      <a:lnTo>
                        <a:pt x="62"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7" name="Freeform 49"/>
                <p:cNvSpPr>
                  <a:spLocks/>
                </p:cNvSpPr>
                <p:nvPr/>
              </p:nvSpPr>
              <p:spPr bwMode="auto">
                <a:xfrm>
                  <a:off x="2593" y="2394"/>
                  <a:ext cx="63" cy="35"/>
                </a:xfrm>
                <a:custGeom>
                  <a:avLst/>
                  <a:gdLst>
                    <a:gd name="T0" fmla="*/ 63 w 63"/>
                    <a:gd name="T1" fmla="*/ 35 h 35"/>
                    <a:gd name="T2" fmla="*/ 38 w 63"/>
                    <a:gd name="T3" fmla="*/ 32 h 35"/>
                    <a:gd name="T4" fmla="*/ 18 w 63"/>
                    <a:gd name="T5" fmla="*/ 24 h 35"/>
                    <a:gd name="T6" fmla="*/ 10 w 63"/>
                    <a:gd name="T7" fmla="*/ 18 h 35"/>
                    <a:gd name="T8" fmla="*/ 4 w 63"/>
                    <a:gd name="T9" fmla="*/ 12 h 35"/>
                    <a:gd name="T10" fmla="*/ 2 w 63"/>
                    <a:gd name="T11" fmla="*/ 6 h 35"/>
                    <a:gd name="T12" fmla="*/ 0 w 63"/>
                    <a:gd name="T13" fmla="*/ 0 h 35"/>
                    <a:gd name="T14" fmla="*/ 0 w 63"/>
                    <a:gd name="T15" fmla="*/ 0 h 35"/>
                    <a:gd name="T16" fmla="*/ 0 w 63"/>
                    <a:gd name="T17" fmla="*/ 0 h 35"/>
                    <a:gd name="T18" fmla="*/ 63 w 63"/>
                    <a:gd name="T19" fmla="*/ 0 h 35"/>
                    <a:gd name="T20" fmla="*/ 63 w 6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5">
                      <a:moveTo>
                        <a:pt x="63" y="35"/>
                      </a:moveTo>
                      <a:lnTo>
                        <a:pt x="38" y="32"/>
                      </a:lnTo>
                      <a:lnTo>
                        <a:pt x="18" y="24"/>
                      </a:lnTo>
                      <a:lnTo>
                        <a:pt x="10" y="18"/>
                      </a:lnTo>
                      <a:lnTo>
                        <a:pt x="4" y="12"/>
                      </a:lnTo>
                      <a:lnTo>
                        <a:pt x="2" y="6"/>
                      </a:lnTo>
                      <a:lnTo>
                        <a:pt x="0" y="0"/>
                      </a:lnTo>
                      <a:lnTo>
                        <a:pt x="0" y="0"/>
                      </a:lnTo>
                      <a:lnTo>
                        <a:pt x="0" y="0"/>
                      </a:lnTo>
                      <a:lnTo>
                        <a:pt x="63" y="0"/>
                      </a:lnTo>
                      <a:lnTo>
                        <a:pt x="63" y="3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345" name="Freeform 50"/>
              <p:cNvSpPr>
                <a:spLocks/>
              </p:cNvSpPr>
              <p:nvPr/>
            </p:nvSpPr>
            <p:spPr bwMode="auto">
              <a:xfrm>
                <a:off x="2515" y="2186"/>
                <a:ext cx="275" cy="206"/>
              </a:xfrm>
              <a:custGeom>
                <a:avLst/>
                <a:gdLst>
                  <a:gd name="T0" fmla="*/ 4 w 275"/>
                  <a:gd name="T1" fmla="*/ 0 h 206"/>
                  <a:gd name="T2" fmla="*/ 269 w 275"/>
                  <a:gd name="T3" fmla="*/ 0 h 206"/>
                  <a:gd name="T4" fmla="*/ 271 w 275"/>
                  <a:gd name="T5" fmla="*/ 0 h 206"/>
                  <a:gd name="T6" fmla="*/ 273 w 275"/>
                  <a:gd name="T7" fmla="*/ 0 h 206"/>
                  <a:gd name="T8" fmla="*/ 273 w 275"/>
                  <a:gd name="T9" fmla="*/ 2 h 206"/>
                  <a:gd name="T10" fmla="*/ 275 w 275"/>
                  <a:gd name="T11" fmla="*/ 2 h 206"/>
                  <a:gd name="T12" fmla="*/ 275 w 275"/>
                  <a:gd name="T13" fmla="*/ 200 h 206"/>
                  <a:gd name="T14" fmla="*/ 273 w 275"/>
                  <a:gd name="T15" fmla="*/ 200 h 206"/>
                  <a:gd name="T16" fmla="*/ 273 w 275"/>
                  <a:gd name="T17" fmla="*/ 202 h 206"/>
                  <a:gd name="T18" fmla="*/ 271 w 275"/>
                  <a:gd name="T19" fmla="*/ 202 h 206"/>
                  <a:gd name="T20" fmla="*/ 269 w 275"/>
                  <a:gd name="T21" fmla="*/ 204 h 206"/>
                  <a:gd name="T22" fmla="*/ 4 w 275"/>
                  <a:gd name="T23" fmla="*/ 204 h 206"/>
                  <a:gd name="T24" fmla="*/ 2 w 275"/>
                  <a:gd name="T25" fmla="*/ 202 h 206"/>
                  <a:gd name="T26" fmla="*/ 0 w 275"/>
                  <a:gd name="T27" fmla="*/ 202 h 206"/>
                  <a:gd name="T28" fmla="*/ 0 w 275"/>
                  <a:gd name="T29" fmla="*/ 200 h 206"/>
                  <a:gd name="T30" fmla="*/ 0 w 275"/>
                  <a:gd name="T31" fmla="*/ 200 h 206"/>
                  <a:gd name="T32" fmla="*/ 0 w 275"/>
                  <a:gd name="T33" fmla="*/ 2 h 206"/>
                  <a:gd name="T34" fmla="*/ 0 w 275"/>
                  <a:gd name="T35" fmla="*/ 2 h 206"/>
                  <a:gd name="T36" fmla="*/ 0 w 275"/>
                  <a:gd name="T37" fmla="*/ 0 h 206"/>
                  <a:gd name="T38" fmla="*/ 2 w 275"/>
                  <a:gd name="T39" fmla="*/ 0 h 206"/>
                  <a:gd name="T40" fmla="*/ 4 w 275"/>
                  <a:gd name="T41" fmla="*/ 0 h 206"/>
                  <a:gd name="T42" fmla="*/ 24 w 275"/>
                  <a:gd name="T43" fmla="*/ 204 h 206"/>
                  <a:gd name="T44" fmla="*/ 219 w 275"/>
                  <a:gd name="T45" fmla="*/ 206 h 206"/>
                  <a:gd name="T46" fmla="*/ 24 w 275"/>
                  <a:gd name="T47" fmla="*/ 204 h 206"/>
                  <a:gd name="T48" fmla="*/ 4 w 275"/>
                  <a:gd name="T4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5" h="206">
                    <a:moveTo>
                      <a:pt x="4" y="0"/>
                    </a:moveTo>
                    <a:lnTo>
                      <a:pt x="269" y="0"/>
                    </a:lnTo>
                    <a:lnTo>
                      <a:pt x="271" y="0"/>
                    </a:lnTo>
                    <a:lnTo>
                      <a:pt x="273" y="0"/>
                    </a:lnTo>
                    <a:lnTo>
                      <a:pt x="273" y="2"/>
                    </a:lnTo>
                    <a:lnTo>
                      <a:pt x="275" y="2"/>
                    </a:lnTo>
                    <a:lnTo>
                      <a:pt x="275" y="200"/>
                    </a:lnTo>
                    <a:lnTo>
                      <a:pt x="273" y="200"/>
                    </a:lnTo>
                    <a:lnTo>
                      <a:pt x="273" y="202"/>
                    </a:lnTo>
                    <a:lnTo>
                      <a:pt x="271" y="202"/>
                    </a:lnTo>
                    <a:lnTo>
                      <a:pt x="269" y="204"/>
                    </a:lnTo>
                    <a:lnTo>
                      <a:pt x="4" y="204"/>
                    </a:lnTo>
                    <a:lnTo>
                      <a:pt x="2" y="202"/>
                    </a:lnTo>
                    <a:lnTo>
                      <a:pt x="0" y="202"/>
                    </a:lnTo>
                    <a:lnTo>
                      <a:pt x="0" y="200"/>
                    </a:lnTo>
                    <a:lnTo>
                      <a:pt x="0" y="200"/>
                    </a:lnTo>
                    <a:lnTo>
                      <a:pt x="0" y="2"/>
                    </a:lnTo>
                    <a:lnTo>
                      <a:pt x="0" y="2"/>
                    </a:lnTo>
                    <a:lnTo>
                      <a:pt x="0" y="0"/>
                    </a:lnTo>
                    <a:lnTo>
                      <a:pt x="2" y="0"/>
                    </a:lnTo>
                    <a:lnTo>
                      <a:pt x="4" y="0"/>
                    </a:lnTo>
                    <a:lnTo>
                      <a:pt x="24" y="204"/>
                    </a:lnTo>
                    <a:lnTo>
                      <a:pt x="219" y="206"/>
                    </a:lnTo>
                    <a:lnTo>
                      <a:pt x="24" y="204"/>
                    </a:lnTo>
                    <a:lnTo>
                      <a:pt x="4"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46" name="Freeform 51"/>
              <p:cNvSpPr>
                <a:spLocks/>
              </p:cNvSpPr>
              <p:nvPr/>
            </p:nvSpPr>
            <p:spPr bwMode="auto">
              <a:xfrm>
                <a:off x="2519" y="2188"/>
                <a:ext cx="267" cy="198"/>
              </a:xfrm>
              <a:custGeom>
                <a:avLst/>
                <a:gdLst>
                  <a:gd name="T0" fmla="*/ 4 w 267"/>
                  <a:gd name="T1" fmla="*/ 0 h 198"/>
                  <a:gd name="T2" fmla="*/ 263 w 267"/>
                  <a:gd name="T3" fmla="*/ 0 h 198"/>
                  <a:gd name="T4" fmla="*/ 265 w 267"/>
                  <a:gd name="T5" fmla="*/ 0 h 198"/>
                  <a:gd name="T6" fmla="*/ 267 w 267"/>
                  <a:gd name="T7" fmla="*/ 0 h 198"/>
                  <a:gd name="T8" fmla="*/ 267 w 267"/>
                  <a:gd name="T9" fmla="*/ 2 h 198"/>
                  <a:gd name="T10" fmla="*/ 267 w 267"/>
                  <a:gd name="T11" fmla="*/ 4 h 198"/>
                  <a:gd name="T12" fmla="*/ 267 w 267"/>
                  <a:gd name="T13" fmla="*/ 194 h 198"/>
                  <a:gd name="T14" fmla="*/ 267 w 267"/>
                  <a:gd name="T15" fmla="*/ 196 h 198"/>
                  <a:gd name="T16" fmla="*/ 267 w 267"/>
                  <a:gd name="T17" fmla="*/ 198 h 198"/>
                  <a:gd name="T18" fmla="*/ 265 w 267"/>
                  <a:gd name="T19" fmla="*/ 198 h 198"/>
                  <a:gd name="T20" fmla="*/ 263 w 267"/>
                  <a:gd name="T21" fmla="*/ 198 h 198"/>
                  <a:gd name="T22" fmla="*/ 4 w 267"/>
                  <a:gd name="T23" fmla="*/ 198 h 198"/>
                  <a:gd name="T24" fmla="*/ 2 w 267"/>
                  <a:gd name="T25" fmla="*/ 198 h 198"/>
                  <a:gd name="T26" fmla="*/ 0 w 267"/>
                  <a:gd name="T27" fmla="*/ 198 h 198"/>
                  <a:gd name="T28" fmla="*/ 0 w 267"/>
                  <a:gd name="T29" fmla="*/ 196 h 198"/>
                  <a:gd name="T30" fmla="*/ 0 w 267"/>
                  <a:gd name="T31" fmla="*/ 194 h 198"/>
                  <a:gd name="T32" fmla="*/ 0 w 267"/>
                  <a:gd name="T33" fmla="*/ 4 h 198"/>
                  <a:gd name="T34" fmla="*/ 0 w 267"/>
                  <a:gd name="T35" fmla="*/ 2 h 198"/>
                  <a:gd name="T36" fmla="*/ 0 w 267"/>
                  <a:gd name="T37" fmla="*/ 0 h 198"/>
                  <a:gd name="T38" fmla="*/ 2 w 267"/>
                  <a:gd name="T39" fmla="*/ 0 h 198"/>
                  <a:gd name="T40" fmla="*/ 4 w 267"/>
                  <a:gd name="T4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7" h="198">
                    <a:moveTo>
                      <a:pt x="4" y="0"/>
                    </a:moveTo>
                    <a:lnTo>
                      <a:pt x="263" y="0"/>
                    </a:lnTo>
                    <a:lnTo>
                      <a:pt x="265" y="0"/>
                    </a:lnTo>
                    <a:lnTo>
                      <a:pt x="267" y="0"/>
                    </a:lnTo>
                    <a:lnTo>
                      <a:pt x="267" y="2"/>
                    </a:lnTo>
                    <a:lnTo>
                      <a:pt x="267" y="4"/>
                    </a:lnTo>
                    <a:lnTo>
                      <a:pt x="267" y="194"/>
                    </a:lnTo>
                    <a:lnTo>
                      <a:pt x="267" y="196"/>
                    </a:lnTo>
                    <a:lnTo>
                      <a:pt x="267" y="198"/>
                    </a:lnTo>
                    <a:lnTo>
                      <a:pt x="265" y="198"/>
                    </a:lnTo>
                    <a:lnTo>
                      <a:pt x="263" y="198"/>
                    </a:lnTo>
                    <a:lnTo>
                      <a:pt x="4" y="198"/>
                    </a:lnTo>
                    <a:lnTo>
                      <a:pt x="2" y="198"/>
                    </a:lnTo>
                    <a:lnTo>
                      <a:pt x="0" y="198"/>
                    </a:lnTo>
                    <a:lnTo>
                      <a:pt x="0" y="196"/>
                    </a:lnTo>
                    <a:lnTo>
                      <a:pt x="0" y="194"/>
                    </a:lnTo>
                    <a:lnTo>
                      <a:pt x="0" y="4"/>
                    </a:lnTo>
                    <a:lnTo>
                      <a:pt x="0" y="2"/>
                    </a:lnTo>
                    <a:lnTo>
                      <a:pt x="0" y="0"/>
                    </a:lnTo>
                    <a:lnTo>
                      <a:pt x="2" y="0"/>
                    </a:ln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47" name="Freeform 52"/>
              <p:cNvSpPr>
                <a:spLocks/>
              </p:cNvSpPr>
              <p:nvPr/>
            </p:nvSpPr>
            <p:spPr bwMode="auto">
              <a:xfrm>
                <a:off x="2541" y="2210"/>
                <a:ext cx="223" cy="154"/>
              </a:xfrm>
              <a:custGeom>
                <a:avLst/>
                <a:gdLst>
                  <a:gd name="T0" fmla="*/ 4 w 223"/>
                  <a:gd name="T1" fmla="*/ 0 h 154"/>
                  <a:gd name="T2" fmla="*/ 219 w 223"/>
                  <a:gd name="T3" fmla="*/ 0 h 154"/>
                  <a:gd name="T4" fmla="*/ 221 w 223"/>
                  <a:gd name="T5" fmla="*/ 0 h 154"/>
                  <a:gd name="T6" fmla="*/ 223 w 223"/>
                  <a:gd name="T7" fmla="*/ 0 h 154"/>
                  <a:gd name="T8" fmla="*/ 223 w 223"/>
                  <a:gd name="T9" fmla="*/ 2 h 154"/>
                  <a:gd name="T10" fmla="*/ 223 w 223"/>
                  <a:gd name="T11" fmla="*/ 4 h 154"/>
                  <a:gd name="T12" fmla="*/ 223 w 223"/>
                  <a:gd name="T13" fmla="*/ 150 h 154"/>
                  <a:gd name="T14" fmla="*/ 223 w 223"/>
                  <a:gd name="T15" fmla="*/ 152 h 154"/>
                  <a:gd name="T16" fmla="*/ 223 w 223"/>
                  <a:gd name="T17" fmla="*/ 154 h 154"/>
                  <a:gd name="T18" fmla="*/ 221 w 223"/>
                  <a:gd name="T19" fmla="*/ 154 h 154"/>
                  <a:gd name="T20" fmla="*/ 219 w 223"/>
                  <a:gd name="T21" fmla="*/ 154 h 154"/>
                  <a:gd name="T22" fmla="*/ 4 w 223"/>
                  <a:gd name="T23" fmla="*/ 154 h 154"/>
                  <a:gd name="T24" fmla="*/ 2 w 223"/>
                  <a:gd name="T25" fmla="*/ 154 h 154"/>
                  <a:gd name="T26" fmla="*/ 0 w 223"/>
                  <a:gd name="T27" fmla="*/ 154 h 154"/>
                  <a:gd name="T28" fmla="*/ 0 w 223"/>
                  <a:gd name="T29" fmla="*/ 152 h 154"/>
                  <a:gd name="T30" fmla="*/ 0 w 223"/>
                  <a:gd name="T31" fmla="*/ 150 h 154"/>
                  <a:gd name="T32" fmla="*/ 0 w 223"/>
                  <a:gd name="T33" fmla="*/ 4 h 154"/>
                  <a:gd name="T34" fmla="*/ 0 w 223"/>
                  <a:gd name="T35" fmla="*/ 2 h 154"/>
                  <a:gd name="T36" fmla="*/ 0 w 223"/>
                  <a:gd name="T37" fmla="*/ 0 h 154"/>
                  <a:gd name="T38" fmla="*/ 2 w 223"/>
                  <a:gd name="T39" fmla="*/ 0 h 154"/>
                  <a:gd name="T40" fmla="*/ 4 w 223"/>
                  <a:gd name="T4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 h="154">
                    <a:moveTo>
                      <a:pt x="4" y="0"/>
                    </a:moveTo>
                    <a:lnTo>
                      <a:pt x="219" y="0"/>
                    </a:lnTo>
                    <a:lnTo>
                      <a:pt x="221" y="0"/>
                    </a:lnTo>
                    <a:lnTo>
                      <a:pt x="223" y="0"/>
                    </a:lnTo>
                    <a:lnTo>
                      <a:pt x="223" y="2"/>
                    </a:lnTo>
                    <a:lnTo>
                      <a:pt x="223" y="4"/>
                    </a:lnTo>
                    <a:lnTo>
                      <a:pt x="223" y="150"/>
                    </a:lnTo>
                    <a:lnTo>
                      <a:pt x="223" y="152"/>
                    </a:lnTo>
                    <a:lnTo>
                      <a:pt x="223" y="154"/>
                    </a:lnTo>
                    <a:lnTo>
                      <a:pt x="221" y="154"/>
                    </a:lnTo>
                    <a:lnTo>
                      <a:pt x="219" y="154"/>
                    </a:lnTo>
                    <a:lnTo>
                      <a:pt x="4" y="154"/>
                    </a:lnTo>
                    <a:lnTo>
                      <a:pt x="2" y="154"/>
                    </a:lnTo>
                    <a:lnTo>
                      <a:pt x="0" y="154"/>
                    </a:lnTo>
                    <a:lnTo>
                      <a:pt x="0" y="152"/>
                    </a:lnTo>
                    <a:lnTo>
                      <a:pt x="0" y="150"/>
                    </a:lnTo>
                    <a:lnTo>
                      <a:pt x="0" y="4"/>
                    </a:lnTo>
                    <a:lnTo>
                      <a:pt x="0" y="2"/>
                    </a:lnTo>
                    <a:lnTo>
                      <a:pt x="0" y="0"/>
                    </a:lnTo>
                    <a:lnTo>
                      <a:pt x="2" y="0"/>
                    </a:lnTo>
                    <a:lnTo>
                      <a:pt x="4"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48" name="Freeform 53"/>
              <p:cNvSpPr>
                <a:spLocks/>
              </p:cNvSpPr>
              <p:nvPr/>
            </p:nvSpPr>
            <p:spPr bwMode="auto">
              <a:xfrm>
                <a:off x="2549" y="2214"/>
                <a:ext cx="211" cy="146"/>
              </a:xfrm>
              <a:custGeom>
                <a:avLst/>
                <a:gdLst>
                  <a:gd name="T0" fmla="*/ 2 w 211"/>
                  <a:gd name="T1" fmla="*/ 0 h 146"/>
                  <a:gd name="T2" fmla="*/ 207 w 211"/>
                  <a:gd name="T3" fmla="*/ 0 h 146"/>
                  <a:gd name="T4" fmla="*/ 209 w 211"/>
                  <a:gd name="T5" fmla="*/ 0 h 146"/>
                  <a:gd name="T6" fmla="*/ 211 w 211"/>
                  <a:gd name="T7" fmla="*/ 0 h 146"/>
                  <a:gd name="T8" fmla="*/ 211 w 211"/>
                  <a:gd name="T9" fmla="*/ 2 h 146"/>
                  <a:gd name="T10" fmla="*/ 211 w 211"/>
                  <a:gd name="T11" fmla="*/ 4 h 146"/>
                  <a:gd name="T12" fmla="*/ 211 w 211"/>
                  <a:gd name="T13" fmla="*/ 142 h 146"/>
                  <a:gd name="T14" fmla="*/ 211 w 211"/>
                  <a:gd name="T15" fmla="*/ 144 h 146"/>
                  <a:gd name="T16" fmla="*/ 211 w 211"/>
                  <a:gd name="T17" fmla="*/ 144 h 146"/>
                  <a:gd name="T18" fmla="*/ 209 w 211"/>
                  <a:gd name="T19" fmla="*/ 146 h 146"/>
                  <a:gd name="T20" fmla="*/ 207 w 211"/>
                  <a:gd name="T21" fmla="*/ 146 h 146"/>
                  <a:gd name="T22" fmla="*/ 2 w 211"/>
                  <a:gd name="T23" fmla="*/ 146 h 146"/>
                  <a:gd name="T24" fmla="*/ 0 w 211"/>
                  <a:gd name="T25" fmla="*/ 146 h 146"/>
                  <a:gd name="T26" fmla="*/ 0 w 211"/>
                  <a:gd name="T27" fmla="*/ 144 h 146"/>
                  <a:gd name="T28" fmla="*/ 0 w 211"/>
                  <a:gd name="T29" fmla="*/ 144 h 146"/>
                  <a:gd name="T30" fmla="*/ 0 w 211"/>
                  <a:gd name="T31" fmla="*/ 142 h 146"/>
                  <a:gd name="T32" fmla="*/ 0 w 211"/>
                  <a:gd name="T33" fmla="*/ 4 h 146"/>
                  <a:gd name="T34" fmla="*/ 0 w 211"/>
                  <a:gd name="T35" fmla="*/ 2 h 146"/>
                  <a:gd name="T36" fmla="*/ 0 w 211"/>
                  <a:gd name="T37" fmla="*/ 0 h 146"/>
                  <a:gd name="T38" fmla="*/ 0 w 211"/>
                  <a:gd name="T39" fmla="*/ 0 h 146"/>
                  <a:gd name="T40" fmla="*/ 2 w 211"/>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146">
                    <a:moveTo>
                      <a:pt x="2" y="0"/>
                    </a:moveTo>
                    <a:lnTo>
                      <a:pt x="207" y="0"/>
                    </a:lnTo>
                    <a:lnTo>
                      <a:pt x="209" y="0"/>
                    </a:lnTo>
                    <a:lnTo>
                      <a:pt x="211" y="0"/>
                    </a:lnTo>
                    <a:lnTo>
                      <a:pt x="211" y="2"/>
                    </a:lnTo>
                    <a:lnTo>
                      <a:pt x="211" y="4"/>
                    </a:lnTo>
                    <a:lnTo>
                      <a:pt x="211" y="142"/>
                    </a:lnTo>
                    <a:lnTo>
                      <a:pt x="211" y="144"/>
                    </a:lnTo>
                    <a:lnTo>
                      <a:pt x="211" y="144"/>
                    </a:lnTo>
                    <a:lnTo>
                      <a:pt x="209" y="146"/>
                    </a:lnTo>
                    <a:lnTo>
                      <a:pt x="207" y="146"/>
                    </a:lnTo>
                    <a:lnTo>
                      <a:pt x="2" y="146"/>
                    </a:lnTo>
                    <a:lnTo>
                      <a:pt x="0" y="146"/>
                    </a:lnTo>
                    <a:lnTo>
                      <a:pt x="0" y="144"/>
                    </a:lnTo>
                    <a:lnTo>
                      <a:pt x="0" y="144"/>
                    </a:lnTo>
                    <a:lnTo>
                      <a:pt x="0" y="142"/>
                    </a:lnTo>
                    <a:lnTo>
                      <a:pt x="0" y="4"/>
                    </a:lnTo>
                    <a:lnTo>
                      <a:pt x="0" y="2"/>
                    </a:lnTo>
                    <a:lnTo>
                      <a:pt x="0" y="0"/>
                    </a:lnTo>
                    <a:lnTo>
                      <a:pt x="0" y="0"/>
                    </a:lnTo>
                    <a:lnTo>
                      <a:pt x="2"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49" name="Freeform 54"/>
              <p:cNvSpPr>
                <a:spLocks/>
              </p:cNvSpPr>
              <p:nvPr/>
            </p:nvSpPr>
            <p:spPr bwMode="auto">
              <a:xfrm>
                <a:off x="2541" y="2214"/>
                <a:ext cx="221" cy="150"/>
              </a:xfrm>
              <a:custGeom>
                <a:avLst/>
                <a:gdLst>
                  <a:gd name="T0" fmla="*/ 0 w 221"/>
                  <a:gd name="T1" fmla="*/ 0 h 150"/>
                  <a:gd name="T2" fmla="*/ 6 w 221"/>
                  <a:gd name="T3" fmla="*/ 4 h 150"/>
                  <a:gd name="T4" fmla="*/ 6 w 221"/>
                  <a:gd name="T5" fmla="*/ 144 h 150"/>
                  <a:gd name="T6" fmla="*/ 6 w 221"/>
                  <a:gd name="T7" fmla="*/ 144 h 150"/>
                  <a:gd name="T8" fmla="*/ 6 w 221"/>
                  <a:gd name="T9" fmla="*/ 146 h 150"/>
                  <a:gd name="T10" fmla="*/ 8 w 221"/>
                  <a:gd name="T11" fmla="*/ 146 h 150"/>
                  <a:gd name="T12" fmla="*/ 8 w 221"/>
                  <a:gd name="T13" fmla="*/ 146 h 150"/>
                  <a:gd name="T14" fmla="*/ 217 w 221"/>
                  <a:gd name="T15" fmla="*/ 146 h 150"/>
                  <a:gd name="T16" fmla="*/ 221 w 221"/>
                  <a:gd name="T17" fmla="*/ 150 h 150"/>
                  <a:gd name="T18" fmla="*/ 4 w 221"/>
                  <a:gd name="T19" fmla="*/ 150 h 150"/>
                  <a:gd name="T20" fmla="*/ 2 w 221"/>
                  <a:gd name="T21" fmla="*/ 150 h 150"/>
                  <a:gd name="T22" fmla="*/ 0 w 221"/>
                  <a:gd name="T23" fmla="*/ 150 h 150"/>
                  <a:gd name="T24" fmla="*/ 0 w 221"/>
                  <a:gd name="T25" fmla="*/ 148 h 150"/>
                  <a:gd name="T26" fmla="*/ 0 w 221"/>
                  <a:gd name="T27" fmla="*/ 146 h 150"/>
                  <a:gd name="T28" fmla="*/ 0 w 221"/>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50">
                    <a:moveTo>
                      <a:pt x="0" y="0"/>
                    </a:moveTo>
                    <a:lnTo>
                      <a:pt x="6" y="4"/>
                    </a:lnTo>
                    <a:lnTo>
                      <a:pt x="6" y="144"/>
                    </a:lnTo>
                    <a:lnTo>
                      <a:pt x="6" y="144"/>
                    </a:lnTo>
                    <a:lnTo>
                      <a:pt x="6" y="146"/>
                    </a:lnTo>
                    <a:lnTo>
                      <a:pt x="8" y="146"/>
                    </a:lnTo>
                    <a:lnTo>
                      <a:pt x="8" y="146"/>
                    </a:lnTo>
                    <a:lnTo>
                      <a:pt x="217" y="146"/>
                    </a:lnTo>
                    <a:lnTo>
                      <a:pt x="221" y="150"/>
                    </a:lnTo>
                    <a:lnTo>
                      <a:pt x="4" y="150"/>
                    </a:lnTo>
                    <a:lnTo>
                      <a:pt x="2" y="150"/>
                    </a:lnTo>
                    <a:lnTo>
                      <a:pt x="0" y="150"/>
                    </a:lnTo>
                    <a:lnTo>
                      <a:pt x="0" y="148"/>
                    </a:lnTo>
                    <a:lnTo>
                      <a:pt x="0" y="146"/>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0" name="Rectangle 55"/>
              <p:cNvSpPr>
                <a:spLocks noChangeArrowheads="1"/>
              </p:cNvSpPr>
              <p:nvPr/>
            </p:nvSpPr>
            <p:spPr bwMode="auto">
              <a:xfrm>
                <a:off x="2561" y="2390"/>
                <a:ext cx="185" cy="1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1" name="Rectangle 56"/>
              <p:cNvSpPr>
                <a:spLocks noChangeArrowheads="1"/>
              </p:cNvSpPr>
              <p:nvPr/>
            </p:nvSpPr>
            <p:spPr bwMode="auto">
              <a:xfrm>
                <a:off x="2565" y="2392"/>
                <a:ext cx="177" cy="1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2" name="Rectangle 57"/>
              <p:cNvSpPr>
                <a:spLocks noChangeArrowheads="1"/>
              </p:cNvSpPr>
              <p:nvPr/>
            </p:nvSpPr>
            <p:spPr bwMode="auto">
              <a:xfrm>
                <a:off x="2756" y="2198"/>
                <a:ext cx="16" cy="4"/>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3" name="Rectangle 58"/>
              <p:cNvSpPr>
                <a:spLocks noChangeArrowheads="1"/>
              </p:cNvSpPr>
              <p:nvPr/>
            </p:nvSpPr>
            <p:spPr bwMode="auto">
              <a:xfrm>
                <a:off x="2577" y="2398"/>
                <a:ext cx="12"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4" name="Rectangle 59"/>
              <p:cNvSpPr>
                <a:spLocks noChangeArrowheads="1"/>
              </p:cNvSpPr>
              <p:nvPr/>
            </p:nvSpPr>
            <p:spPr bwMode="auto">
              <a:xfrm>
                <a:off x="2718" y="2398"/>
                <a:ext cx="14"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55" name="Rectangle 60"/>
              <p:cNvSpPr>
                <a:spLocks noChangeArrowheads="1"/>
              </p:cNvSpPr>
              <p:nvPr/>
            </p:nvSpPr>
            <p:spPr bwMode="auto">
              <a:xfrm>
                <a:off x="2619" y="2396"/>
                <a:ext cx="71" cy="2"/>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262" name="Rectangle 61"/>
            <p:cNvSpPr>
              <a:spLocks noChangeArrowheads="1"/>
            </p:cNvSpPr>
            <p:nvPr/>
          </p:nvSpPr>
          <p:spPr bwMode="auto">
            <a:xfrm>
              <a:off x="363538" y="2652456"/>
              <a:ext cx="1080000" cy="9032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63" name="Rectangle 62"/>
            <p:cNvSpPr>
              <a:spLocks noChangeArrowheads="1"/>
            </p:cNvSpPr>
            <p:nvPr/>
          </p:nvSpPr>
          <p:spPr bwMode="auto">
            <a:xfrm>
              <a:off x="1462784" y="3560046"/>
              <a:ext cx="2861632" cy="903287"/>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264" name="Group 63"/>
            <p:cNvGrpSpPr>
              <a:grpSpLocks/>
            </p:cNvGrpSpPr>
            <p:nvPr/>
          </p:nvGrpSpPr>
          <p:grpSpPr bwMode="auto">
            <a:xfrm>
              <a:off x="1769806" y="3959891"/>
              <a:ext cx="436562" cy="449262"/>
              <a:chOff x="2515" y="2767"/>
              <a:chExt cx="275" cy="283"/>
            </a:xfrm>
          </p:grpSpPr>
          <p:sp>
            <p:nvSpPr>
              <p:cNvPr id="326" name="Oval 64"/>
              <p:cNvSpPr>
                <a:spLocks noChangeArrowheads="1"/>
              </p:cNvSpPr>
              <p:nvPr/>
            </p:nvSpPr>
            <p:spPr bwMode="auto">
              <a:xfrm>
                <a:off x="2547" y="2968"/>
                <a:ext cx="217" cy="82"/>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7" name="Oval 65"/>
              <p:cNvSpPr>
                <a:spLocks noChangeArrowheads="1"/>
              </p:cNvSpPr>
              <p:nvPr/>
            </p:nvSpPr>
            <p:spPr bwMode="auto">
              <a:xfrm>
                <a:off x="2547" y="2957"/>
                <a:ext cx="217" cy="85"/>
              </a:xfrm>
              <a:prstGeom prst="ellipse">
                <a:avLst/>
              </a:pr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328" name="Group 66"/>
              <p:cNvGrpSpPr>
                <a:grpSpLocks/>
              </p:cNvGrpSpPr>
              <p:nvPr/>
            </p:nvGrpSpPr>
            <p:grpSpPr bwMode="auto">
              <a:xfrm>
                <a:off x="2593" y="2976"/>
                <a:ext cx="125" cy="34"/>
                <a:chOff x="2593" y="2976"/>
                <a:chExt cx="125" cy="34"/>
              </a:xfrm>
            </p:grpSpPr>
            <p:sp>
              <p:nvSpPr>
                <p:cNvPr id="340" name="Freeform 67"/>
                <p:cNvSpPr>
                  <a:spLocks/>
                </p:cNvSpPr>
                <p:nvPr/>
              </p:nvSpPr>
              <p:spPr bwMode="auto">
                <a:xfrm>
                  <a:off x="2656" y="2976"/>
                  <a:ext cx="62" cy="34"/>
                </a:xfrm>
                <a:custGeom>
                  <a:avLst/>
                  <a:gdLst>
                    <a:gd name="T0" fmla="*/ 62 w 62"/>
                    <a:gd name="T1" fmla="*/ 0 h 34"/>
                    <a:gd name="T2" fmla="*/ 62 w 62"/>
                    <a:gd name="T3" fmla="*/ 0 h 34"/>
                    <a:gd name="T4" fmla="*/ 60 w 62"/>
                    <a:gd name="T5" fmla="*/ 6 h 34"/>
                    <a:gd name="T6" fmla="*/ 58 w 62"/>
                    <a:gd name="T7" fmla="*/ 12 h 34"/>
                    <a:gd name="T8" fmla="*/ 52 w 62"/>
                    <a:gd name="T9" fmla="*/ 18 h 34"/>
                    <a:gd name="T10" fmla="*/ 44 w 62"/>
                    <a:gd name="T11" fmla="*/ 24 h 34"/>
                    <a:gd name="T12" fmla="*/ 24 w 62"/>
                    <a:gd name="T13" fmla="*/ 32 h 34"/>
                    <a:gd name="T14" fmla="*/ 0 w 62"/>
                    <a:gd name="T15" fmla="*/ 34 h 34"/>
                    <a:gd name="T16" fmla="*/ 0 w 62"/>
                    <a:gd name="T17" fmla="*/ 0 h 34"/>
                    <a:gd name="T18" fmla="*/ 62 w 6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4">
                      <a:moveTo>
                        <a:pt x="62" y="0"/>
                      </a:moveTo>
                      <a:lnTo>
                        <a:pt x="62" y="0"/>
                      </a:lnTo>
                      <a:lnTo>
                        <a:pt x="60" y="6"/>
                      </a:lnTo>
                      <a:lnTo>
                        <a:pt x="58" y="12"/>
                      </a:lnTo>
                      <a:lnTo>
                        <a:pt x="52" y="18"/>
                      </a:lnTo>
                      <a:lnTo>
                        <a:pt x="44" y="24"/>
                      </a:lnTo>
                      <a:lnTo>
                        <a:pt x="24" y="32"/>
                      </a:lnTo>
                      <a:lnTo>
                        <a:pt x="0" y="34"/>
                      </a:lnTo>
                      <a:lnTo>
                        <a:pt x="0" y="0"/>
                      </a:lnTo>
                      <a:lnTo>
                        <a:pt x="62"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41" name="Freeform 68"/>
                <p:cNvSpPr>
                  <a:spLocks/>
                </p:cNvSpPr>
                <p:nvPr/>
              </p:nvSpPr>
              <p:spPr bwMode="auto">
                <a:xfrm>
                  <a:off x="2593" y="2976"/>
                  <a:ext cx="63" cy="34"/>
                </a:xfrm>
                <a:custGeom>
                  <a:avLst/>
                  <a:gdLst>
                    <a:gd name="T0" fmla="*/ 63 w 63"/>
                    <a:gd name="T1" fmla="*/ 34 h 34"/>
                    <a:gd name="T2" fmla="*/ 38 w 63"/>
                    <a:gd name="T3" fmla="*/ 32 h 34"/>
                    <a:gd name="T4" fmla="*/ 18 w 63"/>
                    <a:gd name="T5" fmla="*/ 24 h 34"/>
                    <a:gd name="T6" fmla="*/ 10 w 63"/>
                    <a:gd name="T7" fmla="*/ 18 h 34"/>
                    <a:gd name="T8" fmla="*/ 4 w 63"/>
                    <a:gd name="T9" fmla="*/ 12 h 34"/>
                    <a:gd name="T10" fmla="*/ 2 w 63"/>
                    <a:gd name="T11" fmla="*/ 6 h 34"/>
                    <a:gd name="T12" fmla="*/ 0 w 63"/>
                    <a:gd name="T13" fmla="*/ 0 h 34"/>
                    <a:gd name="T14" fmla="*/ 0 w 63"/>
                    <a:gd name="T15" fmla="*/ 0 h 34"/>
                    <a:gd name="T16" fmla="*/ 0 w 63"/>
                    <a:gd name="T17" fmla="*/ 0 h 34"/>
                    <a:gd name="T18" fmla="*/ 63 w 63"/>
                    <a:gd name="T19" fmla="*/ 0 h 34"/>
                    <a:gd name="T20" fmla="*/ 63 w 6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4">
                      <a:moveTo>
                        <a:pt x="63" y="34"/>
                      </a:moveTo>
                      <a:lnTo>
                        <a:pt x="38" y="32"/>
                      </a:lnTo>
                      <a:lnTo>
                        <a:pt x="18" y="24"/>
                      </a:lnTo>
                      <a:lnTo>
                        <a:pt x="10" y="18"/>
                      </a:lnTo>
                      <a:lnTo>
                        <a:pt x="4" y="12"/>
                      </a:lnTo>
                      <a:lnTo>
                        <a:pt x="2" y="6"/>
                      </a:lnTo>
                      <a:lnTo>
                        <a:pt x="0" y="0"/>
                      </a:lnTo>
                      <a:lnTo>
                        <a:pt x="0" y="0"/>
                      </a:lnTo>
                      <a:lnTo>
                        <a:pt x="0" y="0"/>
                      </a:lnTo>
                      <a:lnTo>
                        <a:pt x="63" y="0"/>
                      </a:lnTo>
                      <a:lnTo>
                        <a:pt x="63" y="3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329" name="Freeform 69"/>
              <p:cNvSpPr>
                <a:spLocks/>
              </p:cNvSpPr>
              <p:nvPr/>
            </p:nvSpPr>
            <p:spPr bwMode="auto">
              <a:xfrm>
                <a:off x="2515" y="2767"/>
                <a:ext cx="275" cy="207"/>
              </a:xfrm>
              <a:custGeom>
                <a:avLst/>
                <a:gdLst>
                  <a:gd name="T0" fmla="*/ 4 w 275"/>
                  <a:gd name="T1" fmla="*/ 0 h 207"/>
                  <a:gd name="T2" fmla="*/ 269 w 275"/>
                  <a:gd name="T3" fmla="*/ 0 h 207"/>
                  <a:gd name="T4" fmla="*/ 271 w 275"/>
                  <a:gd name="T5" fmla="*/ 0 h 207"/>
                  <a:gd name="T6" fmla="*/ 273 w 275"/>
                  <a:gd name="T7" fmla="*/ 0 h 207"/>
                  <a:gd name="T8" fmla="*/ 273 w 275"/>
                  <a:gd name="T9" fmla="*/ 2 h 207"/>
                  <a:gd name="T10" fmla="*/ 275 w 275"/>
                  <a:gd name="T11" fmla="*/ 2 h 207"/>
                  <a:gd name="T12" fmla="*/ 275 w 275"/>
                  <a:gd name="T13" fmla="*/ 201 h 207"/>
                  <a:gd name="T14" fmla="*/ 273 w 275"/>
                  <a:gd name="T15" fmla="*/ 201 h 207"/>
                  <a:gd name="T16" fmla="*/ 273 w 275"/>
                  <a:gd name="T17" fmla="*/ 203 h 207"/>
                  <a:gd name="T18" fmla="*/ 271 w 275"/>
                  <a:gd name="T19" fmla="*/ 203 h 207"/>
                  <a:gd name="T20" fmla="*/ 269 w 275"/>
                  <a:gd name="T21" fmla="*/ 205 h 207"/>
                  <a:gd name="T22" fmla="*/ 4 w 275"/>
                  <a:gd name="T23" fmla="*/ 205 h 207"/>
                  <a:gd name="T24" fmla="*/ 2 w 275"/>
                  <a:gd name="T25" fmla="*/ 203 h 207"/>
                  <a:gd name="T26" fmla="*/ 0 w 275"/>
                  <a:gd name="T27" fmla="*/ 203 h 207"/>
                  <a:gd name="T28" fmla="*/ 0 w 275"/>
                  <a:gd name="T29" fmla="*/ 201 h 207"/>
                  <a:gd name="T30" fmla="*/ 0 w 275"/>
                  <a:gd name="T31" fmla="*/ 201 h 207"/>
                  <a:gd name="T32" fmla="*/ 0 w 275"/>
                  <a:gd name="T33" fmla="*/ 2 h 207"/>
                  <a:gd name="T34" fmla="*/ 0 w 275"/>
                  <a:gd name="T35" fmla="*/ 2 h 207"/>
                  <a:gd name="T36" fmla="*/ 0 w 275"/>
                  <a:gd name="T37" fmla="*/ 0 h 207"/>
                  <a:gd name="T38" fmla="*/ 2 w 275"/>
                  <a:gd name="T39" fmla="*/ 0 h 207"/>
                  <a:gd name="T40" fmla="*/ 4 w 275"/>
                  <a:gd name="T41" fmla="*/ 0 h 207"/>
                  <a:gd name="T42" fmla="*/ 24 w 275"/>
                  <a:gd name="T43" fmla="*/ 205 h 207"/>
                  <a:gd name="T44" fmla="*/ 219 w 275"/>
                  <a:gd name="T45" fmla="*/ 207 h 207"/>
                  <a:gd name="T46" fmla="*/ 24 w 275"/>
                  <a:gd name="T47" fmla="*/ 205 h 207"/>
                  <a:gd name="T48" fmla="*/ 4 w 275"/>
                  <a:gd name="T49"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5" h="207">
                    <a:moveTo>
                      <a:pt x="4" y="0"/>
                    </a:moveTo>
                    <a:lnTo>
                      <a:pt x="269" y="0"/>
                    </a:lnTo>
                    <a:lnTo>
                      <a:pt x="271" y="0"/>
                    </a:lnTo>
                    <a:lnTo>
                      <a:pt x="273" y="0"/>
                    </a:lnTo>
                    <a:lnTo>
                      <a:pt x="273" y="2"/>
                    </a:lnTo>
                    <a:lnTo>
                      <a:pt x="275" y="2"/>
                    </a:lnTo>
                    <a:lnTo>
                      <a:pt x="275" y="201"/>
                    </a:lnTo>
                    <a:lnTo>
                      <a:pt x="273" y="201"/>
                    </a:lnTo>
                    <a:lnTo>
                      <a:pt x="273" y="203"/>
                    </a:lnTo>
                    <a:lnTo>
                      <a:pt x="271" y="203"/>
                    </a:lnTo>
                    <a:lnTo>
                      <a:pt x="269" y="205"/>
                    </a:lnTo>
                    <a:lnTo>
                      <a:pt x="4" y="205"/>
                    </a:lnTo>
                    <a:lnTo>
                      <a:pt x="2" y="203"/>
                    </a:lnTo>
                    <a:lnTo>
                      <a:pt x="0" y="203"/>
                    </a:lnTo>
                    <a:lnTo>
                      <a:pt x="0" y="201"/>
                    </a:lnTo>
                    <a:lnTo>
                      <a:pt x="0" y="201"/>
                    </a:lnTo>
                    <a:lnTo>
                      <a:pt x="0" y="2"/>
                    </a:lnTo>
                    <a:lnTo>
                      <a:pt x="0" y="2"/>
                    </a:lnTo>
                    <a:lnTo>
                      <a:pt x="0" y="0"/>
                    </a:lnTo>
                    <a:lnTo>
                      <a:pt x="2" y="0"/>
                    </a:lnTo>
                    <a:lnTo>
                      <a:pt x="4" y="0"/>
                    </a:lnTo>
                    <a:lnTo>
                      <a:pt x="24" y="205"/>
                    </a:lnTo>
                    <a:lnTo>
                      <a:pt x="219" y="207"/>
                    </a:lnTo>
                    <a:lnTo>
                      <a:pt x="24" y="205"/>
                    </a:lnTo>
                    <a:lnTo>
                      <a:pt x="4"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0" name="Freeform 70"/>
              <p:cNvSpPr>
                <a:spLocks/>
              </p:cNvSpPr>
              <p:nvPr/>
            </p:nvSpPr>
            <p:spPr bwMode="auto">
              <a:xfrm>
                <a:off x="2519" y="2769"/>
                <a:ext cx="267" cy="199"/>
              </a:xfrm>
              <a:custGeom>
                <a:avLst/>
                <a:gdLst>
                  <a:gd name="T0" fmla="*/ 4 w 267"/>
                  <a:gd name="T1" fmla="*/ 0 h 199"/>
                  <a:gd name="T2" fmla="*/ 263 w 267"/>
                  <a:gd name="T3" fmla="*/ 0 h 199"/>
                  <a:gd name="T4" fmla="*/ 265 w 267"/>
                  <a:gd name="T5" fmla="*/ 0 h 199"/>
                  <a:gd name="T6" fmla="*/ 267 w 267"/>
                  <a:gd name="T7" fmla="*/ 0 h 199"/>
                  <a:gd name="T8" fmla="*/ 267 w 267"/>
                  <a:gd name="T9" fmla="*/ 2 h 199"/>
                  <a:gd name="T10" fmla="*/ 267 w 267"/>
                  <a:gd name="T11" fmla="*/ 4 h 199"/>
                  <a:gd name="T12" fmla="*/ 267 w 267"/>
                  <a:gd name="T13" fmla="*/ 194 h 199"/>
                  <a:gd name="T14" fmla="*/ 267 w 267"/>
                  <a:gd name="T15" fmla="*/ 196 h 199"/>
                  <a:gd name="T16" fmla="*/ 267 w 267"/>
                  <a:gd name="T17" fmla="*/ 199 h 199"/>
                  <a:gd name="T18" fmla="*/ 265 w 267"/>
                  <a:gd name="T19" fmla="*/ 199 h 199"/>
                  <a:gd name="T20" fmla="*/ 263 w 267"/>
                  <a:gd name="T21" fmla="*/ 199 h 199"/>
                  <a:gd name="T22" fmla="*/ 4 w 267"/>
                  <a:gd name="T23" fmla="*/ 199 h 199"/>
                  <a:gd name="T24" fmla="*/ 2 w 267"/>
                  <a:gd name="T25" fmla="*/ 199 h 199"/>
                  <a:gd name="T26" fmla="*/ 0 w 267"/>
                  <a:gd name="T27" fmla="*/ 199 h 199"/>
                  <a:gd name="T28" fmla="*/ 0 w 267"/>
                  <a:gd name="T29" fmla="*/ 196 h 199"/>
                  <a:gd name="T30" fmla="*/ 0 w 267"/>
                  <a:gd name="T31" fmla="*/ 194 h 199"/>
                  <a:gd name="T32" fmla="*/ 0 w 267"/>
                  <a:gd name="T33" fmla="*/ 4 h 199"/>
                  <a:gd name="T34" fmla="*/ 0 w 267"/>
                  <a:gd name="T35" fmla="*/ 2 h 199"/>
                  <a:gd name="T36" fmla="*/ 0 w 267"/>
                  <a:gd name="T37" fmla="*/ 0 h 199"/>
                  <a:gd name="T38" fmla="*/ 2 w 267"/>
                  <a:gd name="T39" fmla="*/ 0 h 199"/>
                  <a:gd name="T40" fmla="*/ 4 w 267"/>
                  <a:gd name="T4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7" h="199">
                    <a:moveTo>
                      <a:pt x="4" y="0"/>
                    </a:moveTo>
                    <a:lnTo>
                      <a:pt x="263" y="0"/>
                    </a:lnTo>
                    <a:lnTo>
                      <a:pt x="265" y="0"/>
                    </a:lnTo>
                    <a:lnTo>
                      <a:pt x="267" y="0"/>
                    </a:lnTo>
                    <a:lnTo>
                      <a:pt x="267" y="2"/>
                    </a:lnTo>
                    <a:lnTo>
                      <a:pt x="267" y="4"/>
                    </a:lnTo>
                    <a:lnTo>
                      <a:pt x="267" y="194"/>
                    </a:lnTo>
                    <a:lnTo>
                      <a:pt x="267" y="196"/>
                    </a:lnTo>
                    <a:lnTo>
                      <a:pt x="267" y="199"/>
                    </a:lnTo>
                    <a:lnTo>
                      <a:pt x="265" y="199"/>
                    </a:lnTo>
                    <a:lnTo>
                      <a:pt x="263" y="199"/>
                    </a:lnTo>
                    <a:lnTo>
                      <a:pt x="4" y="199"/>
                    </a:lnTo>
                    <a:lnTo>
                      <a:pt x="2" y="199"/>
                    </a:lnTo>
                    <a:lnTo>
                      <a:pt x="0" y="199"/>
                    </a:lnTo>
                    <a:lnTo>
                      <a:pt x="0" y="196"/>
                    </a:lnTo>
                    <a:lnTo>
                      <a:pt x="0" y="194"/>
                    </a:lnTo>
                    <a:lnTo>
                      <a:pt x="0" y="4"/>
                    </a:lnTo>
                    <a:lnTo>
                      <a:pt x="0" y="2"/>
                    </a:lnTo>
                    <a:lnTo>
                      <a:pt x="0" y="0"/>
                    </a:lnTo>
                    <a:lnTo>
                      <a:pt x="2" y="0"/>
                    </a:ln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1" name="Freeform 71"/>
              <p:cNvSpPr>
                <a:spLocks/>
              </p:cNvSpPr>
              <p:nvPr/>
            </p:nvSpPr>
            <p:spPr bwMode="auto">
              <a:xfrm>
                <a:off x="2541" y="2791"/>
                <a:ext cx="223" cy="154"/>
              </a:xfrm>
              <a:custGeom>
                <a:avLst/>
                <a:gdLst>
                  <a:gd name="T0" fmla="*/ 4 w 223"/>
                  <a:gd name="T1" fmla="*/ 0 h 154"/>
                  <a:gd name="T2" fmla="*/ 219 w 223"/>
                  <a:gd name="T3" fmla="*/ 0 h 154"/>
                  <a:gd name="T4" fmla="*/ 221 w 223"/>
                  <a:gd name="T5" fmla="*/ 0 h 154"/>
                  <a:gd name="T6" fmla="*/ 223 w 223"/>
                  <a:gd name="T7" fmla="*/ 0 h 154"/>
                  <a:gd name="T8" fmla="*/ 223 w 223"/>
                  <a:gd name="T9" fmla="*/ 2 h 154"/>
                  <a:gd name="T10" fmla="*/ 223 w 223"/>
                  <a:gd name="T11" fmla="*/ 4 h 154"/>
                  <a:gd name="T12" fmla="*/ 223 w 223"/>
                  <a:gd name="T13" fmla="*/ 150 h 154"/>
                  <a:gd name="T14" fmla="*/ 223 w 223"/>
                  <a:gd name="T15" fmla="*/ 152 h 154"/>
                  <a:gd name="T16" fmla="*/ 223 w 223"/>
                  <a:gd name="T17" fmla="*/ 154 h 154"/>
                  <a:gd name="T18" fmla="*/ 221 w 223"/>
                  <a:gd name="T19" fmla="*/ 154 h 154"/>
                  <a:gd name="T20" fmla="*/ 219 w 223"/>
                  <a:gd name="T21" fmla="*/ 154 h 154"/>
                  <a:gd name="T22" fmla="*/ 4 w 223"/>
                  <a:gd name="T23" fmla="*/ 154 h 154"/>
                  <a:gd name="T24" fmla="*/ 2 w 223"/>
                  <a:gd name="T25" fmla="*/ 154 h 154"/>
                  <a:gd name="T26" fmla="*/ 0 w 223"/>
                  <a:gd name="T27" fmla="*/ 154 h 154"/>
                  <a:gd name="T28" fmla="*/ 0 w 223"/>
                  <a:gd name="T29" fmla="*/ 152 h 154"/>
                  <a:gd name="T30" fmla="*/ 0 w 223"/>
                  <a:gd name="T31" fmla="*/ 150 h 154"/>
                  <a:gd name="T32" fmla="*/ 0 w 223"/>
                  <a:gd name="T33" fmla="*/ 4 h 154"/>
                  <a:gd name="T34" fmla="*/ 0 w 223"/>
                  <a:gd name="T35" fmla="*/ 2 h 154"/>
                  <a:gd name="T36" fmla="*/ 0 w 223"/>
                  <a:gd name="T37" fmla="*/ 0 h 154"/>
                  <a:gd name="T38" fmla="*/ 2 w 223"/>
                  <a:gd name="T39" fmla="*/ 0 h 154"/>
                  <a:gd name="T40" fmla="*/ 4 w 223"/>
                  <a:gd name="T4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 h="154">
                    <a:moveTo>
                      <a:pt x="4" y="0"/>
                    </a:moveTo>
                    <a:lnTo>
                      <a:pt x="219" y="0"/>
                    </a:lnTo>
                    <a:lnTo>
                      <a:pt x="221" y="0"/>
                    </a:lnTo>
                    <a:lnTo>
                      <a:pt x="223" y="0"/>
                    </a:lnTo>
                    <a:lnTo>
                      <a:pt x="223" y="2"/>
                    </a:lnTo>
                    <a:lnTo>
                      <a:pt x="223" y="4"/>
                    </a:lnTo>
                    <a:lnTo>
                      <a:pt x="223" y="150"/>
                    </a:lnTo>
                    <a:lnTo>
                      <a:pt x="223" y="152"/>
                    </a:lnTo>
                    <a:lnTo>
                      <a:pt x="223" y="154"/>
                    </a:lnTo>
                    <a:lnTo>
                      <a:pt x="221" y="154"/>
                    </a:lnTo>
                    <a:lnTo>
                      <a:pt x="219" y="154"/>
                    </a:lnTo>
                    <a:lnTo>
                      <a:pt x="4" y="154"/>
                    </a:lnTo>
                    <a:lnTo>
                      <a:pt x="2" y="154"/>
                    </a:lnTo>
                    <a:lnTo>
                      <a:pt x="0" y="154"/>
                    </a:lnTo>
                    <a:lnTo>
                      <a:pt x="0" y="152"/>
                    </a:lnTo>
                    <a:lnTo>
                      <a:pt x="0" y="150"/>
                    </a:lnTo>
                    <a:lnTo>
                      <a:pt x="0" y="4"/>
                    </a:lnTo>
                    <a:lnTo>
                      <a:pt x="0" y="2"/>
                    </a:lnTo>
                    <a:lnTo>
                      <a:pt x="0" y="0"/>
                    </a:lnTo>
                    <a:lnTo>
                      <a:pt x="2" y="0"/>
                    </a:lnTo>
                    <a:lnTo>
                      <a:pt x="4"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2" name="Freeform 72"/>
              <p:cNvSpPr>
                <a:spLocks/>
              </p:cNvSpPr>
              <p:nvPr/>
            </p:nvSpPr>
            <p:spPr bwMode="auto">
              <a:xfrm>
                <a:off x="2549" y="2795"/>
                <a:ext cx="211" cy="146"/>
              </a:xfrm>
              <a:custGeom>
                <a:avLst/>
                <a:gdLst>
                  <a:gd name="T0" fmla="*/ 2 w 211"/>
                  <a:gd name="T1" fmla="*/ 0 h 146"/>
                  <a:gd name="T2" fmla="*/ 207 w 211"/>
                  <a:gd name="T3" fmla="*/ 0 h 146"/>
                  <a:gd name="T4" fmla="*/ 209 w 211"/>
                  <a:gd name="T5" fmla="*/ 0 h 146"/>
                  <a:gd name="T6" fmla="*/ 211 w 211"/>
                  <a:gd name="T7" fmla="*/ 0 h 146"/>
                  <a:gd name="T8" fmla="*/ 211 w 211"/>
                  <a:gd name="T9" fmla="*/ 2 h 146"/>
                  <a:gd name="T10" fmla="*/ 211 w 211"/>
                  <a:gd name="T11" fmla="*/ 4 h 146"/>
                  <a:gd name="T12" fmla="*/ 211 w 211"/>
                  <a:gd name="T13" fmla="*/ 142 h 146"/>
                  <a:gd name="T14" fmla="*/ 211 w 211"/>
                  <a:gd name="T15" fmla="*/ 144 h 146"/>
                  <a:gd name="T16" fmla="*/ 211 w 211"/>
                  <a:gd name="T17" fmla="*/ 144 h 146"/>
                  <a:gd name="T18" fmla="*/ 209 w 211"/>
                  <a:gd name="T19" fmla="*/ 146 h 146"/>
                  <a:gd name="T20" fmla="*/ 207 w 211"/>
                  <a:gd name="T21" fmla="*/ 146 h 146"/>
                  <a:gd name="T22" fmla="*/ 2 w 211"/>
                  <a:gd name="T23" fmla="*/ 146 h 146"/>
                  <a:gd name="T24" fmla="*/ 0 w 211"/>
                  <a:gd name="T25" fmla="*/ 146 h 146"/>
                  <a:gd name="T26" fmla="*/ 0 w 211"/>
                  <a:gd name="T27" fmla="*/ 144 h 146"/>
                  <a:gd name="T28" fmla="*/ 0 w 211"/>
                  <a:gd name="T29" fmla="*/ 144 h 146"/>
                  <a:gd name="T30" fmla="*/ 0 w 211"/>
                  <a:gd name="T31" fmla="*/ 142 h 146"/>
                  <a:gd name="T32" fmla="*/ 0 w 211"/>
                  <a:gd name="T33" fmla="*/ 4 h 146"/>
                  <a:gd name="T34" fmla="*/ 0 w 211"/>
                  <a:gd name="T35" fmla="*/ 2 h 146"/>
                  <a:gd name="T36" fmla="*/ 0 w 211"/>
                  <a:gd name="T37" fmla="*/ 0 h 146"/>
                  <a:gd name="T38" fmla="*/ 0 w 211"/>
                  <a:gd name="T39" fmla="*/ 0 h 146"/>
                  <a:gd name="T40" fmla="*/ 2 w 211"/>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146">
                    <a:moveTo>
                      <a:pt x="2" y="0"/>
                    </a:moveTo>
                    <a:lnTo>
                      <a:pt x="207" y="0"/>
                    </a:lnTo>
                    <a:lnTo>
                      <a:pt x="209" y="0"/>
                    </a:lnTo>
                    <a:lnTo>
                      <a:pt x="211" y="0"/>
                    </a:lnTo>
                    <a:lnTo>
                      <a:pt x="211" y="2"/>
                    </a:lnTo>
                    <a:lnTo>
                      <a:pt x="211" y="4"/>
                    </a:lnTo>
                    <a:lnTo>
                      <a:pt x="211" y="142"/>
                    </a:lnTo>
                    <a:lnTo>
                      <a:pt x="211" y="144"/>
                    </a:lnTo>
                    <a:lnTo>
                      <a:pt x="211" y="144"/>
                    </a:lnTo>
                    <a:lnTo>
                      <a:pt x="209" y="146"/>
                    </a:lnTo>
                    <a:lnTo>
                      <a:pt x="207" y="146"/>
                    </a:lnTo>
                    <a:lnTo>
                      <a:pt x="2" y="146"/>
                    </a:lnTo>
                    <a:lnTo>
                      <a:pt x="0" y="146"/>
                    </a:lnTo>
                    <a:lnTo>
                      <a:pt x="0" y="144"/>
                    </a:lnTo>
                    <a:lnTo>
                      <a:pt x="0" y="144"/>
                    </a:lnTo>
                    <a:lnTo>
                      <a:pt x="0" y="142"/>
                    </a:lnTo>
                    <a:lnTo>
                      <a:pt x="0" y="4"/>
                    </a:lnTo>
                    <a:lnTo>
                      <a:pt x="0" y="2"/>
                    </a:lnTo>
                    <a:lnTo>
                      <a:pt x="0" y="0"/>
                    </a:lnTo>
                    <a:lnTo>
                      <a:pt x="0" y="0"/>
                    </a:lnTo>
                    <a:lnTo>
                      <a:pt x="2"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3" name="Freeform 73"/>
              <p:cNvSpPr>
                <a:spLocks/>
              </p:cNvSpPr>
              <p:nvPr/>
            </p:nvSpPr>
            <p:spPr bwMode="auto">
              <a:xfrm>
                <a:off x="2541" y="2795"/>
                <a:ext cx="221" cy="150"/>
              </a:xfrm>
              <a:custGeom>
                <a:avLst/>
                <a:gdLst>
                  <a:gd name="T0" fmla="*/ 0 w 221"/>
                  <a:gd name="T1" fmla="*/ 0 h 150"/>
                  <a:gd name="T2" fmla="*/ 6 w 221"/>
                  <a:gd name="T3" fmla="*/ 4 h 150"/>
                  <a:gd name="T4" fmla="*/ 6 w 221"/>
                  <a:gd name="T5" fmla="*/ 144 h 150"/>
                  <a:gd name="T6" fmla="*/ 6 w 221"/>
                  <a:gd name="T7" fmla="*/ 144 h 150"/>
                  <a:gd name="T8" fmla="*/ 6 w 221"/>
                  <a:gd name="T9" fmla="*/ 146 h 150"/>
                  <a:gd name="T10" fmla="*/ 8 w 221"/>
                  <a:gd name="T11" fmla="*/ 146 h 150"/>
                  <a:gd name="T12" fmla="*/ 8 w 221"/>
                  <a:gd name="T13" fmla="*/ 146 h 150"/>
                  <a:gd name="T14" fmla="*/ 217 w 221"/>
                  <a:gd name="T15" fmla="*/ 146 h 150"/>
                  <a:gd name="T16" fmla="*/ 221 w 221"/>
                  <a:gd name="T17" fmla="*/ 150 h 150"/>
                  <a:gd name="T18" fmla="*/ 4 w 221"/>
                  <a:gd name="T19" fmla="*/ 150 h 150"/>
                  <a:gd name="T20" fmla="*/ 2 w 221"/>
                  <a:gd name="T21" fmla="*/ 150 h 150"/>
                  <a:gd name="T22" fmla="*/ 0 w 221"/>
                  <a:gd name="T23" fmla="*/ 150 h 150"/>
                  <a:gd name="T24" fmla="*/ 0 w 221"/>
                  <a:gd name="T25" fmla="*/ 148 h 150"/>
                  <a:gd name="T26" fmla="*/ 0 w 221"/>
                  <a:gd name="T27" fmla="*/ 146 h 150"/>
                  <a:gd name="T28" fmla="*/ 0 w 221"/>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50">
                    <a:moveTo>
                      <a:pt x="0" y="0"/>
                    </a:moveTo>
                    <a:lnTo>
                      <a:pt x="6" y="4"/>
                    </a:lnTo>
                    <a:lnTo>
                      <a:pt x="6" y="144"/>
                    </a:lnTo>
                    <a:lnTo>
                      <a:pt x="6" y="144"/>
                    </a:lnTo>
                    <a:lnTo>
                      <a:pt x="6" y="146"/>
                    </a:lnTo>
                    <a:lnTo>
                      <a:pt x="8" y="146"/>
                    </a:lnTo>
                    <a:lnTo>
                      <a:pt x="8" y="146"/>
                    </a:lnTo>
                    <a:lnTo>
                      <a:pt x="217" y="146"/>
                    </a:lnTo>
                    <a:lnTo>
                      <a:pt x="221" y="150"/>
                    </a:lnTo>
                    <a:lnTo>
                      <a:pt x="4" y="150"/>
                    </a:lnTo>
                    <a:lnTo>
                      <a:pt x="2" y="150"/>
                    </a:lnTo>
                    <a:lnTo>
                      <a:pt x="0" y="150"/>
                    </a:lnTo>
                    <a:lnTo>
                      <a:pt x="0" y="148"/>
                    </a:lnTo>
                    <a:lnTo>
                      <a:pt x="0" y="146"/>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4" name="Rectangle 74"/>
              <p:cNvSpPr>
                <a:spLocks noChangeArrowheads="1"/>
              </p:cNvSpPr>
              <p:nvPr/>
            </p:nvSpPr>
            <p:spPr bwMode="auto">
              <a:xfrm>
                <a:off x="2561" y="2972"/>
                <a:ext cx="185" cy="1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5" name="Rectangle 75"/>
              <p:cNvSpPr>
                <a:spLocks noChangeArrowheads="1"/>
              </p:cNvSpPr>
              <p:nvPr/>
            </p:nvSpPr>
            <p:spPr bwMode="auto">
              <a:xfrm>
                <a:off x="2565" y="2974"/>
                <a:ext cx="177" cy="1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6" name="Rectangle 76"/>
              <p:cNvSpPr>
                <a:spLocks noChangeArrowheads="1"/>
              </p:cNvSpPr>
              <p:nvPr/>
            </p:nvSpPr>
            <p:spPr bwMode="auto">
              <a:xfrm>
                <a:off x="2756" y="2779"/>
                <a:ext cx="16" cy="4"/>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7" name="Rectangle 77"/>
              <p:cNvSpPr>
                <a:spLocks noChangeArrowheads="1"/>
              </p:cNvSpPr>
              <p:nvPr/>
            </p:nvSpPr>
            <p:spPr bwMode="auto">
              <a:xfrm>
                <a:off x="2577" y="2980"/>
                <a:ext cx="12"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8" name="Rectangle 78"/>
              <p:cNvSpPr>
                <a:spLocks noChangeArrowheads="1"/>
              </p:cNvSpPr>
              <p:nvPr/>
            </p:nvSpPr>
            <p:spPr bwMode="auto">
              <a:xfrm>
                <a:off x="2718" y="2980"/>
                <a:ext cx="14"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39" name="Rectangle 79"/>
              <p:cNvSpPr>
                <a:spLocks noChangeArrowheads="1"/>
              </p:cNvSpPr>
              <p:nvPr/>
            </p:nvSpPr>
            <p:spPr bwMode="auto">
              <a:xfrm>
                <a:off x="2619" y="2978"/>
                <a:ext cx="71" cy="2"/>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265" name="Rectangle 80"/>
            <p:cNvSpPr>
              <a:spLocks noChangeArrowheads="1"/>
            </p:cNvSpPr>
            <p:nvPr/>
          </p:nvSpPr>
          <p:spPr bwMode="auto">
            <a:xfrm>
              <a:off x="363538" y="3574794"/>
              <a:ext cx="1080000" cy="90328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66" name="Rectangle 81"/>
            <p:cNvSpPr>
              <a:spLocks noChangeArrowheads="1"/>
            </p:cNvSpPr>
            <p:nvPr/>
          </p:nvSpPr>
          <p:spPr bwMode="auto">
            <a:xfrm>
              <a:off x="1462784" y="4482383"/>
              <a:ext cx="2861632" cy="903288"/>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267" name="Group 82"/>
            <p:cNvGrpSpPr>
              <a:grpSpLocks/>
            </p:cNvGrpSpPr>
            <p:nvPr/>
          </p:nvGrpSpPr>
          <p:grpSpPr bwMode="auto">
            <a:xfrm>
              <a:off x="1769806" y="4879053"/>
              <a:ext cx="436562" cy="452438"/>
              <a:chOff x="2515" y="3346"/>
              <a:chExt cx="275" cy="285"/>
            </a:xfrm>
          </p:grpSpPr>
          <p:sp>
            <p:nvSpPr>
              <p:cNvPr id="315" name="Oval 83"/>
              <p:cNvSpPr>
                <a:spLocks noChangeArrowheads="1"/>
              </p:cNvSpPr>
              <p:nvPr/>
            </p:nvSpPr>
            <p:spPr bwMode="auto">
              <a:xfrm>
                <a:off x="2547" y="3549"/>
                <a:ext cx="217" cy="82"/>
              </a:xfrm>
              <a:prstGeom prst="ellipse">
                <a:avLst/>
              </a:pr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16" name="Oval 84"/>
              <p:cNvSpPr>
                <a:spLocks noChangeArrowheads="1"/>
              </p:cNvSpPr>
              <p:nvPr/>
            </p:nvSpPr>
            <p:spPr bwMode="auto">
              <a:xfrm>
                <a:off x="2547" y="3537"/>
                <a:ext cx="217" cy="84"/>
              </a:xfrm>
              <a:prstGeom prst="ellipse">
                <a:avLst/>
              </a:pr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17" name="Freeform 85"/>
              <p:cNvSpPr>
                <a:spLocks/>
              </p:cNvSpPr>
              <p:nvPr/>
            </p:nvSpPr>
            <p:spPr bwMode="auto">
              <a:xfrm>
                <a:off x="2656" y="3555"/>
                <a:ext cx="62" cy="34"/>
              </a:xfrm>
              <a:custGeom>
                <a:avLst/>
                <a:gdLst>
                  <a:gd name="T0" fmla="*/ 62 w 62"/>
                  <a:gd name="T1" fmla="*/ 0 h 34"/>
                  <a:gd name="T2" fmla="*/ 62 w 62"/>
                  <a:gd name="T3" fmla="*/ 0 h 34"/>
                  <a:gd name="T4" fmla="*/ 60 w 62"/>
                  <a:gd name="T5" fmla="*/ 8 h 34"/>
                  <a:gd name="T6" fmla="*/ 58 w 62"/>
                  <a:gd name="T7" fmla="*/ 14 h 34"/>
                  <a:gd name="T8" fmla="*/ 52 w 62"/>
                  <a:gd name="T9" fmla="*/ 20 h 34"/>
                  <a:gd name="T10" fmla="*/ 44 w 62"/>
                  <a:gd name="T11" fmla="*/ 24 h 34"/>
                  <a:gd name="T12" fmla="*/ 24 w 62"/>
                  <a:gd name="T13" fmla="*/ 32 h 34"/>
                  <a:gd name="T14" fmla="*/ 0 w 62"/>
                  <a:gd name="T15" fmla="*/ 34 h 34"/>
                  <a:gd name="T16" fmla="*/ 0 w 62"/>
                  <a:gd name="T17" fmla="*/ 0 h 34"/>
                  <a:gd name="T18" fmla="*/ 62 w 6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4">
                    <a:moveTo>
                      <a:pt x="62" y="0"/>
                    </a:moveTo>
                    <a:lnTo>
                      <a:pt x="62" y="0"/>
                    </a:lnTo>
                    <a:lnTo>
                      <a:pt x="60" y="8"/>
                    </a:lnTo>
                    <a:lnTo>
                      <a:pt x="58" y="14"/>
                    </a:lnTo>
                    <a:lnTo>
                      <a:pt x="52" y="20"/>
                    </a:lnTo>
                    <a:lnTo>
                      <a:pt x="44" y="24"/>
                    </a:lnTo>
                    <a:lnTo>
                      <a:pt x="24" y="32"/>
                    </a:lnTo>
                    <a:lnTo>
                      <a:pt x="0" y="34"/>
                    </a:lnTo>
                    <a:lnTo>
                      <a:pt x="0" y="0"/>
                    </a:lnTo>
                    <a:lnTo>
                      <a:pt x="62"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18" name="Freeform 86"/>
              <p:cNvSpPr>
                <a:spLocks/>
              </p:cNvSpPr>
              <p:nvPr/>
            </p:nvSpPr>
            <p:spPr bwMode="auto">
              <a:xfrm>
                <a:off x="2593" y="3555"/>
                <a:ext cx="63" cy="34"/>
              </a:xfrm>
              <a:custGeom>
                <a:avLst/>
                <a:gdLst>
                  <a:gd name="T0" fmla="*/ 63 w 63"/>
                  <a:gd name="T1" fmla="*/ 34 h 34"/>
                  <a:gd name="T2" fmla="*/ 38 w 63"/>
                  <a:gd name="T3" fmla="*/ 32 h 34"/>
                  <a:gd name="T4" fmla="*/ 18 w 63"/>
                  <a:gd name="T5" fmla="*/ 24 h 34"/>
                  <a:gd name="T6" fmla="*/ 10 w 63"/>
                  <a:gd name="T7" fmla="*/ 20 h 34"/>
                  <a:gd name="T8" fmla="*/ 4 w 63"/>
                  <a:gd name="T9" fmla="*/ 14 h 34"/>
                  <a:gd name="T10" fmla="*/ 2 w 63"/>
                  <a:gd name="T11" fmla="*/ 8 h 34"/>
                  <a:gd name="T12" fmla="*/ 0 w 63"/>
                  <a:gd name="T13" fmla="*/ 0 h 34"/>
                  <a:gd name="T14" fmla="*/ 0 w 63"/>
                  <a:gd name="T15" fmla="*/ 0 h 34"/>
                  <a:gd name="T16" fmla="*/ 0 w 63"/>
                  <a:gd name="T17" fmla="*/ 0 h 34"/>
                  <a:gd name="T18" fmla="*/ 63 w 63"/>
                  <a:gd name="T19" fmla="*/ 0 h 34"/>
                  <a:gd name="T20" fmla="*/ 63 w 6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4">
                    <a:moveTo>
                      <a:pt x="63" y="34"/>
                    </a:moveTo>
                    <a:lnTo>
                      <a:pt x="38" y="32"/>
                    </a:lnTo>
                    <a:lnTo>
                      <a:pt x="18" y="24"/>
                    </a:lnTo>
                    <a:lnTo>
                      <a:pt x="10" y="20"/>
                    </a:lnTo>
                    <a:lnTo>
                      <a:pt x="4" y="14"/>
                    </a:lnTo>
                    <a:lnTo>
                      <a:pt x="2" y="8"/>
                    </a:lnTo>
                    <a:lnTo>
                      <a:pt x="0" y="0"/>
                    </a:lnTo>
                    <a:lnTo>
                      <a:pt x="0" y="0"/>
                    </a:lnTo>
                    <a:lnTo>
                      <a:pt x="0" y="0"/>
                    </a:lnTo>
                    <a:lnTo>
                      <a:pt x="63" y="0"/>
                    </a:lnTo>
                    <a:lnTo>
                      <a:pt x="63" y="3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19" name="Freeform 87"/>
              <p:cNvSpPr>
                <a:spLocks/>
              </p:cNvSpPr>
              <p:nvPr/>
            </p:nvSpPr>
            <p:spPr bwMode="auto">
              <a:xfrm>
                <a:off x="2515" y="3346"/>
                <a:ext cx="275" cy="207"/>
              </a:xfrm>
              <a:custGeom>
                <a:avLst/>
                <a:gdLst>
                  <a:gd name="T0" fmla="*/ 4 w 275"/>
                  <a:gd name="T1" fmla="*/ 0 h 207"/>
                  <a:gd name="T2" fmla="*/ 269 w 275"/>
                  <a:gd name="T3" fmla="*/ 0 h 207"/>
                  <a:gd name="T4" fmla="*/ 271 w 275"/>
                  <a:gd name="T5" fmla="*/ 0 h 207"/>
                  <a:gd name="T6" fmla="*/ 273 w 275"/>
                  <a:gd name="T7" fmla="*/ 0 h 207"/>
                  <a:gd name="T8" fmla="*/ 273 w 275"/>
                  <a:gd name="T9" fmla="*/ 2 h 207"/>
                  <a:gd name="T10" fmla="*/ 275 w 275"/>
                  <a:gd name="T11" fmla="*/ 4 h 207"/>
                  <a:gd name="T12" fmla="*/ 275 w 275"/>
                  <a:gd name="T13" fmla="*/ 201 h 207"/>
                  <a:gd name="T14" fmla="*/ 273 w 275"/>
                  <a:gd name="T15" fmla="*/ 203 h 207"/>
                  <a:gd name="T16" fmla="*/ 273 w 275"/>
                  <a:gd name="T17" fmla="*/ 205 h 207"/>
                  <a:gd name="T18" fmla="*/ 271 w 275"/>
                  <a:gd name="T19" fmla="*/ 205 h 207"/>
                  <a:gd name="T20" fmla="*/ 269 w 275"/>
                  <a:gd name="T21" fmla="*/ 205 h 207"/>
                  <a:gd name="T22" fmla="*/ 4 w 275"/>
                  <a:gd name="T23" fmla="*/ 205 h 207"/>
                  <a:gd name="T24" fmla="*/ 2 w 275"/>
                  <a:gd name="T25" fmla="*/ 205 h 207"/>
                  <a:gd name="T26" fmla="*/ 0 w 275"/>
                  <a:gd name="T27" fmla="*/ 205 h 207"/>
                  <a:gd name="T28" fmla="*/ 0 w 275"/>
                  <a:gd name="T29" fmla="*/ 203 h 207"/>
                  <a:gd name="T30" fmla="*/ 0 w 275"/>
                  <a:gd name="T31" fmla="*/ 201 h 207"/>
                  <a:gd name="T32" fmla="*/ 0 w 275"/>
                  <a:gd name="T33" fmla="*/ 4 h 207"/>
                  <a:gd name="T34" fmla="*/ 0 w 275"/>
                  <a:gd name="T35" fmla="*/ 2 h 207"/>
                  <a:gd name="T36" fmla="*/ 0 w 275"/>
                  <a:gd name="T37" fmla="*/ 0 h 207"/>
                  <a:gd name="T38" fmla="*/ 2 w 275"/>
                  <a:gd name="T39" fmla="*/ 0 h 207"/>
                  <a:gd name="T40" fmla="*/ 4 w 275"/>
                  <a:gd name="T41" fmla="*/ 0 h 207"/>
                  <a:gd name="T42" fmla="*/ 24 w 275"/>
                  <a:gd name="T43" fmla="*/ 205 h 207"/>
                  <a:gd name="T44" fmla="*/ 219 w 275"/>
                  <a:gd name="T45" fmla="*/ 207 h 207"/>
                  <a:gd name="T46" fmla="*/ 24 w 275"/>
                  <a:gd name="T47" fmla="*/ 205 h 207"/>
                  <a:gd name="T48" fmla="*/ 4 w 275"/>
                  <a:gd name="T49"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5" h="207">
                    <a:moveTo>
                      <a:pt x="4" y="0"/>
                    </a:moveTo>
                    <a:lnTo>
                      <a:pt x="269" y="0"/>
                    </a:lnTo>
                    <a:lnTo>
                      <a:pt x="271" y="0"/>
                    </a:lnTo>
                    <a:lnTo>
                      <a:pt x="273" y="0"/>
                    </a:lnTo>
                    <a:lnTo>
                      <a:pt x="273" y="2"/>
                    </a:lnTo>
                    <a:lnTo>
                      <a:pt x="275" y="4"/>
                    </a:lnTo>
                    <a:lnTo>
                      <a:pt x="275" y="201"/>
                    </a:lnTo>
                    <a:lnTo>
                      <a:pt x="273" y="203"/>
                    </a:lnTo>
                    <a:lnTo>
                      <a:pt x="273" y="205"/>
                    </a:lnTo>
                    <a:lnTo>
                      <a:pt x="271" y="205"/>
                    </a:lnTo>
                    <a:lnTo>
                      <a:pt x="269" y="205"/>
                    </a:lnTo>
                    <a:lnTo>
                      <a:pt x="4" y="205"/>
                    </a:lnTo>
                    <a:lnTo>
                      <a:pt x="2" y="205"/>
                    </a:lnTo>
                    <a:lnTo>
                      <a:pt x="0" y="205"/>
                    </a:lnTo>
                    <a:lnTo>
                      <a:pt x="0" y="203"/>
                    </a:lnTo>
                    <a:lnTo>
                      <a:pt x="0" y="201"/>
                    </a:lnTo>
                    <a:lnTo>
                      <a:pt x="0" y="4"/>
                    </a:lnTo>
                    <a:lnTo>
                      <a:pt x="0" y="2"/>
                    </a:lnTo>
                    <a:lnTo>
                      <a:pt x="0" y="0"/>
                    </a:lnTo>
                    <a:lnTo>
                      <a:pt x="2" y="0"/>
                    </a:lnTo>
                    <a:lnTo>
                      <a:pt x="4" y="0"/>
                    </a:lnTo>
                    <a:lnTo>
                      <a:pt x="24" y="205"/>
                    </a:lnTo>
                    <a:lnTo>
                      <a:pt x="219" y="207"/>
                    </a:lnTo>
                    <a:lnTo>
                      <a:pt x="24" y="205"/>
                    </a:lnTo>
                    <a:lnTo>
                      <a:pt x="4"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0" name="Freeform 88"/>
              <p:cNvSpPr>
                <a:spLocks/>
              </p:cNvSpPr>
              <p:nvPr/>
            </p:nvSpPr>
            <p:spPr bwMode="auto">
              <a:xfrm>
                <a:off x="2519" y="3350"/>
                <a:ext cx="267" cy="199"/>
              </a:xfrm>
              <a:custGeom>
                <a:avLst/>
                <a:gdLst>
                  <a:gd name="T0" fmla="*/ 4 w 267"/>
                  <a:gd name="T1" fmla="*/ 0 h 199"/>
                  <a:gd name="T2" fmla="*/ 263 w 267"/>
                  <a:gd name="T3" fmla="*/ 0 h 199"/>
                  <a:gd name="T4" fmla="*/ 265 w 267"/>
                  <a:gd name="T5" fmla="*/ 0 h 199"/>
                  <a:gd name="T6" fmla="*/ 267 w 267"/>
                  <a:gd name="T7" fmla="*/ 0 h 199"/>
                  <a:gd name="T8" fmla="*/ 267 w 267"/>
                  <a:gd name="T9" fmla="*/ 2 h 199"/>
                  <a:gd name="T10" fmla="*/ 267 w 267"/>
                  <a:gd name="T11" fmla="*/ 2 h 199"/>
                  <a:gd name="T12" fmla="*/ 267 w 267"/>
                  <a:gd name="T13" fmla="*/ 193 h 199"/>
                  <a:gd name="T14" fmla="*/ 267 w 267"/>
                  <a:gd name="T15" fmla="*/ 195 h 199"/>
                  <a:gd name="T16" fmla="*/ 267 w 267"/>
                  <a:gd name="T17" fmla="*/ 197 h 199"/>
                  <a:gd name="T18" fmla="*/ 265 w 267"/>
                  <a:gd name="T19" fmla="*/ 197 h 199"/>
                  <a:gd name="T20" fmla="*/ 263 w 267"/>
                  <a:gd name="T21" fmla="*/ 199 h 199"/>
                  <a:gd name="T22" fmla="*/ 4 w 267"/>
                  <a:gd name="T23" fmla="*/ 199 h 199"/>
                  <a:gd name="T24" fmla="*/ 2 w 267"/>
                  <a:gd name="T25" fmla="*/ 197 h 199"/>
                  <a:gd name="T26" fmla="*/ 0 w 267"/>
                  <a:gd name="T27" fmla="*/ 197 h 199"/>
                  <a:gd name="T28" fmla="*/ 0 w 267"/>
                  <a:gd name="T29" fmla="*/ 195 h 199"/>
                  <a:gd name="T30" fmla="*/ 0 w 267"/>
                  <a:gd name="T31" fmla="*/ 193 h 199"/>
                  <a:gd name="T32" fmla="*/ 0 w 267"/>
                  <a:gd name="T33" fmla="*/ 2 h 199"/>
                  <a:gd name="T34" fmla="*/ 0 w 267"/>
                  <a:gd name="T35" fmla="*/ 2 h 199"/>
                  <a:gd name="T36" fmla="*/ 0 w 267"/>
                  <a:gd name="T37" fmla="*/ 0 h 199"/>
                  <a:gd name="T38" fmla="*/ 2 w 267"/>
                  <a:gd name="T39" fmla="*/ 0 h 199"/>
                  <a:gd name="T40" fmla="*/ 4 w 267"/>
                  <a:gd name="T4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7" h="199">
                    <a:moveTo>
                      <a:pt x="4" y="0"/>
                    </a:moveTo>
                    <a:lnTo>
                      <a:pt x="263" y="0"/>
                    </a:lnTo>
                    <a:lnTo>
                      <a:pt x="265" y="0"/>
                    </a:lnTo>
                    <a:lnTo>
                      <a:pt x="267" y="0"/>
                    </a:lnTo>
                    <a:lnTo>
                      <a:pt x="267" y="2"/>
                    </a:lnTo>
                    <a:lnTo>
                      <a:pt x="267" y="2"/>
                    </a:lnTo>
                    <a:lnTo>
                      <a:pt x="267" y="193"/>
                    </a:lnTo>
                    <a:lnTo>
                      <a:pt x="267" y="195"/>
                    </a:lnTo>
                    <a:lnTo>
                      <a:pt x="267" y="197"/>
                    </a:lnTo>
                    <a:lnTo>
                      <a:pt x="265" y="197"/>
                    </a:lnTo>
                    <a:lnTo>
                      <a:pt x="263" y="199"/>
                    </a:lnTo>
                    <a:lnTo>
                      <a:pt x="4" y="199"/>
                    </a:lnTo>
                    <a:lnTo>
                      <a:pt x="2" y="197"/>
                    </a:lnTo>
                    <a:lnTo>
                      <a:pt x="0" y="197"/>
                    </a:lnTo>
                    <a:lnTo>
                      <a:pt x="0" y="195"/>
                    </a:lnTo>
                    <a:lnTo>
                      <a:pt x="0" y="193"/>
                    </a:lnTo>
                    <a:lnTo>
                      <a:pt x="0" y="2"/>
                    </a:lnTo>
                    <a:lnTo>
                      <a:pt x="0" y="2"/>
                    </a:lnTo>
                    <a:lnTo>
                      <a:pt x="0" y="0"/>
                    </a:lnTo>
                    <a:lnTo>
                      <a:pt x="2" y="0"/>
                    </a:lnTo>
                    <a:lnTo>
                      <a:pt x="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1" name="Freeform 89"/>
              <p:cNvSpPr>
                <a:spLocks/>
              </p:cNvSpPr>
              <p:nvPr/>
            </p:nvSpPr>
            <p:spPr bwMode="auto">
              <a:xfrm>
                <a:off x="2541" y="3372"/>
                <a:ext cx="223" cy="155"/>
              </a:xfrm>
              <a:custGeom>
                <a:avLst/>
                <a:gdLst>
                  <a:gd name="T0" fmla="*/ 4 w 223"/>
                  <a:gd name="T1" fmla="*/ 0 h 155"/>
                  <a:gd name="T2" fmla="*/ 219 w 223"/>
                  <a:gd name="T3" fmla="*/ 0 h 155"/>
                  <a:gd name="T4" fmla="*/ 221 w 223"/>
                  <a:gd name="T5" fmla="*/ 0 h 155"/>
                  <a:gd name="T6" fmla="*/ 223 w 223"/>
                  <a:gd name="T7" fmla="*/ 0 h 155"/>
                  <a:gd name="T8" fmla="*/ 223 w 223"/>
                  <a:gd name="T9" fmla="*/ 2 h 155"/>
                  <a:gd name="T10" fmla="*/ 223 w 223"/>
                  <a:gd name="T11" fmla="*/ 2 h 155"/>
                  <a:gd name="T12" fmla="*/ 223 w 223"/>
                  <a:gd name="T13" fmla="*/ 151 h 155"/>
                  <a:gd name="T14" fmla="*/ 223 w 223"/>
                  <a:gd name="T15" fmla="*/ 153 h 155"/>
                  <a:gd name="T16" fmla="*/ 223 w 223"/>
                  <a:gd name="T17" fmla="*/ 153 h 155"/>
                  <a:gd name="T18" fmla="*/ 221 w 223"/>
                  <a:gd name="T19" fmla="*/ 153 h 155"/>
                  <a:gd name="T20" fmla="*/ 219 w 223"/>
                  <a:gd name="T21" fmla="*/ 155 h 155"/>
                  <a:gd name="T22" fmla="*/ 4 w 223"/>
                  <a:gd name="T23" fmla="*/ 155 h 155"/>
                  <a:gd name="T24" fmla="*/ 2 w 223"/>
                  <a:gd name="T25" fmla="*/ 153 h 155"/>
                  <a:gd name="T26" fmla="*/ 0 w 223"/>
                  <a:gd name="T27" fmla="*/ 153 h 155"/>
                  <a:gd name="T28" fmla="*/ 0 w 223"/>
                  <a:gd name="T29" fmla="*/ 153 h 155"/>
                  <a:gd name="T30" fmla="*/ 0 w 223"/>
                  <a:gd name="T31" fmla="*/ 151 h 155"/>
                  <a:gd name="T32" fmla="*/ 0 w 223"/>
                  <a:gd name="T33" fmla="*/ 2 h 155"/>
                  <a:gd name="T34" fmla="*/ 0 w 223"/>
                  <a:gd name="T35" fmla="*/ 2 h 155"/>
                  <a:gd name="T36" fmla="*/ 0 w 223"/>
                  <a:gd name="T37" fmla="*/ 0 h 155"/>
                  <a:gd name="T38" fmla="*/ 2 w 223"/>
                  <a:gd name="T39" fmla="*/ 0 h 155"/>
                  <a:gd name="T40" fmla="*/ 4 w 223"/>
                  <a:gd name="T4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 h="155">
                    <a:moveTo>
                      <a:pt x="4" y="0"/>
                    </a:moveTo>
                    <a:lnTo>
                      <a:pt x="219" y="0"/>
                    </a:lnTo>
                    <a:lnTo>
                      <a:pt x="221" y="0"/>
                    </a:lnTo>
                    <a:lnTo>
                      <a:pt x="223" y="0"/>
                    </a:lnTo>
                    <a:lnTo>
                      <a:pt x="223" y="2"/>
                    </a:lnTo>
                    <a:lnTo>
                      <a:pt x="223" y="2"/>
                    </a:lnTo>
                    <a:lnTo>
                      <a:pt x="223" y="151"/>
                    </a:lnTo>
                    <a:lnTo>
                      <a:pt x="223" y="153"/>
                    </a:lnTo>
                    <a:lnTo>
                      <a:pt x="223" y="153"/>
                    </a:lnTo>
                    <a:lnTo>
                      <a:pt x="221" y="153"/>
                    </a:lnTo>
                    <a:lnTo>
                      <a:pt x="219" y="155"/>
                    </a:lnTo>
                    <a:lnTo>
                      <a:pt x="4" y="155"/>
                    </a:lnTo>
                    <a:lnTo>
                      <a:pt x="2" y="153"/>
                    </a:lnTo>
                    <a:lnTo>
                      <a:pt x="0" y="153"/>
                    </a:lnTo>
                    <a:lnTo>
                      <a:pt x="0" y="153"/>
                    </a:lnTo>
                    <a:lnTo>
                      <a:pt x="0" y="151"/>
                    </a:lnTo>
                    <a:lnTo>
                      <a:pt x="0" y="2"/>
                    </a:lnTo>
                    <a:lnTo>
                      <a:pt x="0" y="2"/>
                    </a:lnTo>
                    <a:lnTo>
                      <a:pt x="0" y="0"/>
                    </a:lnTo>
                    <a:lnTo>
                      <a:pt x="2" y="0"/>
                    </a:lnTo>
                    <a:lnTo>
                      <a:pt x="4"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2" name="Freeform 90"/>
              <p:cNvSpPr>
                <a:spLocks/>
              </p:cNvSpPr>
              <p:nvPr/>
            </p:nvSpPr>
            <p:spPr bwMode="auto">
              <a:xfrm>
                <a:off x="2549" y="3376"/>
                <a:ext cx="211" cy="145"/>
              </a:xfrm>
              <a:custGeom>
                <a:avLst/>
                <a:gdLst>
                  <a:gd name="T0" fmla="*/ 2 w 211"/>
                  <a:gd name="T1" fmla="*/ 0 h 145"/>
                  <a:gd name="T2" fmla="*/ 207 w 211"/>
                  <a:gd name="T3" fmla="*/ 0 h 145"/>
                  <a:gd name="T4" fmla="*/ 209 w 211"/>
                  <a:gd name="T5" fmla="*/ 0 h 145"/>
                  <a:gd name="T6" fmla="*/ 211 w 211"/>
                  <a:gd name="T7" fmla="*/ 0 h 145"/>
                  <a:gd name="T8" fmla="*/ 211 w 211"/>
                  <a:gd name="T9" fmla="*/ 0 h 145"/>
                  <a:gd name="T10" fmla="*/ 211 w 211"/>
                  <a:gd name="T11" fmla="*/ 2 h 145"/>
                  <a:gd name="T12" fmla="*/ 211 w 211"/>
                  <a:gd name="T13" fmla="*/ 141 h 145"/>
                  <a:gd name="T14" fmla="*/ 211 w 211"/>
                  <a:gd name="T15" fmla="*/ 143 h 145"/>
                  <a:gd name="T16" fmla="*/ 211 w 211"/>
                  <a:gd name="T17" fmla="*/ 145 h 145"/>
                  <a:gd name="T18" fmla="*/ 209 w 211"/>
                  <a:gd name="T19" fmla="*/ 145 h 145"/>
                  <a:gd name="T20" fmla="*/ 207 w 211"/>
                  <a:gd name="T21" fmla="*/ 145 h 145"/>
                  <a:gd name="T22" fmla="*/ 2 w 211"/>
                  <a:gd name="T23" fmla="*/ 145 h 145"/>
                  <a:gd name="T24" fmla="*/ 0 w 211"/>
                  <a:gd name="T25" fmla="*/ 145 h 145"/>
                  <a:gd name="T26" fmla="*/ 0 w 211"/>
                  <a:gd name="T27" fmla="*/ 145 h 145"/>
                  <a:gd name="T28" fmla="*/ 0 w 211"/>
                  <a:gd name="T29" fmla="*/ 143 h 145"/>
                  <a:gd name="T30" fmla="*/ 0 w 211"/>
                  <a:gd name="T31" fmla="*/ 141 h 145"/>
                  <a:gd name="T32" fmla="*/ 0 w 211"/>
                  <a:gd name="T33" fmla="*/ 2 h 145"/>
                  <a:gd name="T34" fmla="*/ 0 w 211"/>
                  <a:gd name="T35" fmla="*/ 0 h 145"/>
                  <a:gd name="T36" fmla="*/ 0 w 211"/>
                  <a:gd name="T37" fmla="*/ 0 h 145"/>
                  <a:gd name="T38" fmla="*/ 0 w 211"/>
                  <a:gd name="T39" fmla="*/ 0 h 145"/>
                  <a:gd name="T40" fmla="*/ 2 w 211"/>
                  <a:gd name="T4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 h="145">
                    <a:moveTo>
                      <a:pt x="2" y="0"/>
                    </a:moveTo>
                    <a:lnTo>
                      <a:pt x="207" y="0"/>
                    </a:lnTo>
                    <a:lnTo>
                      <a:pt x="209" y="0"/>
                    </a:lnTo>
                    <a:lnTo>
                      <a:pt x="211" y="0"/>
                    </a:lnTo>
                    <a:lnTo>
                      <a:pt x="211" y="0"/>
                    </a:lnTo>
                    <a:lnTo>
                      <a:pt x="211" y="2"/>
                    </a:lnTo>
                    <a:lnTo>
                      <a:pt x="211" y="141"/>
                    </a:lnTo>
                    <a:lnTo>
                      <a:pt x="211" y="143"/>
                    </a:lnTo>
                    <a:lnTo>
                      <a:pt x="211" y="145"/>
                    </a:lnTo>
                    <a:lnTo>
                      <a:pt x="209" y="145"/>
                    </a:lnTo>
                    <a:lnTo>
                      <a:pt x="207" y="145"/>
                    </a:lnTo>
                    <a:lnTo>
                      <a:pt x="2" y="145"/>
                    </a:lnTo>
                    <a:lnTo>
                      <a:pt x="0" y="145"/>
                    </a:lnTo>
                    <a:lnTo>
                      <a:pt x="0" y="145"/>
                    </a:lnTo>
                    <a:lnTo>
                      <a:pt x="0" y="143"/>
                    </a:lnTo>
                    <a:lnTo>
                      <a:pt x="0" y="141"/>
                    </a:lnTo>
                    <a:lnTo>
                      <a:pt x="0" y="2"/>
                    </a:lnTo>
                    <a:lnTo>
                      <a:pt x="0" y="0"/>
                    </a:lnTo>
                    <a:lnTo>
                      <a:pt x="0" y="0"/>
                    </a:lnTo>
                    <a:lnTo>
                      <a:pt x="0" y="0"/>
                    </a:lnTo>
                    <a:lnTo>
                      <a:pt x="2"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3" name="Freeform 91"/>
              <p:cNvSpPr>
                <a:spLocks/>
              </p:cNvSpPr>
              <p:nvPr/>
            </p:nvSpPr>
            <p:spPr bwMode="auto">
              <a:xfrm>
                <a:off x="2541" y="3376"/>
                <a:ext cx="221" cy="151"/>
              </a:xfrm>
              <a:custGeom>
                <a:avLst/>
                <a:gdLst>
                  <a:gd name="T0" fmla="*/ 0 w 221"/>
                  <a:gd name="T1" fmla="*/ 0 h 151"/>
                  <a:gd name="T2" fmla="*/ 6 w 221"/>
                  <a:gd name="T3" fmla="*/ 2 h 151"/>
                  <a:gd name="T4" fmla="*/ 6 w 221"/>
                  <a:gd name="T5" fmla="*/ 143 h 151"/>
                  <a:gd name="T6" fmla="*/ 6 w 221"/>
                  <a:gd name="T7" fmla="*/ 145 h 151"/>
                  <a:gd name="T8" fmla="*/ 6 w 221"/>
                  <a:gd name="T9" fmla="*/ 145 h 151"/>
                  <a:gd name="T10" fmla="*/ 8 w 221"/>
                  <a:gd name="T11" fmla="*/ 147 h 151"/>
                  <a:gd name="T12" fmla="*/ 8 w 221"/>
                  <a:gd name="T13" fmla="*/ 147 h 151"/>
                  <a:gd name="T14" fmla="*/ 217 w 221"/>
                  <a:gd name="T15" fmla="*/ 147 h 151"/>
                  <a:gd name="T16" fmla="*/ 221 w 221"/>
                  <a:gd name="T17" fmla="*/ 151 h 151"/>
                  <a:gd name="T18" fmla="*/ 4 w 221"/>
                  <a:gd name="T19" fmla="*/ 151 h 151"/>
                  <a:gd name="T20" fmla="*/ 2 w 221"/>
                  <a:gd name="T21" fmla="*/ 149 h 151"/>
                  <a:gd name="T22" fmla="*/ 0 w 221"/>
                  <a:gd name="T23" fmla="*/ 149 h 151"/>
                  <a:gd name="T24" fmla="*/ 0 w 221"/>
                  <a:gd name="T25" fmla="*/ 149 h 151"/>
                  <a:gd name="T26" fmla="*/ 0 w 221"/>
                  <a:gd name="T27" fmla="*/ 147 h 151"/>
                  <a:gd name="T28" fmla="*/ 0 w 221"/>
                  <a:gd name="T2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51">
                    <a:moveTo>
                      <a:pt x="0" y="0"/>
                    </a:moveTo>
                    <a:lnTo>
                      <a:pt x="6" y="2"/>
                    </a:lnTo>
                    <a:lnTo>
                      <a:pt x="6" y="143"/>
                    </a:lnTo>
                    <a:lnTo>
                      <a:pt x="6" y="145"/>
                    </a:lnTo>
                    <a:lnTo>
                      <a:pt x="6" y="145"/>
                    </a:lnTo>
                    <a:lnTo>
                      <a:pt x="8" y="147"/>
                    </a:lnTo>
                    <a:lnTo>
                      <a:pt x="8" y="147"/>
                    </a:lnTo>
                    <a:lnTo>
                      <a:pt x="217" y="147"/>
                    </a:lnTo>
                    <a:lnTo>
                      <a:pt x="221" y="151"/>
                    </a:lnTo>
                    <a:lnTo>
                      <a:pt x="4" y="151"/>
                    </a:lnTo>
                    <a:lnTo>
                      <a:pt x="2" y="149"/>
                    </a:lnTo>
                    <a:lnTo>
                      <a:pt x="0" y="149"/>
                    </a:lnTo>
                    <a:lnTo>
                      <a:pt x="0" y="149"/>
                    </a:lnTo>
                    <a:lnTo>
                      <a:pt x="0" y="147"/>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4" name="Rectangle 92"/>
              <p:cNvSpPr>
                <a:spLocks noChangeArrowheads="1"/>
              </p:cNvSpPr>
              <p:nvPr/>
            </p:nvSpPr>
            <p:spPr bwMode="auto">
              <a:xfrm>
                <a:off x="2561" y="3553"/>
                <a:ext cx="185" cy="18"/>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325" name="Rectangle 93"/>
              <p:cNvSpPr>
                <a:spLocks noChangeArrowheads="1"/>
              </p:cNvSpPr>
              <p:nvPr/>
            </p:nvSpPr>
            <p:spPr bwMode="auto">
              <a:xfrm>
                <a:off x="2565" y="3553"/>
                <a:ext cx="177" cy="1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272" name="Rectangle 98"/>
            <p:cNvSpPr>
              <a:spLocks noChangeArrowheads="1"/>
            </p:cNvSpPr>
            <p:nvPr/>
          </p:nvSpPr>
          <p:spPr bwMode="auto">
            <a:xfrm>
              <a:off x="363538" y="4493956"/>
              <a:ext cx="1080000" cy="9032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73" name="Rectangle 99"/>
            <p:cNvSpPr>
              <a:spLocks noChangeArrowheads="1"/>
            </p:cNvSpPr>
            <p:nvPr/>
          </p:nvSpPr>
          <p:spPr bwMode="auto">
            <a:xfrm>
              <a:off x="385460" y="1062908"/>
              <a:ext cx="10017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75" name="Rectangle 101"/>
            <p:cNvSpPr>
              <a:spLocks noChangeArrowheads="1"/>
            </p:cNvSpPr>
            <p:nvPr/>
          </p:nvSpPr>
          <p:spPr bwMode="auto">
            <a:xfrm>
              <a:off x="433879" y="1198152"/>
              <a:ext cx="9318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宋体" pitchFamily="2" charset="-122"/>
                </a:rPr>
                <a:t>通用数据</a:t>
              </a:r>
              <a:endParaRPr kumimoji="1" lang="zh-CN" altLang="en-US" sz="4400" b="1" dirty="0" smtClean="0">
                <a:solidFill>
                  <a:srgbClr val="000000"/>
                </a:solidFill>
                <a:latin typeface="Arial" pitchFamily="34" charset="0"/>
                <a:ea typeface="方正楷体简体" pitchFamily="2" charset="-122"/>
              </a:endParaRPr>
            </a:p>
          </p:txBody>
        </p:sp>
        <p:sp>
          <p:nvSpPr>
            <p:cNvPr id="276" name="Rectangle 102"/>
            <p:cNvSpPr>
              <a:spLocks noChangeArrowheads="1"/>
            </p:cNvSpPr>
            <p:nvPr/>
          </p:nvSpPr>
          <p:spPr bwMode="auto">
            <a:xfrm>
              <a:off x="385460" y="1978896"/>
              <a:ext cx="7985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77" name="Rectangle 103"/>
            <p:cNvSpPr>
              <a:spLocks noChangeArrowheads="1"/>
            </p:cNvSpPr>
            <p:nvPr/>
          </p:nvSpPr>
          <p:spPr bwMode="auto">
            <a:xfrm>
              <a:off x="483885" y="2064621"/>
              <a:ext cx="7254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C0C0C0"/>
                  </a:solidFill>
                  <a:latin typeface="宋体" pitchFamily="2" charset="-122"/>
                </a:rPr>
                <a:t>缺省值</a:t>
              </a:r>
              <a:endParaRPr kumimoji="1" lang="zh-CN" altLang="en-US" sz="4400" b="1" smtClean="0">
                <a:solidFill>
                  <a:srgbClr val="000000"/>
                </a:solidFill>
                <a:latin typeface="Arial" pitchFamily="34" charset="0"/>
                <a:ea typeface="方正楷体简体" pitchFamily="2" charset="-122"/>
              </a:endParaRPr>
            </a:p>
          </p:txBody>
        </p:sp>
        <p:sp>
          <p:nvSpPr>
            <p:cNvPr id="278" name="Rectangle 104"/>
            <p:cNvSpPr>
              <a:spLocks noChangeArrowheads="1"/>
            </p:cNvSpPr>
            <p:nvPr/>
          </p:nvSpPr>
          <p:spPr bwMode="auto">
            <a:xfrm>
              <a:off x="477535" y="2058271"/>
              <a:ext cx="7254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宋体" pitchFamily="2" charset="-122"/>
                </a:rPr>
                <a:t>缺省值</a:t>
              </a:r>
              <a:endParaRPr kumimoji="1" lang="zh-CN" altLang="en-US" sz="4400" b="1" dirty="0" smtClean="0">
                <a:solidFill>
                  <a:srgbClr val="000000"/>
                </a:solidFill>
                <a:latin typeface="Arial" pitchFamily="34" charset="0"/>
                <a:ea typeface="方正楷体简体" pitchFamily="2" charset="-122"/>
              </a:endParaRPr>
            </a:p>
          </p:txBody>
        </p:sp>
        <p:sp>
          <p:nvSpPr>
            <p:cNvPr id="279" name="Rectangle 105"/>
            <p:cNvSpPr>
              <a:spLocks noChangeArrowheads="1"/>
            </p:cNvSpPr>
            <p:nvPr/>
          </p:nvSpPr>
          <p:spPr bwMode="auto">
            <a:xfrm>
              <a:off x="534988" y="2894883"/>
              <a:ext cx="10017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80" name="Rectangle 106"/>
            <p:cNvSpPr>
              <a:spLocks noChangeArrowheads="1"/>
            </p:cNvSpPr>
            <p:nvPr/>
          </p:nvSpPr>
          <p:spPr bwMode="auto">
            <a:xfrm>
              <a:off x="490235" y="2929808"/>
              <a:ext cx="8191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宋体" pitchFamily="2" charset="-122"/>
                </a:rPr>
                <a:t>能力数据</a:t>
              </a:r>
            </a:p>
          </p:txBody>
        </p:sp>
        <p:sp>
          <p:nvSpPr>
            <p:cNvPr id="281" name="Rectangle 107"/>
            <p:cNvSpPr>
              <a:spLocks noChangeArrowheads="1"/>
            </p:cNvSpPr>
            <p:nvPr/>
          </p:nvSpPr>
          <p:spPr bwMode="auto">
            <a:xfrm>
              <a:off x="385460" y="3810871"/>
              <a:ext cx="1409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282" name="Rectangle 109"/>
            <p:cNvSpPr>
              <a:spLocks noChangeArrowheads="1"/>
            </p:cNvSpPr>
            <p:nvPr/>
          </p:nvSpPr>
          <p:spPr bwMode="auto">
            <a:xfrm>
              <a:off x="445786" y="3890246"/>
              <a:ext cx="863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pPr>
              <a:r>
                <a:rPr kumimoji="1" lang="zh-CN" altLang="en-US" sz="1600" b="1" dirty="0" smtClean="0">
                  <a:solidFill>
                    <a:srgbClr val="FFFFFF"/>
                  </a:solidFill>
                  <a:latin typeface="宋体" pitchFamily="2" charset="-122"/>
                </a:rPr>
                <a:t>成本核算数据</a:t>
              </a:r>
              <a:endParaRPr kumimoji="1" lang="zh-CN" altLang="en-US" sz="4400" b="1" dirty="0" smtClean="0">
                <a:solidFill>
                  <a:srgbClr val="000000"/>
                </a:solidFill>
                <a:latin typeface="Arial" pitchFamily="34" charset="0"/>
                <a:ea typeface="方正楷体简体" pitchFamily="2" charset="-122"/>
              </a:endParaRPr>
            </a:p>
          </p:txBody>
        </p:sp>
        <p:sp>
          <p:nvSpPr>
            <p:cNvPr id="284" name="Rectangle 111"/>
            <p:cNvSpPr>
              <a:spLocks noChangeArrowheads="1"/>
            </p:cNvSpPr>
            <p:nvPr/>
          </p:nvSpPr>
          <p:spPr bwMode="auto">
            <a:xfrm>
              <a:off x="517222" y="4774277"/>
              <a:ext cx="6159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宋体" pitchFamily="2" charset="-122"/>
                </a:rPr>
                <a:t>调  度</a:t>
              </a:r>
            </a:p>
          </p:txBody>
        </p:sp>
        <p:sp>
          <p:nvSpPr>
            <p:cNvPr id="286" name="Rectangle 113"/>
            <p:cNvSpPr>
              <a:spLocks noChangeArrowheads="1"/>
            </p:cNvSpPr>
            <p:nvPr/>
          </p:nvSpPr>
          <p:spPr bwMode="auto">
            <a:xfrm>
              <a:off x="1572956" y="919828"/>
              <a:ext cx="9318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基本数据</a:t>
              </a:r>
              <a:endParaRPr kumimoji="1" lang="zh-CN" altLang="en-US" sz="4400" b="1" smtClean="0">
                <a:solidFill>
                  <a:srgbClr val="000000"/>
                </a:solidFill>
                <a:latin typeface="Arial" pitchFamily="34" charset="0"/>
                <a:ea typeface="方正楷体简体" pitchFamily="2" charset="-122"/>
              </a:endParaRPr>
            </a:p>
          </p:txBody>
        </p:sp>
        <p:sp>
          <p:nvSpPr>
            <p:cNvPr id="288" name="Rectangle 115"/>
            <p:cNvSpPr>
              <a:spLocks noChangeArrowheads="1"/>
            </p:cNvSpPr>
            <p:nvPr/>
          </p:nvSpPr>
          <p:spPr bwMode="auto">
            <a:xfrm>
              <a:off x="1772981" y="1835816"/>
              <a:ext cx="5191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缺省</a:t>
              </a:r>
              <a:endParaRPr kumimoji="1" lang="zh-CN" altLang="en-US" sz="4400" b="1" smtClean="0">
                <a:solidFill>
                  <a:srgbClr val="000000"/>
                </a:solidFill>
                <a:latin typeface="Arial" pitchFamily="34" charset="0"/>
                <a:ea typeface="方正楷体简体" pitchFamily="2" charset="-122"/>
              </a:endParaRPr>
            </a:p>
          </p:txBody>
        </p:sp>
        <p:sp>
          <p:nvSpPr>
            <p:cNvPr id="290" name="Rectangle 117"/>
            <p:cNvSpPr>
              <a:spLocks noChangeArrowheads="1"/>
            </p:cNvSpPr>
            <p:nvPr/>
          </p:nvSpPr>
          <p:spPr bwMode="auto">
            <a:xfrm>
              <a:off x="1776156" y="2751803"/>
              <a:ext cx="5191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能力</a:t>
              </a:r>
              <a:endParaRPr kumimoji="1" lang="zh-CN" altLang="en-US" sz="4400" b="1" smtClean="0">
                <a:solidFill>
                  <a:srgbClr val="000000"/>
                </a:solidFill>
                <a:latin typeface="Arial" pitchFamily="34" charset="0"/>
                <a:ea typeface="方正楷体简体" pitchFamily="2" charset="-122"/>
              </a:endParaRPr>
            </a:p>
          </p:txBody>
        </p:sp>
        <p:sp>
          <p:nvSpPr>
            <p:cNvPr id="292" name="Rectangle 119"/>
            <p:cNvSpPr>
              <a:spLocks noChangeArrowheads="1"/>
            </p:cNvSpPr>
            <p:nvPr/>
          </p:nvSpPr>
          <p:spPr bwMode="auto">
            <a:xfrm>
              <a:off x="1831718" y="3667791"/>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成本</a:t>
              </a:r>
              <a:endParaRPr kumimoji="1" lang="zh-CN" altLang="en-US" sz="4400" b="1" smtClean="0">
                <a:solidFill>
                  <a:srgbClr val="000000"/>
                </a:solidFill>
                <a:latin typeface="Arial" pitchFamily="34" charset="0"/>
                <a:ea typeface="方正楷体简体" pitchFamily="2" charset="-122"/>
              </a:endParaRPr>
            </a:p>
          </p:txBody>
        </p:sp>
        <p:sp>
          <p:nvSpPr>
            <p:cNvPr id="294" name="Rectangle 121"/>
            <p:cNvSpPr>
              <a:spLocks noChangeArrowheads="1"/>
            </p:cNvSpPr>
            <p:nvPr/>
          </p:nvSpPr>
          <p:spPr bwMode="auto">
            <a:xfrm>
              <a:off x="1831718" y="458377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排程</a:t>
              </a:r>
              <a:endParaRPr kumimoji="1" lang="zh-CN" altLang="en-US" sz="4400" b="1" smtClean="0">
                <a:solidFill>
                  <a:srgbClr val="000000"/>
                </a:solidFill>
                <a:latin typeface="Arial" pitchFamily="34" charset="0"/>
                <a:ea typeface="方正楷体简体" pitchFamily="2" charset="-122"/>
              </a:endParaRPr>
            </a:p>
          </p:txBody>
        </p:sp>
        <p:sp>
          <p:nvSpPr>
            <p:cNvPr id="296" name="Rectangle 123"/>
            <p:cNvSpPr>
              <a:spLocks noChangeArrowheads="1"/>
            </p:cNvSpPr>
            <p:nvPr/>
          </p:nvSpPr>
          <p:spPr bwMode="auto">
            <a:xfrm>
              <a:off x="2840213" y="1007345"/>
              <a:ext cx="10339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名称与描述</a:t>
              </a:r>
              <a:endParaRPr kumimoji="1" lang="zh-CN" altLang="en-US" sz="4400" b="1" dirty="0" smtClean="0">
                <a:solidFill>
                  <a:srgbClr val="000000"/>
                </a:solidFill>
                <a:latin typeface="Arial" pitchFamily="34" charset="0"/>
                <a:ea typeface="方正楷体简体" pitchFamily="2" charset="-122"/>
              </a:endParaRPr>
            </a:p>
          </p:txBody>
        </p:sp>
        <p:sp>
          <p:nvSpPr>
            <p:cNvPr id="297" name="Rectangle 124"/>
            <p:cNvSpPr>
              <a:spLocks noChangeArrowheads="1"/>
            </p:cNvSpPr>
            <p:nvPr/>
          </p:nvSpPr>
          <p:spPr bwMode="auto">
            <a:xfrm>
              <a:off x="2893600" y="1264520"/>
              <a:ext cx="827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标准值码</a:t>
              </a:r>
              <a:endParaRPr kumimoji="1" lang="zh-CN" altLang="en-US" sz="4400" b="1" dirty="0" smtClean="0">
                <a:solidFill>
                  <a:srgbClr val="000000"/>
                </a:solidFill>
                <a:latin typeface="Arial" pitchFamily="34" charset="0"/>
                <a:ea typeface="方正楷体简体" pitchFamily="2" charset="-122"/>
              </a:endParaRPr>
            </a:p>
          </p:txBody>
        </p:sp>
        <p:sp>
          <p:nvSpPr>
            <p:cNvPr id="300" name="Rectangle 127"/>
            <p:cNvSpPr>
              <a:spLocks noChangeArrowheads="1"/>
            </p:cNvSpPr>
            <p:nvPr/>
          </p:nvSpPr>
          <p:spPr bwMode="auto">
            <a:xfrm>
              <a:off x="2822987" y="1831925"/>
              <a:ext cx="7254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控制码</a:t>
              </a:r>
              <a:endParaRPr kumimoji="1" lang="zh-CN" altLang="en-US" sz="4400" b="1" dirty="0" smtClean="0">
                <a:solidFill>
                  <a:srgbClr val="000000"/>
                </a:solidFill>
                <a:latin typeface="Arial" pitchFamily="34" charset="0"/>
                <a:ea typeface="方正楷体简体" pitchFamily="2" charset="-122"/>
              </a:endParaRPr>
            </a:p>
          </p:txBody>
        </p:sp>
        <p:sp>
          <p:nvSpPr>
            <p:cNvPr id="302" name="Rectangle 129"/>
            <p:cNvSpPr>
              <a:spLocks noChangeArrowheads="1"/>
            </p:cNvSpPr>
            <p:nvPr/>
          </p:nvSpPr>
          <p:spPr bwMode="auto">
            <a:xfrm>
              <a:off x="2822987" y="2076400"/>
              <a:ext cx="11382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标准文本码</a:t>
              </a:r>
              <a:endParaRPr kumimoji="1" lang="zh-CN" altLang="en-US" sz="4400" b="1" dirty="0" smtClean="0">
                <a:solidFill>
                  <a:srgbClr val="000000"/>
                </a:solidFill>
                <a:latin typeface="Arial" pitchFamily="34" charset="0"/>
                <a:ea typeface="方正楷体简体" pitchFamily="2" charset="-122"/>
              </a:endParaRPr>
            </a:p>
          </p:txBody>
        </p:sp>
        <p:sp>
          <p:nvSpPr>
            <p:cNvPr id="304" name="Rectangle 131"/>
            <p:cNvSpPr>
              <a:spLocks noChangeArrowheads="1"/>
            </p:cNvSpPr>
            <p:nvPr/>
          </p:nvSpPr>
          <p:spPr bwMode="auto">
            <a:xfrm>
              <a:off x="2822987" y="2322462"/>
              <a:ext cx="9318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工资数据</a:t>
              </a:r>
              <a:endParaRPr kumimoji="1" lang="zh-CN" altLang="en-US" sz="4400" b="1" smtClean="0">
                <a:solidFill>
                  <a:srgbClr val="000000"/>
                </a:solidFill>
                <a:latin typeface="Arial" pitchFamily="34" charset="0"/>
                <a:ea typeface="方正楷体简体" pitchFamily="2" charset="-122"/>
              </a:endParaRPr>
            </a:p>
          </p:txBody>
        </p:sp>
        <p:sp>
          <p:nvSpPr>
            <p:cNvPr id="306" name="Rectangle 133"/>
            <p:cNvSpPr>
              <a:spLocks noChangeArrowheads="1"/>
            </p:cNvSpPr>
            <p:nvPr/>
          </p:nvSpPr>
          <p:spPr bwMode="auto">
            <a:xfrm>
              <a:off x="2849182" y="2839320"/>
              <a:ext cx="8191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可用能力</a:t>
              </a:r>
            </a:p>
          </p:txBody>
        </p:sp>
        <p:sp>
          <p:nvSpPr>
            <p:cNvPr id="307" name="Rectangle 134"/>
            <p:cNvSpPr>
              <a:spLocks noChangeArrowheads="1"/>
            </p:cNvSpPr>
            <p:nvPr/>
          </p:nvSpPr>
          <p:spPr bwMode="auto">
            <a:xfrm>
              <a:off x="2849182" y="3083795"/>
              <a:ext cx="61436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公式码</a:t>
              </a:r>
            </a:p>
          </p:txBody>
        </p:sp>
        <p:sp>
          <p:nvSpPr>
            <p:cNvPr id="309" name="Rectangle 136"/>
            <p:cNvSpPr>
              <a:spLocks noChangeArrowheads="1"/>
            </p:cNvSpPr>
            <p:nvPr/>
          </p:nvSpPr>
          <p:spPr bwMode="auto">
            <a:xfrm>
              <a:off x="2847594" y="3634658"/>
              <a:ext cx="1228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用作成本核算</a:t>
              </a:r>
            </a:p>
          </p:txBody>
        </p:sp>
        <p:sp>
          <p:nvSpPr>
            <p:cNvPr id="310" name="Rectangle 137"/>
            <p:cNvSpPr>
              <a:spLocks noChangeArrowheads="1"/>
            </p:cNvSpPr>
            <p:nvPr/>
          </p:nvSpPr>
          <p:spPr bwMode="auto">
            <a:xfrm>
              <a:off x="2879344" y="3879133"/>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成本中心</a:t>
              </a:r>
              <a:endParaRPr kumimoji="1" lang="zh-CN" altLang="en-US" sz="4400" b="1" dirty="0" smtClean="0">
                <a:solidFill>
                  <a:srgbClr val="000000"/>
                </a:solidFill>
                <a:latin typeface="Arial" pitchFamily="34" charset="0"/>
                <a:ea typeface="方正楷体简体" pitchFamily="2" charset="-122"/>
              </a:endParaRPr>
            </a:p>
          </p:txBody>
        </p:sp>
        <p:sp>
          <p:nvSpPr>
            <p:cNvPr id="311" name="Rectangle 138"/>
            <p:cNvSpPr>
              <a:spLocks noChangeArrowheads="1"/>
            </p:cNvSpPr>
            <p:nvPr/>
          </p:nvSpPr>
          <p:spPr bwMode="auto">
            <a:xfrm>
              <a:off x="2868232" y="4137895"/>
              <a:ext cx="614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公式码</a:t>
              </a:r>
              <a:endParaRPr kumimoji="1" lang="zh-CN" altLang="en-US" sz="4400" b="1" smtClean="0">
                <a:solidFill>
                  <a:srgbClr val="000000"/>
                </a:solidFill>
                <a:latin typeface="Arial" pitchFamily="34" charset="0"/>
                <a:ea typeface="方正楷体简体" pitchFamily="2" charset="-122"/>
              </a:endParaRPr>
            </a:p>
          </p:txBody>
        </p:sp>
        <p:sp>
          <p:nvSpPr>
            <p:cNvPr id="313" name="Rectangle 140"/>
            <p:cNvSpPr>
              <a:spLocks noChangeArrowheads="1"/>
            </p:cNvSpPr>
            <p:nvPr/>
          </p:nvSpPr>
          <p:spPr bwMode="auto">
            <a:xfrm>
              <a:off x="2849182" y="4509370"/>
              <a:ext cx="8191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公式算法</a:t>
              </a:r>
              <a:endParaRPr kumimoji="1" lang="en-US" altLang="zh-CN" sz="1600" b="1" dirty="0" smtClean="0">
                <a:solidFill>
                  <a:srgbClr val="000000"/>
                </a:solidFill>
                <a:latin typeface="宋体" pitchFamily="2" charset="-122"/>
              </a:endParaRPr>
            </a:p>
          </p:txBody>
        </p:sp>
        <p:sp>
          <p:nvSpPr>
            <p:cNvPr id="314" name="Rectangle 141"/>
            <p:cNvSpPr>
              <a:spLocks noChangeArrowheads="1"/>
            </p:cNvSpPr>
            <p:nvPr/>
          </p:nvSpPr>
          <p:spPr bwMode="auto">
            <a:xfrm>
              <a:off x="2831719" y="4903070"/>
              <a:ext cx="8191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公式参数</a:t>
              </a:r>
              <a:endParaRPr kumimoji="1" lang="en-US" altLang="zh-CN" sz="1600" b="1" dirty="0" smtClean="0">
                <a:solidFill>
                  <a:srgbClr val="000000"/>
                </a:solidFill>
                <a:latin typeface="宋体" pitchFamily="2" charset="-122"/>
              </a:endParaRPr>
            </a:p>
          </p:txBody>
        </p:sp>
      </p:grpSp>
      <p:pic>
        <p:nvPicPr>
          <p:cNvPr id="3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338" y="3631212"/>
            <a:ext cx="4004982" cy="283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893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工艺路线</a:t>
            </a:r>
          </a:p>
        </p:txBody>
      </p:sp>
      <p:sp>
        <p:nvSpPr>
          <p:cNvPr id="231" name="Rectangle 20"/>
          <p:cNvSpPr>
            <a:spLocks noChangeArrowheads="1"/>
          </p:cNvSpPr>
          <p:nvPr/>
        </p:nvSpPr>
        <p:spPr bwMode="auto">
          <a:xfrm>
            <a:off x="324477" y="856817"/>
            <a:ext cx="1329662" cy="714227"/>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2" name="Rectangle 21"/>
          <p:cNvSpPr>
            <a:spLocks noChangeArrowheads="1"/>
          </p:cNvSpPr>
          <p:nvPr/>
        </p:nvSpPr>
        <p:spPr bwMode="auto">
          <a:xfrm>
            <a:off x="2423439" y="856817"/>
            <a:ext cx="1256713" cy="714227"/>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233" name="AutoShape 22"/>
          <p:cNvSpPr>
            <a:spLocks noChangeArrowheads="1"/>
          </p:cNvSpPr>
          <p:nvPr/>
        </p:nvSpPr>
        <p:spPr bwMode="auto">
          <a:xfrm>
            <a:off x="1789898" y="946095"/>
            <a:ext cx="452530" cy="53567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 name="TextBox 2"/>
          <p:cNvSpPr txBox="1"/>
          <p:nvPr/>
        </p:nvSpPr>
        <p:spPr>
          <a:xfrm>
            <a:off x="2423439" y="940929"/>
            <a:ext cx="1256713" cy="546002"/>
          </a:xfrm>
          <a:prstGeom prst="rect">
            <a:avLst/>
          </a:prstGeom>
          <a:noFill/>
        </p:spPr>
        <p:txBody>
          <a:bodyPr wrap="square" rtlCol="0" anchor="ctr">
            <a:noAutofit/>
          </a:bodyPr>
          <a:lstStyle/>
          <a:p>
            <a:r>
              <a:rPr lang="zh-CN" altLang="en-US" sz="1600" b="1" dirty="0" smtClean="0">
                <a:latin typeface="微软雅黑" panose="020B0503020204020204" pitchFamily="34" charset="-122"/>
                <a:ea typeface="微软雅黑" panose="020B0503020204020204" pitchFamily="34" charset="-122"/>
              </a:rPr>
              <a:t>工艺路线</a:t>
            </a:r>
          </a:p>
        </p:txBody>
      </p:sp>
      <p:sp>
        <p:nvSpPr>
          <p:cNvPr id="4" name="TextBox 3"/>
          <p:cNvSpPr txBox="1"/>
          <p:nvPr/>
        </p:nvSpPr>
        <p:spPr>
          <a:xfrm>
            <a:off x="324478" y="924140"/>
            <a:ext cx="1329662" cy="579581"/>
          </a:xfrm>
          <a:prstGeom prst="rect">
            <a:avLst/>
          </a:prstGeom>
          <a:noFill/>
        </p:spPr>
        <p:txBody>
          <a:bodyPr wrap="square" rtlCol="0">
            <a:noAutofit/>
          </a:bodyPr>
          <a:lstStyle/>
          <a:p>
            <a:pPr lvl="0"/>
            <a:r>
              <a:rPr kumimoji="1" lang="zh-CN" altLang="en-US" sz="1600" b="1" kern="0" dirty="0">
                <a:solidFill>
                  <a:srgbClr val="000000"/>
                </a:solidFill>
                <a:latin typeface="微软雅黑" panose="020B0503020204020204" pitchFamily="34" charset="-122"/>
                <a:ea typeface="微软雅黑" panose="020B0503020204020204" pitchFamily="34" charset="-122"/>
              </a:rPr>
              <a:t>我们怎样制造</a:t>
            </a:r>
            <a:r>
              <a:rPr kumimoji="1" lang="en-US" altLang="zh-CN" sz="1600" b="1" kern="0" dirty="0">
                <a:solidFill>
                  <a:srgbClr val="000000"/>
                </a:solidFill>
                <a:latin typeface="微软雅黑" panose="020B0503020204020204" pitchFamily="34" charset="-122"/>
                <a:ea typeface="微软雅黑" panose="020B0503020204020204" pitchFamily="34" charset="-122"/>
              </a:rPr>
              <a:t>?</a:t>
            </a:r>
          </a:p>
        </p:txBody>
      </p:sp>
      <p:grpSp>
        <p:nvGrpSpPr>
          <p:cNvPr id="1008" name="Group 3"/>
          <p:cNvGrpSpPr>
            <a:grpSpLocks/>
          </p:cNvGrpSpPr>
          <p:nvPr/>
        </p:nvGrpSpPr>
        <p:grpSpPr bwMode="auto">
          <a:xfrm>
            <a:off x="8450468" y="5578832"/>
            <a:ext cx="1138237" cy="512762"/>
            <a:chOff x="4137" y="3793"/>
            <a:chExt cx="717" cy="323"/>
          </a:xfrm>
        </p:grpSpPr>
        <p:grpSp>
          <p:nvGrpSpPr>
            <p:cNvPr id="1009" name="Group 4"/>
            <p:cNvGrpSpPr>
              <a:grpSpLocks/>
            </p:cNvGrpSpPr>
            <p:nvPr/>
          </p:nvGrpSpPr>
          <p:grpSpPr bwMode="auto">
            <a:xfrm>
              <a:off x="4798" y="3795"/>
              <a:ext cx="56" cy="54"/>
              <a:chOff x="4798" y="3795"/>
              <a:chExt cx="56" cy="54"/>
            </a:xfrm>
          </p:grpSpPr>
          <p:sp>
            <p:nvSpPr>
              <p:cNvPr id="1017" name="Oval 5"/>
              <p:cNvSpPr>
                <a:spLocks noChangeArrowheads="1"/>
              </p:cNvSpPr>
              <p:nvPr/>
            </p:nvSpPr>
            <p:spPr bwMode="auto">
              <a:xfrm>
                <a:off x="4798" y="3795"/>
                <a:ext cx="56" cy="54"/>
              </a:xfrm>
              <a:prstGeom prst="ellipse">
                <a:avLst/>
              </a:pr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8" name="Oval 6"/>
              <p:cNvSpPr>
                <a:spLocks noChangeArrowheads="1"/>
              </p:cNvSpPr>
              <p:nvPr/>
            </p:nvSpPr>
            <p:spPr bwMode="auto">
              <a:xfrm>
                <a:off x="4800" y="3797"/>
                <a:ext cx="52" cy="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9" name="Rectangle 7"/>
              <p:cNvSpPr>
                <a:spLocks noChangeArrowheads="1"/>
              </p:cNvSpPr>
              <p:nvPr/>
            </p:nvSpPr>
            <p:spPr bwMode="auto">
              <a:xfrm>
                <a:off x="4812" y="3799"/>
                <a:ext cx="34"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20" name="Rectangle 8"/>
              <p:cNvSpPr>
                <a:spLocks noChangeArrowheads="1"/>
              </p:cNvSpPr>
              <p:nvPr/>
            </p:nvSpPr>
            <p:spPr bwMode="auto">
              <a:xfrm>
                <a:off x="4823" y="3801"/>
                <a:ext cx="2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500" b="1" smtClean="0">
                    <a:solidFill>
                      <a:srgbClr val="0019D1"/>
                    </a:solidFill>
                    <a:latin typeface="微软雅黑" panose="020B0503020204020204" pitchFamily="34" charset="-122"/>
                    <a:ea typeface="微软雅黑" panose="020B0503020204020204" pitchFamily="34" charset="-122"/>
                  </a:rPr>
                  <a:t>R</a:t>
                </a:r>
                <a:endParaRPr kumimoji="1" lang="en-US" altLang="zh-CN" sz="4400" b="1" smtClean="0">
                  <a:solidFill>
                    <a:srgbClr val="000000"/>
                  </a:solidFill>
                  <a:latin typeface="微软雅黑" panose="020B0503020204020204" pitchFamily="34" charset="-122"/>
                  <a:ea typeface="微软雅黑" panose="020B0503020204020204" pitchFamily="34" charset="-122"/>
                </a:endParaRPr>
              </a:p>
            </p:txBody>
          </p:sp>
        </p:grpSp>
        <p:sp>
          <p:nvSpPr>
            <p:cNvPr id="1010" name="Freeform 9"/>
            <p:cNvSpPr>
              <a:spLocks/>
            </p:cNvSpPr>
            <p:nvPr/>
          </p:nvSpPr>
          <p:spPr bwMode="auto">
            <a:xfrm>
              <a:off x="4479" y="3793"/>
              <a:ext cx="321" cy="321"/>
            </a:xfrm>
            <a:custGeom>
              <a:avLst/>
              <a:gdLst>
                <a:gd name="T0" fmla="*/ 321 w 321"/>
                <a:gd name="T1" fmla="*/ 0 h 321"/>
                <a:gd name="T2" fmla="*/ 0 w 321"/>
                <a:gd name="T3" fmla="*/ 0 h 321"/>
                <a:gd name="T4" fmla="*/ 0 w 321"/>
                <a:gd name="T5" fmla="*/ 321 h 321"/>
                <a:gd name="T6" fmla="*/ 321 w 321"/>
                <a:gd name="T7" fmla="*/ 0 h 321"/>
              </a:gdLst>
              <a:ahLst/>
              <a:cxnLst>
                <a:cxn ang="0">
                  <a:pos x="T0" y="T1"/>
                </a:cxn>
                <a:cxn ang="0">
                  <a:pos x="T2" y="T3"/>
                </a:cxn>
                <a:cxn ang="0">
                  <a:pos x="T4" y="T5"/>
                </a:cxn>
                <a:cxn ang="0">
                  <a:pos x="T6" y="T7"/>
                </a:cxn>
              </a:cxnLst>
              <a:rect l="0" t="0" r="r" b="b"/>
              <a:pathLst>
                <a:path w="321" h="321">
                  <a:moveTo>
                    <a:pt x="321" y="0"/>
                  </a:moveTo>
                  <a:lnTo>
                    <a:pt x="0" y="0"/>
                  </a:lnTo>
                  <a:lnTo>
                    <a:pt x="0" y="321"/>
                  </a:lnTo>
                  <a:lnTo>
                    <a:pt x="32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1" name="Rectangle 10"/>
            <p:cNvSpPr>
              <a:spLocks noChangeArrowheads="1"/>
            </p:cNvSpPr>
            <p:nvPr/>
          </p:nvSpPr>
          <p:spPr bwMode="auto">
            <a:xfrm>
              <a:off x="4137" y="3793"/>
              <a:ext cx="318" cy="32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2" name="Freeform 11"/>
            <p:cNvSpPr>
              <a:spLocks/>
            </p:cNvSpPr>
            <p:nvPr/>
          </p:nvSpPr>
          <p:spPr bwMode="auto">
            <a:xfrm>
              <a:off x="4235" y="4001"/>
              <a:ext cx="114" cy="115"/>
            </a:xfrm>
            <a:custGeom>
              <a:avLst/>
              <a:gdLst>
                <a:gd name="T0" fmla="*/ 38 w 114"/>
                <a:gd name="T1" fmla="*/ 0 h 115"/>
                <a:gd name="T2" fmla="*/ 74 w 114"/>
                <a:gd name="T3" fmla="*/ 0 h 115"/>
                <a:gd name="T4" fmla="*/ 114 w 114"/>
                <a:gd name="T5" fmla="*/ 115 h 115"/>
                <a:gd name="T6" fmla="*/ 76 w 114"/>
                <a:gd name="T7" fmla="*/ 115 h 115"/>
                <a:gd name="T8" fmla="*/ 74 w 114"/>
                <a:gd name="T9" fmla="*/ 99 h 115"/>
                <a:gd name="T10" fmla="*/ 38 w 114"/>
                <a:gd name="T11" fmla="*/ 99 h 115"/>
                <a:gd name="T12" fmla="*/ 34 w 114"/>
                <a:gd name="T13" fmla="*/ 115 h 115"/>
                <a:gd name="T14" fmla="*/ 0 w 114"/>
                <a:gd name="T15" fmla="*/ 115 h 115"/>
                <a:gd name="T16" fmla="*/ 38 w 114"/>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5">
                  <a:moveTo>
                    <a:pt x="38" y="0"/>
                  </a:moveTo>
                  <a:lnTo>
                    <a:pt x="74" y="0"/>
                  </a:lnTo>
                  <a:lnTo>
                    <a:pt x="114" y="115"/>
                  </a:lnTo>
                  <a:lnTo>
                    <a:pt x="76" y="115"/>
                  </a:lnTo>
                  <a:lnTo>
                    <a:pt x="74" y="99"/>
                  </a:lnTo>
                  <a:lnTo>
                    <a:pt x="38" y="99"/>
                  </a:lnTo>
                  <a:lnTo>
                    <a:pt x="34" y="115"/>
                  </a:lnTo>
                  <a:lnTo>
                    <a:pt x="0" y="115"/>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3" name="Freeform 12"/>
            <p:cNvSpPr>
              <a:spLocks/>
            </p:cNvSpPr>
            <p:nvPr/>
          </p:nvSpPr>
          <p:spPr bwMode="auto">
            <a:xfrm>
              <a:off x="4141" y="4001"/>
              <a:ext cx="98" cy="115"/>
            </a:xfrm>
            <a:custGeom>
              <a:avLst/>
              <a:gdLst>
                <a:gd name="T0" fmla="*/ 58 w 98"/>
                <a:gd name="T1" fmla="*/ 30 h 115"/>
                <a:gd name="T2" fmla="*/ 52 w 98"/>
                <a:gd name="T3" fmla="*/ 26 h 115"/>
                <a:gd name="T4" fmla="*/ 44 w 98"/>
                <a:gd name="T5" fmla="*/ 26 h 115"/>
                <a:gd name="T6" fmla="*/ 36 w 98"/>
                <a:gd name="T7" fmla="*/ 26 h 115"/>
                <a:gd name="T8" fmla="*/ 36 w 98"/>
                <a:gd name="T9" fmla="*/ 30 h 115"/>
                <a:gd name="T10" fmla="*/ 38 w 98"/>
                <a:gd name="T11" fmla="*/ 36 h 115"/>
                <a:gd name="T12" fmla="*/ 44 w 98"/>
                <a:gd name="T13" fmla="*/ 38 h 115"/>
                <a:gd name="T14" fmla="*/ 52 w 98"/>
                <a:gd name="T15" fmla="*/ 40 h 115"/>
                <a:gd name="T16" fmla="*/ 64 w 98"/>
                <a:gd name="T17" fmla="*/ 44 h 115"/>
                <a:gd name="T18" fmla="*/ 80 w 98"/>
                <a:gd name="T19" fmla="*/ 49 h 115"/>
                <a:gd name="T20" fmla="*/ 90 w 98"/>
                <a:gd name="T21" fmla="*/ 57 h 115"/>
                <a:gd name="T22" fmla="*/ 98 w 98"/>
                <a:gd name="T23" fmla="*/ 69 h 115"/>
                <a:gd name="T24" fmla="*/ 98 w 98"/>
                <a:gd name="T25" fmla="*/ 85 h 115"/>
                <a:gd name="T26" fmla="*/ 90 w 98"/>
                <a:gd name="T27" fmla="*/ 99 h 115"/>
                <a:gd name="T28" fmla="*/ 74 w 98"/>
                <a:gd name="T29" fmla="*/ 109 h 115"/>
                <a:gd name="T30" fmla="*/ 58 w 98"/>
                <a:gd name="T31" fmla="*/ 113 h 115"/>
                <a:gd name="T32" fmla="*/ 40 w 98"/>
                <a:gd name="T33" fmla="*/ 113 h 115"/>
                <a:gd name="T34" fmla="*/ 22 w 98"/>
                <a:gd name="T35" fmla="*/ 109 h 115"/>
                <a:gd name="T36" fmla="*/ 8 w 98"/>
                <a:gd name="T37" fmla="*/ 101 h 115"/>
                <a:gd name="T38" fmla="*/ 0 w 98"/>
                <a:gd name="T39" fmla="*/ 87 h 115"/>
                <a:gd name="T40" fmla="*/ 34 w 98"/>
                <a:gd name="T41" fmla="*/ 77 h 115"/>
                <a:gd name="T42" fmla="*/ 36 w 98"/>
                <a:gd name="T43" fmla="*/ 83 h 115"/>
                <a:gd name="T44" fmla="*/ 40 w 98"/>
                <a:gd name="T45" fmla="*/ 87 h 115"/>
                <a:gd name="T46" fmla="*/ 46 w 98"/>
                <a:gd name="T47" fmla="*/ 87 h 115"/>
                <a:gd name="T48" fmla="*/ 50 w 98"/>
                <a:gd name="T49" fmla="*/ 87 h 115"/>
                <a:gd name="T50" fmla="*/ 58 w 98"/>
                <a:gd name="T51" fmla="*/ 87 h 115"/>
                <a:gd name="T52" fmla="*/ 62 w 98"/>
                <a:gd name="T53" fmla="*/ 83 h 115"/>
                <a:gd name="T54" fmla="*/ 60 w 98"/>
                <a:gd name="T55" fmla="*/ 77 h 115"/>
                <a:gd name="T56" fmla="*/ 56 w 98"/>
                <a:gd name="T57" fmla="*/ 73 h 115"/>
                <a:gd name="T58" fmla="*/ 44 w 98"/>
                <a:gd name="T59" fmla="*/ 71 h 115"/>
                <a:gd name="T60" fmla="*/ 36 w 98"/>
                <a:gd name="T61" fmla="*/ 69 h 115"/>
                <a:gd name="T62" fmla="*/ 24 w 98"/>
                <a:gd name="T63" fmla="*/ 65 h 115"/>
                <a:gd name="T64" fmla="*/ 16 w 98"/>
                <a:gd name="T65" fmla="*/ 61 h 115"/>
                <a:gd name="T66" fmla="*/ 8 w 98"/>
                <a:gd name="T67" fmla="*/ 55 h 115"/>
                <a:gd name="T68" fmla="*/ 4 w 98"/>
                <a:gd name="T69" fmla="*/ 49 h 115"/>
                <a:gd name="T70" fmla="*/ 0 w 98"/>
                <a:gd name="T71" fmla="*/ 38 h 115"/>
                <a:gd name="T72" fmla="*/ 0 w 98"/>
                <a:gd name="T73" fmla="*/ 28 h 115"/>
                <a:gd name="T74" fmla="*/ 6 w 98"/>
                <a:gd name="T75" fmla="*/ 16 h 115"/>
                <a:gd name="T76" fmla="*/ 14 w 98"/>
                <a:gd name="T77" fmla="*/ 8 h 115"/>
                <a:gd name="T78" fmla="*/ 28 w 98"/>
                <a:gd name="T79" fmla="*/ 0 h 115"/>
                <a:gd name="T80" fmla="*/ 48 w 98"/>
                <a:gd name="T81" fmla="*/ 0 h 115"/>
                <a:gd name="T82" fmla="*/ 62 w 98"/>
                <a:gd name="T83" fmla="*/ 0 h 115"/>
                <a:gd name="T84" fmla="*/ 76 w 98"/>
                <a:gd name="T85" fmla="*/ 6 h 115"/>
                <a:gd name="T86" fmla="*/ 90 w 98"/>
                <a:gd name="T87" fmla="*/ 16 h 115"/>
                <a:gd name="T88" fmla="*/ 94 w 98"/>
                <a:gd name="T89"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115">
                  <a:moveTo>
                    <a:pt x="60" y="34"/>
                  </a:moveTo>
                  <a:lnTo>
                    <a:pt x="58" y="30"/>
                  </a:lnTo>
                  <a:lnTo>
                    <a:pt x="56" y="28"/>
                  </a:lnTo>
                  <a:lnTo>
                    <a:pt x="52" y="26"/>
                  </a:lnTo>
                  <a:lnTo>
                    <a:pt x="48" y="26"/>
                  </a:lnTo>
                  <a:lnTo>
                    <a:pt x="44" y="26"/>
                  </a:lnTo>
                  <a:lnTo>
                    <a:pt x="40" y="26"/>
                  </a:lnTo>
                  <a:lnTo>
                    <a:pt x="36" y="26"/>
                  </a:lnTo>
                  <a:lnTo>
                    <a:pt x="36" y="28"/>
                  </a:lnTo>
                  <a:lnTo>
                    <a:pt x="36" y="30"/>
                  </a:lnTo>
                  <a:lnTo>
                    <a:pt x="36" y="32"/>
                  </a:lnTo>
                  <a:lnTo>
                    <a:pt x="38" y="36"/>
                  </a:lnTo>
                  <a:lnTo>
                    <a:pt x="40" y="38"/>
                  </a:lnTo>
                  <a:lnTo>
                    <a:pt x="44" y="38"/>
                  </a:lnTo>
                  <a:lnTo>
                    <a:pt x="48" y="38"/>
                  </a:lnTo>
                  <a:lnTo>
                    <a:pt x="52" y="40"/>
                  </a:lnTo>
                  <a:lnTo>
                    <a:pt x="56" y="42"/>
                  </a:lnTo>
                  <a:lnTo>
                    <a:pt x="64" y="44"/>
                  </a:lnTo>
                  <a:lnTo>
                    <a:pt x="74" y="47"/>
                  </a:lnTo>
                  <a:lnTo>
                    <a:pt x="80" y="49"/>
                  </a:lnTo>
                  <a:lnTo>
                    <a:pt x="86" y="53"/>
                  </a:lnTo>
                  <a:lnTo>
                    <a:pt x="90" y="57"/>
                  </a:lnTo>
                  <a:lnTo>
                    <a:pt x="94" y="63"/>
                  </a:lnTo>
                  <a:lnTo>
                    <a:pt x="98" y="69"/>
                  </a:lnTo>
                  <a:lnTo>
                    <a:pt x="98" y="75"/>
                  </a:lnTo>
                  <a:lnTo>
                    <a:pt x="98" y="85"/>
                  </a:lnTo>
                  <a:lnTo>
                    <a:pt x="94" y="91"/>
                  </a:lnTo>
                  <a:lnTo>
                    <a:pt x="90" y="99"/>
                  </a:lnTo>
                  <a:lnTo>
                    <a:pt x="84" y="105"/>
                  </a:lnTo>
                  <a:lnTo>
                    <a:pt x="74" y="109"/>
                  </a:lnTo>
                  <a:lnTo>
                    <a:pt x="68" y="111"/>
                  </a:lnTo>
                  <a:lnTo>
                    <a:pt x="58" y="113"/>
                  </a:lnTo>
                  <a:lnTo>
                    <a:pt x="48" y="115"/>
                  </a:lnTo>
                  <a:lnTo>
                    <a:pt x="40" y="113"/>
                  </a:lnTo>
                  <a:lnTo>
                    <a:pt x="30" y="113"/>
                  </a:lnTo>
                  <a:lnTo>
                    <a:pt x="22" y="109"/>
                  </a:lnTo>
                  <a:lnTo>
                    <a:pt x="14" y="105"/>
                  </a:lnTo>
                  <a:lnTo>
                    <a:pt x="8" y="101"/>
                  </a:lnTo>
                  <a:lnTo>
                    <a:pt x="2" y="95"/>
                  </a:lnTo>
                  <a:lnTo>
                    <a:pt x="0" y="87"/>
                  </a:lnTo>
                  <a:lnTo>
                    <a:pt x="0" y="77"/>
                  </a:lnTo>
                  <a:lnTo>
                    <a:pt x="34" y="77"/>
                  </a:lnTo>
                  <a:lnTo>
                    <a:pt x="34" y="81"/>
                  </a:lnTo>
                  <a:lnTo>
                    <a:pt x="36" y="83"/>
                  </a:lnTo>
                  <a:lnTo>
                    <a:pt x="38" y="85"/>
                  </a:lnTo>
                  <a:lnTo>
                    <a:pt x="40" y="87"/>
                  </a:lnTo>
                  <a:lnTo>
                    <a:pt x="42" y="87"/>
                  </a:lnTo>
                  <a:lnTo>
                    <a:pt x="46" y="87"/>
                  </a:lnTo>
                  <a:lnTo>
                    <a:pt x="48" y="87"/>
                  </a:lnTo>
                  <a:lnTo>
                    <a:pt x="50" y="87"/>
                  </a:lnTo>
                  <a:lnTo>
                    <a:pt x="56" y="87"/>
                  </a:lnTo>
                  <a:lnTo>
                    <a:pt x="58" y="87"/>
                  </a:lnTo>
                  <a:lnTo>
                    <a:pt x="60" y="85"/>
                  </a:lnTo>
                  <a:lnTo>
                    <a:pt x="62" y="83"/>
                  </a:lnTo>
                  <a:lnTo>
                    <a:pt x="62" y="81"/>
                  </a:lnTo>
                  <a:lnTo>
                    <a:pt x="60" y="77"/>
                  </a:lnTo>
                  <a:lnTo>
                    <a:pt x="60" y="75"/>
                  </a:lnTo>
                  <a:lnTo>
                    <a:pt x="56" y="73"/>
                  </a:lnTo>
                  <a:lnTo>
                    <a:pt x="50" y="73"/>
                  </a:lnTo>
                  <a:lnTo>
                    <a:pt x="44" y="71"/>
                  </a:lnTo>
                  <a:lnTo>
                    <a:pt x="40" y="69"/>
                  </a:lnTo>
                  <a:lnTo>
                    <a:pt x="36" y="69"/>
                  </a:lnTo>
                  <a:lnTo>
                    <a:pt x="30" y="67"/>
                  </a:lnTo>
                  <a:lnTo>
                    <a:pt x="24" y="65"/>
                  </a:lnTo>
                  <a:lnTo>
                    <a:pt x="22" y="63"/>
                  </a:lnTo>
                  <a:lnTo>
                    <a:pt x="16" y="61"/>
                  </a:lnTo>
                  <a:lnTo>
                    <a:pt x="12" y="59"/>
                  </a:lnTo>
                  <a:lnTo>
                    <a:pt x="8" y="55"/>
                  </a:lnTo>
                  <a:lnTo>
                    <a:pt x="6" y="53"/>
                  </a:lnTo>
                  <a:lnTo>
                    <a:pt x="4" y="49"/>
                  </a:lnTo>
                  <a:lnTo>
                    <a:pt x="2" y="44"/>
                  </a:lnTo>
                  <a:lnTo>
                    <a:pt x="0" y="38"/>
                  </a:lnTo>
                  <a:lnTo>
                    <a:pt x="0" y="34"/>
                  </a:lnTo>
                  <a:lnTo>
                    <a:pt x="0" y="28"/>
                  </a:lnTo>
                  <a:lnTo>
                    <a:pt x="2" y="22"/>
                  </a:lnTo>
                  <a:lnTo>
                    <a:pt x="6" y="16"/>
                  </a:lnTo>
                  <a:lnTo>
                    <a:pt x="8" y="10"/>
                  </a:lnTo>
                  <a:lnTo>
                    <a:pt x="14" y="8"/>
                  </a:lnTo>
                  <a:lnTo>
                    <a:pt x="22" y="4"/>
                  </a:lnTo>
                  <a:lnTo>
                    <a:pt x="28" y="0"/>
                  </a:lnTo>
                  <a:lnTo>
                    <a:pt x="36" y="0"/>
                  </a:lnTo>
                  <a:lnTo>
                    <a:pt x="48" y="0"/>
                  </a:lnTo>
                  <a:lnTo>
                    <a:pt x="56" y="0"/>
                  </a:lnTo>
                  <a:lnTo>
                    <a:pt x="62" y="0"/>
                  </a:lnTo>
                  <a:lnTo>
                    <a:pt x="72" y="2"/>
                  </a:lnTo>
                  <a:lnTo>
                    <a:pt x="76" y="6"/>
                  </a:lnTo>
                  <a:lnTo>
                    <a:pt x="84" y="10"/>
                  </a:lnTo>
                  <a:lnTo>
                    <a:pt x="90" y="16"/>
                  </a:lnTo>
                  <a:lnTo>
                    <a:pt x="92" y="26"/>
                  </a:lnTo>
                  <a:lnTo>
                    <a:pt x="94" y="34"/>
                  </a:lnTo>
                  <a:lnTo>
                    <a:pt x="6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4" name="Freeform 13"/>
            <p:cNvSpPr>
              <a:spLocks/>
            </p:cNvSpPr>
            <p:nvPr/>
          </p:nvSpPr>
          <p:spPr bwMode="auto">
            <a:xfrm>
              <a:off x="4283" y="4037"/>
              <a:ext cx="18" cy="37"/>
            </a:xfrm>
            <a:custGeom>
              <a:avLst/>
              <a:gdLst>
                <a:gd name="T0" fmla="*/ 0 w 18"/>
                <a:gd name="T1" fmla="*/ 37 h 37"/>
                <a:gd name="T2" fmla="*/ 18 w 18"/>
                <a:gd name="T3" fmla="*/ 37 h 37"/>
                <a:gd name="T4" fmla="*/ 8 w 18"/>
                <a:gd name="T5" fmla="*/ 0 h 37"/>
                <a:gd name="T6" fmla="*/ 0 w 18"/>
                <a:gd name="T7" fmla="*/ 37 h 37"/>
              </a:gdLst>
              <a:ahLst/>
              <a:cxnLst>
                <a:cxn ang="0">
                  <a:pos x="T0" y="T1"/>
                </a:cxn>
                <a:cxn ang="0">
                  <a:pos x="T2" y="T3"/>
                </a:cxn>
                <a:cxn ang="0">
                  <a:pos x="T4" y="T5"/>
                </a:cxn>
                <a:cxn ang="0">
                  <a:pos x="T6" y="T7"/>
                </a:cxn>
              </a:cxnLst>
              <a:rect l="0" t="0" r="r" b="b"/>
              <a:pathLst>
                <a:path w="18" h="37">
                  <a:moveTo>
                    <a:pt x="0" y="37"/>
                  </a:moveTo>
                  <a:lnTo>
                    <a:pt x="18" y="37"/>
                  </a:lnTo>
                  <a:lnTo>
                    <a:pt x="8" y="0"/>
                  </a:lnTo>
                  <a:lnTo>
                    <a:pt x="0" y="3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5" name="Freeform 14"/>
            <p:cNvSpPr>
              <a:spLocks/>
            </p:cNvSpPr>
            <p:nvPr/>
          </p:nvSpPr>
          <p:spPr bwMode="auto">
            <a:xfrm>
              <a:off x="4353" y="4001"/>
              <a:ext cx="98" cy="115"/>
            </a:xfrm>
            <a:custGeom>
              <a:avLst/>
              <a:gdLst>
                <a:gd name="T0" fmla="*/ 0 w 98"/>
                <a:gd name="T1" fmla="*/ 0 h 115"/>
                <a:gd name="T2" fmla="*/ 54 w 98"/>
                <a:gd name="T3" fmla="*/ 0 h 115"/>
                <a:gd name="T4" fmla="*/ 64 w 98"/>
                <a:gd name="T5" fmla="*/ 0 h 115"/>
                <a:gd name="T6" fmla="*/ 74 w 98"/>
                <a:gd name="T7" fmla="*/ 2 h 115"/>
                <a:gd name="T8" fmla="*/ 80 w 98"/>
                <a:gd name="T9" fmla="*/ 6 h 115"/>
                <a:gd name="T10" fmla="*/ 88 w 98"/>
                <a:gd name="T11" fmla="*/ 10 h 115"/>
                <a:gd name="T12" fmla="*/ 92 w 98"/>
                <a:gd name="T13" fmla="*/ 16 h 115"/>
                <a:gd name="T14" fmla="*/ 96 w 98"/>
                <a:gd name="T15" fmla="*/ 24 h 115"/>
                <a:gd name="T16" fmla="*/ 98 w 98"/>
                <a:gd name="T17" fmla="*/ 30 h 115"/>
                <a:gd name="T18" fmla="*/ 98 w 98"/>
                <a:gd name="T19" fmla="*/ 40 h 115"/>
                <a:gd name="T20" fmla="*/ 98 w 98"/>
                <a:gd name="T21" fmla="*/ 47 h 115"/>
                <a:gd name="T22" fmla="*/ 96 w 98"/>
                <a:gd name="T23" fmla="*/ 55 h 115"/>
                <a:gd name="T24" fmla="*/ 92 w 98"/>
                <a:gd name="T25" fmla="*/ 61 h 115"/>
                <a:gd name="T26" fmla="*/ 88 w 98"/>
                <a:gd name="T27" fmla="*/ 67 h 115"/>
                <a:gd name="T28" fmla="*/ 82 w 98"/>
                <a:gd name="T29" fmla="*/ 73 h 115"/>
                <a:gd name="T30" fmla="*/ 74 w 98"/>
                <a:gd name="T31" fmla="*/ 75 h 115"/>
                <a:gd name="T32" fmla="*/ 66 w 98"/>
                <a:gd name="T33" fmla="*/ 77 h 115"/>
                <a:gd name="T34" fmla="*/ 54 w 98"/>
                <a:gd name="T35" fmla="*/ 81 h 115"/>
                <a:gd name="T36" fmla="*/ 36 w 98"/>
                <a:gd name="T37" fmla="*/ 81 h 115"/>
                <a:gd name="T38" fmla="*/ 36 w 98"/>
                <a:gd name="T39" fmla="*/ 115 h 115"/>
                <a:gd name="T40" fmla="*/ 0 w 98"/>
                <a:gd name="T41" fmla="*/ 115 h 115"/>
                <a:gd name="T42" fmla="*/ 0 w 98"/>
                <a:gd name="T4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 h="115">
                  <a:moveTo>
                    <a:pt x="0" y="0"/>
                  </a:moveTo>
                  <a:lnTo>
                    <a:pt x="54" y="0"/>
                  </a:lnTo>
                  <a:lnTo>
                    <a:pt x="64" y="0"/>
                  </a:lnTo>
                  <a:lnTo>
                    <a:pt x="74" y="2"/>
                  </a:lnTo>
                  <a:lnTo>
                    <a:pt x="80" y="6"/>
                  </a:lnTo>
                  <a:lnTo>
                    <a:pt x="88" y="10"/>
                  </a:lnTo>
                  <a:lnTo>
                    <a:pt x="92" y="16"/>
                  </a:lnTo>
                  <a:lnTo>
                    <a:pt x="96" y="24"/>
                  </a:lnTo>
                  <a:lnTo>
                    <a:pt x="98" y="30"/>
                  </a:lnTo>
                  <a:lnTo>
                    <a:pt x="98" y="40"/>
                  </a:lnTo>
                  <a:lnTo>
                    <a:pt x="98" y="47"/>
                  </a:lnTo>
                  <a:lnTo>
                    <a:pt x="96" y="55"/>
                  </a:lnTo>
                  <a:lnTo>
                    <a:pt x="92" y="61"/>
                  </a:lnTo>
                  <a:lnTo>
                    <a:pt x="88" y="67"/>
                  </a:lnTo>
                  <a:lnTo>
                    <a:pt x="82" y="73"/>
                  </a:lnTo>
                  <a:lnTo>
                    <a:pt x="74" y="75"/>
                  </a:lnTo>
                  <a:lnTo>
                    <a:pt x="66" y="77"/>
                  </a:lnTo>
                  <a:lnTo>
                    <a:pt x="54" y="81"/>
                  </a:lnTo>
                  <a:lnTo>
                    <a:pt x="36" y="81"/>
                  </a:lnTo>
                  <a:lnTo>
                    <a:pt x="36" y="115"/>
                  </a:lnTo>
                  <a:lnTo>
                    <a:pt x="0" y="1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16" name="Freeform 15"/>
            <p:cNvSpPr>
              <a:spLocks/>
            </p:cNvSpPr>
            <p:nvPr/>
          </p:nvSpPr>
          <p:spPr bwMode="auto">
            <a:xfrm>
              <a:off x="4391" y="4031"/>
              <a:ext cx="24" cy="23"/>
            </a:xfrm>
            <a:custGeom>
              <a:avLst/>
              <a:gdLst>
                <a:gd name="T0" fmla="*/ 0 w 24"/>
                <a:gd name="T1" fmla="*/ 0 h 23"/>
                <a:gd name="T2" fmla="*/ 0 w 24"/>
                <a:gd name="T3" fmla="*/ 23 h 23"/>
                <a:gd name="T4" fmla="*/ 14 w 24"/>
                <a:gd name="T5" fmla="*/ 23 h 23"/>
                <a:gd name="T6" fmla="*/ 18 w 24"/>
                <a:gd name="T7" fmla="*/ 21 h 23"/>
                <a:gd name="T8" fmla="*/ 22 w 24"/>
                <a:gd name="T9" fmla="*/ 19 h 23"/>
                <a:gd name="T10" fmla="*/ 24 w 24"/>
                <a:gd name="T11" fmla="*/ 17 h 23"/>
                <a:gd name="T12" fmla="*/ 24 w 24"/>
                <a:gd name="T13" fmla="*/ 10 h 23"/>
                <a:gd name="T14" fmla="*/ 24 w 24"/>
                <a:gd name="T15" fmla="*/ 6 h 23"/>
                <a:gd name="T16" fmla="*/ 22 w 24"/>
                <a:gd name="T17" fmla="*/ 2 h 23"/>
                <a:gd name="T18" fmla="*/ 18 w 24"/>
                <a:gd name="T19" fmla="*/ 0 h 23"/>
                <a:gd name="T20" fmla="*/ 14 w 24"/>
                <a:gd name="T21" fmla="*/ 0 h 23"/>
                <a:gd name="T22" fmla="*/ 0 w 24"/>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3">
                  <a:moveTo>
                    <a:pt x="0" y="0"/>
                  </a:moveTo>
                  <a:lnTo>
                    <a:pt x="0" y="23"/>
                  </a:lnTo>
                  <a:lnTo>
                    <a:pt x="14" y="23"/>
                  </a:lnTo>
                  <a:lnTo>
                    <a:pt x="18" y="21"/>
                  </a:lnTo>
                  <a:lnTo>
                    <a:pt x="22" y="19"/>
                  </a:lnTo>
                  <a:lnTo>
                    <a:pt x="24" y="17"/>
                  </a:lnTo>
                  <a:lnTo>
                    <a:pt x="24" y="10"/>
                  </a:lnTo>
                  <a:lnTo>
                    <a:pt x="24" y="6"/>
                  </a:lnTo>
                  <a:lnTo>
                    <a:pt x="22" y="2"/>
                  </a:lnTo>
                  <a:lnTo>
                    <a:pt x="18" y="0"/>
                  </a:lnTo>
                  <a:lnTo>
                    <a:pt x="14" y="0"/>
                  </a:lnTo>
                  <a:lnTo>
                    <a:pt x="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021" name="Rectangle 16"/>
          <p:cNvSpPr>
            <a:spLocks noChangeArrowheads="1"/>
          </p:cNvSpPr>
          <p:nvPr/>
        </p:nvSpPr>
        <p:spPr bwMode="auto">
          <a:xfrm>
            <a:off x="8083755" y="5512157"/>
            <a:ext cx="1530350" cy="639762"/>
          </a:xfrm>
          <a:prstGeom prst="rect">
            <a:avLst/>
          </a:prstGeom>
          <a:solidFill>
            <a:srgbClr val="FFFFFF"/>
          </a:solidFill>
          <a:ln w="12700">
            <a:solidFill>
              <a:srgbClr val="FFFFFF"/>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nvGrpSpPr>
          <p:cNvPr id="1022" name="Group 22"/>
          <p:cNvGrpSpPr>
            <a:grpSpLocks/>
          </p:cNvGrpSpPr>
          <p:nvPr/>
        </p:nvGrpSpPr>
        <p:grpSpPr bwMode="auto">
          <a:xfrm>
            <a:off x="8486980" y="3945294"/>
            <a:ext cx="2151063" cy="427038"/>
            <a:chOff x="3565" y="2332"/>
            <a:chExt cx="1355" cy="269"/>
          </a:xfrm>
        </p:grpSpPr>
        <p:sp>
          <p:nvSpPr>
            <p:cNvPr id="1023" name="Rectangle 23"/>
            <p:cNvSpPr>
              <a:spLocks noChangeArrowheads="1"/>
            </p:cNvSpPr>
            <p:nvPr/>
          </p:nvSpPr>
          <p:spPr bwMode="auto">
            <a:xfrm>
              <a:off x="3565" y="2332"/>
              <a:ext cx="1339" cy="253"/>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24" name="Rectangle 24"/>
            <p:cNvSpPr>
              <a:spLocks noChangeArrowheads="1"/>
            </p:cNvSpPr>
            <p:nvPr/>
          </p:nvSpPr>
          <p:spPr bwMode="auto">
            <a:xfrm>
              <a:off x="3581" y="2348"/>
              <a:ext cx="1339" cy="253"/>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25" name="Rectangle 25"/>
            <p:cNvSpPr>
              <a:spLocks noChangeArrowheads="1"/>
            </p:cNvSpPr>
            <p:nvPr/>
          </p:nvSpPr>
          <p:spPr bwMode="auto">
            <a:xfrm>
              <a:off x="3573" y="2340"/>
              <a:ext cx="1339" cy="25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026" name="Group 26"/>
          <p:cNvGrpSpPr>
            <a:grpSpLocks/>
          </p:cNvGrpSpPr>
          <p:nvPr/>
        </p:nvGrpSpPr>
        <p:grpSpPr bwMode="auto">
          <a:xfrm>
            <a:off x="8264730" y="4127857"/>
            <a:ext cx="2325688" cy="425450"/>
            <a:chOff x="3425" y="2447"/>
            <a:chExt cx="1465" cy="268"/>
          </a:xfrm>
        </p:grpSpPr>
        <p:sp>
          <p:nvSpPr>
            <p:cNvPr id="1027" name="Rectangle 27"/>
            <p:cNvSpPr>
              <a:spLocks noChangeArrowheads="1"/>
            </p:cNvSpPr>
            <p:nvPr/>
          </p:nvSpPr>
          <p:spPr bwMode="auto">
            <a:xfrm>
              <a:off x="3425" y="2447"/>
              <a:ext cx="1449" cy="25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28" name="Rectangle 28"/>
            <p:cNvSpPr>
              <a:spLocks noChangeArrowheads="1"/>
            </p:cNvSpPr>
            <p:nvPr/>
          </p:nvSpPr>
          <p:spPr bwMode="auto">
            <a:xfrm>
              <a:off x="3441" y="2463"/>
              <a:ext cx="1449" cy="25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29" name="Rectangle 29"/>
            <p:cNvSpPr>
              <a:spLocks noChangeArrowheads="1"/>
            </p:cNvSpPr>
            <p:nvPr/>
          </p:nvSpPr>
          <p:spPr bwMode="auto">
            <a:xfrm>
              <a:off x="3433" y="2455"/>
              <a:ext cx="1449" cy="25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030" name="Rectangle 30"/>
          <p:cNvSpPr>
            <a:spLocks noChangeArrowheads="1"/>
          </p:cNvSpPr>
          <p:nvPr/>
        </p:nvSpPr>
        <p:spPr bwMode="auto">
          <a:xfrm>
            <a:off x="9083880" y="425803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chemeClr val="bg1"/>
                </a:solidFill>
                <a:latin typeface="微软雅黑" panose="020B0503020204020204" pitchFamily="34" charset="-122"/>
                <a:ea typeface="微软雅黑" panose="020B0503020204020204" pitchFamily="34" charset="-122"/>
              </a:rPr>
              <a:t>物料部件</a:t>
            </a:r>
            <a:endParaRPr kumimoji="1" lang="zh-CN" altLang="en-US" sz="4400" b="1" dirty="0" smtClean="0">
              <a:solidFill>
                <a:schemeClr val="bg1"/>
              </a:solidFill>
              <a:latin typeface="微软雅黑" panose="020B0503020204020204" pitchFamily="34" charset="-122"/>
              <a:ea typeface="微软雅黑" panose="020B0503020204020204" pitchFamily="34" charset="-122"/>
            </a:endParaRPr>
          </a:p>
        </p:txBody>
      </p:sp>
      <p:grpSp>
        <p:nvGrpSpPr>
          <p:cNvPr id="1032" name="Group 35"/>
          <p:cNvGrpSpPr>
            <a:grpSpLocks/>
          </p:cNvGrpSpPr>
          <p:nvPr/>
        </p:nvGrpSpPr>
        <p:grpSpPr bwMode="auto">
          <a:xfrm>
            <a:off x="8126618" y="5597882"/>
            <a:ext cx="2151062" cy="427037"/>
            <a:chOff x="3577" y="3402"/>
            <a:chExt cx="1355" cy="269"/>
          </a:xfrm>
        </p:grpSpPr>
        <p:sp>
          <p:nvSpPr>
            <p:cNvPr id="1033" name="Rectangle 36"/>
            <p:cNvSpPr>
              <a:spLocks noChangeArrowheads="1"/>
            </p:cNvSpPr>
            <p:nvPr/>
          </p:nvSpPr>
          <p:spPr bwMode="auto">
            <a:xfrm>
              <a:off x="3577" y="3402"/>
              <a:ext cx="1339" cy="253"/>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34" name="Rectangle 37"/>
            <p:cNvSpPr>
              <a:spLocks noChangeArrowheads="1"/>
            </p:cNvSpPr>
            <p:nvPr/>
          </p:nvSpPr>
          <p:spPr bwMode="auto">
            <a:xfrm>
              <a:off x="3593" y="3418"/>
              <a:ext cx="1339" cy="253"/>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35" name="Rectangle 38"/>
            <p:cNvSpPr>
              <a:spLocks noChangeArrowheads="1"/>
            </p:cNvSpPr>
            <p:nvPr/>
          </p:nvSpPr>
          <p:spPr bwMode="auto">
            <a:xfrm>
              <a:off x="3585" y="3410"/>
              <a:ext cx="1339" cy="25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036" name="Group 39"/>
          <p:cNvGrpSpPr>
            <a:grpSpLocks/>
          </p:cNvGrpSpPr>
          <p:nvPr/>
        </p:nvGrpSpPr>
        <p:grpSpPr bwMode="auto">
          <a:xfrm>
            <a:off x="7904368" y="5780444"/>
            <a:ext cx="2325687" cy="425450"/>
            <a:chOff x="3437" y="3517"/>
            <a:chExt cx="1465" cy="268"/>
          </a:xfrm>
        </p:grpSpPr>
        <p:sp>
          <p:nvSpPr>
            <p:cNvPr id="1037" name="Rectangle 40"/>
            <p:cNvSpPr>
              <a:spLocks noChangeArrowheads="1"/>
            </p:cNvSpPr>
            <p:nvPr/>
          </p:nvSpPr>
          <p:spPr bwMode="auto">
            <a:xfrm>
              <a:off x="3437" y="3517"/>
              <a:ext cx="1449" cy="25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38" name="Rectangle 41"/>
            <p:cNvSpPr>
              <a:spLocks noChangeArrowheads="1"/>
            </p:cNvSpPr>
            <p:nvPr/>
          </p:nvSpPr>
          <p:spPr bwMode="auto">
            <a:xfrm>
              <a:off x="3453" y="3533"/>
              <a:ext cx="1449" cy="25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39" name="Rectangle 42"/>
            <p:cNvSpPr>
              <a:spLocks noChangeArrowheads="1"/>
            </p:cNvSpPr>
            <p:nvPr/>
          </p:nvSpPr>
          <p:spPr bwMode="auto">
            <a:xfrm>
              <a:off x="3445" y="3525"/>
              <a:ext cx="1449" cy="25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040" name="Rectangle 43"/>
          <p:cNvSpPr>
            <a:spLocks noChangeArrowheads="1"/>
          </p:cNvSpPr>
          <p:nvPr/>
        </p:nvSpPr>
        <p:spPr bwMode="auto">
          <a:xfrm>
            <a:off x="8723518" y="5910619"/>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chemeClr val="bg1"/>
                </a:solidFill>
                <a:latin typeface="微软雅黑" panose="020B0503020204020204" pitchFamily="34" charset="-122"/>
                <a:ea typeface="微软雅黑" panose="020B0503020204020204" pitchFamily="34" charset="-122"/>
              </a:rPr>
              <a:t>检验特性</a:t>
            </a:r>
            <a:endParaRPr kumimoji="1" lang="zh-CN" altLang="en-US" sz="4400" b="1" dirty="0" smtClean="0">
              <a:solidFill>
                <a:schemeClr val="bg1"/>
              </a:solidFill>
              <a:latin typeface="微软雅黑" panose="020B0503020204020204" pitchFamily="34" charset="-122"/>
              <a:ea typeface="微软雅黑" panose="020B0503020204020204" pitchFamily="34" charset="-122"/>
            </a:endParaRPr>
          </a:p>
        </p:txBody>
      </p:sp>
      <p:grpSp>
        <p:nvGrpSpPr>
          <p:cNvPr id="1042" name="Group 45"/>
          <p:cNvGrpSpPr>
            <a:grpSpLocks/>
          </p:cNvGrpSpPr>
          <p:nvPr/>
        </p:nvGrpSpPr>
        <p:grpSpPr bwMode="auto">
          <a:xfrm>
            <a:off x="4107068" y="2411769"/>
            <a:ext cx="750887" cy="1711325"/>
            <a:chOff x="313" y="1517"/>
            <a:chExt cx="473" cy="1078"/>
          </a:xfrm>
        </p:grpSpPr>
        <p:sp>
          <p:nvSpPr>
            <p:cNvPr id="1043" name="Freeform 46"/>
            <p:cNvSpPr>
              <a:spLocks/>
            </p:cNvSpPr>
            <p:nvPr/>
          </p:nvSpPr>
          <p:spPr bwMode="auto">
            <a:xfrm>
              <a:off x="313" y="1517"/>
              <a:ext cx="473" cy="1034"/>
            </a:xfrm>
            <a:custGeom>
              <a:avLst/>
              <a:gdLst>
                <a:gd name="T0" fmla="*/ 473 w 473"/>
                <a:gd name="T1" fmla="*/ 0 h 1034"/>
                <a:gd name="T2" fmla="*/ 0 w 473"/>
                <a:gd name="T3" fmla="*/ 0 h 1034"/>
                <a:gd name="T4" fmla="*/ 0 w 473"/>
                <a:gd name="T5" fmla="*/ 1034 h 1034"/>
                <a:gd name="T6" fmla="*/ 242 w 473"/>
                <a:gd name="T7" fmla="*/ 1034 h 1034"/>
              </a:gdLst>
              <a:ahLst/>
              <a:cxnLst>
                <a:cxn ang="0">
                  <a:pos x="T0" y="T1"/>
                </a:cxn>
                <a:cxn ang="0">
                  <a:pos x="T2" y="T3"/>
                </a:cxn>
                <a:cxn ang="0">
                  <a:pos x="T4" y="T5"/>
                </a:cxn>
                <a:cxn ang="0">
                  <a:pos x="T6" y="T7"/>
                </a:cxn>
              </a:cxnLst>
              <a:rect l="0" t="0" r="r" b="b"/>
              <a:pathLst>
                <a:path w="473" h="1034">
                  <a:moveTo>
                    <a:pt x="473" y="0"/>
                  </a:moveTo>
                  <a:lnTo>
                    <a:pt x="0" y="0"/>
                  </a:lnTo>
                  <a:lnTo>
                    <a:pt x="0" y="1034"/>
                  </a:lnTo>
                  <a:lnTo>
                    <a:pt x="242" y="1034"/>
                  </a:lnTo>
                </a:path>
              </a:pathLst>
            </a:custGeom>
            <a:noFill/>
            <a:ln w="25400">
              <a:solidFill>
                <a:srgbClr val="DC008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4" name="Freeform 47"/>
            <p:cNvSpPr>
              <a:spLocks/>
            </p:cNvSpPr>
            <p:nvPr/>
          </p:nvSpPr>
          <p:spPr bwMode="auto">
            <a:xfrm>
              <a:off x="551" y="2509"/>
              <a:ext cx="86" cy="86"/>
            </a:xfrm>
            <a:custGeom>
              <a:avLst/>
              <a:gdLst>
                <a:gd name="T0" fmla="*/ 0 w 86"/>
                <a:gd name="T1" fmla="*/ 86 h 86"/>
                <a:gd name="T2" fmla="*/ 86 w 86"/>
                <a:gd name="T3" fmla="*/ 42 h 86"/>
                <a:gd name="T4" fmla="*/ 0 w 86"/>
                <a:gd name="T5" fmla="*/ 0 h 86"/>
                <a:gd name="T6" fmla="*/ 0 w 86"/>
                <a:gd name="T7" fmla="*/ 86 h 86"/>
              </a:gdLst>
              <a:ahLst/>
              <a:cxnLst>
                <a:cxn ang="0">
                  <a:pos x="T0" y="T1"/>
                </a:cxn>
                <a:cxn ang="0">
                  <a:pos x="T2" y="T3"/>
                </a:cxn>
                <a:cxn ang="0">
                  <a:pos x="T4" y="T5"/>
                </a:cxn>
                <a:cxn ang="0">
                  <a:pos x="T6" y="T7"/>
                </a:cxn>
              </a:cxnLst>
              <a:rect l="0" t="0" r="r" b="b"/>
              <a:pathLst>
                <a:path w="86" h="86">
                  <a:moveTo>
                    <a:pt x="0" y="86"/>
                  </a:moveTo>
                  <a:lnTo>
                    <a:pt x="86" y="42"/>
                  </a:lnTo>
                  <a:lnTo>
                    <a:pt x="0" y="0"/>
                  </a:lnTo>
                  <a:lnTo>
                    <a:pt x="0" y="86"/>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1045" name="Freeform 48"/>
          <p:cNvSpPr>
            <a:spLocks/>
          </p:cNvSpPr>
          <p:nvPr/>
        </p:nvSpPr>
        <p:spPr bwMode="auto">
          <a:xfrm>
            <a:off x="5939043" y="1813282"/>
            <a:ext cx="28575" cy="360362"/>
          </a:xfrm>
          <a:custGeom>
            <a:avLst/>
            <a:gdLst>
              <a:gd name="T0" fmla="*/ 16 w 18"/>
              <a:gd name="T1" fmla="*/ 0 h 227"/>
              <a:gd name="T2" fmla="*/ 0 w 18"/>
              <a:gd name="T3" fmla="*/ 0 h 227"/>
              <a:gd name="T4" fmla="*/ 2 w 18"/>
              <a:gd name="T5" fmla="*/ 227 h 227"/>
              <a:gd name="T6" fmla="*/ 18 w 18"/>
              <a:gd name="T7" fmla="*/ 227 h 227"/>
              <a:gd name="T8" fmla="*/ 16 w 18"/>
              <a:gd name="T9" fmla="*/ 0 h 227"/>
            </a:gdLst>
            <a:ahLst/>
            <a:cxnLst>
              <a:cxn ang="0">
                <a:pos x="T0" y="T1"/>
              </a:cxn>
              <a:cxn ang="0">
                <a:pos x="T2" y="T3"/>
              </a:cxn>
              <a:cxn ang="0">
                <a:pos x="T4" y="T5"/>
              </a:cxn>
              <a:cxn ang="0">
                <a:pos x="T6" y="T7"/>
              </a:cxn>
              <a:cxn ang="0">
                <a:pos x="T8" y="T9"/>
              </a:cxn>
            </a:cxnLst>
            <a:rect l="0" t="0" r="r" b="b"/>
            <a:pathLst>
              <a:path w="18" h="227">
                <a:moveTo>
                  <a:pt x="16" y="0"/>
                </a:moveTo>
                <a:lnTo>
                  <a:pt x="0" y="0"/>
                </a:lnTo>
                <a:lnTo>
                  <a:pt x="2" y="227"/>
                </a:lnTo>
                <a:lnTo>
                  <a:pt x="18" y="227"/>
                </a:lnTo>
                <a:lnTo>
                  <a:pt x="16"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nvGrpSpPr>
          <p:cNvPr id="1046" name="Group 49"/>
          <p:cNvGrpSpPr>
            <a:grpSpLocks/>
          </p:cNvGrpSpPr>
          <p:nvPr/>
        </p:nvGrpSpPr>
        <p:grpSpPr bwMode="auto">
          <a:xfrm>
            <a:off x="5061155" y="3156307"/>
            <a:ext cx="2151063" cy="1905000"/>
            <a:chOff x="914" y="1986"/>
            <a:chExt cx="1355" cy="1200"/>
          </a:xfrm>
        </p:grpSpPr>
        <p:sp>
          <p:nvSpPr>
            <p:cNvPr id="1047" name="Rectangle 50"/>
            <p:cNvSpPr>
              <a:spLocks noChangeArrowheads="1"/>
            </p:cNvSpPr>
            <p:nvPr/>
          </p:nvSpPr>
          <p:spPr bwMode="auto">
            <a:xfrm>
              <a:off x="914" y="1986"/>
              <a:ext cx="1339" cy="1184"/>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48" name="Rectangle 51"/>
            <p:cNvSpPr>
              <a:spLocks noChangeArrowheads="1"/>
            </p:cNvSpPr>
            <p:nvPr/>
          </p:nvSpPr>
          <p:spPr bwMode="auto">
            <a:xfrm>
              <a:off x="930" y="2002"/>
              <a:ext cx="1339" cy="1184"/>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49" name="Rectangle 52"/>
            <p:cNvSpPr>
              <a:spLocks noChangeArrowheads="1"/>
            </p:cNvSpPr>
            <p:nvPr/>
          </p:nvSpPr>
          <p:spPr bwMode="auto">
            <a:xfrm>
              <a:off x="922" y="1994"/>
              <a:ext cx="1339" cy="1184"/>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050" name="Group 53"/>
          <p:cNvGrpSpPr>
            <a:grpSpLocks/>
          </p:cNvGrpSpPr>
          <p:nvPr/>
        </p:nvGrpSpPr>
        <p:grpSpPr bwMode="auto">
          <a:xfrm>
            <a:off x="5229430" y="3308707"/>
            <a:ext cx="1811338" cy="425450"/>
            <a:chOff x="1020" y="2082"/>
            <a:chExt cx="1141" cy="268"/>
          </a:xfrm>
        </p:grpSpPr>
        <p:sp>
          <p:nvSpPr>
            <p:cNvPr id="1051" name="Rectangle 54"/>
            <p:cNvSpPr>
              <a:spLocks noChangeArrowheads="1"/>
            </p:cNvSpPr>
            <p:nvPr/>
          </p:nvSpPr>
          <p:spPr bwMode="auto">
            <a:xfrm>
              <a:off x="1020" y="2082"/>
              <a:ext cx="1124" cy="252"/>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52" name="Rectangle 55"/>
            <p:cNvSpPr>
              <a:spLocks noChangeArrowheads="1"/>
            </p:cNvSpPr>
            <p:nvPr/>
          </p:nvSpPr>
          <p:spPr bwMode="auto">
            <a:xfrm>
              <a:off x="1036" y="2098"/>
              <a:ext cx="1125" cy="252"/>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53" name="Rectangle 56"/>
            <p:cNvSpPr>
              <a:spLocks noChangeArrowheads="1"/>
            </p:cNvSpPr>
            <p:nvPr/>
          </p:nvSpPr>
          <p:spPr bwMode="auto">
            <a:xfrm>
              <a:off x="1028" y="2090"/>
              <a:ext cx="1124" cy="252"/>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054" name="Rectangle 57"/>
          <p:cNvSpPr>
            <a:spLocks noChangeArrowheads="1"/>
          </p:cNvSpPr>
          <p:nvPr/>
        </p:nvSpPr>
        <p:spPr bwMode="auto">
          <a:xfrm>
            <a:off x="5454855" y="3372207"/>
            <a:ext cx="87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55" name="Rectangle 58"/>
          <p:cNvSpPr>
            <a:spLocks noChangeArrowheads="1"/>
          </p:cNvSpPr>
          <p:nvPr/>
        </p:nvSpPr>
        <p:spPr bwMode="auto">
          <a:xfrm>
            <a:off x="5602493" y="3438882"/>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微软雅黑" panose="020B0503020204020204" pitchFamily="34" charset="-122"/>
                <a:ea typeface="微软雅黑" panose="020B0503020204020204" pitchFamily="34" charset="-122"/>
              </a:rPr>
              <a:t>工序</a:t>
            </a:r>
            <a:endParaRPr kumimoji="1" lang="zh-CN" altLang="en-US" sz="4400" b="1" smtClean="0">
              <a:solidFill>
                <a:srgbClr val="000000"/>
              </a:solidFill>
              <a:latin typeface="微软雅黑" panose="020B0503020204020204" pitchFamily="34" charset="-122"/>
              <a:ea typeface="微软雅黑" panose="020B0503020204020204" pitchFamily="34" charset="-122"/>
            </a:endParaRPr>
          </a:p>
        </p:txBody>
      </p:sp>
      <p:sp>
        <p:nvSpPr>
          <p:cNvPr id="1056" name="Rectangle 59"/>
          <p:cNvSpPr>
            <a:spLocks noChangeArrowheads="1"/>
          </p:cNvSpPr>
          <p:nvPr/>
        </p:nvSpPr>
        <p:spPr bwMode="auto">
          <a:xfrm>
            <a:off x="5989911" y="3423007"/>
            <a:ext cx="314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微软雅黑" panose="020B0503020204020204" pitchFamily="34" charset="-122"/>
                <a:ea typeface="微软雅黑" panose="020B0503020204020204" pitchFamily="34" charset="-122"/>
              </a:rPr>
              <a:t> </a:t>
            </a:r>
            <a:r>
              <a:rPr kumimoji="1" lang="en-US" altLang="zh-CN" sz="1600" b="1" smtClean="0">
                <a:solidFill>
                  <a:srgbClr val="000000"/>
                </a:solidFill>
                <a:latin typeface="微软雅黑" panose="020B0503020204020204" pitchFamily="34" charset="-122"/>
                <a:ea typeface="微软雅黑" panose="020B0503020204020204" pitchFamily="34" charset="-122"/>
              </a:rPr>
              <a:t>20</a:t>
            </a:r>
            <a:endParaRPr kumimoji="1" lang="en-US" altLang="zh-CN" sz="4400" b="1" smtClean="0">
              <a:solidFill>
                <a:srgbClr val="000000"/>
              </a:solidFill>
              <a:latin typeface="微软雅黑" panose="020B0503020204020204" pitchFamily="34" charset="-122"/>
              <a:ea typeface="微软雅黑" panose="020B0503020204020204" pitchFamily="34" charset="-122"/>
            </a:endParaRPr>
          </a:p>
        </p:txBody>
      </p:sp>
      <p:sp>
        <p:nvSpPr>
          <p:cNvPr id="1058" name="Rectangle 61"/>
          <p:cNvSpPr>
            <a:spLocks noChangeArrowheads="1"/>
          </p:cNvSpPr>
          <p:nvPr/>
        </p:nvSpPr>
        <p:spPr bwMode="auto">
          <a:xfrm>
            <a:off x="4608718" y="3680182"/>
            <a:ext cx="2125662" cy="1879600"/>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59" name="Rectangle 62"/>
          <p:cNvSpPr>
            <a:spLocks noChangeArrowheads="1"/>
          </p:cNvSpPr>
          <p:nvPr/>
        </p:nvSpPr>
        <p:spPr bwMode="auto">
          <a:xfrm>
            <a:off x="4634118" y="3705582"/>
            <a:ext cx="2125662" cy="1881187"/>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60" name="Rectangle 63"/>
          <p:cNvSpPr>
            <a:spLocks noChangeArrowheads="1"/>
          </p:cNvSpPr>
          <p:nvPr/>
        </p:nvSpPr>
        <p:spPr bwMode="auto">
          <a:xfrm>
            <a:off x="4621418" y="3692882"/>
            <a:ext cx="2125662" cy="1881187"/>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66" name="Rectangle 69"/>
          <p:cNvSpPr>
            <a:spLocks noChangeArrowheads="1"/>
          </p:cNvSpPr>
          <p:nvPr/>
        </p:nvSpPr>
        <p:spPr bwMode="auto">
          <a:xfrm>
            <a:off x="5307594" y="4398884"/>
            <a:ext cx="11092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285750" indent="-285750" fontAlgn="base">
              <a:spcBef>
                <a:spcPct val="0"/>
              </a:spcBef>
              <a:spcAft>
                <a:spcPct val="0"/>
              </a:spcAft>
              <a:buFont typeface="Wingdings" panose="05000000000000000000" pitchFamily="2" charset="2"/>
              <a:buChar char="n"/>
            </a:pPr>
            <a:r>
              <a:rPr kumimoji="1" lang="zh-CN" altLang="en-US" sz="1600" b="1" dirty="0" smtClean="0">
                <a:solidFill>
                  <a:srgbClr val="FFFFFF"/>
                </a:solidFill>
                <a:latin typeface="微软雅黑" panose="020B0503020204020204" pitchFamily="34" charset="-122"/>
                <a:ea typeface="微软雅黑" panose="020B0503020204020204" pitchFamily="34" charset="-122"/>
              </a:rPr>
              <a:t>工作中心</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sp>
        <p:nvSpPr>
          <p:cNvPr id="1072" name="Rectangle 75"/>
          <p:cNvSpPr>
            <a:spLocks noChangeArrowheads="1"/>
          </p:cNvSpPr>
          <p:nvPr/>
        </p:nvSpPr>
        <p:spPr bwMode="auto">
          <a:xfrm>
            <a:off x="5307594" y="4668521"/>
            <a:ext cx="6989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285750" indent="-285750" fontAlgn="base">
              <a:spcBef>
                <a:spcPct val="0"/>
              </a:spcBef>
              <a:spcAft>
                <a:spcPct val="0"/>
              </a:spcAft>
              <a:buFont typeface="Wingdings" panose="05000000000000000000" pitchFamily="2" charset="2"/>
              <a:buChar char="n"/>
            </a:pPr>
            <a:r>
              <a:rPr kumimoji="1" lang="zh-CN" altLang="en-US" sz="1600" b="1" dirty="0" smtClean="0">
                <a:solidFill>
                  <a:srgbClr val="FFFFFF"/>
                </a:solidFill>
                <a:latin typeface="微软雅黑" panose="020B0503020204020204" pitchFamily="34" charset="-122"/>
                <a:ea typeface="微软雅黑" panose="020B0503020204020204" pitchFamily="34" charset="-122"/>
              </a:rPr>
              <a:t>文本</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sp>
        <p:nvSpPr>
          <p:cNvPr id="1080" name="Rectangle 83"/>
          <p:cNvSpPr>
            <a:spLocks noChangeArrowheads="1"/>
          </p:cNvSpPr>
          <p:nvPr/>
        </p:nvSpPr>
        <p:spPr bwMode="auto">
          <a:xfrm>
            <a:off x="5307594" y="4938158"/>
            <a:ext cx="11092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285750" indent="-285750" fontAlgn="base">
              <a:spcBef>
                <a:spcPct val="0"/>
              </a:spcBef>
              <a:spcAft>
                <a:spcPct val="0"/>
              </a:spcAft>
              <a:buFont typeface="Wingdings" panose="05000000000000000000" pitchFamily="2" charset="2"/>
              <a:buChar char="n"/>
            </a:pPr>
            <a:r>
              <a:rPr kumimoji="1" lang="zh-CN" altLang="en-US" sz="1600" b="1" dirty="0" smtClean="0">
                <a:solidFill>
                  <a:srgbClr val="FFFFFF"/>
                </a:solidFill>
                <a:latin typeface="微软雅黑" panose="020B0503020204020204" pitchFamily="34" charset="-122"/>
                <a:ea typeface="微软雅黑" panose="020B0503020204020204" pitchFamily="34" charset="-122"/>
              </a:rPr>
              <a:t>控制数据</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sp>
        <p:nvSpPr>
          <p:cNvPr id="1086" name="Rectangle 89"/>
          <p:cNvSpPr>
            <a:spLocks noChangeArrowheads="1"/>
          </p:cNvSpPr>
          <p:nvPr/>
        </p:nvSpPr>
        <p:spPr bwMode="auto">
          <a:xfrm>
            <a:off x="5307594" y="5207794"/>
            <a:ext cx="6989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285750" indent="-285750" fontAlgn="base">
              <a:spcBef>
                <a:spcPct val="0"/>
              </a:spcBef>
              <a:spcAft>
                <a:spcPct val="0"/>
              </a:spcAft>
              <a:buFont typeface="Wingdings" panose="05000000000000000000" pitchFamily="2" charset="2"/>
              <a:buChar char="n"/>
            </a:pPr>
            <a:r>
              <a:rPr kumimoji="1" lang="zh-CN" altLang="en-US" sz="1600" b="1" dirty="0" smtClean="0">
                <a:solidFill>
                  <a:srgbClr val="FFFFFF"/>
                </a:solidFill>
                <a:latin typeface="微软雅黑" panose="020B0503020204020204" pitchFamily="34" charset="-122"/>
                <a:ea typeface="微软雅黑" panose="020B0503020204020204" pitchFamily="34" charset="-122"/>
              </a:rPr>
              <a:t>次数</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grpSp>
        <p:nvGrpSpPr>
          <p:cNvPr id="1087" name="Group 90"/>
          <p:cNvGrpSpPr>
            <a:grpSpLocks/>
          </p:cNvGrpSpPr>
          <p:nvPr/>
        </p:nvGrpSpPr>
        <p:grpSpPr bwMode="auto">
          <a:xfrm>
            <a:off x="4775405" y="3832582"/>
            <a:ext cx="1812925" cy="427037"/>
            <a:chOff x="734" y="2412"/>
            <a:chExt cx="1142" cy="269"/>
          </a:xfrm>
        </p:grpSpPr>
        <p:sp>
          <p:nvSpPr>
            <p:cNvPr id="1088" name="Rectangle 91"/>
            <p:cNvSpPr>
              <a:spLocks noChangeArrowheads="1"/>
            </p:cNvSpPr>
            <p:nvPr/>
          </p:nvSpPr>
          <p:spPr bwMode="auto">
            <a:xfrm>
              <a:off x="734" y="2412"/>
              <a:ext cx="1126" cy="253"/>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89" name="Rectangle 92"/>
            <p:cNvSpPr>
              <a:spLocks noChangeArrowheads="1"/>
            </p:cNvSpPr>
            <p:nvPr/>
          </p:nvSpPr>
          <p:spPr bwMode="auto">
            <a:xfrm>
              <a:off x="750" y="2429"/>
              <a:ext cx="1126" cy="252"/>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90" name="Rectangle 93"/>
            <p:cNvSpPr>
              <a:spLocks noChangeArrowheads="1"/>
            </p:cNvSpPr>
            <p:nvPr/>
          </p:nvSpPr>
          <p:spPr bwMode="auto">
            <a:xfrm>
              <a:off x="742" y="2420"/>
              <a:ext cx="1126" cy="253"/>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091" name="Rectangle 94"/>
          <p:cNvSpPr>
            <a:spLocks noChangeArrowheads="1"/>
          </p:cNvSpPr>
          <p:nvPr/>
        </p:nvSpPr>
        <p:spPr bwMode="auto">
          <a:xfrm>
            <a:off x="4545218" y="3670657"/>
            <a:ext cx="222091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92" name="Rectangle 95"/>
          <p:cNvSpPr>
            <a:spLocks noChangeArrowheads="1"/>
          </p:cNvSpPr>
          <p:nvPr/>
        </p:nvSpPr>
        <p:spPr bwMode="auto">
          <a:xfrm>
            <a:off x="5362780" y="396116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微软雅黑" panose="020B0503020204020204" pitchFamily="34" charset="-122"/>
                <a:ea typeface="微软雅黑" panose="020B0503020204020204" pitchFamily="34" charset="-122"/>
              </a:rPr>
              <a:t>工序</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sp>
        <p:nvSpPr>
          <p:cNvPr id="1093" name="Rectangle 96"/>
          <p:cNvSpPr>
            <a:spLocks noChangeArrowheads="1"/>
          </p:cNvSpPr>
          <p:nvPr/>
        </p:nvSpPr>
        <p:spPr bwMode="auto">
          <a:xfrm>
            <a:off x="5751786" y="3945294"/>
            <a:ext cx="3141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微软雅黑" panose="020B0503020204020204" pitchFamily="34" charset="-122"/>
                <a:ea typeface="微软雅黑" panose="020B0503020204020204" pitchFamily="34" charset="-122"/>
              </a:rPr>
              <a:t> </a:t>
            </a:r>
            <a:r>
              <a:rPr kumimoji="1" lang="en-US" altLang="zh-CN" sz="1600" b="1" dirty="0" smtClean="0">
                <a:solidFill>
                  <a:srgbClr val="000000"/>
                </a:solidFill>
                <a:latin typeface="微软雅黑" panose="020B0503020204020204" pitchFamily="34" charset="-122"/>
                <a:ea typeface="微软雅黑" panose="020B0503020204020204" pitchFamily="34" charset="-122"/>
              </a:rPr>
              <a:t>10</a:t>
            </a:r>
            <a:endParaRPr kumimoji="1" lang="en-US" altLang="zh-CN" sz="4400" b="1" dirty="0" smtClean="0">
              <a:solidFill>
                <a:srgbClr val="000000"/>
              </a:solidFill>
              <a:latin typeface="微软雅黑" panose="020B0503020204020204" pitchFamily="34" charset="-122"/>
              <a:ea typeface="微软雅黑" panose="020B0503020204020204" pitchFamily="34" charset="-122"/>
            </a:endParaRPr>
          </a:p>
        </p:txBody>
      </p:sp>
      <p:grpSp>
        <p:nvGrpSpPr>
          <p:cNvPr id="1094" name="Group 97"/>
          <p:cNvGrpSpPr>
            <a:grpSpLocks/>
          </p:cNvGrpSpPr>
          <p:nvPr/>
        </p:nvGrpSpPr>
        <p:grpSpPr bwMode="auto">
          <a:xfrm>
            <a:off x="4870655" y="1410057"/>
            <a:ext cx="2139950" cy="425450"/>
            <a:chOff x="794" y="886"/>
            <a:chExt cx="1348" cy="268"/>
          </a:xfrm>
        </p:grpSpPr>
        <p:sp>
          <p:nvSpPr>
            <p:cNvPr id="1095" name="Rectangle 98"/>
            <p:cNvSpPr>
              <a:spLocks noChangeArrowheads="1"/>
            </p:cNvSpPr>
            <p:nvPr/>
          </p:nvSpPr>
          <p:spPr bwMode="auto">
            <a:xfrm>
              <a:off x="794" y="886"/>
              <a:ext cx="1332" cy="25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96" name="Rectangle 99"/>
            <p:cNvSpPr>
              <a:spLocks noChangeArrowheads="1"/>
            </p:cNvSpPr>
            <p:nvPr/>
          </p:nvSpPr>
          <p:spPr bwMode="auto">
            <a:xfrm>
              <a:off x="810" y="902"/>
              <a:ext cx="1332" cy="25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097" name="Rectangle 100"/>
            <p:cNvSpPr>
              <a:spLocks noChangeArrowheads="1"/>
            </p:cNvSpPr>
            <p:nvPr/>
          </p:nvSpPr>
          <p:spPr bwMode="auto">
            <a:xfrm>
              <a:off x="802" y="894"/>
              <a:ext cx="1332" cy="25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098" name="Rectangle 101"/>
          <p:cNvSpPr>
            <a:spLocks noChangeArrowheads="1"/>
          </p:cNvSpPr>
          <p:nvPr/>
        </p:nvSpPr>
        <p:spPr bwMode="auto">
          <a:xfrm>
            <a:off x="5799343" y="154340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微软雅黑" panose="020B0503020204020204" pitchFamily="34" charset="-122"/>
                <a:ea typeface="微软雅黑" panose="020B0503020204020204" pitchFamily="34" charset="-122"/>
              </a:rPr>
              <a:t>物料</a:t>
            </a:r>
            <a:endParaRPr kumimoji="1" lang="zh-CN" altLang="en-US" sz="4400" b="1" smtClean="0">
              <a:solidFill>
                <a:srgbClr val="000000"/>
              </a:solidFill>
              <a:latin typeface="微软雅黑" panose="020B0503020204020204" pitchFamily="34" charset="-122"/>
              <a:ea typeface="微软雅黑" panose="020B0503020204020204" pitchFamily="34" charset="-122"/>
            </a:endParaRPr>
          </a:p>
        </p:txBody>
      </p:sp>
      <p:sp>
        <p:nvSpPr>
          <p:cNvPr id="1099" name="Rectangle 102"/>
          <p:cNvSpPr>
            <a:spLocks noChangeArrowheads="1"/>
          </p:cNvSpPr>
          <p:nvPr/>
        </p:nvSpPr>
        <p:spPr bwMode="auto">
          <a:xfrm>
            <a:off x="5792993" y="153705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微软雅黑" panose="020B0503020204020204" pitchFamily="34" charset="-122"/>
                <a:ea typeface="微软雅黑" panose="020B0503020204020204" pitchFamily="34" charset="-122"/>
              </a:rPr>
              <a:t>物料</a:t>
            </a:r>
            <a:endParaRPr kumimoji="1" lang="zh-CN" altLang="en-US" sz="4400" b="1" smtClean="0">
              <a:solidFill>
                <a:srgbClr val="000000"/>
              </a:solidFill>
              <a:latin typeface="微软雅黑" panose="020B0503020204020204" pitchFamily="34" charset="-122"/>
              <a:ea typeface="微软雅黑" panose="020B0503020204020204" pitchFamily="34" charset="-122"/>
            </a:endParaRPr>
          </a:p>
        </p:txBody>
      </p:sp>
      <p:grpSp>
        <p:nvGrpSpPr>
          <p:cNvPr id="1100" name="Group 103"/>
          <p:cNvGrpSpPr>
            <a:grpSpLocks/>
          </p:cNvGrpSpPr>
          <p:nvPr/>
        </p:nvGrpSpPr>
        <p:grpSpPr bwMode="auto">
          <a:xfrm>
            <a:off x="5067505" y="2013307"/>
            <a:ext cx="2151063" cy="427037"/>
            <a:chOff x="918" y="1266"/>
            <a:chExt cx="1355" cy="269"/>
          </a:xfrm>
        </p:grpSpPr>
        <p:sp>
          <p:nvSpPr>
            <p:cNvPr id="1101" name="Rectangle 104"/>
            <p:cNvSpPr>
              <a:spLocks noChangeArrowheads="1"/>
            </p:cNvSpPr>
            <p:nvPr/>
          </p:nvSpPr>
          <p:spPr bwMode="auto">
            <a:xfrm>
              <a:off x="918" y="1266"/>
              <a:ext cx="1339" cy="253"/>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02" name="Rectangle 105"/>
            <p:cNvSpPr>
              <a:spLocks noChangeArrowheads="1"/>
            </p:cNvSpPr>
            <p:nvPr/>
          </p:nvSpPr>
          <p:spPr bwMode="auto">
            <a:xfrm>
              <a:off x="934" y="1282"/>
              <a:ext cx="1339" cy="253"/>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03" name="Rectangle 106"/>
            <p:cNvSpPr>
              <a:spLocks noChangeArrowheads="1"/>
            </p:cNvSpPr>
            <p:nvPr/>
          </p:nvSpPr>
          <p:spPr bwMode="auto">
            <a:xfrm>
              <a:off x="926" y="1274"/>
              <a:ext cx="1339" cy="25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104" name="Group 107"/>
          <p:cNvGrpSpPr>
            <a:grpSpLocks/>
          </p:cNvGrpSpPr>
          <p:nvPr/>
        </p:nvGrpSpPr>
        <p:grpSpPr bwMode="auto">
          <a:xfrm>
            <a:off x="4870655" y="2195869"/>
            <a:ext cx="2149475" cy="425450"/>
            <a:chOff x="794" y="1381"/>
            <a:chExt cx="1354" cy="268"/>
          </a:xfrm>
        </p:grpSpPr>
        <p:sp>
          <p:nvSpPr>
            <p:cNvPr id="1105" name="Rectangle 108"/>
            <p:cNvSpPr>
              <a:spLocks noChangeArrowheads="1"/>
            </p:cNvSpPr>
            <p:nvPr/>
          </p:nvSpPr>
          <p:spPr bwMode="auto">
            <a:xfrm>
              <a:off x="794" y="1381"/>
              <a:ext cx="1338" cy="25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06" name="Rectangle 109"/>
            <p:cNvSpPr>
              <a:spLocks noChangeArrowheads="1"/>
            </p:cNvSpPr>
            <p:nvPr/>
          </p:nvSpPr>
          <p:spPr bwMode="auto">
            <a:xfrm>
              <a:off x="810" y="1397"/>
              <a:ext cx="1338" cy="25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07" name="Rectangle 110"/>
            <p:cNvSpPr>
              <a:spLocks noChangeArrowheads="1"/>
            </p:cNvSpPr>
            <p:nvPr/>
          </p:nvSpPr>
          <p:spPr bwMode="auto">
            <a:xfrm>
              <a:off x="802" y="1389"/>
              <a:ext cx="1338" cy="25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108" name="Rectangle 111"/>
          <p:cNvSpPr>
            <a:spLocks noChangeArrowheads="1"/>
          </p:cNvSpPr>
          <p:nvPr/>
        </p:nvSpPr>
        <p:spPr bwMode="auto">
          <a:xfrm>
            <a:off x="5600905" y="2329219"/>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微软雅黑" panose="020B0503020204020204" pitchFamily="34" charset="-122"/>
                <a:ea typeface="微软雅黑" panose="020B0503020204020204" pitchFamily="34" charset="-122"/>
              </a:rPr>
              <a:t>工艺路线</a:t>
            </a:r>
            <a:endParaRPr kumimoji="1" lang="zh-CN" altLang="en-US" sz="4400" b="1" smtClean="0">
              <a:solidFill>
                <a:srgbClr val="000000"/>
              </a:solidFill>
              <a:latin typeface="微软雅黑" panose="020B0503020204020204" pitchFamily="34" charset="-122"/>
              <a:ea typeface="微软雅黑" panose="020B0503020204020204" pitchFamily="34" charset="-122"/>
            </a:endParaRPr>
          </a:p>
        </p:txBody>
      </p:sp>
      <p:sp>
        <p:nvSpPr>
          <p:cNvPr id="1109" name="Rectangle 112"/>
          <p:cNvSpPr>
            <a:spLocks noChangeArrowheads="1"/>
          </p:cNvSpPr>
          <p:nvPr/>
        </p:nvSpPr>
        <p:spPr bwMode="auto">
          <a:xfrm>
            <a:off x="5594555" y="2322869"/>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微软雅黑" panose="020B0503020204020204" pitchFamily="34" charset="-122"/>
                <a:ea typeface="微软雅黑" panose="020B0503020204020204" pitchFamily="34" charset="-122"/>
              </a:rPr>
              <a:t>工艺路线</a:t>
            </a:r>
            <a:endParaRPr kumimoji="1" lang="zh-CN" altLang="en-US" sz="4400" b="1" smtClean="0">
              <a:solidFill>
                <a:srgbClr val="000000"/>
              </a:solidFill>
              <a:latin typeface="微软雅黑" panose="020B0503020204020204" pitchFamily="34" charset="-122"/>
              <a:ea typeface="微软雅黑" panose="020B0503020204020204" pitchFamily="34" charset="-122"/>
            </a:endParaRPr>
          </a:p>
        </p:txBody>
      </p:sp>
      <p:grpSp>
        <p:nvGrpSpPr>
          <p:cNvPr id="1110" name="Group 113"/>
          <p:cNvGrpSpPr>
            <a:grpSpLocks/>
          </p:cNvGrpSpPr>
          <p:nvPr/>
        </p:nvGrpSpPr>
        <p:grpSpPr bwMode="auto">
          <a:xfrm>
            <a:off x="6982030" y="1330682"/>
            <a:ext cx="942975" cy="619125"/>
            <a:chOff x="2124" y="836"/>
            <a:chExt cx="594" cy="390"/>
          </a:xfrm>
        </p:grpSpPr>
        <p:sp>
          <p:nvSpPr>
            <p:cNvPr id="1111" name="Rectangle 114"/>
            <p:cNvSpPr>
              <a:spLocks noChangeArrowheads="1"/>
            </p:cNvSpPr>
            <p:nvPr/>
          </p:nvSpPr>
          <p:spPr bwMode="auto">
            <a:xfrm>
              <a:off x="2124" y="836"/>
              <a:ext cx="578" cy="37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12" name="Rectangle 115"/>
            <p:cNvSpPr>
              <a:spLocks noChangeArrowheads="1"/>
            </p:cNvSpPr>
            <p:nvPr/>
          </p:nvSpPr>
          <p:spPr bwMode="auto">
            <a:xfrm>
              <a:off x="2140" y="852"/>
              <a:ext cx="578" cy="374"/>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13" name="Rectangle 116"/>
            <p:cNvSpPr>
              <a:spLocks noChangeArrowheads="1"/>
            </p:cNvSpPr>
            <p:nvPr/>
          </p:nvSpPr>
          <p:spPr bwMode="auto">
            <a:xfrm>
              <a:off x="2132" y="844"/>
              <a:ext cx="578" cy="374"/>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114" name="Freeform 117"/>
          <p:cNvSpPr>
            <a:spLocks/>
          </p:cNvSpPr>
          <p:nvPr/>
        </p:nvSpPr>
        <p:spPr bwMode="auto">
          <a:xfrm>
            <a:off x="7250318" y="1641832"/>
            <a:ext cx="479425" cy="57150"/>
          </a:xfrm>
          <a:custGeom>
            <a:avLst/>
            <a:gdLst>
              <a:gd name="T0" fmla="*/ 62 w 302"/>
              <a:gd name="T1" fmla="*/ 0 h 36"/>
              <a:gd name="T2" fmla="*/ 0 w 302"/>
              <a:gd name="T3" fmla="*/ 36 h 36"/>
              <a:gd name="T4" fmla="*/ 292 w 302"/>
              <a:gd name="T5" fmla="*/ 36 h 36"/>
              <a:gd name="T6" fmla="*/ 302 w 302"/>
              <a:gd name="T7" fmla="*/ 0 h 36"/>
              <a:gd name="T8" fmla="*/ 62 w 302"/>
              <a:gd name="T9" fmla="*/ 0 h 36"/>
            </a:gdLst>
            <a:ahLst/>
            <a:cxnLst>
              <a:cxn ang="0">
                <a:pos x="T0" y="T1"/>
              </a:cxn>
              <a:cxn ang="0">
                <a:pos x="T2" y="T3"/>
              </a:cxn>
              <a:cxn ang="0">
                <a:pos x="T4" y="T5"/>
              </a:cxn>
              <a:cxn ang="0">
                <a:pos x="T6" y="T7"/>
              </a:cxn>
              <a:cxn ang="0">
                <a:pos x="T8" y="T9"/>
              </a:cxn>
            </a:cxnLst>
            <a:rect l="0" t="0" r="r" b="b"/>
            <a:pathLst>
              <a:path w="302" h="36">
                <a:moveTo>
                  <a:pt x="62" y="0"/>
                </a:moveTo>
                <a:lnTo>
                  <a:pt x="0" y="36"/>
                </a:lnTo>
                <a:lnTo>
                  <a:pt x="292" y="36"/>
                </a:lnTo>
                <a:lnTo>
                  <a:pt x="302" y="0"/>
                </a:lnTo>
                <a:lnTo>
                  <a:pt x="62"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15" name="Rectangle 118"/>
          <p:cNvSpPr>
            <a:spLocks noChangeArrowheads="1"/>
          </p:cNvSpPr>
          <p:nvPr/>
        </p:nvSpPr>
        <p:spPr bwMode="auto">
          <a:xfrm>
            <a:off x="7259843" y="1708507"/>
            <a:ext cx="450850" cy="1206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16" name="Rectangle 119"/>
          <p:cNvSpPr>
            <a:spLocks noChangeArrowheads="1"/>
          </p:cNvSpPr>
          <p:nvPr/>
        </p:nvSpPr>
        <p:spPr bwMode="auto">
          <a:xfrm>
            <a:off x="7409068" y="1733907"/>
            <a:ext cx="2032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800" dirty="0" smtClean="0">
                <a:solidFill>
                  <a:srgbClr val="000000"/>
                </a:solidFill>
                <a:latin typeface="微软雅黑" panose="020B0503020204020204" pitchFamily="34" charset="-122"/>
                <a:ea typeface="微软雅黑" panose="020B0503020204020204" pitchFamily="34" charset="-122"/>
              </a:rPr>
              <a:t>物料</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sp>
        <p:nvSpPr>
          <p:cNvPr id="1117" name="Freeform 120"/>
          <p:cNvSpPr>
            <a:spLocks/>
          </p:cNvSpPr>
          <p:nvPr/>
        </p:nvSpPr>
        <p:spPr bwMode="auto">
          <a:xfrm>
            <a:off x="7717043" y="1638657"/>
            <a:ext cx="12700" cy="165100"/>
          </a:xfrm>
          <a:custGeom>
            <a:avLst/>
            <a:gdLst>
              <a:gd name="T0" fmla="*/ 0 w 8"/>
              <a:gd name="T1" fmla="*/ 38 h 104"/>
              <a:gd name="T2" fmla="*/ 0 w 8"/>
              <a:gd name="T3" fmla="*/ 104 h 104"/>
              <a:gd name="T4" fmla="*/ 8 w 8"/>
              <a:gd name="T5" fmla="*/ 44 h 104"/>
              <a:gd name="T6" fmla="*/ 8 w 8"/>
              <a:gd name="T7" fmla="*/ 0 h 104"/>
              <a:gd name="T8" fmla="*/ 0 w 8"/>
              <a:gd name="T9" fmla="*/ 38 h 104"/>
            </a:gdLst>
            <a:ahLst/>
            <a:cxnLst>
              <a:cxn ang="0">
                <a:pos x="T0" y="T1"/>
              </a:cxn>
              <a:cxn ang="0">
                <a:pos x="T2" y="T3"/>
              </a:cxn>
              <a:cxn ang="0">
                <a:pos x="T4" y="T5"/>
              </a:cxn>
              <a:cxn ang="0">
                <a:pos x="T6" y="T7"/>
              </a:cxn>
              <a:cxn ang="0">
                <a:pos x="T8" y="T9"/>
              </a:cxn>
            </a:cxnLst>
            <a:rect l="0" t="0" r="r" b="b"/>
            <a:pathLst>
              <a:path w="8" h="104">
                <a:moveTo>
                  <a:pt x="0" y="38"/>
                </a:moveTo>
                <a:lnTo>
                  <a:pt x="0" y="104"/>
                </a:lnTo>
                <a:lnTo>
                  <a:pt x="8" y="44"/>
                </a:lnTo>
                <a:lnTo>
                  <a:pt x="8" y="0"/>
                </a:lnTo>
                <a:lnTo>
                  <a:pt x="0" y="3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18" name="Freeform 121"/>
          <p:cNvSpPr>
            <a:spLocks/>
          </p:cNvSpPr>
          <p:nvPr/>
        </p:nvSpPr>
        <p:spPr bwMode="auto">
          <a:xfrm>
            <a:off x="7294768" y="1467207"/>
            <a:ext cx="228600" cy="15875"/>
          </a:xfrm>
          <a:custGeom>
            <a:avLst/>
            <a:gdLst>
              <a:gd name="T0" fmla="*/ 0 w 144"/>
              <a:gd name="T1" fmla="*/ 10 h 10"/>
              <a:gd name="T2" fmla="*/ 112 w 144"/>
              <a:gd name="T3" fmla="*/ 10 h 10"/>
              <a:gd name="T4" fmla="*/ 144 w 144"/>
              <a:gd name="T5" fmla="*/ 0 h 10"/>
              <a:gd name="T6" fmla="*/ 48 w 144"/>
              <a:gd name="T7" fmla="*/ 0 h 10"/>
              <a:gd name="T8" fmla="*/ 0 w 144"/>
              <a:gd name="T9" fmla="*/ 10 h 10"/>
            </a:gdLst>
            <a:ahLst/>
            <a:cxnLst>
              <a:cxn ang="0">
                <a:pos x="T0" y="T1"/>
              </a:cxn>
              <a:cxn ang="0">
                <a:pos x="T2" y="T3"/>
              </a:cxn>
              <a:cxn ang="0">
                <a:pos x="T4" y="T5"/>
              </a:cxn>
              <a:cxn ang="0">
                <a:pos x="T6" y="T7"/>
              </a:cxn>
              <a:cxn ang="0">
                <a:pos x="T8" y="T9"/>
              </a:cxn>
            </a:cxnLst>
            <a:rect l="0" t="0" r="r" b="b"/>
            <a:pathLst>
              <a:path w="144" h="10">
                <a:moveTo>
                  <a:pt x="0" y="10"/>
                </a:moveTo>
                <a:lnTo>
                  <a:pt x="112" y="10"/>
                </a:lnTo>
                <a:lnTo>
                  <a:pt x="144" y="0"/>
                </a:lnTo>
                <a:lnTo>
                  <a:pt x="48" y="0"/>
                </a:lnTo>
                <a:lnTo>
                  <a:pt x="0" y="1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19" name="Rectangle 122"/>
          <p:cNvSpPr>
            <a:spLocks noChangeArrowheads="1"/>
          </p:cNvSpPr>
          <p:nvPr/>
        </p:nvSpPr>
        <p:spPr bwMode="auto">
          <a:xfrm>
            <a:off x="7301118" y="1489432"/>
            <a:ext cx="165100" cy="7620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0" name="Freeform 123"/>
          <p:cNvSpPr>
            <a:spLocks/>
          </p:cNvSpPr>
          <p:nvPr/>
        </p:nvSpPr>
        <p:spPr bwMode="auto">
          <a:xfrm>
            <a:off x="7472568" y="1464032"/>
            <a:ext cx="53975" cy="111125"/>
          </a:xfrm>
          <a:custGeom>
            <a:avLst/>
            <a:gdLst>
              <a:gd name="T0" fmla="*/ 0 w 34"/>
              <a:gd name="T1" fmla="*/ 12 h 70"/>
              <a:gd name="T2" fmla="*/ 0 w 34"/>
              <a:gd name="T3" fmla="*/ 70 h 70"/>
              <a:gd name="T4" fmla="*/ 32 w 34"/>
              <a:gd name="T5" fmla="*/ 42 h 70"/>
              <a:gd name="T6" fmla="*/ 34 w 34"/>
              <a:gd name="T7" fmla="*/ 0 h 70"/>
              <a:gd name="T8" fmla="*/ 0 w 34"/>
              <a:gd name="T9" fmla="*/ 12 h 70"/>
            </a:gdLst>
            <a:ahLst/>
            <a:cxnLst>
              <a:cxn ang="0">
                <a:pos x="T0" y="T1"/>
              </a:cxn>
              <a:cxn ang="0">
                <a:pos x="T2" y="T3"/>
              </a:cxn>
              <a:cxn ang="0">
                <a:pos x="T4" y="T5"/>
              </a:cxn>
              <a:cxn ang="0">
                <a:pos x="T6" y="T7"/>
              </a:cxn>
              <a:cxn ang="0">
                <a:pos x="T8" y="T9"/>
              </a:cxn>
            </a:cxnLst>
            <a:rect l="0" t="0" r="r" b="b"/>
            <a:pathLst>
              <a:path w="34" h="70">
                <a:moveTo>
                  <a:pt x="0" y="12"/>
                </a:moveTo>
                <a:lnTo>
                  <a:pt x="0" y="70"/>
                </a:lnTo>
                <a:lnTo>
                  <a:pt x="32" y="42"/>
                </a:lnTo>
                <a:lnTo>
                  <a:pt x="34" y="0"/>
                </a:lnTo>
                <a:lnTo>
                  <a:pt x="0" y="1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1" name="Rectangle 124"/>
          <p:cNvSpPr>
            <a:spLocks noChangeArrowheads="1"/>
          </p:cNvSpPr>
          <p:nvPr/>
        </p:nvSpPr>
        <p:spPr bwMode="auto">
          <a:xfrm>
            <a:off x="7348743" y="1578332"/>
            <a:ext cx="158750" cy="11430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2" name="Rectangle 125"/>
          <p:cNvSpPr>
            <a:spLocks noChangeArrowheads="1"/>
          </p:cNvSpPr>
          <p:nvPr/>
        </p:nvSpPr>
        <p:spPr bwMode="auto">
          <a:xfrm>
            <a:off x="7408719" y="1581507"/>
            <a:ext cx="721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800" smtClean="0">
                <a:solidFill>
                  <a:srgbClr val="000000"/>
                </a:solidFill>
                <a:latin typeface="微软雅黑" panose="020B0503020204020204" pitchFamily="34" charset="-122"/>
                <a:ea typeface="微软雅黑" panose="020B0503020204020204" pitchFamily="34" charset="-122"/>
              </a:rPr>
              <a:t>A</a:t>
            </a:r>
            <a:endParaRPr kumimoji="1" lang="en-US" altLang="zh-CN" sz="4400" b="1" smtClean="0">
              <a:solidFill>
                <a:srgbClr val="000000"/>
              </a:solidFill>
              <a:latin typeface="微软雅黑" panose="020B0503020204020204" pitchFamily="34" charset="-122"/>
              <a:ea typeface="微软雅黑" panose="020B0503020204020204" pitchFamily="34" charset="-122"/>
            </a:endParaRPr>
          </a:p>
        </p:txBody>
      </p:sp>
      <p:sp>
        <p:nvSpPr>
          <p:cNvPr id="1123" name="Freeform 126"/>
          <p:cNvSpPr>
            <a:spLocks/>
          </p:cNvSpPr>
          <p:nvPr/>
        </p:nvSpPr>
        <p:spPr bwMode="auto">
          <a:xfrm>
            <a:off x="7472568" y="1540232"/>
            <a:ext cx="47625" cy="28575"/>
          </a:xfrm>
          <a:custGeom>
            <a:avLst/>
            <a:gdLst>
              <a:gd name="T0" fmla="*/ 30 w 30"/>
              <a:gd name="T1" fmla="*/ 0 h 18"/>
              <a:gd name="T2" fmla="*/ 0 w 30"/>
              <a:gd name="T3" fmla="*/ 18 h 18"/>
              <a:gd name="T4" fmla="*/ 30 w 30"/>
              <a:gd name="T5" fmla="*/ 18 h 18"/>
              <a:gd name="T6" fmla="*/ 30 w 30"/>
              <a:gd name="T7" fmla="*/ 0 h 18"/>
            </a:gdLst>
            <a:ahLst/>
            <a:cxnLst>
              <a:cxn ang="0">
                <a:pos x="T0" y="T1"/>
              </a:cxn>
              <a:cxn ang="0">
                <a:pos x="T2" y="T3"/>
              </a:cxn>
              <a:cxn ang="0">
                <a:pos x="T4" y="T5"/>
              </a:cxn>
              <a:cxn ang="0">
                <a:pos x="T6" y="T7"/>
              </a:cxn>
            </a:cxnLst>
            <a:rect l="0" t="0" r="r" b="b"/>
            <a:pathLst>
              <a:path w="30" h="18">
                <a:moveTo>
                  <a:pt x="30" y="0"/>
                </a:moveTo>
                <a:lnTo>
                  <a:pt x="0" y="18"/>
                </a:lnTo>
                <a:lnTo>
                  <a:pt x="30" y="18"/>
                </a:lnTo>
                <a:lnTo>
                  <a:pt x="3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4" name="Freeform 127"/>
          <p:cNvSpPr>
            <a:spLocks/>
          </p:cNvSpPr>
          <p:nvPr/>
        </p:nvSpPr>
        <p:spPr bwMode="auto">
          <a:xfrm>
            <a:off x="7513843" y="1565632"/>
            <a:ext cx="19050" cy="133350"/>
          </a:xfrm>
          <a:custGeom>
            <a:avLst/>
            <a:gdLst>
              <a:gd name="T0" fmla="*/ 0 w 12"/>
              <a:gd name="T1" fmla="*/ 4 h 84"/>
              <a:gd name="T2" fmla="*/ 0 w 12"/>
              <a:gd name="T3" fmla="*/ 84 h 84"/>
              <a:gd name="T4" fmla="*/ 12 w 12"/>
              <a:gd name="T5" fmla="*/ 66 h 84"/>
              <a:gd name="T6" fmla="*/ 12 w 12"/>
              <a:gd name="T7" fmla="*/ 0 h 84"/>
              <a:gd name="T8" fmla="*/ 0 w 12"/>
              <a:gd name="T9" fmla="*/ 4 h 84"/>
            </a:gdLst>
            <a:ahLst/>
            <a:cxnLst>
              <a:cxn ang="0">
                <a:pos x="T0" y="T1"/>
              </a:cxn>
              <a:cxn ang="0">
                <a:pos x="T2" y="T3"/>
              </a:cxn>
              <a:cxn ang="0">
                <a:pos x="T4" y="T5"/>
              </a:cxn>
              <a:cxn ang="0">
                <a:pos x="T6" y="T7"/>
              </a:cxn>
              <a:cxn ang="0">
                <a:pos x="T8" y="T9"/>
              </a:cxn>
            </a:cxnLst>
            <a:rect l="0" t="0" r="r" b="b"/>
            <a:pathLst>
              <a:path w="12" h="84">
                <a:moveTo>
                  <a:pt x="0" y="4"/>
                </a:moveTo>
                <a:lnTo>
                  <a:pt x="0" y="84"/>
                </a:lnTo>
                <a:lnTo>
                  <a:pt x="12" y="66"/>
                </a:lnTo>
                <a:lnTo>
                  <a:pt x="12" y="0"/>
                </a:lnTo>
                <a:lnTo>
                  <a:pt x="0" y="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5" name="Freeform 128"/>
          <p:cNvSpPr>
            <a:spLocks/>
          </p:cNvSpPr>
          <p:nvPr/>
        </p:nvSpPr>
        <p:spPr bwMode="auto">
          <a:xfrm>
            <a:off x="7517018" y="1413232"/>
            <a:ext cx="133350" cy="9525"/>
          </a:xfrm>
          <a:custGeom>
            <a:avLst/>
            <a:gdLst>
              <a:gd name="T0" fmla="*/ 0 w 84"/>
              <a:gd name="T1" fmla="*/ 6 h 6"/>
              <a:gd name="T2" fmla="*/ 62 w 84"/>
              <a:gd name="T3" fmla="*/ 6 h 6"/>
              <a:gd name="T4" fmla="*/ 84 w 84"/>
              <a:gd name="T5" fmla="*/ 0 h 6"/>
              <a:gd name="T6" fmla="*/ 26 w 84"/>
              <a:gd name="T7" fmla="*/ 0 h 6"/>
              <a:gd name="T8" fmla="*/ 0 w 84"/>
              <a:gd name="T9" fmla="*/ 6 h 6"/>
            </a:gdLst>
            <a:ahLst/>
            <a:cxnLst>
              <a:cxn ang="0">
                <a:pos x="T0" y="T1"/>
              </a:cxn>
              <a:cxn ang="0">
                <a:pos x="T2" y="T3"/>
              </a:cxn>
              <a:cxn ang="0">
                <a:pos x="T4" y="T5"/>
              </a:cxn>
              <a:cxn ang="0">
                <a:pos x="T6" y="T7"/>
              </a:cxn>
              <a:cxn ang="0">
                <a:pos x="T8" y="T9"/>
              </a:cxn>
            </a:cxnLst>
            <a:rect l="0" t="0" r="r" b="b"/>
            <a:pathLst>
              <a:path w="84" h="6">
                <a:moveTo>
                  <a:pt x="0" y="6"/>
                </a:moveTo>
                <a:lnTo>
                  <a:pt x="62" y="6"/>
                </a:lnTo>
                <a:lnTo>
                  <a:pt x="84" y="0"/>
                </a:lnTo>
                <a:lnTo>
                  <a:pt x="26" y="0"/>
                </a:lnTo>
                <a:lnTo>
                  <a:pt x="0" y="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6" name="Rectangle 129"/>
          <p:cNvSpPr>
            <a:spLocks noChangeArrowheads="1"/>
          </p:cNvSpPr>
          <p:nvPr/>
        </p:nvSpPr>
        <p:spPr bwMode="auto">
          <a:xfrm>
            <a:off x="7523368" y="1429107"/>
            <a:ext cx="92075" cy="26670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27" name="Freeform 130"/>
          <p:cNvSpPr>
            <a:spLocks/>
          </p:cNvSpPr>
          <p:nvPr/>
        </p:nvSpPr>
        <p:spPr bwMode="auto">
          <a:xfrm>
            <a:off x="7618618" y="1410057"/>
            <a:ext cx="28575" cy="288925"/>
          </a:xfrm>
          <a:custGeom>
            <a:avLst/>
            <a:gdLst>
              <a:gd name="T0" fmla="*/ 0 w 18"/>
              <a:gd name="T1" fmla="*/ 8 h 182"/>
              <a:gd name="T2" fmla="*/ 0 w 18"/>
              <a:gd name="T3" fmla="*/ 182 h 182"/>
              <a:gd name="T4" fmla="*/ 18 w 18"/>
              <a:gd name="T5" fmla="*/ 140 h 182"/>
              <a:gd name="T6" fmla="*/ 18 w 18"/>
              <a:gd name="T7" fmla="*/ 0 h 182"/>
              <a:gd name="T8" fmla="*/ 0 w 18"/>
              <a:gd name="T9" fmla="*/ 8 h 182"/>
            </a:gdLst>
            <a:ahLst/>
            <a:cxnLst>
              <a:cxn ang="0">
                <a:pos x="T0" y="T1"/>
              </a:cxn>
              <a:cxn ang="0">
                <a:pos x="T2" y="T3"/>
              </a:cxn>
              <a:cxn ang="0">
                <a:pos x="T4" y="T5"/>
              </a:cxn>
              <a:cxn ang="0">
                <a:pos x="T6" y="T7"/>
              </a:cxn>
              <a:cxn ang="0">
                <a:pos x="T8" y="T9"/>
              </a:cxn>
            </a:cxnLst>
            <a:rect l="0" t="0" r="r" b="b"/>
            <a:pathLst>
              <a:path w="18" h="182">
                <a:moveTo>
                  <a:pt x="0" y="8"/>
                </a:moveTo>
                <a:lnTo>
                  <a:pt x="0" y="182"/>
                </a:lnTo>
                <a:lnTo>
                  <a:pt x="18" y="140"/>
                </a:lnTo>
                <a:lnTo>
                  <a:pt x="18" y="0"/>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nvGrpSpPr>
          <p:cNvPr id="1128" name="Group 131"/>
          <p:cNvGrpSpPr>
            <a:grpSpLocks/>
          </p:cNvGrpSpPr>
          <p:nvPr/>
        </p:nvGrpSpPr>
        <p:grpSpPr bwMode="auto">
          <a:xfrm>
            <a:off x="6934405" y="3029307"/>
            <a:ext cx="1390650" cy="836612"/>
            <a:chOff x="2094" y="1906"/>
            <a:chExt cx="876" cy="527"/>
          </a:xfrm>
        </p:grpSpPr>
        <p:sp>
          <p:nvSpPr>
            <p:cNvPr id="1129" name="Rectangle 132"/>
            <p:cNvSpPr>
              <a:spLocks noChangeArrowheads="1"/>
            </p:cNvSpPr>
            <p:nvPr/>
          </p:nvSpPr>
          <p:spPr bwMode="auto">
            <a:xfrm>
              <a:off x="2094" y="1906"/>
              <a:ext cx="860" cy="510"/>
            </a:xfrm>
            <a:prstGeom prst="rect">
              <a:avLst/>
            </a:prstGeom>
            <a:solidFill>
              <a:srgbClr val="E2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0" name="Rectangle 133"/>
            <p:cNvSpPr>
              <a:spLocks noChangeArrowheads="1"/>
            </p:cNvSpPr>
            <p:nvPr/>
          </p:nvSpPr>
          <p:spPr bwMode="auto">
            <a:xfrm>
              <a:off x="2110" y="1922"/>
              <a:ext cx="860" cy="51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1" name="Rectangle 134"/>
            <p:cNvSpPr>
              <a:spLocks noChangeArrowheads="1"/>
            </p:cNvSpPr>
            <p:nvPr/>
          </p:nvSpPr>
          <p:spPr bwMode="auto">
            <a:xfrm>
              <a:off x="2102" y="1914"/>
              <a:ext cx="860" cy="510"/>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132" name="Freeform 135"/>
          <p:cNvSpPr>
            <a:spLocks/>
          </p:cNvSpPr>
          <p:nvPr/>
        </p:nvSpPr>
        <p:spPr bwMode="auto">
          <a:xfrm>
            <a:off x="7463043" y="3591282"/>
            <a:ext cx="85725" cy="22225"/>
          </a:xfrm>
          <a:custGeom>
            <a:avLst/>
            <a:gdLst>
              <a:gd name="T0" fmla="*/ 0 w 54"/>
              <a:gd name="T1" fmla="*/ 2 h 14"/>
              <a:gd name="T2" fmla="*/ 2 w 54"/>
              <a:gd name="T3" fmla="*/ 10 h 14"/>
              <a:gd name="T4" fmla="*/ 12 w 54"/>
              <a:gd name="T5" fmla="*/ 14 h 14"/>
              <a:gd name="T6" fmla="*/ 28 w 54"/>
              <a:gd name="T7" fmla="*/ 14 h 14"/>
              <a:gd name="T8" fmla="*/ 50 w 54"/>
              <a:gd name="T9" fmla="*/ 8 h 14"/>
              <a:gd name="T10" fmla="*/ 54 w 54"/>
              <a:gd name="T11" fmla="*/ 2 h 14"/>
              <a:gd name="T12" fmla="*/ 50 w 54"/>
              <a:gd name="T13" fmla="*/ 2 h 14"/>
              <a:gd name="T14" fmla="*/ 46 w 54"/>
              <a:gd name="T15" fmla="*/ 4 h 14"/>
              <a:gd name="T16" fmla="*/ 24 w 54"/>
              <a:gd name="T17" fmla="*/ 10 h 14"/>
              <a:gd name="T18" fmla="*/ 12 w 54"/>
              <a:gd name="T19" fmla="*/ 8 h 14"/>
              <a:gd name="T20" fmla="*/ 12 w 54"/>
              <a:gd name="T21" fmla="*/ 4 h 14"/>
              <a:gd name="T22" fmla="*/ 30 w 54"/>
              <a:gd name="T23" fmla="*/ 0 h 14"/>
              <a:gd name="T24" fmla="*/ 0 w 54"/>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4">
                <a:moveTo>
                  <a:pt x="0" y="2"/>
                </a:moveTo>
                <a:lnTo>
                  <a:pt x="2" y="10"/>
                </a:lnTo>
                <a:lnTo>
                  <a:pt x="12" y="14"/>
                </a:lnTo>
                <a:lnTo>
                  <a:pt x="28" y="14"/>
                </a:lnTo>
                <a:lnTo>
                  <a:pt x="50" y="8"/>
                </a:lnTo>
                <a:lnTo>
                  <a:pt x="54" y="2"/>
                </a:lnTo>
                <a:lnTo>
                  <a:pt x="50" y="2"/>
                </a:lnTo>
                <a:lnTo>
                  <a:pt x="46" y="4"/>
                </a:lnTo>
                <a:lnTo>
                  <a:pt x="24" y="10"/>
                </a:lnTo>
                <a:lnTo>
                  <a:pt x="12" y="8"/>
                </a:lnTo>
                <a:lnTo>
                  <a:pt x="12" y="4"/>
                </a:lnTo>
                <a:lnTo>
                  <a:pt x="3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3" name="Freeform 136"/>
          <p:cNvSpPr>
            <a:spLocks/>
          </p:cNvSpPr>
          <p:nvPr/>
        </p:nvSpPr>
        <p:spPr bwMode="auto">
          <a:xfrm>
            <a:off x="7186818" y="3607157"/>
            <a:ext cx="31750" cy="107950"/>
          </a:xfrm>
          <a:custGeom>
            <a:avLst/>
            <a:gdLst>
              <a:gd name="T0" fmla="*/ 2 w 20"/>
              <a:gd name="T1" fmla="*/ 0 h 68"/>
              <a:gd name="T2" fmla="*/ 0 w 20"/>
              <a:gd name="T3" fmla="*/ 68 h 68"/>
              <a:gd name="T4" fmla="*/ 20 w 20"/>
              <a:gd name="T5" fmla="*/ 68 h 68"/>
              <a:gd name="T6" fmla="*/ 2 w 20"/>
              <a:gd name="T7" fmla="*/ 2 h 68"/>
              <a:gd name="T8" fmla="*/ 2 w 20"/>
              <a:gd name="T9" fmla="*/ 0 h 68"/>
            </a:gdLst>
            <a:ahLst/>
            <a:cxnLst>
              <a:cxn ang="0">
                <a:pos x="T0" y="T1"/>
              </a:cxn>
              <a:cxn ang="0">
                <a:pos x="T2" y="T3"/>
              </a:cxn>
              <a:cxn ang="0">
                <a:pos x="T4" y="T5"/>
              </a:cxn>
              <a:cxn ang="0">
                <a:pos x="T6" y="T7"/>
              </a:cxn>
              <a:cxn ang="0">
                <a:pos x="T8" y="T9"/>
              </a:cxn>
            </a:cxnLst>
            <a:rect l="0" t="0" r="r" b="b"/>
            <a:pathLst>
              <a:path w="20" h="68">
                <a:moveTo>
                  <a:pt x="2" y="0"/>
                </a:moveTo>
                <a:lnTo>
                  <a:pt x="0" y="68"/>
                </a:lnTo>
                <a:lnTo>
                  <a:pt x="20" y="68"/>
                </a:lnTo>
                <a:lnTo>
                  <a:pt x="2" y="2"/>
                </a:lnTo>
                <a:lnTo>
                  <a:pt x="2" y="0"/>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4" name="Freeform 137"/>
          <p:cNvSpPr>
            <a:spLocks/>
          </p:cNvSpPr>
          <p:nvPr/>
        </p:nvSpPr>
        <p:spPr bwMode="auto">
          <a:xfrm>
            <a:off x="7710693" y="3451582"/>
            <a:ext cx="360362" cy="63500"/>
          </a:xfrm>
          <a:custGeom>
            <a:avLst/>
            <a:gdLst>
              <a:gd name="T0" fmla="*/ 0 w 227"/>
              <a:gd name="T1" fmla="*/ 22 h 40"/>
              <a:gd name="T2" fmla="*/ 81 w 227"/>
              <a:gd name="T3" fmla="*/ 22 h 40"/>
              <a:gd name="T4" fmla="*/ 81 w 227"/>
              <a:gd name="T5" fmla="*/ 0 h 40"/>
              <a:gd name="T6" fmla="*/ 227 w 227"/>
              <a:gd name="T7" fmla="*/ 0 h 40"/>
              <a:gd name="T8" fmla="*/ 227 w 227"/>
              <a:gd name="T9" fmla="*/ 40 h 40"/>
              <a:gd name="T10" fmla="*/ 0 w 227"/>
              <a:gd name="T11" fmla="*/ 40 h 40"/>
              <a:gd name="T12" fmla="*/ 0 w 227"/>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227" h="40">
                <a:moveTo>
                  <a:pt x="0" y="22"/>
                </a:moveTo>
                <a:lnTo>
                  <a:pt x="81" y="22"/>
                </a:lnTo>
                <a:lnTo>
                  <a:pt x="81" y="0"/>
                </a:lnTo>
                <a:lnTo>
                  <a:pt x="227" y="0"/>
                </a:lnTo>
                <a:lnTo>
                  <a:pt x="227" y="40"/>
                </a:lnTo>
                <a:lnTo>
                  <a:pt x="0" y="4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5" name="Freeform 138"/>
          <p:cNvSpPr>
            <a:spLocks/>
          </p:cNvSpPr>
          <p:nvPr/>
        </p:nvSpPr>
        <p:spPr bwMode="auto">
          <a:xfrm>
            <a:off x="7186818" y="3521432"/>
            <a:ext cx="444500" cy="50800"/>
          </a:xfrm>
          <a:custGeom>
            <a:avLst/>
            <a:gdLst>
              <a:gd name="T0" fmla="*/ 2 w 280"/>
              <a:gd name="T1" fmla="*/ 0 h 32"/>
              <a:gd name="T2" fmla="*/ 138 w 280"/>
              <a:gd name="T3" fmla="*/ 0 h 32"/>
              <a:gd name="T4" fmla="*/ 138 w 280"/>
              <a:gd name="T5" fmla="*/ 16 h 32"/>
              <a:gd name="T6" fmla="*/ 280 w 280"/>
              <a:gd name="T7" fmla="*/ 16 h 32"/>
              <a:gd name="T8" fmla="*/ 276 w 280"/>
              <a:gd name="T9" fmla="*/ 32 h 32"/>
              <a:gd name="T10" fmla="*/ 0 w 280"/>
              <a:gd name="T11" fmla="*/ 32 h 32"/>
              <a:gd name="T12" fmla="*/ 0 w 280"/>
              <a:gd name="T13" fmla="*/ 0 h 32"/>
              <a:gd name="T14" fmla="*/ 2 w 28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32">
                <a:moveTo>
                  <a:pt x="2" y="0"/>
                </a:moveTo>
                <a:lnTo>
                  <a:pt x="138" y="0"/>
                </a:lnTo>
                <a:lnTo>
                  <a:pt x="138" y="16"/>
                </a:lnTo>
                <a:lnTo>
                  <a:pt x="280" y="16"/>
                </a:lnTo>
                <a:lnTo>
                  <a:pt x="276" y="32"/>
                </a:lnTo>
                <a:lnTo>
                  <a:pt x="0" y="32"/>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6" name="Freeform 139"/>
          <p:cNvSpPr>
            <a:spLocks/>
          </p:cNvSpPr>
          <p:nvPr/>
        </p:nvSpPr>
        <p:spPr bwMode="auto">
          <a:xfrm>
            <a:off x="7405893" y="3143607"/>
            <a:ext cx="461962" cy="504825"/>
          </a:xfrm>
          <a:custGeom>
            <a:avLst/>
            <a:gdLst>
              <a:gd name="T0" fmla="*/ 92 w 291"/>
              <a:gd name="T1" fmla="*/ 18 h 318"/>
              <a:gd name="T2" fmla="*/ 112 w 291"/>
              <a:gd name="T3" fmla="*/ 76 h 318"/>
              <a:gd name="T4" fmla="*/ 281 w 291"/>
              <a:gd name="T5" fmla="*/ 92 h 318"/>
              <a:gd name="T6" fmla="*/ 271 w 291"/>
              <a:gd name="T7" fmla="*/ 144 h 318"/>
              <a:gd name="T8" fmla="*/ 251 w 291"/>
              <a:gd name="T9" fmla="*/ 158 h 318"/>
              <a:gd name="T10" fmla="*/ 240 w 291"/>
              <a:gd name="T11" fmla="*/ 174 h 318"/>
              <a:gd name="T12" fmla="*/ 238 w 291"/>
              <a:gd name="T13" fmla="*/ 206 h 318"/>
              <a:gd name="T14" fmla="*/ 224 w 291"/>
              <a:gd name="T15" fmla="*/ 218 h 318"/>
              <a:gd name="T16" fmla="*/ 289 w 291"/>
              <a:gd name="T17" fmla="*/ 218 h 318"/>
              <a:gd name="T18" fmla="*/ 291 w 291"/>
              <a:gd name="T19" fmla="*/ 316 h 318"/>
              <a:gd name="T20" fmla="*/ 0 w 291"/>
              <a:gd name="T21" fmla="*/ 318 h 318"/>
              <a:gd name="T22" fmla="*/ 8 w 291"/>
              <a:gd name="T23" fmla="*/ 158 h 318"/>
              <a:gd name="T24" fmla="*/ 28 w 291"/>
              <a:gd name="T25" fmla="*/ 106 h 318"/>
              <a:gd name="T26" fmla="*/ 24 w 291"/>
              <a:gd name="T27" fmla="*/ 102 h 318"/>
              <a:gd name="T28" fmla="*/ 22 w 291"/>
              <a:gd name="T29" fmla="*/ 102 h 318"/>
              <a:gd name="T30" fmla="*/ 12 w 291"/>
              <a:gd name="T31" fmla="*/ 92 h 318"/>
              <a:gd name="T32" fmla="*/ 4 w 291"/>
              <a:gd name="T33" fmla="*/ 90 h 318"/>
              <a:gd name="T34" fmla="*/ 2 w 291"/>
              <a:gd name="T35" fmla="*/ 84 h 318"/>
              <a:gd name="T36" fmla="*/ 8 w 291"/>
              <a:gd name="T37" fmla="*/ 74 h 318"/>
              <a:gd name="T38" fmla="*/ 18 w 291"/>
              <a:gd name="T39" fmla="*/ 16 h 318"/>
              <a:gd name="T40" fmla="*/ 78 w 291"/>
              <a:gd name="T41" fmla="*/ 0 h 318"/>
              <a:gd name="T42" fmla="*/ 92 w 291"/>
              <a:gd name="T43" fmla="*/ 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318">
                <a:moveTo>
                  <a:pt x="92" y="18"/>
                </a:moveTo>
                <a:lnTo>
                  <a:pt x="112" y="76"/>
                </a:lnTo>
                <a:lnTo>
                  <a:pt x="281" y="92"/>
                </a:lnTo>
                <a:lnTo>
                  <a:pt x="271" y="144"/>
                </a:lnTo>
                <a:lnTo>
                  <a:pt x="251" y="158"/>
                </a:lnTo>
                <a:lnTo>
                  <a:pt x="240" y="174"/>
                </a:lnTo>
                <a:lnTo>
                  <a:pt x="238" y="206"/>
                </a:lnTo>
                <a:lnTo>
                  <a:pt x="224" y="218"/>
                </a:lnTo>
                <a:lnTo>
                  <a:pt x="289" y="218"/>
                </a:lnTo>
                <a:lnTo>
                  <a:pt x="291" y="316"/>
                </a:lnTo>
                <a:lnTo>
                  <a:pt x="0" y="318"/>
                </a:lnTo>
                <a:lnTo>
                  <a:pt x="8" y="158"/>
                </a:lnTo>
                <a:lnTo>
                  <a:pt x="28" y="106"/>
                </a:lnTo>
                <a:lnTo>
                  <a:pt x="24" y="102"/>
                </a:lnTo>
                <a:lnTo>
                  <a:pt x="22" y="102"/>
                </a:lnTo>
                <a:lnTo>
                  <a:pt x="12" y="92"/>
                </a:lnTo>
                <a:lnTo>
                  <a:pt x="4" y="90"/>
                </a:lnTo>
                <a:lnTo>
                  <a:pt x="2" y="84"/>
                </a:lnTo>
                <a:lnTo>
                  <a:pt x="8" y="74"/>
                </a:lnTo>
                <a:lnTo>
                  <a:pt x="18" y="16"/>
                </a:lnTo>
                <a:lnTo>
                  <a:pt x="78" y="0"/>
                </a:lnTo>
                <a:lnTo>
                  <a:pt x="92" y="1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7" name="Freeform 140"/>
          <p:cNvSpPr>
            <a:spLocks/>
          </p:cNvSpPr>
          <p:nvPr/>
        </p:nvSpPr>
        <p:spPr bwMode="auto">
          <a:xfrm>
            <a:off x="7383668" y="3108682"/>
            <a:ext cx="53975" cy="142875"/>
          </a:xfrm>
          <a:custGeom>
            <a:avLst/>
            <a:gdLst>
              <a:gd name="T0" fmla="*/ 30 w 34"/>
              <a:gd name="T1" fmla="*/ 0 h 90"/>
              <a:gd name="T2" fmla="*/ 8 w 34"/>
              <a:gd name="T3" fmla="*/ 20 h 90"/>
              <a:gd name="T4" fmla="*/ 2 w 34"/>
              <a:gd name="T5" fmla="*/ 36 h 90"/>
              <a:gd name="T6" fmla="*/ 0 w 34"/>
              <a:gd name="T7" fmla="*/ 56 h 90"/>
              <a:gd name="T8" fmla="*/ 14 w 34"/>
              <a:gd name="T9" fmla="*/ 90 h 90"/>
              <a:gd name="T10" fmla="*/ 34 w 34"/>
              <a:gd name="T11" fmla="*/ 40 h 90"/>
              <a:gd name="T12" fmla="*/ 26 w 34"/>
              <a:gd name="T13" fmla="*/ 4 h 90"/>
              <a:gd name="T14" fmla="*/ 30 w 34"/>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90">
                <a:moveTo>
                  <a:pt x="30" y="0"/>
                </a:moveTo>
                <a:lnTo>
                  <a:pt x="8" y="20"/>
                </a:lnTo>
                <a:lnTo>
                  <a:pt x="2" y="36"/>
                </a:lnTo>
                <a:lnTo>
                  <a:pt x="0" y="56"/>
                </a:lnTo>
                <a:lnTo>
                  <a:pt x="14" y="90"/>
                </a:lnTo>
                <a:lnTo>
                  <a:pt x="34" y="40"/>
                </a:lnTo>
                <a:lnTo>
                  <a:pt x="26" y="4"/>
                </a:lnTo>
                <a:lnTo>
                  <a:pt x="30"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8" name="Freeform 141"/>
          <p:cNvSpPr>
            <a:spLocks/>
          </p:cNvSpPr>
          <p:nvPr/>
        </p:nvSpPr>
        <p:spPr bwMode="auto">
          <a:xfrm>
            <a:off x="7320168" y="3254732"/>
            <a:ext cx="579437" cy="288925"/>
          </a:xfrm>
          <a:custGeom>
            <a:avLst/>
            <a:gdLst>
              <a:gd name="T0" fmla="*/ 323 w 365"/>
              <a:gd name="T1" fmla="*/ 78 h 182"/>
              <a:gd name="T2" fmla="*/ 365 w 365"/>
              <a:gd name="T3" fmla="*/ 50 h 182"/>
              <a:gd name="T4" fmla="*/ 365 w 365"/>
              <a:gd name="T5" fmla="*/ 24 h 182"/>
              <a:gd name="T6" fmla="*/ 363 w 365"/>
              <a:gd name="T7" fmla="*/ 12 h 182"/>
              <a:gd name="T8" fmla="*/ 343 w 365"/>
              <a:gd name="T9" fmla="*/ 4 h 182"/>
              <a:gd name="T10" fmla="*/ 333 w 365"/>
              <a:gd name="T11" fmla="*/ 4 h 182"/>
              <a:gd name="T12" fmla="*/ 319 w 365"/>
              <a:gd name="T13" fmla="*/ 4 h 182"/>
              <a:gd name="T14" fmla="*/ 302 w 365"/>
              <a:gd name="T15" fmla="*/ 8 h 182"/>
              <a:gd name="T16" fmla="*/ 282 w 365"/>
              <a:gd name="T17" fmla="*/ 8 h 182"/>
              <a:gd name="T18" fmla="*/ 248 w 365"/>
              <a:gd name="T19" fmla="*/ 0 h 182"/>
              <a:gd name="T20" fmla="*/ 232 w 365"/>
              <a:gd name="T21" fmla="*/ 0 h 182"/>
              <a:gd name="T22" fmla="*/ 218 w 365"/>
              <a:gd name="T23" fmla="*/ 4 h 182"/>
              <a:gd name="T24" fmla="*/ 194 w 365"/>
              <a:gd name="T25" fmla="*/ 2 h 182"/>
              <a:gd name="T26" fmla="*/ 168 w 365"/>
              <a:gd name="T27" fmla="*/ 8 h 182"/>
              <a:gd name="T28" fmla="*/ 152 w 365"/>
              <a:gd name="T29" fmla="*/ 62 h 182"/>
              <a:gd name="T30" fmla="*/ 132 w 365"/>
              <a:gd name="T31" fmla="*/ 62 h 182"/>
              <a:gd name="T32" fmla="*/ 98 w 365"/>
              <a:gd name="T33" fmla="*/ 52 h 182"/>
              <a:gd name="T34" fmla="*/ 82 w 365"/>
              <a:gd name="T35" fmla="*/ 40 h 182"/>
              <a:gd name="T36" fmla="*/ 76 w 365"/>
              <a:gd name="T37" fmla="*/ 56 h 182"/>
              <a:gd name="T38" fmla="*/ 16 w 365"/>
              <a:gd name="T39" fmla="*/ 94 h 182"/>
              <a:gd name="T40" fmla="*/ 4 w 365"/>
              <a:gd name="T41" fmla="*/ 106 h 182"/>
              <a:gd name="T42" fmla="*/ 2 w 365"/>
              <a:gd name="T43" fmla="*/ 116 h 182"/>
              <a:gd name="T44" fmla="*/ 0 w 365"/>
              <a:gd name="T45" fmla="*/ 160 h 182"/>
              <a:gd name="T46" fmla="*/ 58 w 365"/>
              <a:gd name="T47" fmla="*/ 160 h 182"/>
              <a:gd name="T48" fmla="*/ 58 w 365"/>
              <a:gd name="T49" fmla="*/ 182 h 182"/>
              <a:gd name="T50" fmla="*/ 78 w 365"/>
              <a:gd name="T51" fmla="*/ 182 h 182"/>
              <a:gd name="T52" fmla="*/ 82 w 365"/>
              <a:gd name="T53" fmla="*/ 176 h 182"/>
              <a:gd name="T54" fmla="*/ 82 w 365"/>
              <a:gd name="T55" fmla="*/ 174 h 182"/>
              <a:gd name="T56" fmla="*/ 86 w 365"/>
              <a:gd name="T57" fmla="*/ 166 h 182"/>
              <a:gd name="T58" fmla="*/ 98 w 365"/>
              <a:gd name="T59" fmla="*/ 166 h 182"/>
              <a:gd name="T60" fmla="*/ 108 w 365"/>
              <a:gd name="T61" fmla="*/ 160 h 182"/>
              <a:gd name="T62" fmla="*/ 112 w 365"/>
              <a:gd name="T63" fmla="*/ 156 h 182"/>
              <a:gd name="T64" fmla="*/ 184 w 365"/>
              <a:gd name="T65" fmla="*/ 128 h 182"/>
              <a:gd name="T66" fmla="*/ 242 w 365"/>
              <a:gd name="T67" fmla="*/ 106 h 182"/>
              <a:gd name="T68" fmla="*/ 244 w 365"/>
              <a:gd name="T69" fmla="*/ 74 h 182"/>
              <a:gd name="T70" fmla="*/ 284 w 365"/>
              <a:gd name="T71" fmla="*/ 42 h 182"/>
              <a:gd name="T72" fmla="*/ 294 w 365"/>
              <a:gd name="T73" fmla="*/ 34 h 182"/>
              <a:gd name="T74" fmla="*/ 313 w 365"/>
              <a:gd name="T75" fmla="*/ 34 h 182"/>
              <a:gd name="T76" fmla="*/ 323 w 365"/>
              <a:gd name="T77" fmla="*/ 42 h 182"/>
              <a:gd name="T78" fmla="*/ 325 w 365"/>
              <a:gd name="T79" fmla="*/ 74 h 182"/>
              <a:gd name="T80" fmla="*/ 323 w 365"/>
              <a:gd name="T81" fmla="*/ 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5" h="182">
                <a:moveTo>
                  <a:pt x="323" y="78"/>
                </a:moveTo>
                <a:lnTo>
                  <a:pt x="365" y="50"/>
                </a:lnTo>
                <a:lnTo>
                  <a:pt x="365" y="24"/>
                </a:lnTo>
                <a:lnTo>
                  <a:pt x="363" y="12"/>
                </a:lnTo>
                <a:lnTo>
                  <a:pt x="343" y="4"/>
                </a:lnTo>
                <a:lnTo>
                  <a:pt x="333" y="4"/>
                </a:lnTo>
                <a:lnTo>
                  <a:pt x="319" y="4"/>
                </a:lnTo>
                <a:lnTo>
                  <a:pt x="302" y="8"/>
                </a:lnTo>
                <a:lnTo>
                  <a:pt x="282" y="8"/>
                </a:lnTo>
                <a:lnTo>
                  <a:pt x="248" y="0"/>
                </a:lnTo>
                <a:lnTo>
                  <a:pt x="232" y="0"/>
                </a:lnTo>
                <a:lnTo>
                  <a:pt x="218" y="4"/>
                </a:lnTo>
                <a:lnTo>
                  <a:pt x="194" y="2"/>
                </a:lnTo>
                <a:lnTo>
                  <a:pt x="168" y="8"/>
                </a:lnTo>
                <a:lnTo>
                  <a:pt x="152" y="62"/>
                </a:lnTo>
                <a:lnTo>
                  <a:pt x="132" y="62"/>
                </a:lnTo>
                <a:lnTo>
                  <a:pt x="98" y="52"/>
                </a:lnTo>
                <a:lnTo>
                  <a:pt x="82" y="40"/>
                </a:lnTo>
                <a:lnTo>
                  <a:pt x="76" y="56"/>
                </a:lnTo>
                <a:lnTo>
                  <a:pt x="16" y="94"/>
                </a:lnTo>
                <a:lnTo>
                  <a:pt x="4" y="106"/>
                </a:lnTo>
                <a:lnTo>
                  <a:pt x="2" y="116"/>
                </a:lnTo>
                <a:lnTo>
                  <a:pt x="0" y="160"/>
                </a:lnTo>
                <a:lnTo>
                  <a:pt x="58" y="160"/>
                </a:lnTo>
                <a:lnTo>
                  <a:pt x="58" y="182"/>
                </a:lnTo>
                <a:lnTo>
                  <a:pt x="78" y="182"/>
                </a:lnTo>
                <a:lnTo>
                  <a:pt x="82" y="176"/>
                </a:lnTo>
                <a:lnTo>
                  <a:pt x="82" y="174"/>
                </a:lnTo>
                <a:lnTo>
                  <a:pt x="86" y="166"/>
                </a:lnTo>
                <a:lnTo>
                  <a:pt x="98" y="166"/>
                </a:lnTo>
                <a:lnTo>
                  <a:pt x="108" y="160"/>
                </a:lnTo>
                <a:lnTo>
                  <a:pt x="112" y="156"/>
                </a:lnTo>
                <a:lnTo>
                  <a:pt x="184" y="128"/>
                </a:lnTo>
                <a:lnTo>
                  <a:pt x="242" y="106"/>
                </a:lnTo>
                <a:lnTo>
                  <a:pt x="244" y="74"/>
                </a:lnTo>
                <a:lnTo>
                  <a:pt x="284" y="42"/>
                </a:lnTo>
                <a:lnTo>
                  <a:pt x="294" y="34"/>
                </a:lnTo>
                <a:lnTo>
                  <a:pt x="313" y="34"/>
                </a:lnTo>
                <a:lnTo>
                  <a:pt x="323" y="42"/>
                </a:lnTo>
                <a:lnTo>
                  <a:pt x="325" y="74"/>
                </a:lnTo>
                <a:lnTo>
                  <a:pt x="323" y="78"/>
                </a:lnTo>
                <a:close/>
              </a:path>
            </a:pathLst>
          </a:custGeom>
          <a:solidFill>
            <a:srgbClr val="FFA5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39" name="Freeform 142"/>
          <p:cNvSpPr>
            <a:spLocks/>
          </p:cNvSpPr>
          <p:nvPr/>
        </p:nvSpPr>
        <p:spPr bwMode="auto">
          <a:xfrm>
            <a:off x="7186818" y="3524607"/>
            <a:ext cx="568325" cy="187325"/>
          </a:xfrm>
          <a:custGeom>
            <a:avLst/>
            <a:gdLst>
              <a:gd name="T0" fmla="*/ 248 w 358"/>
              <a:gd name="T1" fmla="*/ 22 h 118"/>
              <a:gd name="T2" fmla="*/ 138 w 358"/>
              <a:gd name="T3" fmla="*/ 22 h 118"/>
              <a:gd name="T4" fmla="*/ 138 w 358"/>
              <a:gd name="T5" fmla="*/ 0 h 118"/>
              <a:gd name="T6" fmla="*/ 0 w 358"/>
              <a:gd name="T7" fmla="*/ 0 h 118"/>
              <a:gd name="T8" fmla="*/ 6 w 358"/>
              <a:gd name="T9" fmla="*/ 118 h 118"/>
              <a:gd name="T10" fmla="*/ 358 w 358"/>
              <a:gd name="T11" fmla="*/ 118 h 118"/>
              <a:gd name="T12" fmla="*/ 358 w 358"/>
              <a:gd name="T13" fmla="*/ 92 h 118"/>
              <a:gd name="T14" fmla="*/ 142 w 358"/>
              <a:gd name="T15" fmla="*/ 92 h 118"/>
              <a:gd name="T16" fmla="*/ 142 w 358"/>
              <a:gd name="T17" fmla="*/ 38 h 118"/>
              <a:gd name="T18" fmla="*/ 252 w 358"/>
              <a:gd name="T19" fmla="*/ 38 h 118"/>
              <a:gd name="T20" fmla="*/ 248 w 358"/>
              <a:gd name="T21" fmla="*/ 2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118">
                <a:moveTo>
                  <a:pt x="248" y="22"/>
                </a:moveTo>
                <a:lnTo>
                  <a:pt x="138" y="22"/>
                </a:lnTo>
                <a:lnTo>
                  <a:pt x="138" y="0"/>
                </a:lnTo>
                <a:lnTo>
                  <a:pt x="0" y="0"/>
                </a:lnTo>
                <a:lnTo>
                  <a:pt x="6" y="118"/>
                </a:lnTo>
                <a:lnTo>
                  <a:pt x="358" y="118"/>
                </a:lnTo>
                <a:lnTo>
                  <a:pt x="358" y="92"/>
                </a:lnTo>
                <a:lnTo>
                  <a:pt x="142" y="92"/>
                </a:lnTo>
                <a:lnTo>
                  <a:pt x="142" y="38"/>
                </a:lnTo>
                <a:lnTo>
                  <a:pt x="252" y="38"/>
                </a:lnTo>
                <a:lnTo>
                  <a:pt x="248" y="22"/>
                </a:lnTo>
                <a:close/>
              </a:path>
            </a:pathLst>
          </a:custGeom>
          <a:solidFill>
            <a:srgbClr val="037C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0" name="Freeform 143"/>
          <p:cNvSpPr>
            <a:spLocks/>
          </p:cNvSpPr>
          <p:nvPr/>
        </p:nvSpPr>
        <p:spPr bwMode="auto">
          <a:xfrm>
            <a:off x="7612268" y="3454757"/>
            <a:ext cx="461962" cy="257175"/>
          </a:xfrm>
          <a:custGeom>
            <a:avLst/>
            <a:gdLst>
              <a:gd name="T0" fmla="*/ 143 w 291"/>
              <a:gd name="T1" fmla="*/ 0 h 162"/>
              <a:gd name="T2" fmla="*/ 291 w 291"/>
              <a:gd name="T3" fmla="*/ 0 h 162"/>
              <a:gd name="T4" fmla="*/ 291 w 291"/>
              <a:gd name="T5" fmla="*/ 162 h 162"/>
              <a:gd name="T6" fmla="*/ 143 w 291"/>
              <a:gd name="T7" fmla="*/ 162 h 162"/>
              <a:gd name="T8" fmla="*/ 139 w 291"/>
              <a:gd name="T9" fmla="*/ 116 h 162"/>
              <a:gd name="T10" fmla="*/ 58 w 291"/>
              <a:gd name="T11" fmla="*/ 116 h 162"/>
              <a:gd name="T12" fmla="*/ 58 w 291"/>
              <a:gd name="T13" fmla="*/ 114 h 162"/>
              <a:gd name="T14" fmla="*/ 58 w 291"/>
              <a:gd name="T15" fmla="*/ 88 h 162"/>
              <a:gd name="T16" fmla="*/ 42 w 291"/>
              <a:gd name="T17" fmla="*/ 88 h 162"/>
              <a:gd name="T18" fmla="*/ 48 w 291"/>
              <a:gd name="T19" fmla="*/ 104 h 162"/>
              <a:gd name="T20" fmla="*/ 0 w 291"/>
              <a:gd name="T21" fmla="*/ 108 h 162"/>
              <a:gd name="T22" fmla="*/ 0 w 291"/>
              <a:gd name="T23" fmla="*/ 40 h 162"/>
              <a:gd name="T24" fmla="*/ 16 w 291"/>
              <a:gd name="T25" fmla="*/ 40 h 162"/>
              <a:gd name="T26" fmla="*/ 16 w 291"/>
              <a:gd name="T27" fmla="*/ 52 h 162"/>
              <a:gd name="T28" fmla="*/ 26 w 291"/>
              <a:gd name="T29" fmla="*/ 50 h 162"/>
              <a:gd name="T30" fmla="*/ 28 w 291"/>
              <a:gd name="T31" fmla="*/ 36 h 162"/>
              <a:gd name="T32" fmla="*/ 62 w 291"/>
              <a:gd name="T33" fmla="*/ 26 h 162"/>
              <a:gd name="T34" fmla="*/ 139 w 291"/>
              <a:gd name="T35" fmla="*/ 26 h 162"/>
              <a:gd name="T36" fmla="*/ 139 w 291"/>
              <a:gd name="T37" fmla="*/ 0 h 162"/>
              <a:gd name="T38" fmla="*/ 143 w 291"/>
              <a:gd name="T3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1" h="162">
                <a:moveTo>
                  <a:pt x="143" y="0"/>
                </a:moveTo>
                <a:lnTo>
                  <a:pt x="291" y="0"/>
                </a:lnTo>
                <a:lnTo>
                  <a:pt x="291" y="162"/>
                </a:lnTo>
                <a:lnTo>
                  <a:pt x="143" y="162"/>
                </a:lnTo>
                <a:lnTo>
                  <a:pt x="139" y="116"/>
                </a:lnTo>
                <a:lnTo>
                  <a:pt x="58" y="116"/>
                </a:lnTo>
                <a:lnTo>
                  <a:pt x="58" y="114"/>
                </a:lnTo>
                <a:lnTo>
                  <a:pt x="58" y="88"/>
                </a:lnTo>
                <a:lnTo>
                  <a:pt x="42" y="88"/>
                </a:lnTo>
                <a:lnTo>
                  <a:pt x="48" y="104"/>
                </a:lnTo>
                <a:lnTo>
                  <a:pt x="0" y="108"/>
                </a:lnTo>
                <a:lnTo>
                  <a:pt x="0" y="40"/>
                </a:lnTo>
                <a:lnTo>
                  <a:pt x="16" y="40"/>
                </a:lnTo>
                <a:lnTo>
                  <a:pt x="16" y="52"/>
                </a:lnTo>
                <a:lnTo>
                  <a:pt x="26" y="50"/>
                </a:lnTo>
                <a:lnTo>
                  <a:pt x="28" y="36"/>
                </a:lnTo>
                <a:lnTo>
                  <a:pt x="62" y="26"/>
                </a:lnTo>
                <a:lnTo>
                  <a:pt x="139" y="26"/>
                </a:lnTo>
                <a:lnTo>
                  <a:pt x="139" y="0"/>
                </a:lnTo>
                <a:lnTo>
                  <a:pt x="143" y="0"/>
                </a:lnTo>
                <a:close/>
              </a:path>
            </a:pathLst>
          </a:custGeom>
          <a:solidFill>
            <a:srgbClr val="037C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1" name="Freeform 144"/>
          <p:cNvSpPr>
            <a:spLocks/>
          </p:cNvSpPr>
          <p:nvPr/>
        </p:nvSpPr>
        <p:spPr bwMode="auto">
          <a:xfrm>
            <a:off x="7653543" y="3480157"/>
            <a:ext cx="73025" cy="63500"/>
          </a:xfrm>
          <a:custGeom>
            <a:avLst/>
            <a:gdLst>
              <a:gd name="T0" fmla="*/ 28 w 46"/>
              <a:gd name="T1" fmla="*/ 2 h 40"/>
              <a:gd name="T2" fmla="*/ 0 w 46"/>
              <a:gd name="T3" fmla="*/ 18 h 40"/>
              <a:gd name="T4" fmla="*/ 18 w 46"/>
              <a:gd name="T5" fmla="*/ 18 h 40"/>
              <a:gd name="T6" fmla="*/ 18 w 46"/>
              <a:gd name="T7" fmla="*/ 40 h 40"/>
              <a:gd name="T8" fmla="*/ 30 w 46"/>
              <a:gd name="T9" fmla="*/ 40 h 40"/>
              <a:gd name="T10" fmla="*/ 30 w 46"/>
              <a:gd name="T11" fmla="*/ 8 h 40"/>
              <a:gd name="T12" fmla="*/ 46 w 46"/>
              <a:gd name="T13" fmla="*/ 8 h 40"/>
              <a:gd name="T14" fmla="*/ 42 w 46"/>
              <a:gd name="T15" fmla="*/ 2 h 40"/>
              <a:gd name="T16" fmla="*/ 40 w 46"/>
              <a:gd name="T17" fmla="*/ 0 h 40"/>
              <a:gd name="T18" fmla="*/ 34 w 46"/>
              <a:gd name="T19" fmla="*/ 4 h 40"/>
              <a:gd name="T20" fmla="*/ 30 w 46"/>
              <a:gd name="T21" fmla="*/ 4 h 40"/>
              <a:gd name="T22" fmla="*/ 28 w 46"/>
              <a:gd name="T2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0">
                <a:moveTo>
                  <a:pt x="28" y="2"/>
                </a:moveTo>
                <a:lnTo>
                  <a:pt x="0" y="18"/>
                </a:lnTo>
                <a:lnTo>
                  <a:pt x="18" y="18"/>
                </a:lnTo>
                <a:lnTo>
                  <a:pt x="18" y="40"/>
                </a:lnTo>
                <a:lnTo>
                  <a:pt x="30" y="40"/>
                </a:lnTo>
                <a:lnTo>
                  <a:pt x="30" y="8"/>
                </a:lnTo>
                <a:lnTo>
                  <a:pt x="46" y="8"/>
                </a:lnTo>
                <a:lnTo>
                  <a:pt x="42" y="2"/>
                </a:lnTo>
                <a:lnTo>
                  <a:pt x="40" y="0"/>
                </a:lnTo>
                <a:lnTo>
                  <a:pt x="34" y="4"/>
                </a:lnTo>
                <a:lnTo>
                  <a:pt x="30" y="4"/>
                </a:lnTo>
                <a:lnTo>
                  <a:pt x="28" y="2"/>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2" name="Freeform 145"/>
          <p:cNvSpPr>
            <a:spLocks/>
          </p:cNvSpPr>
          <p:nvPr/>
        </p:nvSpPr>
        <p:spPr bwMode="auto">
          <a:xfrm>
            <a:off x="7463043" y="3575407"/>
            <a:ext cx="180975" cy="88900"/>
          </a:xfrm>
          <a:custGeom>
            <a:avLst/>
            <a:gdLst>
              <a:gd name="T0" fmla="*/ 0 w 114"/>
              <a:gd name="T1" fmla="*/ 18 h 56"/>
              <a:gd name="T2" fmla="*/ 18 w 114"/>
              <a:gd name="T3" fmla="*/ 56 h 56"/>
              <a:gd name="T4" fmla="*/ 104 w 114"/>
              <a:gd name="T5" fmla="*/ 56 h 56"/>
              <a:gd name="T6" fmla="*/ 104 w 114"/>
              <a:gd name="T7" fmla="*/ 46 h 56"/>
              <a:gd name="T8" fmla="*/ 114 w 114"/>
              <a:gd name="T9" fmla="*/ 46 h 56"/>
              <a:gd name="T10" fmla="*/ 114 w 114"/>
              <a:gd name="T11" fmla="*/ 40 h 56"/>
              <a:gd name="T12" fmla="*/ 100 w 114"/>
              <a:gd name="T13" fmla="*/ 40 h 56"/>
              <a:gd name="T14" fmla="*/ 100 w 114"/>
              <a:gd name="T15" fmla="*/ 30 h 56"/>
              <a:gd name="T16" fmla="*/ 104 w 114"/>
              <a:gd name="T17" fmla="*/ 32 h 56"/>
              <a:gd name="T18" fmla="*/ 88 w 114"/>
              <a:gd name="T19" fmla="*/ 0 h 56"/>
              <a:gd name="T20" fmla="*/ 78 w 114"/>
              <a:gd name="T21" fmla="*/ 2 h 56"/>
              <a:gd name="T22" fmla="*/ 78 w 114"/>
              <a:gd name="T23" fmla="*/ 8 h 56"/>
              <a:gd name="T24" fmla="*/ 54 w 114"/>
              <a:gd name="T25" fmla="*/ 8 h 56"/>
              <a:gd name="T26" fmla="*/ 50 w 114"/>
              <a:gd name="T27" fmla="*/ 14 h 56"/>
              <a:gd name="T28" fmla="*/ 32 w 114"/>
              <a:gd name="T29" fmla="*/ 20 h 56"/>
              <a:gd name="T30" fmla="*/ 0 w 114"/>
              <a:gd name="T31" fmla="*/ 20 h 56"/>
              <a:gd name="T32" fmla="*/ 0 w 114"/>
              <a:gd name="T33"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56">
                <a:moveTo>
                  <a:pt x="0" y="18"/>
                </a:moveTo>
                <a:lnTo>
                  <a:pt x="18" y="56"/>
                </a:lnTo>
                <a:lnTo>
                  <a:pt x="104" y="56"/>
                </a:lnTo>
                <a:lnTo>
                  <a:pt x="104" y="46"/>
                </a:lnTo>
                <a:lnTo>
                  <a:pt x="114" y="46"/>
                </a:lnTo>
                <a:lnTo>
                  <a:pt x="114" y="40"/>
                </a:lnTo>
                <a:lnTo>
                  <a:pt x="100" y="40"/>
                </a:lnTo>
                <a:lnTo>
                  <a:pt x="100" y="30"/>
                </a:lnTo>
                <a:lnTo>
                  <a:pt x="104" y="32"/>
                </a:lnTo>
                <a:lnTo>
                  <a:pt x="88" y="0"/>
                </a:lnTo>
                <a:lnTo>
                  <a:pt x="78" y="2"/>
                </a:lnTo>
                <a:lnTo>
                  <a:pt x="78" y="8"/>
                </a:lnTo>
                <a:lnTo>
                  <a:pt x="54" y="8"/>
                </a:lnTo>
                <a:lnTo>
                  <a:pt x="50" y="14"/>
                </a:lnTo>
                <a:lnTo>
                  <a:pt x="32" y="20"/>
                </a:lnTo>
                <a:lnTo>
                  <a:pt x="0" y="20"/>
                </a:lnTo>
                <a:lnTo>
                  <a:pt x="0" y="1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3" name="Freeform 146"/>
          <p:cNvSpPr>
            <a:spLocks/>
          </p:cNvSpPr>
          <p:nvPr/>
        </p:nvSpPr>
        <p:spPr bwMode="auto">
          <a:xfrm>
            <a:off x="7463043" y="3575407"/>
            <a:ext cx="317500" cy="130175"/>
          </a:xfrm>
          <a:custGeom>
            <a:avLst/>
            <a:gdLst>
              <a:gd name="T0" fmla="*/ 0 w 200"/>
              <a:gd name="T1" fmla="*/ 18 h 82"/>
              <a:gd name="T2" fmla="*/ 22 w 200"/>
              <a:gd name="T3" fmla="*/ 24 h 82"/>
              <a:gd name="T4" fmla="*/ 52 w 200"/>
              <a:gd name="T5" fmla="*/ 18 h 82"/>
              <a:gd name="T6" fmla="*/ 56 w 200"/>
              <a:gd name="T7" fmla="*/ 8 h 82"/>
              <a:gd name="T8" fmla="*/ 78 w 200"/>
              <a:gd name="T9" fmla="*/ 8 h 82"/>
              <a:gd name="T10" fmla="*/ 78 w 200"/>
              <a:gd name="T11" fmla="*/ 0 h 82"/>
              <a:gd name="T12" fmla="*/ 88 w 200"/>
              <a:gd name="T13" fmla="*/ 0 h 82"/>
              <a:gd name="T14" fmla="*/ 88 w 200"/>
              <a:gd name="T15" fmla="*/ 28 h 82"/>
              <a:gd name="T16" fmla="*/ 112 w 200"/>
              <a:gd name="T17" fmla="*/ 20 h 82"/>
              <a:gd name="T18" fmla="*/ 138 w 200"/>
              <a:gd name="T19" fmla="*/ 20 h 82"/>
              <a:gd name="T20" fmla="*/ 138 w 200"/>
              <a:gd name="T21" fmla="*/ 12 h 82"/>
              <a:gd name="T22" fmla="*/ 150 w 200"/>
              <a:gd name="T23" fmla="*/ 12 h 82"/>
              <a:gd name="T24" fmla="*/ 150 w 200"/>
              <a:gd name="T25" fmla="*/ 50 h 82"/>
              <a:gd name="T26" fmla="*/ 200 w 200"/>
              <a:gd name="T27" fmla="*/ 50 h 82"/>
              <a:gd name="T28" fmla="*/ 200 w 200"/>
              <a:gd name="T29" fmla="*/ 82 h 82"/>
              <a:gd name="T30" fmla="*/ 184 w 200"/>
              <a:gd name="T31" fmla="*/ 82 h 82"/>
              <a:gd name="T32" fmla="*/ 184 w 200"/>
              <a:gd name="T33" fmla="*/ 60 h 82"/>
              <a:gd name="T34" fmla="*/ 120 w 200"/>
              <a:gd name="T35" fmla="*/ 60 h 82"/>
              <a:gd name="T36" fmla="*/ 120 w 200"/>
              <a:gd name="T37" fmla="*/ 50 h 82"/>
              <a:gd name="T38" fmla="*/ 140 w 200"/>
              <a:gd name="T39" fmla="*/ 50 h 82"/>
              <a:gd name="T40" fmla="*/ 140 w 200"/>
              <a:gd name="T41" fmla="*/ 46 h 82"/>
              <a:gd name="T42" fmla="*/ 134 w 200"/>
              <a:gd name="T43" fmla="*/ 46 h 82"/>
              <a:gd name="T44" fmla="*/ 134 w 200"/>
              <a:gd name="T45" fmla="*/ 40 h 82"/>
              <a:gd name="T46" fmla="*/ 140 w 200"/>
              <a:gd name="T47" fmla="*/ 36 h 82"/>
              <a:gd name="T48" fmla="*/ 140 w 200"/>
              <a:gd name="T49" fmla="*/ 30 h 82"/>
              <a:gd name="T50" fmla="*/ 94 w 200"/>
              <a:gd name="T51" fmla="*/ 30 h 82"/>
              <a:gd name="T52" fmla="*/ 90 w 200"/>
              <a:gd name="T53" fmla="*/ 24 h 82"/>
              <a:gd name="T54" fmla="*/ 90 w 200"/>
              <a:gd name="T55" fmla="*/ 2 h 82"/>
              <a:gd name="T56" fmla="*/ 78 w 200"/>
              <a:gd name="T57" fmla="*/ 2 h 82"/>
              <a:gd name="T58" fmla="*/ 78 w 200"/>
              <a:gd name="T59" fmla="*/ 8 h 82"/>
              <a:gd name="T60" fmla="*/ 52 w 200"/>
              <a:gd name="T61" fmla="*/ 8 h 82"/>
              <a:gd name="T62" fmla="*/ 52 w 200"/>
              <a:gd name="T63" fmla="*/ 14 h 82"/>
              <a:gd name="T64" fmla="*/ 28 w 200"/>
              <a:gd name="T65" fmla="*/ 24 h 82"/>
              <a:gd name="T66" fmla="*/ 2 w 200"/>
              <a:gd name="T67" fmla="*/ 20 h 82"/>
              <a:gd name="T68" fmla="*/ 0 w 200"/>
              <a:gd name="T69"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82">
                <a:moveTo>
                  <a:pt x="0" y="18"/>
                </a:moveTo>
                <a:lnTo>
                  <a:pt x="22" y="24"/>
                </a:lnTo>
                <a:lnTo>
                  <a:pt x="52" y="18"/>
                </a:lnTo>
                <a:lnTo>
                  <a:pt x="56" y="8"/>
                </a:lnTo>
                <a:lnTo>
                  <a:pt x="78" y="8"/>
                </a:lnTo>
                <a:lnTo>
                  <a:pt x="78" y="0"/>
                </a:lnTo>
                <a:lnTo>
                  <a:pt x="88" y="0"/>
                </a:lnTo>
                <a:lnTo>
                  <a:pt x="88" y="28"/>
                </a:lnTo>
                <a:lnTo>
                  <a:pt x="112" y="20"/>
                </a:lnTo>
                <a:lnTo>
                  <a:pt x="138" y="20"/>
                </a:lnTo>
                <a:lnTo>
                  <a:pt x="138" y="12"/>
                </a:lnTo>
                <a:lnTo>
                  <a:pt x="150" y="12"/>
                </a:lnTo>
                <a:lnTo>
                  <a:pt x="150" y="50"/>
                </a:lnTo>
                <a:lnTo>
                  <a:pt x="200" y="50"/>
                </a:lnTo>
                <a:lnTo>
                  <a:pt x="200" y="82"/>
                </a:lnTo>
                <a:lnTo>
                  <a:pt x="184" y="82"/>
                </a:lnTo>
                <a:lnTo>
                  <a:pt x="184" y="60"/>
                </a:lnTo>
                <a:lnTo>
                  <a:pt x="120" y="60"/>
                </a:lnTo>
                <a:lnTo>
                  <a:pt x="120" y="50"/>
                </a:lnTo>
                <a:lnTo>
                  <a:pt x="140" y="50"/>
                </a:lnTo>
                <a:lnTo>
                  <a:pt x="140" y="46"/>
                </a:lnTo>
                <a:lnTo>
                  <a:pt x="134" y="46"/>
                </a:lnTo>
                <a:lnTo>
                  <a:pt x="134" y="40"/>
                </a:lnTo>
                <a:lnTo>
                  <a:pt x="140" y="36"/>
                </a:lnTo>
                <a:lnTo>
                  <a:pt x="140" y="30"/>
                </a:lnTo>
                <a:lnTo>
                  <a:pt x="94" y="30"/>
                </a:lnTo>
                <a:lnTo>
                  <a:pt x="90" y="24"/>
                </a:lnTo>
                <a:lnTo>
                  <a:pt x="90" y="2"/>
                </a:lnTo>
                <a:lnTo>
                  <a:pt x="78" y="2"/>
                </a:lnTo>
                <a:lnTo>
                  <a:pt x="78" y="8"/>
                </a:lnTo>
                <a:lnTo>
                  <a:pt x="52" y="8"/>
                </a:lnTo>
                <a:lnTo>
                  <a:pt x="52" y="14"/>
                </a:lnTo>
                <a:lnTo>
                  <a:pt x="28" y="24"/>
                </a:lnTo>
                <a:lnTo>
                  <a:pt x="2" y="20"/>
                </a:lnTo>
                <a:lnTo>
                  <a:pt x="0" y="18"/>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4" name="Freeform 147"/>
          <p:cNvSpPr>
            <a:spLocks/>
          </p:cNvSpPr>
          <p:nvPr/>
        </p:nvSpPr>
        <p:spPr bwMode="auto">
          <a:xfrm>
            <a:off x="7405893" y="3270607"/>
            <a:ext cx="295275" cy="260350"/>
          </a:xfrm>
          <a:custGeom>
            <a:avLst/>
            <a:gdLst>
              <a:gd name="T0" fmla="*/ 32 w 186"/>
              <a:gd name="T1" fmla="*/ 94 h 164"/>
              <a:gd name="T2" fmla="*/ 54 w 186"/>
              <a:gd name="T3" fmla="*/ 148 h 164"/>
              <a:gd name="T4" fmla="*/ 58 w 186"/>
              <a:gd name="T5" fmla="*/ 148 h 164"/>
              <a:gd name="T6" fmla="*/ 64 w 186"/>
              <a:gd name="T7" fmla="*/ 148 h 164"/>
              <a:gd name="T8" fmla="*/ 88 w 186"/>
              <a:gd name="T9" fmla="*/ 160 h 164"/>
              <a:gd name="T10" fmla="*/ 94 w 186"/>
              <a:gd name="T11" fmla="*/ 164 h 164"/>
              <a:gd name="T12" fmla="*/ 98 w 186"/>
              <a:gd name="T13" fmla="*/ 154 h 164"/>
              <a:gd name="T14" fmla="*/ 114 w 186"/>
              <a:gd name="T15" fmla="*/ 144 h 164"/>
              <a:gd name="T16" fmla="*/ 120 w 186"/>
              <a:gd name="T17" fmla="*/ 142 h 164"/>
              <a:gd name="T18" fmla="*/ 146 w 186"/>
              <a:gd name="T19" fmla="*/ 128 h 164"/>
              <a:gd name="T20" fmla="*/ 152 w 186"/>
              <a:gd name="T21" fmla="*/ 122 h 164"/>
              <a:gd name="T22" fmla="*/ 176 w 186"/>
              <a:gd name="T23" fmla="*/ 106 h 164"/>
              <a:gd name="T24" fmla="*/ 186 w 186"/>
              <a:gd name="T25" fmla="*/ 100 h 164"/>
              <a:gd name="T26" fmla="*/ 186 w 186"/>
              <a:gd name="T27" fmla="*/ 74 h 164"/>
              <a:gd name="T28" fmla="*/ 182 w 186"/>
              <a:gd name="T29" fmla="*/ 74 h 164"/>
              <a:gd name="T30" fmla="*/ 180 w 186"/>
              <a:gd name="T31" fmla="*/ 72 h 164"/>
              <a:gd name="T32" fmla="*/ 172 w 186"/>
              <a:gd name="T33" fmla="*/ 56 h 164"/>
              <a:gd name="T34" fmla="*/ 156 w 186"/>
              <a:gd name="T35" fmla="*/ 28 h 164"/>
              <a:gd name="T36" fmla="*/ 130 w 186"/>
              <a:gd name="T37" fmla="*/ 0 h 164"/>
              <a:gd name="T38" fmla="*/ 120 w 186"/>
              <a:gd name="T39" fmla="*/ 4 h 164"/>
              <a:gd name="T40" fmla="*/ 130 w 186"/>
              <a:gd name="T41" fmla="*/ 20 h 164"/>
              <a:gd name="T42" fmla="*/ 134 w 186"/>
              <a:gd name="T43" fmla="*/ 30 h 164"/>
              <a:gd name="T44" fmla="*/ 142 w 186"/>
              <a:gd name="T45" fmla="*/ 50 h 164"/>
              <a:gd name="T46" fmla="*/ 152 w 186"/>
              <a:gd name="T47" fmla="*/ 80 h 164"/>
              <a:gd name="T48" fmla="*/ 152 w 186"/>
              <a:gd name="T49" fmla="*/ 88 h 164"/>
              <a:gd name="T50" fmla="*/ 140 w 186"/>
              <a:gd name="T51" fmla="*/ 106 h 164"/>
              <a:gd name="T52" fmla="*/ 114 w 186"/>
              <a:gd name="T53" fmla="*/ 122 h 164"/>
              <a:gd name="T54" fmla="*/ 74 w 186"/>
              <a:gd name="T55" fmla="*/ 134 h 164"/>
              <a:gd name="T56" fmla="*/ 50 w 186"/>
              <a:gd name="T57" fmla="*/ 94 h 164"/>
              <a:gd name="T58" fmla="*/ 24 w 186"/>
              <a:gd name="T59" fmla="*/ 42 h 164"/>
              <a:gd name="T60" fmla="*/ 14 w 186"/>
              <a:gd name="T61" fmla="*/ 40 h 164"/>
              <a:gd name="T62" fmla="*/ 0 w 186"/>
              <a:gd name="T63" fmla="*/ 52 h 164"/>
              <a:gd name="T64" fmla="*/ 32 w 186"/>
              <a:gd name="T65"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6" h="164">
                <a:moveTo>
                  <a:pt x="32" y="94"/>
                </a:moveTo>
                <a:lnTo>
                  <a:pt x="54" y="148"/>
                </a:lnTo>
                <a:lnTo>
                  <a:pt x="58" y="148"/>
                </a:lnTo>
                <a:lnTo>
                  <a:pt x="64" y="148"/>
                </a:lnTo>
                <a:lnTo>
                  <a:pt x="88" y="160"/>
                </a:lnTo>
                <a:lnTo>
                  <a:pt x="94" y="164"/>
                </a:lnTo>
                <a:lnTo>
                  <a:pt x="98" y="154"/>
                </a:lnTo>
                <a:lnTo>
                  <a:pt x="114" y="144"/>
                </a:lnTo>
                <a:lnTo>
                  <a:pt x="120" y="142"/>
                </a:lnTo>
                <a:lnTo>
                  <a:pt x="146" y="128"/>
                </a:lnTo>
                <a:lnTo>
                  <a:pt x="152" y="122"/>
                </a:lnTo>
                <a:lnTo>
                  <a:pt x="176" y="106"/>
                </a:lnTo>
                <a:lnTo>
                  <a:pt x="186" y="100"/>
                </a:lnTo>
                <a:lnTo>
                  <a:pt x="186" y="74"/>
                </a:lnTo>
                <a:lnTo>
                  <a:pt x="182" y="74"/>
                </a:lnTo>
                <a:lnTo>
                  <a:pt x="180" y="72"/>
                </a:lnTo>
                <a:lnTo>
                  <a:pt x="172" y="56"/>
                </a:lnTo>
                <a:lnTo>
                  <a:pt x="156" y="28"/>
                </a:lnTo>
                <a:lnTo>
                  <a:pt x="130" y="0"/>
                </a:lnTo>
                <a:lnTo>
                  <a:pt x="120" y="4"/>
                </a:lnTo>
                <a:lnTo>
                  <a:pt x="130" y="20"/>
                </a:lnTo>
                <a:lnTo>
                  <a:pt x="134" y="30"/>
                </a:lnTo>
                <a:lnTo>
                  <a:pt x="142" y="50"/>
                </a:lnTo>
                <a:lnTo>
                  <a:pt x="152" y="80"/>
                </a:lnTo>
                <a:lnTo>
                  <a:pt x="152" y="88"/>
                </a:lnTo>
                <a:lnTo>
                  <a:pt x="140" y="106"/>
                </a:lnTo>
                <a:lnTo>
                  <a:pt x="114" y="122"/>
                </a:lnTo>
                <a:lnTo>
                  <a:pt x="74" y="134"/>
                </a:lnTo>
                <a:lnTo>
                  <a:pt x="50" y="94"/>
                </a:lnTo>
                <a:lnTo>
                  <a:pt x="24" y="42"/>
                </a:lnTo>
                <a:lnTo>
                  <a:pt x="14" y="40"/>
                </a:lnTo>
                <a:lnTo>
                  <a:pt x="0" y="52"/>
                </a:lnTo>
                <a:lnTo>
                  <a:pt x="32" y="9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5" name="Freeform 148"/>
          <p:cNvSpPr>
            <a:spLocks/>
          </p:cNvSpPr>
          <p:nvPr/>
        </p:nvSpPr>
        <p:spPr bwMode="auto">
          <a:xfrm>
            <a:off x="7399543" y="3095982"/>
            <a:ext cx="174625" cy="139700"/>
          </a:xfrm>
          <a:custGeom>
            <a:avLst/>
            <a:gdLst>
              <a:gd name="T0" fmla="*/ 22 w 110"/>
              <a:gd name="T1" fmla="*/ 2 h 88"/>
              <a:gd name="T2" fmla="*/ 34 w 110"/>
              <a:gd name="T3" fmla="*/ 0 h 88"/>
              <a:gd name="T4" fmla="*/ 64 w 110"/>
              <a:gd name="T5" fmla="*/ 0 h 88"/>
              <a:gd name="T6" fmla="*/ 80 w 110"/>
              <a:gd name="T7" fmla="*/ 8 h 88"/>
              <a:gd name="T8" fmla="*/ 94 w 110"/>
              <a:gd name="T9" fmla="*/ 22 h 88"/>
              <a:gd name="T10" fmla="*/ 104 w 110"/>
              <a:gd name="T11" fmla="*/ 38 h 88"/>
              <a:gd name="T12" fmla="*/ 106 w 110"/>
              <a:gd name="T13" fmla="*/ 54 h 88"/>
              <a:gd name="T14" fmla="*/ 110 w 110"/>
              <a:gd name="T15" fmla="*/ 64 h 88"/>
              <a:gd name="T16" fmla="*/ 90 w 110"/>
              <a:gd name="T17" fmla="*/ 76 h 88"/>
              <a:gd name="T18" fmla="*/ 94 w 110"/>
              <a:gd name="T19" fmla="*/ 70 h 88"/>
              <a:gd name="T20" fmla="*/ 90 w 110"/>
              <a:gd name="T21" fmla="*/ 66 h 88"/>
              <a:gd name="T22" fmla="*/ 84 w 110"/>
              <a:gd name="T23" fmla="*/ 76 h 88"/>
              <a:gd name="T24" fmla="*/ 70 w 110"/>
              <a:gd name="T25" fmla="*/ 82 h 88"/>
              <a:gd name="T26" fmla="*/ 80 w 110"/>
              <a:gd name="T27" fmla="*/ 72 h 88"/>
              <a:gd name="T28" fmla="*/ 64 w 110"/>
              <a:gd name="T29" fmla="*/ 82 h 88"/>
              <a:gd name="T30" fmla="*/ 54 w 110"/>
              <a:gd name="T31" fmla="*/ 82 h 88"/>
              <a:gd name="T32" fmla="*/ 58 w 110"/>
              <a:gd name="T33" fmla="*/ 76 h 88"/>
              <a:gd name="T34" fmla="*/ 44 w 110"/>
              <a:gd name="T35" fmla="*/ 80 h 88"/>
              <a:gd name="T36" fmla="*/ 54 w 110"/>
              <a:gd name="T37" fmla="*/ 72 h 88"/>
              <a:gd name="T38" fmla="*/ 44 w 110"/>
              <a:gd name="T39" fmla="*/ 76 h 88"/>
              <a:gd name="T40" fmla="*/ 32 w 110"/>
              <a:gd name="T41" fmla="*/ 76 h 88"/>
              <a:gd name="T42" fmla="*/ 44 w 110"/>
              <a:gd name="T43" fmla="*/ 70 h 88"/>
              <a:gd name="T44" fmla="*/ 22 w 110"/>
              <a:gd name="T45" fmla="*/ 76 h 88"/>
              <a:gd name="T46" fmla="*/ 18 w 110"/>
              <a:gd name="T47" fmla="*/ 82 h 88"/>
              <a:gd name="T48" fmla="*/ 24 w 110"/>
              <a:gd name="T49" fmla="*/ 80 h 88"/>
              <a:gd name="T50" fmla="*/ 14 w 110"/>
              <a:gd name="T51" fmla="*/ 88 h 88"/>
              <a:gd name="T52" fmla="*/ 8 w 110"/>
              <a:gd name="T53" fmla="*/ 72 h 88"/>
              <a:gd name="T54" fmla="*/ 2 w 110"/>
              <a:gd name="T55" fmla="*/ 80 h 88"/>
              <a:gd name="T56" fmla="*/ 8 w 110"/>
              <a:gd name="T57" fmla="*/ 64 h 88"/>
              <a:gd name="T58" fmla="*/ 0 w 110"/>
              <a:gd name="T59" fmla="*/ 70 h 88"/>
              <a:gd name="T60" fmla="*/ 6 w 110"/>
              <a:gd name="T61" fmla="*/ 54 h 88"/>
              <a:gd name="T62" fmla="*/ 0 w 110"/>
              <a:gd name="T63" fmla="*/ 60 h 88"/>
              <a:gd name="T64" fmla="*/ 2 w 110"/>
              <a:gd name="T65" fmla="*/ 46 h 88"/>
              <a:gd name="T66" fmla="*/ 2 w 110"/>
              <a:gd name="T67" fmla="*/ 40 h 88"/>
              <a:gd name="T68" fmla="*/ 8 w 110"/>
              <a:gd name="T69" fmla="*/ 24 h 88"/>
              <a:gd name="T70" fmla="*/ 22 w 110"/>
              <a:gd name="T71"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0" h="88">
                <a:moveTo>
                  <a:pt x="22" y="2"/>
                </a:moveTo>
                <a:lnTo>
                  <a:pt x="34" y="0"/>
                </a:lnTo>
                <a:lnTo>
                  <a:pt x="64" y="0"/>
                </a:lnTo>
                <a:lnTo>
                  <a:pt x="80" y="8"/>
                </a:lnTo>
                <a:lnTo>
                  <a:pt x="94" y="22"/>
                </a:lnTo>
                <a:lnTo>
                  <a:pt x="104" y="38"/>
                </a:lnTo>
                <a:lnTo>
                  <a:pt x="106" y="54"/>
                </a:lnTo>
                <a:lnTo>
                  <a:pt x="110" y="64"/>
                </a:lnTo>
                <a:lnTo>
                  <a:pt x="90" y="76"/>
                </a:lnTo>
                <a:lnTo>
                  <a:pt x="94" y="70"/>
                </a:lnTo>
                <a:lnTo>
                  <a:pt x="90" y="66"/>
                </a:lnTo>
                <a:lnTo>
                  <a:pt x="84" y="76"/>
                </a:lnTo>
                <a:lnTo>
                  <a:pt x="70" y="82"/>
                </a:lnTo>
                <a:lnTo>
                  <a:pt x="80" y="72"/>
                </a:lnTo>
                <a:lnTo>
                  <a:pt x="64" y="82"/>
                </a:lnTo>
                <a:lnTo>
                  <a:pt x="54" y="82"/>
                </a:lnTo>
                <a:lnTo>
                  <a:pt x="58" y="76"/>
                </a:lnTo>
                <a:lnTo>
                  <a:pt x="44" y="80"/>
                </a:lnTo>
                <a:lnTo>
                  <a:pt x="54" y="72"/>
                </a:lnTo>
                <a:lnTo>
                  <a:pt x="44" y="76"/>
                </a:lnTo>
                <a:lnTo>
                  <a:pt x="32" y="76"/>
                </a:lnTo>
                <a:lnTo>
                  <a:pt x="44" y="70"/>
                </a:lnTo>
                <a:lnTo>
                  <a:pt x="22" y="76"/>
                </a:lnTo>
                <a:lnTo>
                  <a:pt x="18" y="82"/>
                </a:lnTo>
                <a:lnTo>
                  <a:pt x="24" y="80"/>
                </a:lnTo>
                <a:lnTo>
                  <a:pt x="14" y="88"/>
                </a:lnTo>
                <a:lnTo>
                  <a:pt x="8" y="72"/>
                </a:lnTo>
                <a:lnTo>
                  <a:pt x="2" y="80"/>
                </a:lnTo>
                <a:lnTo>
                  <a:pt x="8" y="64"/>
                </a:lnTo>
                <a:lnTo>
                  <a:pt x="0" y="70"/>
                </a:lnTo>
                <a:lnTo>
                  <a:pt x="6" y="54"/>
                </a:lnTo>
                <a:lnTo>
                  <a:pt x="0" y="60"/>
                </a:lnTo>
                <a:lnTo>
                  <a:pt x="2" y="46"/>
                </a:lnTo>
                <a:lnTo>
                  <a:pt x="2" y="40"/>
                </a:lnTo>
                <a:lnTo>
                  <a:pt x="8" y="24"/>
                </a:lnTo>
                <a:lnTo>
                  <a:pt x="2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6" name="Freeform 149"/>
          <p:cNvSpPr>
            <a:spLocks/>
          </p:cNvSpPr>
          <p:nvPr/>
        </p:nvSpPr>
        <p:spPr bwMode="auto">
          <a:xfrm>
            <a:off x="7377318" y="3102332"/>
            <a:ext cx="234950" cy="282575"/>
          </a:xfrm>
          <a:custGeom>
            <a:avLst/>
            <a:gdLst>
              <a:gd name="T0" fmla="*/ 10 w 148"/>
              <a:gd name="T1" fmla="*/ 24 h 178"/>
              <a:gd name="T2" fmla="*/ 2 w 148"/>
              <a:gd name="T3" fmla="*/ 60 h 178"/>
              <a:gd name="T4" fmla="*/ 20 w 148"/>
              <a:gd name="T5" fmla="*/ 102 h 178"/>
              <a:gd name="T6" fmla="*/ 20 w 148"/>
              <a:gd name="T7" fmla="*/ 114 h 178"/>
              <a:gd name="T8" fmla="*/ 40 w 148"/>
              <a:gd name="T9" fmla="*/ 130 h 178"/>
              <a:gd name="T10" fmla="*/ 36 w 148"/>
              <a:gd name="T11" fmla="*/ 144 h 178"/>
              <a:gd name="T12" fmla="*/ 16 w 148"/>
              <a:gd name="T13" fmla="*/ 156 h 178"/>
              <a:gd name="T14" fmla="*/ 0 w 148"/>
              <a:gd name="T15" fmla="*/ 172 h 178"/>
              <a:gd name="T16" fmla="*/ 20 w 148"/>
              <a:gd name="T17" fmla="*/ 162 h 178"/>
              <a:gd name="T18" fmla="*/ 32 w 148"/>
              <a:gd name="T19" fmla="*/ 146 h 178"/>
              <a:gd name="T20" fmla="*/ 48 w 148"/>
              <a:gd name="T21" fmla="*/ 166 h 178"/>
              <a:gd name="T22" fmla="*/ 86 w 148"/>
              <a:gd name="T23" fmla="*/ 178 h 178"/>
              <a:gd name="T24" fmla="*/ 52 w 148"/>
              <a:gd name="T25" fmla="*/ 162 h 178"/>
              <a:gd name="T26" fmla="*/ 46 w 148"/>
              <a:gd name="T27" fmla="*/ 134 h 178"/>
              <a:gd name="T28" fmla="*/ 96 w 148"/>
              <a:gd name="T29" fmla="*/ 160 h 178"/>
              <a:gd name="T30" fmla="*/ 132 w 148"/>
              <a:gd name="T31" fmla="*/ 126 h 178"/>
              <a:gd name="T32" fmla="*/ 148 w 148"/>
              <a:gd name="T33" fmla="*/ 124 h 178"/>
              <a:gd name="T34" fmla="*/ 132 w 148"/>
              <a:gd name="T35" fmla="*/ 94 h 178"/>
              <a:gd name="T36" fmla="*/ 124 w 148"/>
              <a:gd name="T37" fmla="*/ 60 h 178"/>
              <a:gd name="T38" fmla="*/ 112 w 148"/>
              <a:gd name="T39" fmla="*/ 78 h 178"/>
              <a:gd name="T40" fmla="*/ 108 w 148"/>
              <a:gd name="T41" fmla="*/ 94 h 178"/>
              <a:gd name="T42" fmla="*/ 112 w 148"/>
              <a:gd name="T43" fmla="*/ 126 h 178"/>
              <a:gd name="T44" fmla="*/ 112 w 148"/>
              <a:gd name="T45" fmla="*/ 114 h 178"/>
              <a:gd name="T46" fmla="*/ 118 w 148"/>
              <a:gd name="T47" fmla="*/ 124 h 178"/>
              <a:gd name="T48" fmla="*/ 108 w 148"/>
              <a:gd name="T49" fmla="*/ 134 h 178"/>
              <a:gd name="T50" fmla="*/ 92 w 148"/>
              <a:gd name="T51" fmla="*/ 130 h 178"/>
              <a:gd name="T52" fmla="*/ 72 w 148"/>
              <a:gd name="T53" fmla="*/ 136 h 178"/>
              <a:gd name="T54" fmla="*/ 86 w 148"/>
              <a:gd name="T55" fmla="*/ 150 h 178"/>
              <a:gd name="T56" fmla="*/ 106 w 148"/>
              <a:gd name="T57" fmla="*/ 136 h 178"/>
              <a:gd name="T58" fmla="*/ 96 w 148"/>
              <a:gd name="T59" fmla="*/ 146 h 178"/>
              <a:gd name="T60" fmla="*/ 114 w 148"/>
              <a:gd name="T61" fmla="*/ 146 h 178"/>
              <a:gd name="T62" fmla="*/ 96 w 148"/>
              <a:gd name="T63" fmla="*/ 156 h 178"/>
              <a:gd name="T64" fmla="*/ 42 w 148"/>
              <a:gd name="T65" fmla="*/ 126 h 178"/>
              <a:gd name="T66" fmla="*/ 30 w 148"/>
              <a:gd name="T67" fmla="*/ 118 h 178"/>
              <a:gd name="T68" fmla="*/ 20 w 148"/>
              <a:gd name="T69" fmla="*/ 108 h 178"/>
              <a:gd name="T70" fmla="*/ 32 w 148"/>
              <a:gd name="T71" fmla="*/ 118 h 178"/>
              <a:gd name="T72" fmla="*/ 36 w 148"/>
              <a:gd name="T73" fmla="*/ 94 h 178"/>
              <a:gd name="T74" fmla="*/ 36 w 148"/>
              <a:gd name="T75" fmla="*/ 88 h 178"/>
              <a:gd name="T76" fmla="*/ 36 w 148"/>
              <a:gd name="T77" fmla="*/ 82 h 178"/>
              <a:gd name="T78" fmla="*/ 16 w 148"/>
              <a:gd name="T79" fmla="*/ 88 h 178"/>
              <a:gd name="T80" fmla="*/ 6 w 148"/>
              <a:gd name="T81" fmla="*/ 60 h 178"/>
              <a:gd name="T82" fmla="*/ 12 w 148"/>
              <a:gd name="T83" fmla="*/ 28 h 178"/>
              <a:gd name="T84" fmla="*/ 36 w 148"/>
              <a:gd name="T8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78">
                <a:moveTo>
                  <a:pt x="36" y="0"/>
                </a:moveTo>
                <a:lnTo>
                  <a:pt x="10" y="24"/>
                </a:lnTo>
                <a:lnTo>
                  <a:pt x="2" y="44"/>
                </a:lnTo>
                <a:lnTo>
                  <a:pt x="2" y="60"/>
                </a:lnTo>
                <a:lnTo>
                  <a:pt x="10" y="82"/>
                </a:lnTo>
                <a:lnTo>
                  <a:pt x="20" y="102"/>
                </a:lnTo>
                <a:lnTo>
                  <a:pt x="16" y="104"/>
                </a:lnTo>
                <a:lnTo>
                  <a:pt x="20" y="114"/>
                </a:lnTo>
                <a:lnTo>
                  <a:pt x="30" y="120"/>
                </a:lnTo>
                <a:lnTo>
                  <a:pt x="40" y="130"/>
                </a:lnTo>
                <a:lnTo>
                  <a:pt x="42" y="130"/>
                </a:lnTo>
                <a:lnTo>
                  <a:pt x="36" y="144"/>
                </a:lnTo>
                <a:lnTo>
                  <a:pt x="30" y="144"/>
                </a:lnTo>
                <a:lnTo>
                  <a:pt x="16" y="156"/>
                </a:lnTo>
                <a:lnTo>
                  <a:pt x="16" y="160"/>
                </a:lnTo>
                <a:lnTo>
                  <a:pt x="0" y="172"/>
                </a:lnTo>
                <a:lnTo>
                  <a:pt x="6" y="172"/>
                </a:lnTo>
                <a:lnTo>
                  <a:pt x="20" y="162"/>
                </a:lnTo>
                <a:lnTo>
                  <a:pt x="20" y="156"/>
                </a:lnTo>
                <a:lnTo>
                  <a:pt x="32" y="146"/>
                </a:lnTo>
                <a:lnTo>
                  <a:pt x="40" y="146"/>
                </a:lnTo>
                <a:lnTo>
                  <a:pt x="48" y="166"/>
                </a:lnTo>
                <a:lnTo>
                  <a:pt x="56" y="172"/>
                </a:lnTo>
                <a:lnTo>
                  <a:pt x="86" y="178"/>
                </a:lnTo>
                <a:lnTo>
                  <a:pt x="58" y="168"/>
                </a:lnTo>
                <a:lnTo>
                  <a:pt x="52" y="162"/>
                </a:lnTo>
                <a:lnTo>
                  <a:pt x="42" y="144"/>
                </a:lnTo>
                <a:lnTo>
                  <a:pt x="46" y="134"/>
                </a:lnTo>
                <a:lnTo>
                  <a:pt x="62" y="146"/>
                </a:lnTo>
                <a:lnTo>
                  <a:pt x="96" y="160"/>
                </a:lnTo>
                <a:lnTo>
                  <a:pt x="118" y="176"/>
                </a:lnTo>
                <a:lnTo>
                  <a:pt x="132" y="126"/>
                </a:lnTo>
                <a:lnTo>
                  <a:pt x="134" y="124"/>
                </a:lnTo>
                <a:lnTo>
                  <a:pt x="148" y="124"/>
                </a:lnTo>
                <a:lnTo>
                  <a:pt x="134" y="98"/>
                </a:lnTo>
                <a:lnTo>
                  <a:pt x="132" y="94"/>
                </a:lnTo>
                <a:lnTo>
                  <a:pt x="124" y="82"/>
                </a:lnTo>
                <a:lnTo>
                  <a:pt x="124" y="60"/>
                </a:lnTo>
                <a:lnTo>
                  <a:pt x="108" y="70"/>
                </a:lnTo>
                <a:lnTo>
                  <a:pt x="112" y="78"/>
                </a:lnTo>
                <a:lnTo>
                  <a:pt x="112" y="92"/>
                </a:lnTo>
                <a:lnTo>
                  <a:pt x="108" y="94"/>
                </a:lnTo>
                <a:lnTo>
                  <a:pt x="102" y="104"/>
                </a:lnTo>
                <a:lnTo>
                  <a:pt x="112" y="126"/>
                </a:lnTo>
                <a:lnTo>
                  <a:pt x="118" y="124"/>
                </a:lnTo>
                <a:lnTo>
                  <a:pt x="112" y="114"/>
                </a:lnTo>
                <a:lnTo>
                  <a:pt x="122" y="108"/>
                </a:lnTo>
                <a:lnTo>
                  <a:pt x="118" y="124"/>
                </a:lnTo>
                <a:lnTo>
                  <a:pt x="112" y="126"/>
                </a:lnTo>
                <a:lnTo>
                  <a:pt x="108" y="134"/>
                </a:lnTo>
                <a:lnTo>
                  <a:pt x="98" y="134"/>
                </a:lnTo>
                <a:lnTo>
                  <a:pt x="92" y="130"/>
                </a:lnTo>
                <a:lnTo>
                  <a:pt x="78" y="140"/>
                </a:lnTo>
                <a:lnTo>
                  <a:pt x="72" y="136"/>
                </a:lnTo>
                <a:lnTo>
                  <a:pt x="52" y="130"/>
                </a:lnTo>
                <a:lnTo>
                  <a:pt x="86" y="150"/>
                </a:lnTo>
                <a:lnTo>
                  <a:pt x="86" y="144"/>
                </a:lnTo>
                <a:lnTo>
                  <a:pt x="106" y="136"/>
                </a:lnTo>
                <a:lnTo>
                  <a:pt x="108" y="140"/>
                </a:lnTo>
                <a:lnTo>
                  <a:pt x="96" y="146"/>
                </a:lnTo>
                <a:lnTo>
                  <a:pt x="112" y="144"/>
                </a:lnTo>
                <a:lnTo>
                  <a:pt x="114" y="146"/>
                </a:lnTo>
                <a:lnTo>
                  <a:pt x="112" y="152"/>
                </a:lnTo>
                <a:lnTo>
                  <a:pt x="96" y="156"/>
                </a:lnTo>
                <a:lnTo>
                  <a:pt x="66" y="146"/>
                </a:lnTo>
                <a:lnTo>
                  <a:pt x="42" y="126"/>
                </a:lnTo>
                <a:lnTo>
                  <a:pt x="40" y="126"/>
                </a:lnTo>
                <a:lnTo>
                  <a:pt x="30" y="118"/>
                </a:lnTo>
                <a:lnTo>
                  <a:pt x="22" y="114"/>
                </a:lnTo>
                <a:lnTo>
                  <a:pt x="20" y="108"/>
                </a:lnTo>
                <a:lnTo>
                  <a:pt x="26" y="108"/>
                </a:lnTo>
                <a:lnTo>
                  <a:pt x="32" y="118"/>
                </a:lnTo>
                <a:lnTo>
                  <a:pt x="40" y="120"/>
                </a:lnTo>
                <a:lnTo>
                  <a:pt x="36" y="94"/>
                </a:lnTo>
                <a:lnTo>
                  <a:pt x="32" y="92"/>
                </a:lnTo>
                <a:lnTo>
                  <a:pt x="36" y="88"/>
                </a:lnTo>
                <a:lnTo>
                  <a:pt x="32" y="88"/>
                </a:lnTo>
                <a:lnTo>
                  <a:pt x="36" y="82"/>
                </a:lnTo>
                <a:lnTo>
                  <a:pt x="22" y="70"/>
                </a:lnTo>
                <a:lnTo>
                  <a:pt x="16" y="88"/>
                </a:lnTo>
                <a:lnTo>
                  <a:pt x="12" y="78"/>
                </a:lnTo>
                <a:lnTo>
                  <a:pt x="6" y="60"/>
                </a:lnTo>
                <a:lnTo>
                  <a:pt x="6" y="44"/>
                </a:lnTo>
                <a:lnTo>
                  <a:pt x="12" y="28"/>
                </a:lnTo>
                <a:lnTo>
                  <a:pt x="26" y="12"/>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7" name="Freeform 150"/>
          <p:cNvSpPr>
            <a:spLocks/>
          </p:cNvSpPr>
          <p:nvPr/>
        </p:nvSpPr>
        <p:spPr bwMode="auto">
          <a:xfrm>
            <a:off x="7469393" y="3264257"/>
            <a:ext cx="57150" cy="25400"/>
          </a:xfrm>
          <a:custGeom>
            <a:avLst/>
            <a:gdLst>
              <a:gd name="T0" fmla="*/ 36 w 36"/>
              <a:gd name="T1" fmla="*/ 0 h 16"/>
              <a:gd name="T2" fmla="*/ 36 w 36"/>
              <a:gd name="T3" fmla="*/ 8 h 16"/>
              <a:gd name="T4" fmla="*/ 30 w 36"/>
              <a:gd name="T5" fmla="*/ 12 h 16"/>
              <a:gd name="T6" fmla="*/ 24 w 36"/>
              <a:gd name="T7" fmla="*/ 16 h 16"/>
              <a:gd name="T8" fmla="*/ 12 w 36"/>
              <a:gd name="T9" fmla="*/ 16 h 16"/>
              <a:gd name="T10" fmla="*/ 18 w 36"/>
              <a:gd name="T11" fmla="*/ 12 h 16"/>
              <a:gd name="T12" fmla="*/ 8 w 36"/>
              <a:gd name="T13" fmla="*/ 10 h 16"/>
              <a:gd name="T14" fmla="*/ 0 w 36"/>
              <a:gd name="T15" fmla="*/ 10 h 16"/>
              <a:gd name="T16" fmla="*/ 4 w 36"/>
              <a:gd name="T17" fmla="*/ 8 h 16"/>
              <a:gd name="T18" fmla="*/ 30 w 36"/>
              <a:gd name="T19" fmla="*/ 8 h 16"/>
              <a:gd name="T20" fmla="*/ 20 w 36"/>
              <a:gd name="T21" fmla="*/ 4 h 16"/>
              <a:gd name="T22" fmla="*/ 34 w 36"/>
              <a:gd name="T23" fmla="*/ 4 h 16"/>
              <a:gd name="T24" fmla="*/ 36 w 36"/>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6">
                <a:moveTo>
                  <a:pt x="36" y="0"/>
                </a:moveTo>
                <a:lnTo>
                  <a:pt x="36" y="8"/>
                </a:lnTo>
                <a:lnTo>
                  <a:pt x="30" y="12"/>
                </a:lnTo>
                <a:lnTo>
                  <a:pt x="24" y="16"/>
                </a:lnTo>
                <a:lnTo>
                  <a:pt x="12" y="16"/>
                </a:lnTo>
                <a:lnTo>
                  <a:pt x="18" y="12"/>
                </a:lnTo>
                <a:lnTo>
                  <a:pt x="8" y="10"/>
                </a:lnTo>
                <a:lnTo>
                  <a:pt x="0" y="10"/>
                </a:lnTo>
                <a:lnTo>
                  <a:pt x="4" y="8"/>
                </a:lnTo>
                <a:lnTo>
                  <a:pt x="30" y="8"/>
                </a:lnTo>
                <a:lnTo>
                  <a:pt x="20" y="4"/>
                </a:lnTo>
                <a:lnTo>
                  <a:pt x="34" y="4"/>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8" name="Freeform 151"/>
          <p:cNvSpPr>
            <a:spLocks/>
          </p:cNvSpPr>
          <p:nvPr/>
        </p:nvSpPr>
        <p:spPr bwMode="auto">
          <a:xfrm>
            <a:off x="7313818" y="3381732"/>
            <a:ext cx="69850" cy="127000"/>
          </a:xfrm>
          <a:custGeom>
            <a:avLst/>
            <a:gdLst>
              <a:gd name="T0" fmla="*/ 38 w 44"/>
              <a:gd name="T1" fmla="*/ 0 h 80"/>
              <a:gd name="T2" fmla="*/ 28 w 44"/>
              <a:gd name="T3" fmla="*/ 4 h 80"/>
              <a:gd name="T4" fmla="*/ 14 w 44"/>
              <a:gd name="T5" fmla="*/ 14 h 80"/>
              <a:gd name="T6" fmla="*/ 6 w 44"/>
              <a:gd name="T7" fmla="*/ 26 h 80"/>
              <a:gd name="T8" fmla="*/ 2 w 44"/>
              <a:gd name="T9" fmla="*/ 40 h 80"/>
              <a:gd name="T10" fmla="*/ 0 w 44"/>
              <a:gd name="T11" fmla="*/ 80 h 80"/>
              <a:gd name="T12" fmla="*/ 6 w 44"/>
              <a:gd name="T13" fmla="*/ 80 h 80"/>
              <a:gd name="T14" fmla="*/ 8 w 44"/>
              <a:gd name="T15" fmla="*/ 40 h 80"/>
              <a:gd name="T16" fmla="*/ 12 w 44"/>
              <a:gd name="T17" fmla="*/ 30 h 80"/>
              <a:gd name="T18" fmla="*/ 44 w 44"/>
              <a:gd name="T19" fmla="*/ 78 h 80"/>
              <a:gd name="T20" fmla="*/ 14 w 44"/>
              <a:gd name="T21" fmla="*/ 24 h 80"/>
              <a:gd name="T22" fmla="*/ 18 w 44"/>
              <a:gd name="T23" fmla="*/ 18 h 80"/>
              <a:gd name="T24" fmla="*/ 44 w 44"/>
              <a:gd name="T25" fmla="*/ 0 h 80"/>
              <a:gd name="T26" fmla="*/ 38 w 44"/>
              <a:gd name="T2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80">
                <a:moveTo>
                  <a:pt x="38" y="0"/>
                </a:moveTo>
                <a:lnTo>
                  <a:pt x="28" y="4"/>
                </a:lnTo>
                <a:lnTo>
                  <a:pt x="14" y="14"/>
                </a:lnTo>
                <a:lnTo>
                  <a:pt x="6" y="26"/>
                </a:lnTo>
                <a:lnTo>
                  <a:pt x="2" y="40"/>
                </a:lnTo>
                <a:lnTo>
                  <a:pt x="0" y="80"/>
                </a:lnTo>
                <a:lnTo>
                  <a:pt x="6" y="80"/>
                </a:lnTo>
                <a:lnTo>
                  <a:pt x="8" y="40"/>
                </a:lnTo>
                <a:lnTo>
                  <a:pt x="12" y="30"/>
                </a:lnTo>
                <a:lnTo>
                  <a:pt x="44" y="78"/>
                </a:lnTo>
                <a:lnTo>
                  <a:pt x="14" y="24"/>
                </a:lnTo>
                <a:lnTo>
                  <a:pt x="18" y="18"/>
                </a:lnTo>
                <a:lnTo>
                  <a:pt x="44"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49" name="Freeform 152"/>
          <p:cNvSpPr>
            <a:spLocks/>
          </p:cNvSpPr>
          <p:nvPr/>
        </p:nvSpPr>
        <p:spPr bwMode="auto">
          <a:xfrm>
            <a:off x="7463043" y="3302357"/>
            <a:ext cx="149225" cy="161925"/>
          </a:xfrm>
          <a:custGeom>
            <a:avLst/>
            <a:gdLst>
              <a:gd name="T0" fmla="*/ 32 w 94"/>
              <a:gd name="T1" fmla="*/ 54 h 102"/>
              <a:gd name="T2" fmla="*/ 4 w 94"/>
              <a:gd name="T3" fmla="*/ 40 h 102"/>
              <a:gd name="T4" fmla="*/ 0 w 94"/>
              <a:gd name="T5" fmla="*/ 28 h 102"/>
              <a:gd name="T6" fmla="*/ 42 w 94"/>
              <a:gd name="T7" fmla="*/ 44 h 102"/>
              <a:gd name="T8" fmla="*/ 64 w 94"/>
              <a:gd name="T9" fmla="*/ 50 h 102"/>
              <a:gd name="T10" fmla="*/ 80 w 94"/>
              <a:gd name="T11" fmla="*/ 6 h 102"/>
              <a:gd name="T12" fmla="*/ 90 w 94"/>
              <a:gd name="T13" fmla="*/ 34 h 102"/>
              <a:gd name="T14" fmla="*/ 94 w 94"/>
              <a:gd name="T15" fmla="*/ 0 h 102"/>
              <a:gd name="T16" fmla="*/ 94 w 94"/>
              <a:gd name="T17" fmla="*/ 44 h 102"/>
              <a:gd name="T18" fmla="*/ 84 w 94"/>
              <a:gd name="T19" fmla="*/ 22 h 102"/>
              <a:gd name="T20" fmla="*/ 64 w 94"/>
              <a:gd name="T21" fmla="*/ 54 h 102"/>
              <a:gd name="T22" fmla="*/ 74 w 94"/>
              <a:gd name="T23" fmla="*/ 72 h 102"/>
              <a:gd name="T24" fmla="*/ 78 w 94"/>
              <a:gd name="T25" fmla="*/ 102 h 102"/>
              <a:gd name="T26" fmla="*/ 70 w 94"/>
              <a:gd name="T27" fmla="*/ 88 h 102"/>
              <a:gd name="T28" fmla="*/ 70 w 94"/>
              <a:gd name="T29" fmla="*/ 72 h 102"/>
              <a:gd name="T30" fmla="*/ 60 w 94"/>
              <a:gd name="T31" fmla="*/ 54 h 102"/>
              <a:gd name="T32" fmla="*/ 42 w 94"/>
              <a:gd name="T33" fmla="*/ 48 h 102"/>
              <a:gd name="T34" fmla="*/ 14 w 94"/>
              <a:gd name="T35" fmla="*/ 40 h 102"/>
              <a:gd name="T36" fmla="*/ 32 w 94"/>
              <a:gd name="T37" fmla="*/ 5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02">
                <a:moveTo>
                  <a:pt x="32" y="54"/>
                </a:moveTo>
                <a:lnTo>
                  <a:pt x="4" y="40"/>
                </a:lnTo>
                <a:lnTo>
                  <a:pt x="0" y="28"/>
                </a:lnTo>
                <a:lnTo>
                  <a:pt x="42" y="44"/>
                </a:lnTo>
                <a:lnTo>
                  <a:pt x="64" y="50"/>
                </a:lnTo>
                <a:lnTo>
                  <a:pt x="80" y="6"/>
                </a:lnTo>
                <a:lnTo>
                  <a:pt x="90" y="34"/>
                </a:lnTo>
                <a:lnTo>
                  <a:pt x="94" y="0"/>
                </a:lnTo>
                <a:lnTo>
                  <a:pt x="94" y="44"/>
                </a:lnTo>
                <a:lnTo>
                  <a:pt x="84" y="22"/>
                </a:lnTo>
                <a:lnTo>
                  <a:pt x="64" y="54"/>
                </a:lnTo>
                <a:lnTo>
                  <a:pt x="74" y="72"/>
                </a:lnTo>
                <a:lnTo>
                  <a:pt x="78" y="102"/>
                </a:lnTo>
                <a:lnTo>
                  <a:pt x="70" y="88"/>
                </a:lnTo>
                <a:lnTo>
                  <a:pt x="70" y="72"/>
                </a:lnTo>
                <a:lnTo>
                  <a:pt x="60" y="54"/>
                </a:lnTo>
                <a:lnTo>
                  <a:pt x="42" y="48"/>
                </a:lnTo>
                <a:lnTo>
                  <a:pt x="14" y="40"/>
                </a:lnTo>
                <a:lnTo>
                  <a:pt x="3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0" name="Freeform 153"/>
          <p:cNvSpPr>
            <a:spLocks/>
          </p:cNvSpPr>
          <p:nvPr/>
        </p:nvSpPr>
        <p:spPr bwMode="auto">
          <a:xfrm>
            <a:off x="7355093" y="3432532"/>
            <a:ext cx="107950" cy="104775"/>
          </a:xfrm>
          <a:custGeom>
            <a:avLst/>
            <a:gdLst>
              <a:gd name="T0" fmla="*/ 0 w 68"/>
              <a:gd name="T1" fmla="*/ 2 h 66"/>
              <a:gd name="T2" fmla="*/ 18 w 68"/>
              <a:gd name="T3" fmla="*/ 22 h 66"/>
              <a:gd name="T4" fmla="*/ 48 w 68"/>
              <a:gd name="T5" fmla="*/ 66 h 66"/>
              <a:gd name="T6" fmla="*/ 48 w 68"/>
              <a:gd name="T7" fmla="*/ 56 h 66"/>
              <a:gd name="T8" fmla="*/ 28 w 68"/>
              <a:gd name="T9" fmla="*/ 12 h 66"/>
              <a:gd name="T10" fmla="*/ 36 w 68"/>
              <a:gd name="T11" fmla="*/ 12 h 66"/>
              <a:gd name="T12" fmla="*/ 68 w 68"/>
              <a:gd name="T13" fmla="*/ 40 h 66"/>
              <a:gd name="T14" fmla="*/ 32 w 68"/>
              <a:gd name="T15" fmla="*/ 6 h 66"/>
              <a:gd name="T16" fmla="*/ 16 w 68"/>
              <a:gd name="T17" fmla="*/ 0 h 66"/>
              <a:gd name="T18" fmla="*/ 38 w 68"/>
              <a:gd name="T19" fmla="*/ 40 h 66"/>
              <a:gd name="T20" fmla="*/ 36 w 68"/>
              <a:gd name="T21" fmla="*/ 34 h 66"/>
              <a:gd name="T22" fmla="*/ 18 w 68"/>
              <a:gd name="T23" fmla="*/ 18 h 66"/>
              <a:gd name="T24" fmla="*/ 0 w 68"/>
              <a:gd name="T25"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6">
                <a:moveTo>
                  <a:pt x="0" y="2"/>
                </a:moveTo>
                <a:lnTo>
                  <a:pt x="18" y="22"/>
                </a:lnTo>
                <a:lnTo>
                  <a:pt x="48" y="66"/>
                </a:lnTo>
                <a:lnTo>
                  <a:pt x="48" y="56"/>
                </a:lnTo>
                <a:lnTo>
                  <a:pt x="28" y="12"/>
                </a:lnTo>
                <a:lnTo>
                  <a:pt x="36" y="12"/>
                </a:lnTo>
                <a:lnTo>
                  <a:pt x="68" y="40"/>
                </a:lnTo>
                <a:lnTo>
                  <a:pt x="32" y="6"/>
                </a:lnTo>
                <a:lnTo>
                  <a:pt x="16" y="0"/>
                </a:lnTo>
                <a:lnTo>
                  <a:pt x="38" y="40"/>
                </a:lnTo>
                <a:lnTo>
                  <a:pt x="36" y="34"/>
                </a:lnTo>
                <a:lnTo>
                  <a:pt x="18" y="1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1" name="Freeform 154"/>
          <p:cNvSpPr>
            <a:spLocks/>
          </p:cNvSpPr>
          <p:nvPr/>
        </p:nvSpPr>
        <p:spPr bwMode="auto">
          <a:xfrm>
            <a:off x="7409068" y="3356332"/>
            <a:ext cx="85725" cy="190500"/>
          </a:xfrm>
          <a:custGeom>
            <a:avLst/>
            <a:gdLst>
              <a:gd name="T0" fmla="*/ 0 w 54"/>
              <a:gd name="T1" fmla="*/ 6 h 120"/>
              <a:gd name="T2" fmla="*/ 28 w 54"/>
              <a:gd name="T3" fmla="*/ 44 h 120"/>
              <a:gd name="T4" fmla="*/ 48 w 54"/>
              <a:gd name="T5" fmla="*/ 94 h 120"/>
              <a:gd name="T6" fmla="*/ 40 w 54"/>
              <a:gd name="T7" fmla="*/ 100 h 120"/>
              <a:gd name="T8" fmla="*/ 28 w 54"/>
              <a:gd name="T9" fmla="*/ 104 h 120"/>
              <a:gd name="T10" fmla="*/ 22 w 54"/>
              <a:gd name="T11" fmla="*/ 110 h 120"/>
              <a:gd name="T12" fmla="*/ 22 w 54"/>
              <a:gd name="T13" fmla="*/ 120 h 120"/>
              <a:gd name="T14" fmla="*/ 24 w 54"/>
              <a:gd name="T15" fmla="*/ 120 h 120"/>
              <a:gd name="T16" fmla="*/ 24 w 54"/>
              <a:gd name="T17" fmla="*/ 110 h 120"/>
              <a:gd name="T18" fmla="*/ 32 w 54"/>
              <a:gd name="T19" fmla="*/ 106 h 120"/>
              <a:gd name="T20" fmla="*/ 40 w 54"/>
              <a:gd name="T21" fmla="*/ 104 h 120"/>
              <a:gd name="T22" fmla="*/ 50 w 54"/>
              <a:gd name="T23" fmla="*/ 98 h 120"/>
              <a:gd name="T24" fmla="*/ 54 w 54"/>
              <a:gd name="T25" fmla="*/ 94 h 120"/>
              <a:gd name="T26" fmla="*/ 32 w 54"/>
              <a:gd name="T27" fmla="*/ 44 h 120"/>
              <a:gd name="T28" fmla="*/ 0 w 54"/>
              <a:gd name="T29" fmla="*/ 0 h 120"/>
              <a:gd name="T30" fmla="*/ 0 w 54"/>
              <a:gd name="T31"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120">
                <a:moveTo>
                  <a:pt x="0" y="6"/>
                </a:moveTo>
                <a:lnTo>
                  <a:pt x="28" y="44"/>
                </a:lnTo>
                <a:lnTo>
                  <a:pt x="48" y="94"/>
                </a:lnTo>
                <a:lnTo>
                  <a:pt x="40" y="100"/>
                </a:lnTo>
                <a:lnTo>
                  <a:pt x="28" y="104"/>
                </a:lnTo>
                <a:lnTo>
                  <a:pt x="22" y="110"/>
                </a:lnTo>
                <a:lnTo>
                  <a:pt x="22" y="120"/>
                </a:lnTo>
                <a:lnTo>
                  <a:pt x="24" y="120"/>
                </a:lnTo>
                <a:lnTo>
                  <a:pt x="24" y="110"/>
                </a:lnTo>
                <a:lnTo>
                  <a:pt x="32" y="106"/>
                </a:lnTo>
                <a:lnTo>
                  <a:pt x="40" y="104"/>
                </a:lnTo>
                <a:lnTo>
                  <a:pt x="50" y="98"/>
                </a:lnTo>
                <a:lnTo>
                  <a:pt x="54" y="94"/>
                </a:lnTo>
                <a:lnTo>
                  <a:pt x="32" y="44"/>
                </a:lnTo>
                <a:lnTo>
                  <a:pt x="0"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2" name="Freeform 155"/>
          <p:cNvSpPr>
            <a:spLocks/>
          </p:cNvSpPr>
          <p:nvPr/>
        </p:nvSpPr>
        <p:spPr bwMode="auto">
          <a:xfrm>
            <a:off x="7459868" y="3308707"/>
            <a:ext cx="193675" cy="180975"/>
          </a:xfrm>
          <a:custGeom>
            <a:avLst/>
            <a:gdLst>
              <a:gd name="T0" fmla="*/ 4 w 122"/>
              <a:gd name="T1" fmla="*/ 44 h 114"/>
              <a:gd name="T2" fmla="*/ 24 w 122"/>
              <a:gd name="T3" fmla="*/ 78 h 114"/>
              <a:gd name="T4" fmla="*/ 40 w 122"/>
              <a:gd name="T5" fmla="*/ 110 h 114"/>
              <a:gd name="T6" fmla="*/ 80 w 122"/>
              <a:gd name="T7" fmla="*/ 98 h 114"/>
              <a:gd name="T8" fmla="*/ 102 w 122"/>
              <a:gd name="T9" fmla="*/ 82 h 114"/>
              <a:gd name="T10" fmla="*/ 120 w 122"/>
              <a:gd name="T11" fmla="*/ 60 h 114"/>
              <a:gd name="T12" fmla="*/ 110 w 122"/>
              <a:gd name="T13" fmla="*/ 28 h 114"/>
              <a:gd name="T14" fmla="*/ 96 w 122"/>
              <a:gd name="T15" fmla="*/ 8 h 114"/>
              <a:gd name="T16" fmla="*/ 96 w 122"/>
              <a:gd name="T17" fmla="*/ 0 h 114"/>
              <a:gd name="T18" fmla="*/ 112 w 122"/>
              <a:gd name="T19" fmla="*/ 28 h 114"/>
              <a:gd name="T20" fmla="*/ 122 w 122"/>
              <a:gd name="T21" fmla="*/ 60 h 114"/>
              <a:gd name="T22" fmla="*/ 106 w 122"/>
              <a:gd name="T23" fmla="*/ 82 h 114"/>
              <a:gd name="T24" fmla="*/ 84 w 122"/>
              <a:gd name="T25" fmla="*/ 98 h 114"/>
              <a:gd name="T26" fmla="*/ 38 w 122"/>
              <a:gd name="T27" fmla="*/ 114 h 114"/>
              <a:gd name="T28" fmla="*/ 18 w 122"/>
              <a:gd name="T29" fmla="*/ 76 h 114"/>
              <a:gd name="T30" fmla="*/ 0 w 122"/>
              <a:gd name="T31" fmla="*/ 38 h 114"/>
              <a:gd name="T32" fmla="*/ 4 w 122"/>
              <a:gd name="T33" fmla="*/ 4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14">
                <a:moveTo>
                  <a:pt x="4" y="44"/>
                </a:moveTo>
                <a:lnTo>
                  <a:pt x="24" y="78"/>
                </a:lnTo>
                <a:lnTo>
                  <a:pt x="40" y="110"/>
                </a:lnTo>
                <a:lnTo>
                  <a:pt x="80" y="98"/>
                </a:lnTo>
                <a:lnTo>
                  <a:pt x="102" y="82"/>
                </a:lnTo>
                <a:lnTo>
                  <a:pt x="120" y="60"/>
                </a:lnTo>
                <a:lnTo>
                  <a:pt x="110" y="28"/>
                </a:lnTo>
                <a:lnTo>
                  <a:pt x="96" y="8"/>
                </a:lnTo>
                <a:lnTo>
                  <a:pt x="96" y="0"/>
                </a:lnTo>
                <a:lnTo>
                  <a:pt x="112" y="28"/>
                </a:lnTo>
                <a:lnTo>
                  <a:pt x="122" y="60"/>
                </a:lnTo>
                <a:lnTo>
                  <a:pt x="106" y="82"/>
                </a:lnTo>
                <a:lnTo>
                  <a:pt x="84" y="98"/>
                </a:lnTo>
                <a:lnTo>
                  <a:pt x="38" y="114"/>
                </a:lnTo>
                <a:lnTo>
                  <a:pt x="18" y="76"/>
                </a:lnTo>
                <a:lnTo>
                  <a:pt x="0" y="38"/>
                </a:lnTo>
                <a:lnTo>
                  <a:pt x="4" y="4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3" name="Freeform 156"/>
          <p:cNvSpPr>
            <a:spLocks/>
          </p:cNvSpPr>
          <p:nvPr/>
        </p:nvSpPr>
        <p:spPr bwMode="auto">
          <a:xfrm>
            <a:off x="7494793" y="3505557"/>
            <a:ext cx="57150" cy="25400"/>
          </a:xfrm>
          <a:custGeom>
            <a:avLst/>
            <a:gdLst>
              <a:gd name="T0" fmla="*/ 2 w 36"/>
              <a:gd name="T1" fmla="*/ 0 h 16"/>
              <a:gd name="T2" fmla="*/ 8 w 36"/>
              <a:gd name="T3" fmla="*/ 0 h 16"/>
              <a:gd name="T4" fmla="*/ 24 w 36"/>
              <a:gd name="T5" fmla="*/ 10 h 16"/>
              <a:gd name="T6" fmla="*/ 30 w 36"/>
              <a:gd name="T7" fmla="*/ 12 h 16"/>
              <a:gd name="T8" fmla="*/ 34 w 36"/>
              <a:gd name="T9" fmla="*/ 16 h 16"/>
              <a:gd name="T10" fmla="*/ 36 w 36"/>
              <a:gd name="T11" fmla="*/ 16 h 16"/>
              <a:gd name="T12" fmla="*/ 30 w 36"/>
              <a:gd name="T13" fmla="*/ 10 h 16"/>
              <a:gd name="T14" fmla="*/ 8 w 36"/>
              <a:gd name="T15" fmla="*/ 0 h 16"/>
              <a:gd name="T16" fmla="*/ 0 w 36"/>
              <a:gd name="T17" fmla="*/ 0 h 16"/>
              <a:gd name="T18" fmla="*/ 2 w 3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6">
                <a:moveTo>
                  <a:pt x="2" y="0"/>
                </a:moveTo>
                <a:lnTo>
                  <a:pt x="8" y="0"/>
                </a:lnTo>
                <a:lnTo>
                  <a:pt x="24" y="10"/>
                </a:lnTo>
                <a:lnTo>
                  <a:pt x="30" y="12"/>
                </a:lnTo>
                <a:lnTo>
                  <a:pt x="34" y="16"/>
                </a:lnTo>
                <a:lnTo>
                  <a:pt x="36" y="16"/>
                </a:lnTo>
                <a:lnTo>
                  <a:pt x="30" y="10"/>
                </a:lnTo>
                <a:lnTo>
                  <a:pt x="8" y="0"/>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4" name="Freeform 157"/>
          <p:cNvSpPr>
            <a:spLocks/>
          </p:cNvSpPr>
          <p:nvPr/>
        </p:nvSpPr>
        <p:spPr bwMode="auto">
          <a:xfrm>
            <a:off x="7488443" y="3521432"/>
            <a:ext cx="63500" cy="22225"/>
          </a:xfrm>
          <a:custGeom>
            <a:avLst/>
            <a:gdLst>
              <a:gd name="T0" fmla="*/ 8 w 40"/>
              <a:gd name="T1" fmla="*/ 0 h 14"/>
              <a:gd name="T2" fmla="*/ 14 w 40"/>
              <a:gd name="T3" fmla="*/ 4 h 14"/>
              <a:gd name="T4" fmla="*/ 34 w 40"/>
              <a:gd name="T5" fmla="*/ 10 h 14"/>
              <a:gd name="T6" fmla="*/ 40 w 40"/>
              <a:gd name="T7" fmla="*/ 14 h 14"/>
              <a:gd name="T8" fmla="*/ 38 w 40"/>
              <a:gd name="T9" fmla="*/ 14 h 14"/>
              <a:gd name="T10" fmla="*/ 32 w 40"/>
              <a:gd name="T11" fmla="*/ 10 h 14"/>
              <a:gd name="T12" fmla="*/ 0 w 40"/>
              <a:gd name="T13" fmla="*/ 4 h 14"/>
              <a:gd name="T14" fmla="*/ 12 w 40"/>
              <a:gd name="T15" fmla="*/ 4 h 14"/>
              <a:gd name="T16" fmla="*/ 8 w 4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4">
                <a:moveTo>
                  <a:pt x="8" y="0"/>
                </a:moveTo>
                <a:lnTo>
                  <a:pt x="14" y="4"/>
                </a:lnTo>
                <a:lnTo>
                  <a:pt x="34" y="10"/>
                </a:lnTo>
                <a:lnTo>
                  <a:pt x="40" y="14"/>
                </a:lnTo>
                <a:lnTo>
                  <a:pt x="38" y="14"/>
                </a:lnTo>
                <a:lnTo>
                  <a:pt x="32" y="10"/>
                </a:lnTo>
                <a:lnTo>
                  <a:pt x="0" y="4"/>
                </a:lnTo>
                <a:lnTo>
                  <a:pt x="12"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5" name="Freeform 158"/>
          <p:cNvSpPr>
            <a:spLocks/>
          </p:cNvSpPr>
          <p:nvPr/>
        </p:nvSpPr>
        <p:spPr bwMode="auto">
          <a:xfrm>
            <a:off x="7697993" y="3302357"/>
            <a:ext cx="138112" cy="190500"/>
          </a:xfrm>
          <a:custGeom>
            <a:avLst/>
            <a:gdLst>
              <a:gd name="T0" fmla="*/ 58 w 87"/>
              <a:gd name="T1" fmla="*/ 2 h 120"/>
              <a:gd name="T2" fmla="*/ 32 w 87"/>
              <a:gd name="T3" fmla="*/ 30 h 120"/>
              <a:gd name="T4" fmla="*/ 10 w 87"/>
              <a:gd name="T5" fmla="*/ 54 h 120"/>
              <a:gd name="T6" fmla="*/ 4 w 87"/>
              <a:gd name="T7" fmla="*/ 86 h 120"/>
              <a:gd name="T8" fmla="*/ 4 w 87"/>
              <a:gd name="T9" fmla="*/ 114 h 120"/>
              <a:gd name="T10" fmla="*/ 12 w 87"/>
              <a:gd name="T11" fmla="*/ 106 h 120"/>
              <a:gd name="T12" fmla="*/ 14 w 87"/>
              <a:gd name="T13" fmla="*/ 106 h 120"/>
              <a:gd name="T14" fmla="*/ 20 w 87"/>
              <a:gd name="T15" fmla="*/ 108 h 120"/>
              <a:gd name="T16" fmla="*/ 32 w 87"/>
              <a:gd name="T17" fmla="*/ 84 h 120"/>
              <a:gd name="T18" fmla="*/ 20 w 87"/>
              <a:gd name="T19" fmla="*/ 110 h 120"/>
              <a:gd name="T20" fmla="*/ 22 w 87"/>
              <a:gd name="T21" fmla="*/ 118 h 120"/>
              <a:gd name="T22" fmla="*/ 32 w 87"/>
              <a:gd name="T23" fmla="*/ 108 h 120"/>
              <a:gd name="T24" fmla="*/ 40 w 87"/>
              <a:gd name="T25" fmla="*/ 106 h 120"/>
              <a:gd name="T26" fmla="*/ 38 w 87"/>
              <a:gd name="T27" fmla="*/ 118 h 120"/>
              <a:gd name="T28" fmla="*/ 50 w 87"/>
              <a:gd name="T29" fmla="*/ 106 h 120"/>
              <a:gd name="T30" fmla="*/ 56 w 87"/>
              <a:gd name="T31" fmla="*/ 74 h 120"/>
              <a:gd name="T32" fmla="*/ 81 w 87"/>
              <a:gd name="T33" fmla="*/ 46 h 120"/>
              <a:gd name="T34" fmla="*/ 85 w 87"/>
              <a:gd name="T35" fmla="*/ 24 h 120"/>
              <a:gd name="T36" fmla="*/ 75 w 87"/>
              <a:gd name="T37" fmla="*/ 2 h 120"/>
              <a:gd name="T38" fmla="*/ 85 w 87"/>
              <a:gd name="T39" fmla="*/ 12 h 120"/>
              <a:gd name="T40" fmla="*/ 87 w 87"/>
              <a:gd name="T41" fmla="*/ 40 h 120"/>
              <a:gd name="T42" fmla="*/ 67 w 87"/>
              <a:gd name="T43" fmla="*/ 58 h 120"/>
              <a:gd name="T44" fmla="*/ 52 w 87"/>
              <a:gd name="T45" fmla="*/ 108 h 120"/>
              <a:gd name="T46" fmla="*/ 38 w 87"/>
              <a:gd name="T47" fmla="*/ 120 h 120"/>
              <a:gd name="T48" fmla="*/ 24 w 87"/>
              <a:gd name="T49" fmla="*/ 120 h 120"/>
              <a:gd name="T50" fmla="*/ 18 w 87"/>
              <a:gd name="T51" fmla="*/ 114 h 120"/>
              <a:gd name="T52" fmla="*/ 14 w 87"/>
              <a:gd name="T53" fmla="*/ 110 h 120"/>
              <a:gd name="T54" fmla="*/ 8 w 87"/>
              <a:gd name="T55" fmla="*/ 118 h 120"/>
              <a:gd name="T56" fmla="*/ 0 w 87"/>
              <a:gd name="T57" fmla="*/ 110 h 120"/>
              <a:gd name="T58" fmla="*/ 8 w 87"/>
              <a:gd name="T59" fmla="*/ 54 h 120"/>
              <a:gd name="T60" fmla="*/ 32 w 87"/>
              <a:gd name="T61" fmla="*/ 26 h 120"/>
              <a:gd name="T62" fmla="*/ 58 w 87"/>
              <a:gd name="T63" fmla="*/ 0 h 120"/>
              <a:gd name="T64" fmla="*/ 77 w 87"/>
              <a:gd name="T65"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 h="120">
                <a:moveTo>
                  <a:pt x="69" y="2"/>
                </a:moveTo>
                <a:lnTo>
                  <a:pt x="58" y="2"/>
                </a:lnTo>
                <a:lnTo>
                  <a:pt x="50" y="8"/>
                </a:lnTo>
                <a:lnTo>
                  <a:pt x="32" y="30"/>
                </a:lnTo>
                <a:lnTo>
                  <a:pt x="18" y="46"/>
                </a:lnTo>
                <a:lnTo>
                  <a:pt x="10" y="54"/>
                </a:lnTo>
                <a:lnTo>
                  <a:pt x="8" y="68"/>
                </a:lnTo>
                <a:lnTo>
                  <a:pt x="4" y="86"/>
                </a:lnTo>
                <a:lnTo>
                  <a:pt x="2" y="110"/>
                </a:lnTo>
                <a:lnTo>
                  <a:pt x="4" y="114"/>
                </a:lnTo>
                <a:lnTo>
                  <a:pt x="8" y="114"/>
                </a:lnTo>
                <a:lnTo>
                  <a:pt x="12" y="106"/>
                </a:lnTo>
                <a:lnTo>
                  <a:pt x="20" y="70"/>
                </a:lnTo>
                <a:lnTo>
                  <a:pt x="14" y="106"/>
                </a:lnTo>
                <a:lnTo>
                  <a:pt x="18" y="108"/>
                </a:lnTo>
                <a:lnTo>
                  <a:pt x="20" y="108"/>
                </a:lnTo>
                <a:lnTo>
                  <a:pt x="24" y="106"/>
                </a:lnTo>
                <a:lnTo>
                  <a:pt x="32" y="84"/>
                </a:lnTo>
                <a:lnTo>
                  <a:pt x="28" y="106"/>
                </a:lnTo>
                <a:lnTo>
                  <a:pt x="20" y="110"/>
                </a:lnTo>
                <a:lnTo>
                  <a:pt x="20" y="114"/>
                </a:lnTo>
                <a:lnTo>
                  <a:pt x="22" y="118"/>
                </a:lnTo>
                <a:lnTo>
                  <a:pt x="24" y="118"/>
                </a:lnTo>
                <a:lnTo>
                  <a:pt x="32" y="108"/>
                </a:lnTo>
                <a:lnTo>
                  <a:pt x="44" y="90"/>
                </a:lnTo>
                <a:lnTo>
                  <a:pt x="40" y="106"/>
                </a:lnTo>
                <a:lnTo>
                  <a:pt x="36" y="114"/>
                </a:lnTo>
                <a:lnTo>
                  <a:pt x="38" y="118"/>
                </a:lnTo>
                <a:lnTo>
                  <a:pt x="40" y="118"/>
                </a:lnTo>
                <a:lnTo>
                  <a:pt x="50" y="106"/>
                </a:lnTo>
                <a:lnTo>
                  <a:pt x="52" y="92"/>
                </a:lnTo>
                <a:lnTo>
                  <a:pt x="56" y="74"/>
                </a:lnTo>
                <a:lnTo>
                  <a:pt x="67" y="54"/>
                </a:lnTo>
                <a:lnTo>
                  <a:pt x="81" y="46"/>
                </a:lnTo>
                <a:lnTo>
                  <a:pt x="85" y="40"/>
                </a:lnTo>
                <a:lnTo>
                  <a:pt x="85" y="24"/>
                </a:lnTo>
                <a:lnTo>
                  <a:pt x="81" y="12"/>
                </a:lnTo>
                <a:lnTo>
                  <a:pt x="75" y="2"/>
                </a:lnTo>
                <a:lnTo>
                  <a:pt x="77" y="2"/>
                </a:lnTo>
                <a:lnTo>
                  <a:pt x="85" y="12"/>
                </a:lnTo>
                <a:lnTo>
                  <a:pt x="87" y="24"/>
                </a:lnTo>
                <a:lnTo>
                  <a:pt x="87" y="40"/>
                </a:lnTo>
                <a:lnTo>
                  <a:pt x="85" y="48"/>
                </a:lnTo>
                <a:lnTo>
                  <a:pt x="67" y="58"/>
                </a:lnTo>
                <a:lnTo>
                  <a:pt x="58" y="74"/>
                </a:lnTo>
                <a:lnTo>
                  <a:pt x="52" y="108"/>
                </a:lnTo>
                <a:lnTo>
                  <a:pt x="40" y="120"/>
                </a:lnTo>
                <a:lnTo>
                  <a:pt x="38" y="120"/>
                </a:lnTo>
                <a:lnTo>
                  <a:pt x="32" y="114"/>
                </a:lnTo>
                <a:lnTo>
                  <a:pt x="24" y="120"/>
                </a:lnTo>
                <a:lnTo>
                  <a:pt x="22" y="120"/>
                </a:lnTo>
                <a:lnTo>
                  <a:pt x="18" y="114"/>
                </a:lnTo>
                <a:lnTo>
                  <a:pt x="18" y="110"/>
                </a:lnTo>
                <a:lnTo>
                  <a:pt x="14" y="110"/>
                </a:lnTo>
                <a:lnTo>
                  <a:pt x="14" y="108"/>
                </a:lnTo>
                <a:lnTo>
                  <a:pt x="8" y="118"/>
                </a:lnTo>
                <a:lnTo>
                  <a:pt x="4" y="118"/>
                </a:lnTo>
                <a:lnTo>
                  <a:pt x="0" y="110"/>
                </a:lnTo>
                <a:lnTo>
                  <a:pt x="4" y="68"/>
                </a:lnTo>
                <a:lnTo>
                  <a:pt x="8" y="54"/>
                </a:lnTo>
                <a:lnTo>
                  <a:pt x="10" y="48"/>
                </a:lnTo>
                <a:lnTo>
                  <a:pt x="32" y="26"/>
                </a:lnTo>
                <a:lnTo>
                  <a:pt x="48" y="8"/>
                </a:lnTo>
                <a:lnTo>
                  <a:pt x="58" y="0"/>
                </a:lnTo>
                <a:lnTo>
                  <a:pt x="75" y="0"/>
                </a:lnTo>
                <a:lnTo>
                  <a:pt x="77" y="2"/>
                </a:lnTo>
                <a:lnTo>
                  <a:pt x="6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6" name="Freeform 159"/>
          <p:cNvSpPr>
            <a:spLocks/>
          </p:cNvSpPr>
          <p:nvPr/>
        </p:nvSpPr>
        <p:spPr bwMode="auto">
          <a:xfrm>
            <a:off x="7691643" y="3423007"/>
            <a:ext cx="9525" cy="34925"/>
          </a:xfrm>
          <a:custGeom>
            <a:avLst/>
            <a:gdLst>
              <a:gd name="T0" fmla="*/ 6 w 6"/>
              <a:gd name="T1" fmla="*/ 0 h 22"/>
              <a:gd name="T2" fmla="*/ 0 w 6"/>
              <a:gd name="T3" fmla="*/ 8 h 22"/>
              <a:gd name="T4" fmla="*/ 0 w 6"/>
              <a:gd name="T5" fmla="*/ 14 h 22"/>
              <a:gd name="T6" fmla="*/ 0 w 6"/>
              <a:gd name="T7" fmla="*/ 20 h 22"/>
              <a:gd name="T8" fmla="*/ 0 w 6"/>
              <a:gd name="T9" fmla="*/ 22 h 22"/>
              <a:gd name="T10" fmla="*/ 4 w 6"/>
              <a:gd name="T11" fmla="*/ 20 h 22"/>
              <a:gd name="T12" fmla="*/ 4 w 6"/>
              <a:gd name="T13" fmla="*/ 16 h 22"/>
              <a:gd name="T14" fmla="*/ 2 w 6"/>
              <a:gd name="T15" fmla="*/ 20 h 22"/>
              <a:gd name="T16" fmla="*/ 0 w 6"/>
              <a:gd name="T17" fmla="*/ 20 h 22"/>
              <a:gd name="T18" fmla="*/ 0 w 6"/>
              <a:gd name="T19" fmla="*/ 14 h 22"/>
              <a:gd name="T20" fmla="*/ 2 w 6"/>
              <a:gd name="T21" fmla="*/ 8 h 22"/>
              <a:gd name="T22" fmla="*/ 6 w 6"/>
              <a:gd name="T23" fmla="*/ 4 h 22"/>
              <a:gd name="T24" fmla="*/ 6 w 6"/>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2">
                <a:moveTo>
                  <a:pt x="6" y="0"/>
                </a:moveTo>
                <a:lnTo>
                  <a:pt x="0" y="8"/>
                </a:lnTo>
                <a:lnTo>
                  <a:pt x="0" y="14"/>
                </a:lnTo>
                <a:lnTo>
                  <a:pt x="0" y="20"/>
                </a:lnTo>
                <a:lnTo>
                  <a:pt x="0" y="22"/>
                </a:lnTo>
                <a:lnTo>
                  <a:pt x="4" y="20"/>
                </a:lnTo>
                <a:lnTo>
                  <a:pt x="4" y="16"/>
                </a:lnTo>
                <a:lnTo>
                  <a:pt x="2" y="20"/>
                </a:lnTo>
                <a:lnTo>
                  <a:pt x="0" y="20"/>
                </a:lnTo>
                <a:lnTo>
                  <a:pt x="0" y="14"/>
                </a:lnTo>
                <a:lnTo>
                  <a:pt x="2" y="8"/>
                </a:lnTo>
                <a:lnTo>
                  <a:pt x="6"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7" name="Freeform 160"/>
          <p:cNvSpPr>
            <a:spLocks/>
          </p:cNvSpPr>
          <p:nvPr/>
        </p:nvSpPr>
        <p:spPr bwMode="auto">
          <a:xfrm>
            <a:off x="7586868" y="3248382"/>
            <a:ext cx="322262" cy="171450"/>
          </a:xfrm>
          <a:custGeom>
            <a:avLst/>
            <a:gdLst>
              <a:gd name="T0" fmla="*/ 30 w 203"/>
              <a:gd name="T1" fmla="*/ 6 h 108"/>
              <a:gd name="T2" fmla="*/ 60 w 203"/>
              <a:gd name="T3" fmla="*/ 0 h 108"/>
              <a:gd name="T4" fmla="*/ 90 w 203"/>
              <a:gd name="T5" fmla="*/ 2 h 108"/>
              <a:gd name="T6" fmla="*/ 130 w 203"/>
              <a:gd name="T7" fmla="*/ 8 h 108"/>
              <a:gd name="T8" fmla="*/ 151 w 203"/>
              <a:gd name="T9" fmla="*/ 6 h 108"/>
              <a:gd name="T10" fmla="*/ 177 w 203"/>
              <a:gd name="T11" fmla="*/ 8 h 108"/>
              <a:gd name="T12" fmla="*/ 199 w 203"/>
              <a:gd name="T13" fmla="*/ 26 h 108"/>
              <a:gd name="T14" fmla="*/ 197 w 203"/>
              <a:gd name="T15" fmla="*/ 62 h 108"/>
              <a:gd name="T16" fmla="*/ 173 w 203"/>
              <a:gd name="T17" fmla="*/ 78 h 108"/>
              <a:gd name="T18" fmla="*/ 153 w 203"/>
              <a:gd name="T19" fmla="*/ 84 h 108"/>
              <a:gd name="T20" fmla="*/ 153 w 203"/>
              <a:gd name="T21" fmla="*/ 80 h 108"/>
              <a:gd name="T22" fmla="*/ 173 w 203"/>
              <a:gd name="T23" fmla="*/ 74 h 108"/>
              <a:gd name="T24" fmla="*/ 199 w 203"/>
              <a:gd name="T25" fmla="*/ 46 h 108"/>
              <a:gd name="T26" fmla="*/ 191 w 203"/>
              <a:gd name="T27" fmla="*/ 18 h 108"/>
              <a:gd name="T28" fmla="*/ 163 w 203"/>
              <a:gd name="T29" fmla="*/ 12 h 108"/>
              <a:gd name="T30" fmla="*/ 141 w 203"/>
              <a:gd name="T31" fmla="*/ 24 h 108"/>
              <a:gd name="T32" fmla="*/ 171 w 203"/>
              <a:gd name="T33" fmla="*/ 18 h 108"/>
              <a:gd name="T34" fmla="*/ 163 w 203"/>
              <a:gd name="T35" fmla="*/ 20 h 108"/>
              <a:gd name="T36" fmla="*/ 130 w 203"/>
              <a:gd name="T37" fmla="*/ 32 h 108"/>
              <a:gd name="T38" fmla="*/ 124 w 203"/>
              <a:gd name="T39" fmla="*/ 36 h 108"/>
              <a:gd name="T40" fmla="*/ 137 w 203"/>
              <a:gd name="T41" fmla="*/ 14 h 108"/>
              <a:gd name="T42" fmla="*/ 130 w 203"/>
              <a:gd name="T43" fmla="*/ 14 h 108"/>
              <a:gd name="T44" fmla="*/ 114 w 203"/>
              <a:gd name="T45" fmla="*/ 20 h 108"/>
              <a:gd name="T46" fmla="*/ 114 w 203"/>
              <a:gd name="T47" fmla="*/ 20 h 108"/>
              <a:gd name="T48" fmla="*/ 106 w 203"/>
              <a:gd name="T49" fmla="*/ 20 h 108"/>
              <a:gd name="T50" fmla="*/ 76 w 203"/>
              <a:gd name="T51" fmla="*/ 2 h 108"/>
              <a:gd name="T52" fmla="*/ 54 w 203"/>
              <a:gd name="T53" fmla="*/ 8 h 108"/>
              <a:gd name="T54" fmla="*/ 48 w 203"/>
              <a:gd name="T55" fmla="*/ 12 h 108"/>
              <a:gd name="T56" fmla="*/ 20 w 203"/>
              <a:gd name="T57" fmla="*/ 8 h 108"/>
              <a:gd name="T58" fmla="*/ 58 w 203"/>
              <a:gd name="T59" fmla="*/ 62 h 108"/>
              <a:gd name="T60" fmla="*/ 58 w 203"/>
              <a:gd name="T61" fmla="*/ 40 h 108"/>
              <a:gd name="T62" fmla="*/ 60 w 203"/>
              <a:gd name="T63" fmla="*/ 14 h 108"/>
              <a:gd name="T64" fmla="*/ 76 w 203"/>
              <a:gd name="T65" fmla="*/ 40 h 108"/>
              <a:gd name="T66" fmla="*/ 88 w 203"/>
              <a:gd name="T67" fmla="*/ 42 h 108"/>
              <a:gd name="T68" fmla="*/ 100 w 203"/>
              <a:gd name="T69" fmla="*/ 26 h 108"/>
              <a:gd name="T70" fmla="*/ 106 w 203"/>
              <a:gd name="T71" fmla="*/ 36 h 108"/>
              <a:gd name="T72" fmla="*/ 114 w 203"/>
              <a:gd name="T73" fmla="*/ 36 h 108"/>
              <a:gd name="T74" fmla="*/ 100 w 203"/>
              <a:gd name="T75" fmla="*/ 64 h 108"/>
              <a:gd name="T76" fmla="*/ 74 w 203"/>
              <a:gd name="T77" fmla="*/ 108 h 108"/>
              <a:gd name="T78" fmla="*/ 40 w 203"/>
              <a:gd name="T79" fmla="*/ 40 h 108"/>
              <a:gd name="T80" fmla="*/ 12 w 203"/>
              <a:gd name="T81" fmla="*/ 26 h 108"/>
              <a:gd name="T82" fmla="*/ 4 w 203"/>
              <a:gd name="T83" fmla="*/ 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3" h="108">
                <a:moveTo>
                  <a:pt x="4" y="8"/>
                </a:moveTo>
                <a:lnTo>
                  <a:pt x="30" y="6"/>
                </a:lnTo>
                <a:lnTo>
                  <a:pt x="48" y="8"/>
                </a:lnTo>
                <a:lnTo>
                  <a:pt x="60" y="0"/>
                </a:lnTo>
                <a:lnTo>
                  <a:pt x="74" y="0"/>
                </a:lnTo>
                <a:lnTo>
                  <a:pt x="90" y="2"/>
                </a:lnTo>
                <a:lnTo>
                  <a:pt x="116" y="12"/>
                </a:lnTo>
                <a:lnTo>
                  <a:pt x="130" y="8"/>
                </a:lnTo>
                <a:lnTo>
                  <a:pt x="137" y="12"/>
                </a:lnTo>
                <a:lnTo>
                  <a:pt x="151" y="6"/>
                </a:lnTo>
                <a:lnTo>
                  <a:pt x="161" y="8"/>
                </a:lnTo>
                <a:lnTo>
                  <a:pt x="177" y="8"/>
                </a:lnTo>
                <a:lnTo>
                  <a:pt x="193" y="14"/>
                </a:lnTo>
                <a:lnTo>
                  <a:pt x="199" y="26"/>
                </a:lnTo>
                <a:lnTo>
                  <a:pt x="203" y="46"/>
                </a:lnTo>
                <a:lnTo>
                  <a:pt x="197" y="62"/>
                </a:lnTo>
                <a:lnTo>
                  <a:pt x="183" y="70"/>
                </a:lnTo>
                <a:lnTo>
                  <a:pt x="173" y="78"/>
                </a:lnTo>
                <a:lnTo>
                  <a:pt x="161" y="84"/>
                </a:lnTo>
                <a:lnTo>
                  <a:pt x="153" y="84"/>
                </a:lnTo>
                <a:lnTo>
                  <a:pt x="151" y="84"/>
                </a:lnTo>
                <a:lnTo>
                  <a:pt x="153" y="80"/>
                </a:lnTo>
                <a:lnTo>
                  <a:pt x="161" y="80"/>
                </a:lnTo>
                <a:lnTo>
                  <a:pt x="173" y="74"/>
                </a:lnTo>
                <a:lnTo>
                  <a:pt x="193" y="58"/>
                </a:lnTo>
                <a:lnTo>
                  <a:pt x="199" y="46"/>
                </a:lnTo>
                <a:lnTo>
                  <a:pt x="197" y="30"/>
                </a:lnTo>
                <a:lnTo>
                  <a:pt x="191" y="18"/>
                </a:lnTo>
                <a:lnTo>
                  <a:pt x="179" y="12"/>
                </a:lnTo>
                <a:lnTo>
                  <a:pt x="163" y="12"/>
                </a:lnTo>
                <a:lnTo>
                  <a:pt x="153" y="8"/>
                </a:lnTo>
                <a:lnTo>
                  <a:pt x="141" y="24"/>
                </a:lnTo>
                <a:lnTo>
                  <a:pt x="157" y="18"/>
                </a:lnTo>
                <a:lnTo>
                  <a:pt x="171" y="18"/>
                </a:lnTo>
                <a:lnTo>
                  <a:pt x="183" y="20"/>
                </a:lnTo>
                <a:lnTo>
                  <a:pt x="163" y="20"/>
                </a:lnTo>
                <a:lnTo>
                  <a:pt x="143" y="24"/>
                </a:lnTo>
                <a:lnTo>
                  <a:pt x="130" y="32"/>
                </a:lnTo>
                <a:lnTo>
                  <a:pt x="124" y="40"/>
                </a:lnTo>
                <a:lnTo>
                  <a:pt x="124" y="36"/>
                </a:lnTo>
                <a:lnTo>
                  <a:pt x="147" y="12"/>
                </a:lnTo>
                <a:lnTo>
                  <a:pt x="137" y="14"/>
                </a:lnTo>
                <a:lnTo>
                  <a:pt x="114" y="48"/>
                </a:lnTo>
                <a:lnTo>
                  <a:pt x="130" y="14"/>
                </a:lnTo>
                <a:lnTo>
                  <a:pt x="120" y="14"/>
                </a:lnTo>
                <a:lnTo>
                  <a:pt x="114" y="20"/>
                </a:lnTo>
                <a:lnTo>
                  <a:pt x="114" y="32"/>
                </a:lnTo>
                <a:lnTo>
                  <a:pt x="114" y="20"/>
                </a:lnTo>
                <a:lnTo>
                  <a:pt x="114" y="32"/>
                </a:lnTo>
                <a:lnTo>
                  <a:pt x="106" y="20"/>
                </a:lnTo>
                <a:lnTo>
                  <a:pt x="106" y="12"/>
                </a:lnTo>
                <a:lnTo>
                  <a:pt x="76" y="2"/>
                </a:lnTo>
                <a:lnTo>
                  <a:pt x="64" y="2"/>
                </a:lnTo>
                <a:lnTo>
                  <a:pt x="54" y="8"/>
                </a:lnTo>
                <a:lnTo>
                  <a:pt x="58" y="36"/>
                </a:lnTo>
                <a:lnTo>
                  <a:pt x="48" y="12"/>
                </a:lnTo>
                <a:lnTo>
                  <a:pt x="30" y="8"/>
                </a:lnTo>
                <a:lnTo>
                  <a:pt x="20" y="8"/>
                </a:lnTo>
                <a:lnTo>
                  <a:pt x="44" y="40"/>
                </a:lnTo>
                <a:lnTo>
                  <a:pt x="58" y="62"/>
                </a:lnTo>
                <a:lnTo>
                  <a:pt x="70" y="86"/>
                </a:lnTo>
                <a:lnTo>
                  <a:pt x="58" y="40"/>
                </a:lnTo>
                <a:lnTo>
                  <a:pt x="74" y="80"/>
                </a:lnTo>
                <a:lnTo>
                  <a:pt x="60" y="14"/>
                </a:lnTo>
                <a:lnTo>
                  <a:pt x="76" y="64"/>
                </a:lnTo>
                <a:lnTo>
                  <a:pt x="76" y="40"/>
                </a:lnTo>
                <a:lnTo>
                  <a:pt x="80" y="48"/>
                </a:lnTo>
                <a:lnTo>
                  <a:pt x="88" y="42"/>
                </a:lnTo>
                <a:lnTo>
                  <a:pt x="94" y="46"/>
                </a:lnTo>
                <a:lnTo>
                  <a:pt x="100" y="26"/>
                </a:lnTo>
                <a:lnTo>
                  <a:pt x="100" y="46"/>
                </a:lnTo>
                <a:lnTo>
                  <a:pt x="106" y="36"/>
                </a:lnTo>
                <a:lnTo>
                  <a:pt x="106" y="48"/>
                </a:lnTo>
                <a:lnTo>
                  <a:pt x="114" y="36"/>
                </a:lnTo>
                <a:lnTo>
                  <a:pt x="114" y="48"/>
                </a:lnTo>
                <a:lnTo>
                  <a:pt x="100" y="64"/>
                </a:lnTo>
                <a:lnTo>
                  <a:pt x="80" y="84"/>
                </a:lnTo>
                <a:lnTo>
                  <a:pt x="74" y="108"/>
                </a:lnTo>
                <a:lnTo>
                  <a:pt x="54" y="62"/>
                </a:lnTo>
                <a:lnTo>
                  <a:pt x="40" y="40"/>
                </a:lnTo>
                <a:lnTo>
                  <a:pt x="28" y="26"/>
                </a:lnTo>
                <a:lnTo>
                  <a:pt x="12" y="26"/>
                </a:lnTo>
                <a:lnTo>
                  <a:pt x="0" y="8"/>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8" name="Freeform 161"/>
          <p:cNvSpPr>
            <a:spLocks/>
          </p:cNvSpPr>
          <p:nvPr/>
        </p:nvSpPr>
        <p:spPr bwMode="auto">
          <a:xfrm>
            <a:off x="7829755" y="3286482"/>
            <a:ext cx="73025" cy="95250"/>
          </a:xfrm>
          <a:custGeom>
            <a:avLst/>
            <a:gdLst>
              <a:gd name="T0" fmla="*/ 4 w 46"/>
              <a:gd name="T1" fmla="*/ 22 h 60"/>
              <a:gd name="T2" fmla="*/ 8 w 46"/>
              <a:gd name="T3" fmla="*/ 38 h 60"/>
              <a:gd name="T4" fmla="*/ 2 w 46"/>
              <a:gd name="T5" fmla="*/ 46 h 60"/>
              <a:gd name="T6" fmla="*/ 2 w 46"/>
              <a:gd name="T7" fmla="*/ 56 h 60"/>
              <a:gd name="T8" fmla="*/ 8 w 46"/>
              <a:gd name="T9" fmla="*/ 60 h 60"/>
              <a:gd name="T10" fmla="*/ 44 w 46"/>
              <a:gd name="T11" fmla="*/ 34 h 60"/>
              <a:gd name="T12" fmla="*/ 46 w 46"/>
              <a:gd name="T13" fmla="*/ 22 h 60"/>
              <a:gd name="T14" fmla="*/ 46 w 46"/>
              <a:gd name="T15" fmla="*/ 6 h 60"/>
              <a:gd name="T16" fmla="*/ 30 w 46"/>
              <a:gd name="T17" fmla="*/ 0 h 60"/>
              <a:gd name="T18" fmla="*/ 34 w 46"/>
              <a:gd name="T19" fmla="*/ 2 h 60"/>
              <a:gd name="T20" fmla="*/ 20 w 46"/>
              <a:gd name="T21" fmla="*/ 6 h 60"/>
              <a:gd name="T22" fmla="*/ 20 w 46"/>
              <a:gd name="T23" fmla="*/ 8 h 60"/>
              <a:gd name="T24" fmla="*/ 0 w 46"/>
              <a:gd name="T25" fmla="*/ 8 h 60"/>
              <a:gd name="T26" fmla="*/ 10 w 46"/>
              <a:gd name="T27" fmla="*/ 16 h 60"/>
              <a:gd name="T28" fmla="*/ 4 w 46"/>
              <a:gd name="T29"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60">
                <a:moveTo>
                  <a:pt x="4" y="22"/>
                </a:moveTo>
                <a:lnTo>
                  <a:pt x="8" y="38"/>
                </a:lnTo>
                <a:lnTo>
                  <a:pt x="2" y="46"/>
                </a:lnTo>
                <a:lnTo>
                  <a:pt x="2" y="56"/>
                </a:lnTo>
                <a:lnTo>
                  <a:pt x="8" y="60"/>
                </a:lnTo>
                <a:lnTo>
                  <a:pt x="44" y="34"/>
                </a:lnTo>
                <a:lnTo>
                  <a:pt x="46" y="22"/>
                </a:lnTo>
                <a:lnTo>
                  <a:pt x="46" y="6"/>
                </a:lnTo>
                <a:lnTo>
                  <a:pt x="30" y="0"/>
                </a:lnTo>
                <a:lnTo>
                  <a:pt x="34" y="2"/>
                </a:lnTo>
                <a:lnTo>
                  <a:pt x="20" y="6"/>
                </a:lnTo>
                <a:lnTo>
                  <a:pt x="20" y="8"/>
                </a:lnTo>
                <a:lnTo>
                  <a:pt x="0" y="8"/>
                </a:lnTo>
                <a:lnTo>
                  <a:pt x="10" y="16"/>
                </a:lnTo>
                <a:lnTo>
                  <a:pt x="4"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59" name="Freeform 162"/>
          <p:cNvSpPr>
            <a:spLocks/>
          </p:cNvSpPr>
          <p:nvPr/>
        </p:nvSpPr>
        <p:spPr bwMode="auto">
          <a:xfrm>
            <a:off x="7637668" y="3480157"/>
            <a:ext cx="60325" cy="63500"/>
          </a:xfrm>
          <a:custGeom>
            <a:avLst/>
            <a:gdLst>
              <a:gd name="T0" fmla="*/ 38 w 38"/>
              <a:gd name="T1" fmla="*/ 0 h 40"/>
              <a:gd name="T2" fmla="*/ 8 w 38"/>
              <a:gd name="T3" fmla="*/ 16 h 40"/>
              <a:gd name="T4" fmla="*/ 8 w 38"/>
              <a:gd name="T5" fmla="*/ 22 h 40"/>
              <a:gd name="T6" fmla="*/ 6 w 38"/>
              <a:gd name="T7" fmla="*/ 26 h 40"/>
              <a:gd name="T8" fmla="*/ 6 w 38"/>
              <a:gd name="T9" fmla="*/ 32 h 40"/>
              <a:gd name="T10" fmla="*/ 2 w 38"/>
              <a:gd name="T11" fmla="*/ 34 h 40"/>
              <a:gd name="T12" fmla="*/ 2 w 38"/>
              <a:gd name="T13" fmla="*/ 16 h 40"/>
              <a:gd name="T14" fmla="*/ 0 w 38"/>
              <a:gd name="T15" fmla="*/ 16 h 40"/>
              <a:gd name="T16" fmla="*/ 0 w 38"/>
              <a:gd name="T17" fmla="*/ 40 h 40"/>
              <a:gd name="T18" fmla="*/ 8 w 38"/>
              <a:gd name="T19" fmla="*/ 32 h 40"/>
              <a:gd name="T20" fmla="*/ 8 w 38"/>
              <a:gd name="T21" fmla="*/ 26 h 40"/>
              <a:gd name="T22" fmla="*/ 12 w 38"/>
              <a:gd name="T23" fmla="*/ 22 h 40"/>
              <a:gd name="T24" fmla="*/ 12 w 38"/>
              <a:gd name="T25" fmla="*/ 16 h 40"/>
              <a:gd name="T26" fmla="*/ 38 w 38"/>
              <a:gd name="T27" fmla="*/ 2 h 40"/>
              <a:gd name="T28" fmla="*/ 38 w 38"/>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40">
                <a:moveTo>
                  <a:pt x="38" y="0"/>
                </a:moveTo>
                <a:lnTo>
                  <a:pt x="8" y="16"/>
                </a:lnTo>
                <a:lnTo>
                  <a:pt x="8" y="22"/>
                </a:lnTo>
                <a:lnTo>
                  <a:pt x="6" y="26"/>
                </a:lnTo>
                <a:lnTo>
                  <a:pt x="6" y="32"/>
                </a:lnTo>
                <a:lnTo>
                  <a:pt x="2" y="34"/>
                </a:lnTo>
                <a:lnTo>
                  <a:pt x="2" y="16"/>
                </a:lnTo>
                <a:lnTo>
                  <a:pt x="0" y="16"/>
                </a:lnTo>
                <a:lnTo>
                  <a:pt x="0" y="40"/>
                </a:lnTo>
                <a:lnTo>
                  <a:pt x="8" y="32"/>
                </a:lnTo>
                <a:lnTo>
                  <a:pt x="8" y="26"/>
                </a:lnTo>
                <a:lnTo>
                  <a:pt x="12" y="22"/>
                </a:lnTo>
                <a:lnTo>
                  <a:pt x="12" y="16"/>
                </a:lnTo>
                <a:lnTo>
                  <a:pt x="38" y="2"/>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0" name="Freeform 163"/>
          <p:cNvSpPr>
            <a:spLocks/>
          </p:cNvSpPr>
          <p:nvPr/>
        </p:nvSpPr>
        <p:spPr bwMode="auto">
          <a:xfrm>
            <a:off x="7605918" y="3511907"/>
            <a:ext cx="95250" cy="117475"/>
          </a:xfrm>
          <a:custGeom>
            <a:avLst/>
            <a:gdLst>
              <a:gd name="T0" fmla="*/ 18 w 60"/>
              <a:gd name="T1" fmla="*/ 0 h 74"/>
              <a:gd name="T2" fmla="*/ 0 w 60"/>
              <a:gd name="T3" fmla="*/ 0 h 74"/>
              <a:gd name="T4" fmla="*/ 0 w 60"/>
              <a:gd name="T5" fmla="*/ 74 h 74"/>
              <a:gd name="T6" fmla="*/ 46 w 60"/>
              <a:gd name="T7" fmla="*/ 74 h 74"/>
              <a:gd name="T8" fmla="*/ 46 w 60"/>
              <a:gd name="T9" fmla="*/ 54 h 74"/>
              <a:gd name="T10" fmla="*/ 60 w 60"/>
              <a:gd name="T11" fmla="*/ 54 h 74"/>
              <a:gd name="T12" fmla="*/ 60 w 60"/>
              <a:gd name="T13" fmla="*/ 32 h 74"/>
              <a:gd name="T14" fmla="*/ 46 w 60"/>
              <a:gd name="T15" fmla="*/ 32 h 74"/>
              <a:gd name="T16" fmla="*/ 46 w 60"/>
              <a:gd name="T17" fmla="*/ 24 h 74"/>
              <a:gd name="T18" fmla="*/ 60 w 60"/>
              <a:gd name="T19" fmla="*/ 24 h 74"/>
              <a:gd name="T20" fmla="*/ 60 w 60"/>
              <a:gd name="T21" fmla="*/ 20 h 74"/>
              <a:gd name="T22" fmla="*/ 46 w 60"/>
              <a:gd name="T23" fmla="*/ 20 h 74"/>
              <a:gd name="T24" fmla="*/ 46 w 60"/>
              <a:gd name="T25" fmla="*/ 0 h 74"/>
              <a:gd name="T26" fmla="*/ 30 w 60"/>
              <a:gd name="T27" fmla="*/ 0 h 74"/>
              <a:gd name="T28" fmla="*/ 22 w 60"/>
              <a:gd name="T29" fmla="*/ 20 h 74"/>
              <a:gd name="T30" fmla="*/ 22 w 60"/>
              <a:gd name="T31" fmla="*/ 26 h 74"/>
              <a:gd name="T32" fmla="*/ 34 w 60"/>
              <a:gd name="T33" fmla="*/ 18 h 74"/>
              <a:gd name="T34" fmla="*/ 34 w 60"/>
              <a:gd name="T35" fmla="*/ 10 h 74"/>
              <a:gd name="T36" fmla="*/ 40 w 60"/>
              <a:gd name="T37" fmla="*/ 4 h 74"/>
              <a:gd name="T38" fmla="*/ 44 w 60"/>
              <a:gd name="T39" fmla="*/ 4 h 74"/>
              <a:gd name="T40" fmla="*/ 44 w 60"/>
              <a:gd name="T41" fmla="*/ 58 h 74"/>
              <a:gd name="T42" fmla="*/ 2 w 60"/>
              <a:gd name="T43" fmla="*/ 58 h 74"/>
              <a:gd name="T44" fmla="*/ 2 w 60"/>
              <a:gd name="T45" fmla="*/ 2 h 74"/>
              <a:gd name="T46" fmla="*/ 18 w 60"/>
              <a:gd name="T4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74">
                <a:moveTo>
                  <a:pt x="18" y="0"/>
                </a:moveTo>
                <a:lnTo>
                  <a:pt x="0" y="0"/>
                </a:lnTo>
                <a:lnTo>
                  <a:pt x="0" y="74"/>
                </a:lnTo>
                <a:lnTo>
                  <a:pt x="46" y="74"/>
                </a:lnTo>
                <a:lnTo>
                  <a:pt x="46" y="54"/>
                </a:lnTo>
                <a:lnTo>
                  <a:pt x="60" y="54"/>
                </a:lnTo>
                <a:lnTo>
                  <a:pt x="60" y="32"/>
                </a:lnTo>
                <a:lnTo>
                  <a:pt x="46" y="32"/>
                </a:lnTo>
                <a:lnTo>
                  <a:pt x="46" y="24"/>
                </a:lnTo>
                <a:lnTo>
                  <a:pt x="60" y="24"/>
                </a:lnTo>
                <a:lnTo>
                  <a:pt x="60" y="20"/>
                </a:lnTo>
                <a:lnTo>
                  <a:pt x="46" y="20"/>
                </a:lnTo>
                <a:lnTo>
                  <a:pt x="46" y="0"/>
                </a:lnTo>
                <a:lnTo>
                  <a:pt x="30" y="0"/>
                </a:lnTo>
                <a:lnTo>
                  <a:pt x="22" y="20"/>
                </a:lnTo>
                <a:lnTo>
                  <a:pt x="22" y="26"/>
                </a:lnTo>
                <a:lnTo>
                  <a:pt x="34" y="18"/>
                </a:lnTo>
                <a:lnTo>
                  <a:pt x="34" y="10"/>
                </a:lnTo>
                <a:lnTo>
                  <a:pt x="40" y="4"/>
                </a:lnTo>
                <a:lnTo>
                  <a:pt x="44" y="4"/>
                </a:lnTo>
                <a:lnTo>
                  <a:pt x="44" y="58"/>
                </a:lnTo>
                <a:lnTo>
                  <a:pt x="2" y="58"/>
                </a:lnTo>
                <a:lnTo>
                  <a:pt x="2" y="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1" name="Freeform 164"/>
          <p:cNvSpPr>
            <a:spLocks/>
          </p:cNvSpPr>
          <p:nvPr/>
        </p:nvSpPr>
        <p:spPr bwMode="auto">
          <a:xfrm>
            <a:off x="7707518" y="3486507"/>
            <a:ext cx="122237" cy="171450"/>
          </a:xfrm>
          <a:custGeom>
            <a:avLst/>
            <a:gdLst>
              <a:gd name="T0" fmla="*/ 0 w 77"/>
              <a:gd name="T1" fmla="*/ 4 h 108"/>
              <a:gd name="T2" fmla="*/ 0 w 77"/>
              <a:gd name="T3" fmla="*/ 108 h 108"/>
              <a:gd name="T4" fmla="*/ 77 w 77"/>
              <a:gd name="T5" fmla="*/ 108 h 108"/>
              <a:gd name="T6" fmla="*/ 77 w 77"/>
              <a:gd name="T7" fmla="*/ 82 h 108"/>
              <a:gd name="T8" fmla="*/ 2 w 77"/>
              <a:gd name="T9" fmla="*/ 82 h 108"/>
              <a:gd name="T10" fmla="*/ 2 w 77"/>
              <a:gd name="T11" fmla="*/ 6 h 108"/>
              <a:gd name="T12" fmla="*/ 2 w 77"/>
              <a:gd name="T13" fmla="*/ 4 h 108"/>
              <a:gd name="T14" fmla="*/ 73 w 77"/>
              <a:gd name="T15" fmla="*/ 4 h 108"/>
              <a:gd name="T16" fmla="*/ 77 w 77"/>
              <a:gd name="T17" fmla="*/ 4 h 108"/>
              <a:gd name="T18" fmla="*/ 77 w 77"/>
              <a:gd name="T19" fmla="*/ 0 h 108"/>
              <a:gd name="T20" fmla="*/ 40 w 77"/>
              <a:gd name="T21" fmla="*/ 0 h 108"/>
              <a:gd name="T22" fmla="*/ 34 w 77"/>
              <a:gd name="T23" fmla="*/ 4 h 108"/>
              <a:gd name="T24" fmla="*/ 28 w 77"/>
              <a:gd name="T25" fmla="*/ 0 h 108"/>
              <a:gd name="T26" fmla="*/ 22 w 77"/>
              <a:gd name="T27" fmla="*/ 4 h 108"/>
              <a:gd name="T28" fmla="*/ 12 w 77"/>
              <a:gd name="T29" fmla="*/ 0 h 108"/>
              <a:gd name="T30" fmla="*/ 2 w 77"/>
              <a:gd name="T31" fmla="*/ 0 h 108"/>
              <a:gd name="T32" fmla="*/ 0 w 77"/>
              <a:gd name="T33" fmla="*/ 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108">
                <a:moveTo>
                  <a:pt x="0" y="4"/>
                </a:moveTo>
                <a:lnTo>
                  <a:pt x="0" y="108"/>
                </a:lnTo>
                <a:lnTo>
                  <a:pt x="77" y="108"/>
                </a:lnTo>
                <a:lnTo>
                  <a:pt x="77" y="82"/>
                </a:lnTo>
                <a:lnTo>
                  <a:pt x="2" y="82"/>
                </a:lnTo>
                <a:lnTo>
                  <a:pt x="2" y="6"/>
                </a:lnTo>
                <a:lnTo>
                  <a:pt x="2" y="4"/>
                </a:lnTo>
                <a:lnTo>
                  <a:pt x="73" y="4"/>
                </a:lnTo>
                <a:lnTo>
                  <a:pt x="77" y="4"/>
                </a:lnTo>
                <a:lnTo>
                  <a:pt x="77" y="0"/>
                </a:lnTo>
                <a:lnTo>
                  <a:pt x="40" y="0"/>
                </a:lnTo>
                <a:lnTo>
                  <a:pt x="34" y="4"/>
                </a:lnTo>
                <a:lnTo>
                  <a:pt x="28" y="0"/>
                </a:lnTo>
                <a:lnTo>
                  <a:pt x="22" y="4"/>
                </a:lnTo>
                <a:lnTo>
                  <a:pt x="12" y="0"/>
                </a:lnTo>
                <a:lnTo>
                  <a:pt x="2"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2" name="Freeform 165"/>
          <p:cNvSpPr>
            <a:spLocks/>
          </p:cNvSpPr>
          <p:nvPr/>
        </p:nvSpPr>
        <p:spPr bwMode="auto">
          <a:xfrm>
            <a:off x="7836105" y="3445232"/>
            <a:ext cx="238125" cy="260350"/>
          </a:xfrm>
          <a:custGeom>
            <a:avLst/>
            <a:gdLst>
              <a:gd name="T0" fmla="*/ 0 w 150"/>
              <a:gd name="T1" fmla="*/ 0 h 164"/>
              <a:gd name="T2" fmla="*/ 0 w 150"/>
              <a:gd name="T3" fmla="*/ 164 h 164"/>
              <a:gd name="T4" fmla="*/ 150 w 150"/>
              <a:gd name="T5" fmla="*/ 164 h 164"/>
              <a:gd name="T6" fmla="*/ 150 w 150"/>
              <a:gd name="T7" fmla="*/ 0 h 164"/>
              <a:gd name="T8" fmla="*/ 2 w 150"/>
              <a:gd name="T9" fmla="*/ 0 h 164"/>
              <a:gd name="T10" fmla="*/ 2 w 150"/>
              <a:gd name="T11" fmla="*/ 2 h 164"/>
              <a:gd name="T12" fmla="*/ 146 w 150"/>
              <a:gd name="T13" fmla="*/ 2 h 164"/>
              <a:gd name="T14" fmla="*/ 146 w 150"/>
              <a:gd name="T15" fmla="*/ 160 h 164"/>
              <a:gd name="T16" fmla="*/ 2 w 150"/>
              <a:gd name="T17" fmla="*/ 160 h 164"/>
              <a:gd name="T18" fmla="*/ 2 w 150"/>
              <a:gd name="T19" fmla="*/ 0 h 164"/>
              <a:gd name="T20" fmla="*/ 0 w 150"/>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64">
                <a:moveTo>
                  <a:pt x="0" y="0"/>
                </a:moveTo>
                <a:lnTo>
                  <a:pt x="0" y="164"/>
                </a:lnTo>
                <a:lnTo>
                  <a:pt x="150" y="164"/>
                </a:lnTo>
                <a:lnTo>
                  <a:pt x="150" y="0"/>
                </a:lnTo>
                <a:lnTo>
                  <a:pt x="2" y="0"/>
                </a:lnTo>
                <a:lnTo>
                  <a:pt x="2" y="2"/>
                </a:lnTo>
                <a:lnTo>
                  <a:pt x="146" y="2"/>
                </a:lnTo>
                <a:lnTo>
                  <a:pt x="146" y="160"/>
                </a:lnTo>
                <a:lnTo>
                  <a:pt x="2" y="160"/>
                </a:lnTo>
                <a:lnTo>
                  <a:pt x="2" y="0"/>
                </a:lnTo>
                <a:lnTo>
                  <a:pt x="0" y="0"/>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3" name="Freeform 166"/>
          <p:cNvSpPr>
            <a:spLocks/>
          </p:cNvSpPr>
          <p:nvPr/>
        </p:nvSpPr>
        <p:spPr bwMode="auto">
          <a:xfrm>
            <a:off x="7186818" y="3515082"/>
            <a:ext cx="222250" cy="184150"/>
          </a:xfrm>
          <a:custGeom>
            <a:avLst/>
            <a:gdLst>
              <a:gd name="T0" fmla="*/ 140 w 140"/>
              <a:gd name="T1" fmla="*/ 2 h 116"/>
              <a:gd name="T2" fmla="*/ 140 w 140"/>
              <a:gd name="T3" fmla="*/ 116 h 116"/>
              <a:gd name="T4" fmla="*/ 0 w 140"/>
              <a:gd name="T5" fmla="*/ 116 h 116"/>
              <a:gd name="T6" fmla="*/ 0 w 140"/>
              <a:gd name="T7" fmla="*/ 2 h 116"/>
              <a:gd name="T8" fmla="*/ 2 w 140"/>
              <a:gd name="T9" fmla="*/ 2 h 116"/>
              <a:gd name="T10" fmla="*/ 2 w 140"/>
              <a:gd name="T11" fmla="*/ 114 h 116"/>
              <a:gd name="T12" fmla="*/ 94 w 140"/>
              <a:gd name="T13" fmla="*/ 114 h 116"/>
              <a:gd name="T14" fmla="*/ 94 w 140"/>
              <a:gd name="T15" fmla="*/ 66 h 116"/>
              <a:gd name="T16" fmla="*/ 126 w 140"/>
              <a:gd name="T17" fmla="*/ 66 h 116"/>
              <a:gd name="T18" fmla="*/ 126 w 140"/>
              <a:gd name="T19" fmla="*/ 114 h 116"/>
              <a:gd name="T20" fmla="*/ 136 w 140"/>
              <a:gd name="T21" fmla="*/ 114 h 116"/>
              <a:gd name="T22" fmla="*/ 136 w 140"/>
              <a:gd name="T23" fmla="*/ 2 h 116"/>
              <a:gd name="T24" fmla="*/ 0 w 140"/>
              <a:gd name="T25" fmla="*/ 2 h 116"/>
              <a:gd name="T26" fmla="*/ 0 w 140"/>
              <a:gd name="T27" fmla="*/ 0 h 116"/>
              <a:gd name="T28" fmla="*/ 140 w 140"/>
              <a:gd name="T29" fmla="*/ 0 h 116"/>
              <a:gd name="T30" fmla="*/ 140 w 140"/>
              <a:gd name="T3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16">
                <a:moveTo>
                  <a:pt x="140" y="2"/>
                </a:moveTo>
                <a:lnTo>
                  <a:pt x="140" y="116"/>
                </a:lnTo>
                <a:lnTo>
                  <a:pt x="0" y="116"/>
                </a:lnTo>
                <a:lnTo>
                  <a:pt x="0" y="2"/>
                </a:lnTo>
                <a:lnTo>
                  <a:pt x="2" y="2"/>
                </a:lnTo>
                <a:lnTo>
                  <a:pt x="2" y="114"/>
                </a:lnTo>
                <a:lnTo>
                  <a:pt x="94" y="114"/>
                </a:lnTo>
                <a:lnTo>
                  <a:pt x="94" y="66"/>
                </a:lnTo>
                <a:lnTo>
                  <a:pt x="126" y="66"/>
                </a:lnTo>
                <a:lnTo>
                  <a:pt x="126" y="114"/>
                </a:lnTo>
                <a:lnTo>
                  <a:pt x="136" y="114"/>
                </a:lnTo>
                <a:lnTo>
                  <a:pt x="136" y="2"/>
                </a:lnTo>
                <a:lnTo>
                  <a:pt x="0" y="2"/>
                </a:lnTo>
                <a:lnTo>
                  <a:pt x="0" y="0"/>
                </a:lnTo>
                <a:lnTo>
                  <a:pt x="140" y="0"/>
                </a:lnTo>
                <a:lnTo>
                  <a:pt x="14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4" name="Rectangle 167"/>
          <p:cNvSpPr>
            <a:spLocks noChangeArrowheads="1"/>
          </p:cNvSpPr>
          <p:nvPr/>
        </p:nvSpPr>
        <p:spPr bwMode="auto">
          <a:xfrm>
            <a:off x="7415418" y="3572232"/>
            <a:ext cx="161925"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5" name="Rectangle 168"/>
          <p:cNvSpPr>
            <a:spLocks noChangeArrowheads="1"/>
          </p:cNvSpPr>
          <p:nvPr/>
        </p:nvSpPr>
        <p:spPr bwMode="auto">
          <a:xfrm>
            <a:off x="7345568" y="3635732"/>
            <a:ext cx="6350"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6" name="Rectangle 169"/>
          <p:cNvSpPr>
            <a:spLocks noChangeArrowheads="1"/>
          </p:cNvSpPr>
          <p:nvPr/>
        </p:nvSpPr>
        <p:spPr bwMode="auto">
          <a:xfrm>
            <a:off x="7377318" y="3635732"/>
            <a:ext cx="6350"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7" name="Rectangle 170"/>
          <p:cNvSpPr>
            <a:spLocks noChangeArrowheads="1"/>
          </p:cNvSpPr>
          <p:nvPr/>
        </p:nvSpPr>
        <p:spPr bwMode="auto">
          <a:xfrm>
            <a:off x="7345568" y="3664307"/>
            <a:ext cx="635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8" name="Rectangle 171"/>
          <p:cNvSpPr>
            <a:spLocks noChangeArrowheads="1"/>
          </p:cNvSpPr>
          <p:nvPr/>
        </p:nvSpPr>
        <p:spPr bwMode="auto">
          <a:xfrm>
            <a:off x="7377318" y="3664307"/>
            <a:ext cx="635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69" name="Freeform 172"/>
          <p:cNvSpPr>
            <a:spLocks/>
          </p:cNvSpPr>
          <p:nvPr/>
        </p:nvSpPr>
        <p:spPr bwMode="auto">
          <a:xfrm>
            <a:off x="7415418" y="3588107"/>
            <a:ext cx="104775" cy="76200"/>
          </a:xfrm>
          <a:custGeom>
            <a:avLst/>
            <a:gdLst>
              <a:gd name="T0" fmla="*/ 28 w 66"/>
              <a:gd name="T1" fmla="*/ 2 h 48"/>
              <a:gd name="T2" fmla="*/ 44 w 66"/>
              <a:gd name="T3" fmla="*/ 36 h 48"/>
              <a:gd name="T4" fmla="*/ 44 w 66"/>
              <a:gd name="T5" fmla="*/ 20 h 48"/>
              <a:gd name="T6" fmla="*/ 66 w 66"/>
              <a:gd name="T7" fmla="*/ 48 h 48"/>
              <a:gd name="T8" fmla="*/ 0 w 66"/>
              <a:gd name="T9" fmla="*/ 48 h 48"/>
              <a:gd name="T10" fmla="*/ 0 w 66"/>
              <a:gd name="T11" fmla="*/ 0 h 48"/>
              <a:gd name="T12" fmla="*/ 24 w 66"/>
              <a:gd name="T13" fmla="*/ 2 h 48"/>
              <a:gd name="T14" fmla="*/ 28 w 66"/>
              <a:gd name="T15" fmla="*/ 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28" y="2"/>
                </a:moveTo>
                <a:lnTo>
                  <a:pt x="44" y="36"/>
                </a:lnTo>
                <a:lnTo>
                  <a:pt x="44" y="20"/>
                </a:lnTo>
                <a:lnTo>
                  <a:pt x="66" y="48"/>
                </a:lnTo>
                <a:lnTo>
                  <a:pt x="0" y="48"/>
                </a:lnTo>
                <a:lnTo>
                  <a:pt x="0" y="0"/>
                </a:lnTo>
                <a:lnTo>
                  <a:pt x="24" y="2"/>
                </a:lnTo>
                <a:lnTo>
                  <a:pt x="2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0" name="Freeform 173"/>
          <p:cNvSpPr>
            <a:spLocks/>
          </p:cNvSpPr>
          <p:nvPr/>
        </p:nvSpPr>
        <p:spPr bwMode="auto">
          <a:xfrm>
            <a:off x="7510668" y="3629382"/>
            <a:ext cx="66675" cy="28575"/>
          </a:xfrm>
          <a:custGeom>
            <a:avLst/>
            <a:gdLst>
              <a:gd name="T0" fmla="*/ 22 w 42"/>
              <a:gd name="T1" fmla="*/ 18 h 18"/>
              <a:gd name="T2" fmla="*/ 0 w 42"/>
              <a:gd name="T3" fmla="*/ 0 h 18"/>
              <a:gd name="T4" fmla="*/ 42 w 42"/>
              <a:gd name="T5" fmla="*/ 18 h 18"/>
              <a:gd name="T6" fmla="*/ 22 w 42"/>
              <a:gd name="T7" fmla="*/ 18 h 18"/>
            </a:gdLst>
            <a:ahLst/>
            <a:cxnLst>
              <a:cxn ang="0">
                <a:pos x="T0" y="T1"/>
              </a:cxn>
              <a:cxn ang="0">
                <a:pos x="T2" y="T3"/>
              </a:cxn>
              <a:cxn ang="0">
                <a:pos x="T4" y="T5"/>
              </a:cxn>
              <a:cxn ang="0">
                <a:pos x="T6" y="T7"/>
              </a:cxn>
            </a:cxnLst>
            <a:rect l="0" t="0" r="r" b="b"/>
            <a:pathLst>
              <a:path w="42" h="18">
                <a:moveTo>
                  <a:pt x="22" y="18"/>
                </a:moveTo>
                <a:lnTo>
                  <a:pt x="0" y="0"/>
                </a:lnTo>
                <a:lnTo>
                  <a:pt x="42" y="18"/>
                </a:lnTo>
                <a:lnTo>
                  <a:pt x="2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1" name="Freeform 174"/>
          <p:cNvSpPr>
            <a:spLocks/>
          </p:cNvSpPr>
          <p:nvPr/>
        </p:nvSpPr>
        <p:spPr bwMode="auto">
          <a:xfrm>
            <a:off x="7456693" y="3311882"/>
            <a:ext cx="63500" cy="31750"/>
          </a:xfrm>
          <a:custGeom>
            <a:avLst/>
            <a:gdLst>
              <a:gd name="T0" fmla="*/ 2 w 40"/>
              <a:gd name="T1" fmla="*/ 0 h 20"/>
              <a:gd name="T2" fmla="*/ 26 w 40"/>
              <a:gd name="T3" fmla="*/ 6 h 20"/>
              <a:gd name="T4" fmla="*/ 40 w 40"/>
              <a:gd name="T5" fmla="*/ 16 h 20"/>
              <a:gd name="T6" fmla="*/ 36 w 40"/>
              <a:gd name="T7" fmla="*/ 20 h 20"/>
              <a:gd name="T8" fmla="*/ 22 w 40"/>
              <a:gd name="T9" fmla="*/ 10 h 20"/>
              <a:gd name="T10" fmla="*/ 8 w 40"/>
              <a:gd name="T11" fmla="*/ 6 h 20"/>
              <a:gd name="T12" fmla="*/ 0 w 40"/>
              <a:gd name="T13" fmla="*/ 0 h 20"/>
              <a:gd name="T14" fmla="*/ 2 w 4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0">
                <a:moveTo>
                  <a:pt x="2" y="0"/>
                </a:moveTo>
                <a:lnTo>
                  <a:pt x="26" y="6"/>
                </a:lnTo>
                <a:lnTo>
                  <a:pt x="40" y="16"/>
                </a:lnTo>
                <a:lnTo>
                  <a:pt x="36" y="20"/>
                </a:lnTo>
                <a:lnTo>
                  <a:pt x="22" y="10"/>
                </a:lnTo>
                <a:lnTo>
                  <a:pt x="8" y="6"/>
                </a:lnTo>
                <a:lnTo>
                  <a:pt x="0" y="0"/>
                </a:lnTo>
                <a:lnTo>
                  <a:pt x="2"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2" name="Freeform 175"/>
          <p:cNvSpPr>
            <a:spLocks/>
          </p:cNvSpPr>
          <p:nvPr/>
        </p:nvSpPr>
        <p:spPr bwMode="auto">
          <a:xfrm>
            <a:off x="7450343" y="3302357"/>
            <a:ext cx="38100" cy="25400"/>
          </a:xfrm>
          <a:custGeom>
            <a:avLst/>
            <a:gdLst>
              <a:gd name="T0" fmla="*/ 0 w 24"/>
              <a:gd name="T1" fmla="*/ 0 h 16"/>
              <a:gd name="T2" fmla="*/ 10 w 24"/>
              <a:gd name="T3" fmla="*/ 4 h 16"/>
              <a:gd name="T4" fmla="*/ 24 w 24"/>
              <a:gd name="T5" fmla="*/ 16 h 16"/>
              <a:gd name="T6" fmla="*/ 0 w 24"/>
              <a:gd name="T7" fmla="*/ 0 h 16"/>
            </a:gdLst>
            <a:ahLst/>
            <a:cxnLst>
              <a:cxn ang="0">
                <a:pos x="T0" y="T1"/>
              </a:cxn>
              <a:cxn ang="0">
                <a:pos x="T2" y="T3"/>
              </a:cxn>
              <a:cxn ang="0">
                <a:pos x="T4" y="T5"/>
              </a:cxn>
              <a:cxn ang="0">
                <a:pos x="T6" y="T7"/>
              </a:cxn>
            </a:cxnLst>
            <a:rect l="0" t="0" r="r" b="b"/>
            <a:pathLst>
              <a:path w="24" h="16">
                <a:moveTo>
                  <a:pt x="0" y="0"/>
                </a:moveTo>
                <a:lnTo>
                  <a:pt x="10" y="4"/>
                </a:lnTo>
                <a:lnTo>
                  <a:pt x="24" y="16"/>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3" name="Rectangle 176"/>
          <p:cNvSpPr>
            <a:spLocks noChangeArrowheads="1"/>
          </p:cNvSpPr>
          <p:nvPr/>
        </p:nvSpPr>
        <p:spPr bwMode="auto">
          <a:xfrm>
            <a:off x="7186818" y="3699232"/>
            <a:ext cx="887412" cy="92075"/>
          </a:xfrm>
          <a:prstGeom prst="rect">
            <a:avLst/>
          </a:prstGeom>
          <a:solidFill>
            <a:srgbClr val="51D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4" name="Freeform 177"/>
          <p:cNvSpPr>
            <a:spLocks/>
          </p:cNvSpPr>
          <p:nvPr/>
        </p:nvSpPr>
        <p:spPr bwMode="auto">
          <a:xfrm>
            <a:off x="7558293" y="3448407"/>
            <a:ext cx="142875" cy="120650"/>
          </a:xfrm>
          <a:custGeom>
            <a:avLst/>
            <a:gdLst>
              <a:gd name="T0" fmla="*/ 0 w 90"/>
              <a:gd name="T1" fmla="*/ 62 h 76"/>
              <a:gd name="T2" fmla="*/ 2 w 90"/>
              <a:gd name="T3" fmla="*/ 42 h 76"/>
              <a:gd name="T4" fmla="*/ 50 w 90"/>
              <a:gd name="T5" fmla="*/ 18 h 76"/>
              <a:gd name="T6" fmla="*/ 56 w 90"/>
              <a:gd name="T7" fmla="*/ 14 h 76"/>
              <a:gd name="T8" fmla="*/ 82 w 90"/>
              <a:gd name="T9" fmla="*/ 0 h 76"/>
              <a:gd name="T10" fmla="*/ 82 w 90"/>
              <a:gd name="T11" fmla="*/ 6 h 76"/>
              <a:gd name="T12" fmla="*/ 84 w 90"/>
              <a:gd name="T13" fmla="*/ 8 h 76"/>
              <a:gd name="T14" fmla="*/ 90 w 90"/>
              <a:gd name="T15" fmla="*/ 6 h 76"/>
              <a:gd name="T16" fmla="*/ 86 w 90"/>
              <a:gd name="T17" fmla="*/ 22 h 76"/>
              <a:gd name="T18" fmla="*/ 58 w 90"/>
              <a:gd name="T19" fmla="*/ 38 h 76"/>
              <a:gd name="T20" fmla="*/ 58 w 90"/>
              <a:gd name="T21" fmla="*/ 44 h 76"/>
              <a:gd name="T22" fmla="*/ 56 w 90"/>
              <a:gd name="T23" fmla="*/ 48 h 76"/>
              <a:gd name="T24" fmla="*/ 56 w 90"/>
              <a:gd name="T25" fmla="*/ 52 h 76"/>
              <a:gd name="T26" fmla="*/ 50 w 90"/>
              <a:gd name="T27" fmla="*/ 58 h 76"/>
              <a:gd name="T28" fmla="*/ 50 w 90"/>
              <a:gd name="T29" fmla="*/ 38 h 76"/>
              <a:gd name="T30" fmla="*/ 30 w 90"/>
              <a:gd name="T31" fmla="*/ 38 h 76"/>
              <a:gd name="T32" fmla="*/ 30 w 90"/>
              <a:gd name="T33" fmla="*/ 76 h 76"/>
              <a:gd name="T34" fmla="*/ 26 w 90"/>
              <a:gd name="T35" fmla="*/ 76 h 76"/>
              <a:gd name="T36" fmla="*/ 20 w 90"/>
              <a:gd name="T37" fmla="*/ 74 h 76"/>
              <a:gd name="T38" fmla="*/ 18 w 90"/>
              <a:gd name="T39" fmla="*/ 64 h 76"/>
              <a:gd name="T40" fmla="*/ 4 w 90"/>
              <a:gd name="T41" fmla="*/ 64 h 76"/>
              <a:gd name="T42" fmla="*/ 0 w 90"/>
              <a:gd name="T43" fmla="*/ 6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76">
                <a:moveTo>
                  <a:pt x="0" y="62"/>
                </a:moveTo>
                <a:lnTo>
                  <a:pt x="2" y="42"/>
                </a:lnTo>
                <a:lnTo>
                  <a:pt x="50" y="18"/>
                </a:lnTo>
                <a:lnTo>
                  <a:pt x="56" y="14"/>
                </a:lnTo>
                <a:lnTo>
                  <a:pt x="82" y="0"/>
                </a:lnTo>
                <a:lnTo>
                  <a:pt x="82" y="6"/>
                </a:lnTo>
                <a:lnTo>
                  <a:pt x="84" y="8"/>
                </a:lnTo>
                <a:lnTo>
                  <a:pt x="90" y="6"/>
                </a:lnTo>
                <a:lnTo>
                  <a:pt x="86" y="22"/>
                </a:lnTo>
                <a:lnTo>
                  <a:pt x="58" y="38"/>
                </a:lnTo>
                <a:lnTo>
                  <a:pt x="58" y="44"/>
                </a:lnTo>
                <a:lnTo>
                  <a:pt x="56" y="48"/>
                </a:lnTo>
                <a:lnTo>
                  <a:pt x="56" y="52"/>
                </a:lnTo>
                <a:lnTo>
                  <a:pt x="50" y="58"/>
                </a:lnTo>
                <a:lnTo>
                  <a:pt x="50" y="38"/>
                </a:lnTo>
                <a:lnTo>
                  <a:pt x="30" y="38"/>
                </a:lnTo>
                <a:lnTo>
                  <a:pt x="30" y="76"/>
                </a:lnTo>
                <a:lnTo>
                  <a:pt x="26" y="76"/>
                </a:lnTo>
                <a:lnTo>
                  <a:pt x="20" y="74"/>
                </a:lnTo>
                <a:lnTo>
                  <a:pt x="18" y="64"/>
                </a:lnTo>
                <a:lnTo>
                  <a:pt x="4" y="64"/>
                </a:lnTo>
                <a:lnTo>
                  <a:pt x="0" y="62"/>
                </a:lnTo>
                <a:close/>
              </a:path>
            </a:pathLst>
          </a:custGeom>
          <a:solidFill>
            <a:srgbClr val="EF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5" name="Freeform 178"/>
          <p:cNvSpPr>
            <a:spLocks/>
          </p:cNvSpPr>
          <p:nvPr/>
        </p:nvSpPr>
        <p:spPr bwMode="auto">
          <a:xfrm>
            <a:off x="7558293" y="3438882"/>
            <a:ext cx="142875" cy="133350"/>
          </a:xfrm>
          <a:custGeom>
            <a:avLst/>
            <a:gdLst>
              <a:gd name="T0" fmla="*/ 0 w 90"/>
              <a:gd name="T1" fmla="*/ 68 h 84"/>
              <a:gd name="T2" fmla="*/ 2 w 90"/>
              <a:gd name="T3" fmla="*/ 48 h 84"/>
              <a:gd name="T4" fmla="*/ 20 w 90"/>
              <a:gd name="T5" fmla="*/ 38 h 84"/>
              <a:gd name="T6" fmla="*/ 24 w 90"/>
              <a:gd name="T7" fmla="*/ 34 h 84"/>
              <a:gd name="T8" fmla="*/ 52 w 90"/>
              <a:gd name="T9" fmla="*/ 20 h 84"/>
              <a:gd name="T10" fmla="*/ 84 w 90"/>
              <a:gd name="T11" fmla="*/ 0 h 84"/>
              <a:gd name="T12" fmla="*/ 84 w 90"/>
              <a:gd name="T13" fmla="*/ 8 h 84"/>
              <a:gd name="T14" fmla="*/ 86 w 90"/>
              <a:gd name="T15" fmla="*/ 10 h 84"/>
              <a:gd name="T16" fmla="*/ 90 w 90"/>
              <a:gd name="T17" fmla="*/ 24 h 84"/>
              <a:gd name="T18" fmla="*/ 60 w 90"/>
              <a:gd name="T19" fmla="*/ 42 h 84"/>
              <a:gd name="T20" fmla="*/ 60 w 90"/>
              <a:gd name="T21" fmla="*/ 48 h 84"/>
              <a:gd name="T22" fmla="*/ 58 w 90"/>
              <a:gd name="T23" fmla="*/ 52 h 84"/>
              <a:gd name="T24" fmla="*/ 58 w 90"/>
              <a:gd name="T25" fmla="*/ 58 h 84"/>
              <a:gd name="T26" fmla="*/ 52 w 90"/>
              <a:gd name="T27" fmla="*/ 64 h 84"/>
              <a:gd name="T28" fmla="*/ 52 w 90"/>
              <a:gd name="T29" fmla="*/ 42 h 84"/>
              <a:gd name="T30" fmla="*/ 32 w 90"/>
              <a:gd name="T31" fmla="*/ 42 h 84"/>
              <a:gd name="T32" fmla="*/ 32 w 90"/>
              <a:gd name="T33" fmla="*/ 84 h 84"/>
              <a:gd name="T34" fmla="*/ 20 w 90"/>
              <a:gd name="T35" fmla="*/ 82 h 84"/>
              <a:gd name="T36" fmla="*/ 18 w 90"/>
              <a:gd name="T37" fmla="*/ 70 h 84"/>
              <a:gd name="T38" fmla="*/ 4 w 90"/>
              <a:gd name="T39" fmla="*/ 70 h 84"/>
              <a:gd name="T40" fmla="*/ 0 w 90"/>
              <a:gd name="T41"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84">
                <a:moveTo>
                  <a:pt x="0" y="68"/>
                </a:moveTo>
                <a:lnTo>
                  <a:pt x="2" y="48"/>
                </a:lnTo>
                <a:lnTo>
                  <a:pt x="20" y="38"/>
                </a:lnTo>
                <a:lnTo>
                  <a:pt x="24" y="34"/>
                </a:lnTo>
                <a:lnTo>
                  <a:pt x="52" y="20"/>
                </a:lnTo>
                <a:lnTo>
                  <a:pt x="84" y="0"/>
                </a:lnTo>
                <a:lnTo>
                  <a:pt x="84" y="8"/>
                </a:lnTo>
                <a:lnTo>
                  <a:pt x="86" y="10"/>
                </a:lnTo>
                <a:lnTo>
                  <a:pt x="90" y="24"/>
                </a:lnTo>
                <a:lnTo>
                  <a:pt x="60" y="42"/>
                </a:lnTo>
                <a:lnTo>
                  <a:pt x="60" y="48"/>
                </a:lnTo>
                <a:lnTo>
                  <a:pt x="58" y="52"/>
                </a:lnTo>
                <a:lnTo>
                  <a:pt x="58" y="58"/>
                </a:lnTo>
                <a:lnTo>
                  <a:pt x="52" y="64"/>
                </a:lnTo>
                <a:lnTo>
                  <a:pt x="52" y="42"/>
                </a:lnTo>
                <a:lnTo>
                  <a:pt x="32" y="42"/>
                </a:lnTo>
                <a:lnTo>
                  <a:pt x="32" y="84"/>
                </a:lnTo>
                <a:lnTo>
                  <a:pt x="20" y="82"/>
                </a:lnTo>
                <a:lnTo>
                  <a:pt x="18" y="70"/>
                </a:lnTo>
                <a:lnTo>
                  <a:pt x="4" y="70"/>
                </a:lnTo>
                <a:lnTo>
                  <a:pt x="0" y="6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6" name="Rectangle 179"/>
          <p:cNvSpPr>
            <a:spLocks noChangeArrowheads="1"/>
          </p:cNvSpPr>
          <p:nvPr/>
        </p:nvSpPr>
        <p:spPr bwMode="auto">
          <a:xfrm>
            <a:off x="7624968" y="3610332"/>
            <a:ext cx="69850" cy="50800"/>
          </a:xfrm>
          <a:prstGeom prst="rect">
            <a:avLst/>
          </a:prstGeom>
          <a:solidFill>
            <a:srgbClr val="037C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7" name="Rectangle 180"/>
          <p:cNvSpPr>
            <a:spLocks noChangeArrowheads="1"/>
          </p:cNvSpPr>
          <p:nvPr/>
        </p:nvSpPr>
        <p:spPr bwMode="auto">
          <a:xfrm>
            <a:off x="7415418" y="3661132"/>
            <a:ext cx="339725" cy="38100"/>
          </a:xfrm>
          <a:prstGeom prst="rect">
            <a:avLst/>
          </a:prstGeom>
          <a:solidFill>
            <a:srgbClr val="037C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8" name="Line 181"/>
          <p:cNvSpPr>
            <a:spLocks noChangeShapeType="1"/>
          </p:cNvSpPr>
          <p:nvPr/>
        </p:nvSpPr>
        <p:spPr bwMode="auto">
          <a:xfrm>
            <a:off x="7421768" y="3696057"/>
            <a:ext cx="327025" cy="3175"/>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79" name="Line 182"/>
          <p:cNvSpPr>
            <a:spLocks noChangeShapeType="1"/>
          </p:cNvSpPr>
          <p:nvPr/>
        </p:nvSpPr>
        <p:spPr bwMode="auto">
          <a:xfrm>
            <a:off x="7421768" y="3677007"/>
            <a:ext cx="327025" cy="3175"/>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0" name="Line 183"/>
          <p:cNvSpPr>
            <a:spLocks noChangeShapeType="1"/>
          </p:cNvSpPr>
          <p:nvPr/>
        </p:nvSpPr>
        <p:spPr bwMode="auto">
          <a:xfrm>
            <a:off x="7421768" y="3661132"/>
            <a:ext cx="327025" cy="3175"/>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1" name="Line 184"/>
          <p:cNvSpPr>
            <a:spLocks noChangeShapeType="1"/>
          </p:cNvSpPr>
          <p:nvPr/>
        </p:nvSpPr>
        <p:spPr bwMode="auto">
          <a:xfrm>
            <a:off x="7631318" y="3645257"/>
            <a:ext cx="53975" cy="1587"/>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2" name="Line 185"/>
          <p:cNvSpPr>
            <a:spLocks noChangeShapeType="1"/>
          </p:cNvSpPr>
          <p:nvPr/>
        </p:nvSpPr>
        <p:spPr bwMode="auto">
          <a:xfrm>
            <a:off x="7631318" y="3629382"/>
            <a:ext cx="53975" cy="1587"/>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3" name="Line 186"/>
          <p:cNvSpPr>
            <a:spLocks noChangeShapeType="1"/>
          </p:cNvSpPr>
          <p:nvPr/>
        </p:nvSpPr>
        <p:spPr bwMode="auto">
          <a:xfrm>
            <a:off x="7631318" y="3613507"/>
            <a:ext cx="53975" cy="1587"/>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4" name="Rectangle 187"/>
          <p:cNvSpPr>
            <a:spLocks noChangeArrowheads="1"/>
          </p:cNvSpPr>
          <p:nvPr/>
        </p:nvSpPr>
        <p:spPr bwMode="auto">
          <a:xfrm>
            <a:off x="7726568" y="3515082"/>
            <a:ext cx="63500" cy="22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5" name="Rectangle 188"/>
          <p:cNvSpPr>
            <a:spLocks noChangeArrowheads="1"/>
          </p:cNvSpPr>
          <p:nvPr/>
        </p:nvSpPr>
        <p:spPr bwMode="auto">
          <a:xfrm>
            <a:off x="7726568" y="3575407"/>
            <a:ext cx="63500" cy="22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nvGrpSpPr>
          <p:cNvPr id="1186" name="Group 189"/>
          <p:cNvGrpSpPr>
            <a:grpSpLocks/>
          </p:cNvGrpSpPr>
          <p:nvPr/>
        </p:nvGrpSpPr>
        <p:grpSpPr bwMode="auto">
          <a:xfrm>
            <a:off x="10514218" y="4027844"/>
            <a:ext cx="941387" cy="620713"/>
            <a:chOff x="4842" y="2384"/>
            <a:chExt cx="593" cy="391"/>
          </a:xfrm>
        </p:grpSpPr>
        <p:sp>
          <p:nvSpPr>
            <p:cNvPr id="1187" name="Rectangle 190"/>
            <p:cNvSpPr>
              <a:spLocks noChangeArrowheads="1"/>
            </p:cNvSpPr>
            <p:nvPr/>
          </p:nvSpPr>
          <p:spPr bwMode="auto">
            <a:xfrm>
              <a:off x="4842" y="2384"/>
              <a:ext cx="577" cy="375"/>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8" name="Rectangle 191"/>
            <p:cNvSpPr>
              <a:spLocks noChangeArrowheads="1"/>
            </p:cNvSpPr>
            <p:nvPr/>
          </p:nvSpPr>
          <p:spPr bwMode="auto">
            <a:xfrm>
              <a:off x="4858" y="2400"/>
              <a:ext cx="577" cy="375"/>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89" name="Rectangle 192"/>
            <p:cNvSpPr>
              <a:spLocks noChangeArrowheads="1"/>
            </p:cNvSpPr>
            <p:nvPr/>
          </p:nvSpPr>
          <p:spPr bwMode="auto">
            <a:xfrm>
              <a:off x="4850" y="2392"/>
              <a:ext cx="577" cy="375"/>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190" name="Freeform 193"/>
          <p:cNvSpPr>
            <a:spLocks/>
          </p:cNvSpPr>
          <p:nvPr/>
        </p:nvSpPr>
        <p:spPr bwMode="auto">
          <a:xfrm>
            <a:off x="10660268" y="4194532"/>
            <a:ext cx="373062" cy="257175"/>
          </a:xfrm>
          <a:custGeom>
            <a:avLst/>
            <a:gdLst>
              <a:gd name="T0" fmla="*/ 151 w 235"/>
              <a:gd name="T1" fmla="*/ 42 h 162"/>
              <a:gd name="T2" fmla="*/ 179 w 235"/>
              <a:gd name="T3" fmla="*/ 26 h 162"/>
              <a:gd name="T4" fmla="*/ 175 w 235"/>
              <a:gd name="T5" fmla="*/ 14 h 162"/>
              <a:gd name="T6" fmla="*/ 181 w 235"/>
              <a:gd name="T7" fmla="*/ 4 h 162"/>
              <a:gd name="T8" fmla="*/ 193 w 235"/>
              <a:gd name="T9" fmla="*/ 0 h 162"/>
              <a:gd name="T10" fmla="*/ 203 w 235"/>
              <a:gd name="T11" fmla="*/ 4 h 162"/>
              <a:gd name="T12" fmla="*/ 209 w 235"/>
              <a:gd name="T13" fmla="*/ 14 h 162"/>
              <a:gd name="T14" fmla="*/ 215 w 235"/>
              <a:gd name="T15" fmla="*/ 24 h 162"/>
              <a:gd name="T16" fmla="*/ 223 w 235"/>
              <a:gd name="T17" fmla="*/ 32 h 162"/>
              <a:gd name="T18" fmla="*/ 229 w 235"/>
              <a:gd name="T19" fmla="*/ 40 h 162"/>
              <a:gd name="T20" fmla="*/ 233 w 235"/>
              <a:gd name="T21" fmla="*/ 50 h 162"/>
              <a:gd name="T22" fmla="*/ 235 w 235"/>
              <a:gd name="T23" fmla="*/ 58 h 162"/>
              <a:gd name="T24" fmla="*/ 223 w 235"/>
              <a:gd name="T25" fmla="*/ 66 h 162"/>
              <a:gd name="T26" fmla="*/ 211 w 235"/>
              <a:gd name="T27" fmla="*/ 68 h 162"/>
              <a:gd name="T28" fmla="*/ 205 w 235"/>
              <a:gd name="T29" fmla="*/ 60 h 162"/>
              <a:gd name="T30" fmla="*/ 179 w 235"/>
              <a:gd name="T31" fmla="*/ 74 h 162"/>
              <a:gd name="T32" fmla="*/ 149 w 235"/>
              <a:gd name="T33" fmla="*/ 92 h 162"/>
              <a:gd name="T34" fmla="*/ 137 w 235"/>
              <a:gd name="T35" fmla="*/ 98 h 162"/>
              <a:gd name="T36" fmla="*/ 129 w 235"/>
              <a:gd name="T37" fmla="*/ 100 h 162"/>
              <a:gd name="T38" fmla="*/ 125 w 235"/>
              <a:gd name="T39" fmla="*/ 104 h 162"/>
              <a:gd name="T40" fmla="*/ 119 w 235"/>
              <a:gd name="T41" fmla="*/ 106 h 162"/>
              <a:gd name="T42" fmla="*/ 117 w 235"/>
              <a:gd name="T43" fmla="*/ 112 h 162"/>
              <a:gd name="T44" fmla="*/ 109 w 235"/>
              <a:gd name="T45" fmla="*/ 110 h 162"/>
              <a:gd name="T46" fmla="*/ 107 w 235"/>
              <a:gd name="T47" fmla="*/ 118 h 162"/>
              <a:gd name="T48" fmla="*/ 100 w 235"/>
              <a:gd name="T49" fmla="*/ 114 h 162"/>
              <a:gd name="T50" fmla="*/ 96 w 235"/>
              <a:gd name="T51" fmla="*/ 124 h 162"/>
              <a:gd name="T52" fmla="*/ 88 w 235"/>
              <a:gd name="T53" fmla="*/ 124 h 162"/>
              <a:gd name="T54" fmla="*/ 82 w 235"/>
              <a:gd name="T55" fmla="*/ 132 h 162"/>
              <a:gd name="T56" fmla="*/ 76 w 235"/>
              <a:gd name="T57" fmla="*/ 130 h 162"/>
              <a:gd name="T58" fmla="*/ 70 w 235"/>
              <a:gd name="T59" fmla="*/ 136 h 162"/>
              <a:gd name="T60" fmla="*/ 66 w 235"/>
              <a:gd name="T61" fmla="*/ 140 h 162"/>
              <a:gd name="T62" fmla="*/ 56 w 235"/>
              <a:gd name="T63" fmla="*/ 140 h 162"/>
              <a:gd name="T64" fmla="*/ 54 w 235"/>
              <a:gd name="T65" fmla="*/ 148 h 162"/>
              <a:gd name="T66" fmla="*/ 44 w 235"/>
              <a:gd name="T67" fmla="*/ 148 h 162"/>
              <a:gd name="T68" fmla="*/ 42 w 235"/>
              <a:gd name="T69" fmla="*/ 156 h 162"/>
              <a:gd name="T70" fmla="*/ 34 w 235"/>
              <a:gd name="T71" fmla="*/ 158 h 162"/>
              <a:gd name="T72" fmla="*/ 26 w 235"/>
              <a:gd name="T73" fmla="*/ 156 h 162"/>
              <a:gd name="T74" fmla="*/ 18 w 235"/>
              <a:gd name="T75" fmla="*/ 158 h 162"/>
              <a:gd name="T76" fmla="*/ 10 w 235"/>
              <a:gd name="T77" fmla="*/ 158 h 162"/>
              <a:gd name="T78" fmla="*/ 0 w 235"/>
              <a:gd name="T79" fmla="*/ 160 h 162"/>
              <a:gd name="T80" fmla="*/ 0 w 235"/>
              <a:gd name="T81" fmla="*/ 150 h 162"/>
              <a:gd name="T82" fmla="*/ 6 w 235"/>
              <a:gd name="T83" fmla="*/ 144 h 162"/>
              <a:gd name="T84" fmla="*/ 8 w 235"/>
              <a:gd name="T85" fmla="*/ 134 h 162"/>
              <a:gd name="T86" fmla="*/ 16 w 235"/>
              <a:gd name="T87" fmla="*/ 126 h 162"/>
              <a:gd name="T88" fmla="*/ 24 w 235"/>
              <a:gd name="T89" fmla="*/ 124 h 162"/>
              <a:gd name="T90" fmla="*/ 28 w 235"/>
              <a:gd name="T91" fmla="*/ 116 h 162"/>
              <a:gd name="T92" fmla="*/ 34 w 235"/>
              <a:gd name="T93" fmla="*/ 116 h 162"/>
              <a:gd name="T94" fmla="*/ 40 w 235"/>
              <a:gd name="T95" fmla="*/ 108 h 162"/>
              <a:gd name="T96" fmla="*/ 48 w 235"/>
              <a:gd name="T97" fmla="*/ 108 h 162"/>
              <a:gd name="T98" fmla="*/ 52 w 235"/>
              <a:gd name="T99" fmla="*/ 104 h 162"/>
              <a:gd name="T100" fmla="*/ 56 w 235"/>
              <a:gd name="T101" fmla="*/ 102 h 162"/>
              <a:gd name="T102" fmla="*/ 62 w 235"/>
              <a:gd name="T103" fmla="*/ 98 h 162"/>
              <a:gd name="T104" fmla="*/ 68 w 235"/>
              <a:gd name="T105" fmla="*/ 92 h 162"/>
              <a:gd name="T106" fmla="*/ 76 w 235"/>
              <a:gd name="T107" fmla="*/ 92 h 162"/>
              <a:gd name="T108" fmla="*/ 78 w 235"/>
              <a:gd name="T109" fmla="*/ 86 h 162"/>
              <a:gd name="T110" fmla="*/ 88 w 235"/>
              <a:gd name="T111" fmla="*/ 86 h 162"/>
              <a:gd name="T112" fmla="*/ 94 w 235"/>
              <a:gd name="T113" fmla="*/ 78 h 162"/>
              <a:gd name="T114" fmla="*/ 98 w 235"/>
              <a:gd name="T115" fmla="*/ 78 h 162"/>
              <a:gd name="T116" fmla="*/ 104 w 235"/>
              <a:gd name="T117" fmla="*/ 74 h 162"/>
              <a:gd name="T118" fmla="*/ 111 w 235"/>
              <a:gd name="T119" fmla="*/ 70 h 162"/>
              <a:gd name="T120" fmla="*/ 119 w 235"/>
              <a:gd name="T121" fmla="*/ 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5" h="162">
                <a:moveTo>
                  <a:pt x="133" y="54"/>
                </a:moveTo>
                <a:lnTo>
                  <a:pt x="135" y="52"/>
                </a:lnTo>
                <a:lnTo>
                  <a:pt x="139" y="50"/>
                </a:lnTo>
                <a:lnTo>
                  <a:pt x="141" y="48"/>
                </a:lnTo>
                <a:lnTo>
                  <a:pt x="143" y="48"/>
                </a:lnTo>
                <a:lnTo>
                  <a:pt x="143" y="46"/>
                </a:lnTo>
                <a:lnTo>
                  <a:pt x="145" y="46"/>
                </a:lnTo>
                <a:lnTo>
                  <a:pt x="145" y="46"/>
                </a:lnTo>
                <a:lnTo>
                  <a:pt x="147" y="44"/>
                </a:lnTo>
                <a:lnTo>
                  <a:pt x="149" y="42"/>
                </a:lnTo>
                <a:lnTo>
                  <a:pt x="151" y="42"/>
                </a:lnTo>
                <a:lnTo>
                  <a:pt x="155" y="42"/>
                </a:lnTo>
                <a:lnTo>
                  <a:pt x="159" y="38"/>
                </a:lnTo>
                <a:lnTo>
                  <a:pt x="165" y="34"/>
                </a:lnTo>
                <a:lnTo>
                  <a:pt x="171" y="32"/>
                </a:lnTo>
                <a:lnTo>
                  <a:pt x="175" y="28"/>
                </a:lnTo>
                <a:lnTo>
                  <a:pt x="177" y="28"/>
                </a:lnTo>
                <a:lnTo>
                  <a:pt x="177" y="26"/>
                </a:lnTo>
                <a:lnTo>
                  <a:pt x="177" y="26"/>
                </a:lnTo>
                <a:lnTo>
                  <a:pt x="179" y="26"/>
                </a:lnTo>
                <a:lnTo>
                  <a:pt x="179" y="26"/>
                </a:lnTo>
                <a:lnTo>
                  <a:pt x="179" y="26"/>
                </a:lnTo>
                <a:lnTo>
                  <a:pt x="179" y="24"/>
                </a:lnTo>
                <a:lnTo>
                  <a:pt x="179" y="22"/>
                </a:lnTo>
                <a:lnTo>
                  <a:pt x="179" y="22"/>
                </a:lnTo>
                <a:lnTo>
                  <a:pt x="179" y="20"/>
                </a:lnTo>
                <a:lnTo>
                  <a:pt x="179" y="20"/>
                </a:lnTo>
                <a:lnTo>
                  <a:pt x="179" y="18"/>
                </a:lnTo>
                <a:lnTo>
                  <a:pt x="177" y="18"/>
                </a:lnTo>
                <a:lnTo>
                  <a:pt x="177" y="16"/>
                </a:lnTo>
                <a:lnTo>
                  <a:pt x="175" y="16"/>
                </a:lnTo>
                <a:lnTo>
                  <a:pt x="175" y="14"/>
                </a:lnTo>
                <a:lnTo>
                  <a:pt x="175" y="14"/>
                </a:lnTo>
                <a:lnTo>
                  <a:pt x="175" y="12"/>
                </a:lnTo>
                <a:lnTo>
                  <a:pt x="175" y="12"/>
                </a:lnTo>
                <a:lnTo>
                  <a:pt x="173" y="10"/>
                </a:lnTo>
                <a:lnTo>
                  <a:pt x="173" y="10"/>
                </a:lnTo>
                <a:lnTo>
                  <a:pt x="175" y="10"/>
                </a:lnTo>
                <a:lnTo>
                  <a:pt x="175" y="8"/>
                </a:lnTo>
                <a:lnTo>
                  <a:pt x="177" y="8"/>
                </a:lnTo>
                <a:lnTo>
                  <a:pt x="177" y="8"/>
                </a:lnTo>
                <a:lnTo>
                  <a:pt x="179" y="6"/>
                </a:lnTo>
                <a:lnTo>
                  <a:pt x="181" y="6"/>
                </a:lnTo>
                <a:lnTo>
                  <a:pt x="181" y="4"/>
                </a:lnTo>
                <a:lnTo>
                  <a:pt x="183" y="4"/>
                </a:lnTo>
                <a:lnTo>
                  <a:pt x="183" y="4"/>
                </a:lnTo>
                <a:lnTo>
                  <a:pt x="185" y="4"/>
                </a:lnTo>
                <a:lnTo>
                  <a:pt x="185" y="2"/>
                </a:lnTo>
                <a:lnTo>
                  <a:pt x="187" y="2"/>
                </a:lnTo>
                <a:lnTo>
                  <a:pt x="187" y="2"/>
                </a:lnTo>
                <a:lnTo>
                  <a:pt x="189" y="0"/>
                </a:lnTo>
                <a:lnTo>
                  <a:pt x="189" y="0"/>
                </a:lnTo>
                <a:lnTo>
                  <a:pt x="191" y="0"/>
                </a:lnTo>
                <a:lnTo>
                  <a:pt x="191" y="0"/>
                </a:lnTo>
                <a:lnTo>
                  <a:pt x="193" y="0"/>
                </a:lnTo>
                <a:lnTo>
                  <a:pt x="193" y="0"/>
                </a:lnTo>
                <a:lnTo>
                  <a:pt x="195" y="0"/>
                </a:lnTo>
                <a:lnTo>
                  <a:pt x="195" y="0"/>
                </a:lnTo>
                <a:lnTo>
                  <a:pt x="197" y="0"/>
                </a:lnTo>
                <a:lnTo>
                  <a:pt x="197" y="0"/>
                </a:lnTo>
                <a:lnTo>
                  <a:pt x="199" y="0"/>
                </a:lnTo>
                <a:lnTo>
                  <a:pt x="199" y="0"/>
                </a:lnTo>
                <a:lnTo>
                  <a:pt x="199" y="2"/>
                </a:lnTo>
                <a:lnTo>
                  <a:pt x="201" y="2"/>
                </a:lnTo>
                <a:lnTo>
                  <a:pt x="201" y="2"/>
                </a:lnTo>
                <a:lnTo>
                  <a:pt x="203" y="4"/>
                </a:lnTo>
                <a:lnTo>
                  <a:pt x="203" y="4"/>
                </a:lnTo>
                <a:lnTo>
                  <a:pt x="203" y="4"/>
                </a:lnTo>
                <a:lnTo>
                  <a:pt x="203" y="6"/>
                </a:lnTo>
                <a:lnTo>
                  <a:pt x="205" y="6"/>
                </a:lnTo>
                <a:lnTo>
                  <a:pt x="205" y="8"/>
                </a:lnTo>
                <a:lnTo>
                  <a:pt x="205" y="8"/>
                </a:lnTo>
                <a:lnTo>
                  <a:pt x="207" y="10"/>
                </a:lnTo>
                <a:lnTo>
                  <a:pt x="207" y="10"/>
                </a:lnTo>
                <a:lnTo>
                  <a:pt x="207" y="12"/>
                </a:lnTo>
                <a:lnTo>
                  <a:pt x="209" y="12"/>
                </a:lnTo>
                <a:lnTo>
                  <a:pt x="209" y="14"/>
                </a:lnTo>
                <a:lnTo>
                  <a:pt x="209" y="14"/>
                </a:lnTo>
                <a:lnTo>
                  <a:pt x="211" y="14"/>
                </a:lnTo>
                <a:lnTo>
                  <a:pt x="211" y="16"/>
                </a:lnTo>
                <a:lnTo>
                  <a:pt x="211" y="16"/>
                </a:lnTo>
                <a:lnTo>
                  <a:pt x="211" y="18"/>
                </a:lnTo>
                <a:lnTo>
                  <a:pt x="213" y="18"/>
                </a:lnTo>
                <a:lnTo>
                  <a:pt x="213" y="20"/>
                </a:lnTo>
                <a:lnTo>
                  <a:pt x="213" y="20"/>
                </a:lnTo>
                <a:lnTo>
                  <a:pt x="213" y="22"/>
                </a:lnTo>
                <a:lnTo>
                  <a:pt x="215" y="22"/>
                </a:lnTo>
                <a:lnTo>
                  <a:pt x="215" y="24"/>
                </a:lnTo>
                <a:lnTo>
                  <a:pt x="217" y="24"/>
                </a:lnTo>
                <a:lnTo>
                  <a:pt x="217" y="26"/>
                </a:lnTo>
                <a:lnTo>
                  <a:pt x="217" y="26"/>
                </a:lnTo>
                <a:lnTo>
                  <a:pt x="219" y="28"/>
                </a:lnTo>
                <a:lnTo>
                  <a:pt x="219" y="28"/>
                </a:lnTo>
                <a:lnTo>
                  <a:pt x="219" y="28"/>
                </a:lnTo>
                <a:lnTo>
                  <a:pt x="221" y="30"/>
                </a:lnTo>
                <a:lnTo>
                  <a:pt x="221" y="30"/>
                </a:lnTo>
                <a:lnTo>
                  <a:pt x="221" y="32"/>
                </a:lnTo>
                <a:lnTo>
                  <a:pt x="223" y="32"/>
                </a:lnTo>
                <a:lnTo>
                  <a:pt x="223" y="32"/>
                </a:lnTo>
                <a:lnTo>
                  <a:pt x="223" y="34"/>
                </a:lnTo>
                <a:lnTo>
                  <a:pt x="223" y="34"/>
                </a:lnTo>
                <a:lnTo>
                  <a:pt x="225" y="36"/>
                </a:lnTo>
                <a:lnTo>
                  <a:pt x="225" y="36"/>
                </a:lnTo>
                <a:lnTo>
                  <a:pt x="225" y="36"/>
                </a:lnTo>
                <a:lnTo>
                  <a:pt x="227" y="36"/>
                </a:lnTo>
                <a:lnTo>
                  <a:pt x="227" y="38"/>
                </a:lnTo>
                <a:lnTo>
                  <a:pt x="227" y="38"/>
                </a:lnTo>
                <a:lnTo>
                  <a:pt x="227" y="40"/>
                </a:lnTo>
                <a:lnTo>
                  <a:pt x="227" y="40"/>
                </a:lnTo>
                <a:lnTo>
                  <a:pt x="229" y="40"/>
                </a:lnTo>
                <a:lnTo>
                  <a:pt x="229" y="42"/>
                </a:lnTo>
                <a:lnTo>
                  <a:pt x="229" y="42"/>
                </a:lnTo>
                <a:lnTo>
                  <a:pt x="231" y="42"/>
                </a:lnTo>
                <a:lnTo>
                  <a:pt x="231" y="44"/>
                </a:lnTo>
                <a:lnTo>
                  <a:pt x="231" y="44"/>
                </a:lnTo>
                <a:lnTo>
                  <a:pt x="231" y="46"/>
                </a:lnTo>
                <a:lnTo>
                  <a:pt x="233" y="46"/>
                </a:lnTo>
                <a:lnTo>
                  <a:pt x="233" y="46"/>
                </a:lnTo>
                <a:lnTo>
                  <a:pt x="233" y="48"/>
                </a:lnTo>
                <a:lnTo>
                  <a:pt x="233" y="48"/>
                </a:lnTo>
                <a:lnTo>
                  <a:pt x="233" y="50"/>
                </a:lnTo>
                <a:lnTo>
                  <a:pt x="235" y="50"/>
                </a:lnTo>
                <a:lnTo>
                  <a:pt x="235" y="52"/>
                </a:lnTo>
                <a:lnTo>
                  <a:pt x="235" y="52"/>
                </a:lnTo>
                <a:lnTo>
                  <a:pt x="235" y="52"/>
                </a:lnTo>
                <a:lnTo>
                  <a:pt x="235" y="52"/>
                </a:lnTo>
                <a:lnTo>
                  <a:pt x="235" y="54"/>
                </a:lnTo>
                <a:lnTo>
                  <a:pt x="235" y="54"/>
                </a:lnTo>
                <a:lnTo>
                  <a:pt x="235" y="56"/>
                </a:lnTo>
                <a:lnTo>
                  <a:pt x="235" y="56"/>
                </a:lnTo>
                <a:lnTo>
                  <a:pt x="235" y="58"/>
                </a:lnTo>
                <a:lnTo>
                  <a:pt x="235" y="58"/>
                </a:lnTo>
                <a:lnTo>
                  <a:pt x="235" y="60"/>
                </a:lnTo>
                <a:lnTo>
                  <a:pt x="233" y="60"/>
                </a:lnTo>
                <a:lnTo>
                  <a:pt x="231" y="60"/>
                </a:lnTo>
                <a:lnTo>
                  <a:pt x="231" y="62"/>
                </a:lnTo>
                <a:lnTo>
                  <a:pt x="229" y="62"/>
                </a:lnTo>
                <a:lnTo>
                  <a:pt x="227" y="64"/>
                </a:lnTo>
                <a:lnTo>
                  <a:pt x="227" y="64"/>
                </a:lnTo>
                <a:lnTo>
                  <a:pt x="225" y="64"/>
                </a:lnTo>
                <a:lnTo>
                  <a:pt x="225" y="64"/>
                </a:lnTo>
                <a:lnTo>
                  <a:pt x="223" y="64"/>
                </a:lnTo>
                <a:lnTo>
                  <a:pt x="223" y="66"/>
                </a:lnTo>
                <a:lnTo>
                  <a:pt x="221" y="66"/>
                </a:lnTo>
                <a:lnTo>
                  <a:pt x="219" y="68"/>
                </a:lnTo>
                <a:lnTo>
                  <a:pt x="219" y="68"/>
                </a:lnTo>
                <a:lnTo>
                  <a:pt x="217" y="70"/>
                </a:lnTo>
                <a:lnTo>
                  <a:pt x="217" y="70"/>
                </a:lnTo>
                <a:lnTo>
                  <a:pt x="215" y="70"/>
                </a:lnTo>
                <a:lnTo>
                  <a:pt x="215" y="70"/>
                </a:lnTo>
                <a:lnTo>
                  <a:pt x="213" y="70"/>
                </a:lnTo>
                <a:lnTo>
                  <a:pt x="211" y="70"/>
                </a:lnTo>
                <a:lnTo>
                  <a:pt x="211" y="68"/>
                </a:lnTo>
                <a:lnTo>
                  <a:pt x="211" y="68"/>
                </a:lnTo>
                <a:lnTo>
                  <a:pt x="211" y="68"/>
                </a:lnTo>
                <a:lnTo>
                  <a:pt x="211" y="66"/>
                </a:lnTo>
                <a:lnTo>
                  <a:pt x="209" y="66"/>
                </a:lnTo>
                <a:lnTo>
                  <a:pt x="209" y="64"/>
                </a:lnTo>
                <a:lnTo>
                  <a:pt x="209" y="64"/>
                </a:lnTo>
                <a:lnTo>
                  <a:pt x="207" y="62"/>
                </a:lnTo>
                <a:lnTo>
                  <a:pt x="207" y="62"/>
                </a:lnTo>
                <a:lnTo>
                  <a:pt x="207" y="60"/>
                </a:lnTo>
                <a:lnTo>
                  <a:pt x="205" y="60"/>
                </a:lnTo>
                <a:lnTo>
                  <a:pt x="205" y="60"/>
                </a:lnTo>
                <a:lnTo>
                  <a:pt x="205" y="60"/>
                </a:lnTo>
                <a:lnTo>
                  <a:pt x="203" y="60"/>
                </a:lnTo>
                <a:lnTo>
                  <a:pt x="203" y="60"/>
                </a:lnTo>
                <a:lnTo>
                  <a:pt x="199" y="62"/>
                </a:lnTo>
                <a:lnTo>
                  <a:pt x="195" y="64"/>
                </a:lnTo>
                <a:lnTo>
                  <a:pt x="193" y="66"/>
                </a:lnTo>
                <a:lnTo>
                  <a:pt x="189" y="68"/>
                </a:lnTo>
                <a:lnTo>
                  <a:pt x="187" y="70"/>
                </a:lnTo>
                <a:lnTo>
                  <a:pt x="185" y="70"/>
                </a:lnTo>
                <a:lnTo>
                  <a:pt x="183" y="72"/>
                </a:lnTo>
                <a:lnTo>
                  <a:pt x="181" y="74"/>
                </a:lnTo>
                <a:lnTo>
                  <a:pt x="179" y="74"/>
                </a:lnTo>
                <a:lnTo>
                  <a:pt x="177" y="76"/>
                </a:lnTo>
                <a:lnTo>
                  <a:pt x="171" y="78"/>
                </a:lnTo>
                <a:lnTo>
                  <a:pt x="165" y="82"/>
                </a:lnTo>
                <a:lnTo>
                  <a:pt x="157" y="86"/>
                </a:lnTo>
                <a:lnTo>
                  <a:pt x="157" y="86"/>
                </a:lnTo>
                <a:lnTo>
                  <a:pt x="155" y="88"/>
                </a:lnTo>
                <a:lnTo>
                  <a:pt x="155" y="88"/>
                </a:lnTo>
                <a:lnTo>
                  <a:pt x="153" y="90"/>
                </a:lnTo>
                <a:lnTo>
                  <a:pt x="151" y="90"/>
                </a:lnTo>
                <a:lnTo>
                  <a:pt x="149" y="90"/>
                </a:lnTo>
                <a:lnTo>
                  <a:pt x="149" y="92"/>
                </a:lnTo>
                <a:lnTo>
                  <a:pt x="147" y="92"/>
                </a:lnTo>
                <a:lnTo>
                  <a:pt x="147" y="94"/>
                </a:lnTo>
                <a:lnTo>
                  <a:pt x="147" y="94"/>
                </a:lnTo>
                <a:lnTo>
                  <a:pt x="145" y="94"/>
                </a:lnTo>
                <a:lnTo>
                  <a:pt x="145" y="94"/>
                </a:lnTo>
                <a:lnTo>
                  <a:pt x="143" y="96"/>
                </a:lnTo>
                <a:lnTo>
                  <a:pt x="143" y="96"/>
                </a:lnTo>
                <a:lnTo>
                  <a:pt x="141" y="96"/>
                </a:lnTo>
                <a:lnTo>
                  <a:pt x="141" y="98"/>
                </a:lnTo>
                <a:lnTo>
                  <a:pt x="139" y="98"/>
                </a:lnTo>
                <a:lnTo>
                  <a:pt x="137" y="98"/>
                </a:lnTo>
                <a:lnTo>
                  <a:pt x="137" y="100"/>
                </a:lnTo>
                <a:lnTo>
                  <a:pt x="135" y="98"/>
                </a:lnTo>
                <a:lnTo>
                  <a:pt x="135" y="98"/>
                </a:lnTo>
                <a:lnTo>
                  <a:pt x="133" y="96"/>
                </a:lnTo>
                <a:lnTo>
                  <a:pt x="133" y="96"/>
                </a:lnTo>
                <a:lnTo>
                  <a:pt x="131" y="96"/>
                </a:lnTo>
                <a:lnTo>
                  <a:pt x="131" y="96"/>
                </a:lnTo>
                <a:lnTo>
                  <a:pt x="129" y="96"/>
                </a:lnTo>
                <a:lnTo>
                  <a:pt x="129" y="98"/>
                </a:lnTo>
                <a:lnTo>
                  <a:pt x="129" y="98"/>
                </a:lnTo>
                <a:lnTo>
                  <a:pt x="129" y="100"/>
                </a:lnTo>
                <a:lnTo>
                  <a:pt x="129" y="100"/>
                </a:lnTo>
                <a:lnTo>
                  <a:pt x="129" y="100"/>
                </a:lnTo>
                <a:lnTo>
                  <a:pt x="129" y="102"/>
                </a:lnTo>
                <a:lnTo>
                  <a:pt x="129" y="102"/>
                </a:lnTo>
                <a:lnTo>
                  <a:pt x="129" y="104"/>
                </a:lnTo>
                <a:lnTo>
                  <a:pt x="127" y="104"/>
                </a:lnTo>
                <a:lnTo>
                  <a:pt x="127" y="104"/>
                </a:lnTo>
                <a:lnTo>
                  <a:pt x="127" y="106"/>
                </a:lnTo>
                <a:lnTo>
                  <a:pt x="127" y="106"/>
                </a:lnTo>
                <a:lnTo>
                  <a:pt x="125" y="106"/>
                </a:lnTo>
                <a:lnTo>
                  <a:pt x="125" y="104"/>
                </a:lnTo>
                <a:lnTo>
                  <a:pt x="125" y="106"/>
                </a:lnTo>
                <a:lnTo>
                  <a:pt x="125" y="104"/>
                </a:lnTo>
                <a:lnTo>
                  <a:pt x="123" y="104"/>
                </a:lnTo>
                <a:lnTo>
                  <a:pt x="123" y="104"/>
                </a:lnTo>
                <a:lnTo>
                  <a:pt x="121" y="104"/>
                </a:lnTo>
                <a:lnTo>
                  <a:pt x="121" y="104"/>
                </a:lnTo>
                <a:lnTo>
                  <a:pt x="121" y="102"/>
                </a:lnTo>
                <a:lnTo>
                  <a:pt x="119" y="104"/>
                </a:lnTo>
                <a:lnTo>
                  <a:pt x="119" y="104"/>
                </a:lnTo>
                <a:lnTo>
                  <a:pt x="119" y="104"/>
                </a:lnTo>
                <a:lnTo>
                  <a:pt x="119" y="106"/>
                </a:lnTo>
                <a:lnTo>
                  <a:pt x="119" y="106"/>
                </a:lnTo>
                <a:lnTo>
                  <a:pt x="119" y="106"/>
                </a:lnTo>
                <a:lnTo>
                  <a:pt x="119" y="106"/>
                </a:lnTo>
                <a:lnTo>
                  <a:pt x="119" y="106"/>
                </a:lnTo>
                <a:lnTo>
                  <a:pt x="119" y="108"/>
                </a:lnTo>
                <a:lnTo>
                  <a:pt x="119" y="108"/>
                </a:lnTo>
                <a:lnTo>
                  <a:pt x="119" y="110"/>
                </a:lnTo>
                <a:lnTo>
                  <a:pt x="119" y="112"/>
                </a:lnTo>
                <a:lnTo>
                  <a:pt x="119" y="112"/>
                </a:lnTo>
                <a:lnTo>
                  <a:pt x="117" y="112"/>
                </a:lnTo>
                <a:lnTo>
                  <a:pt x="117" y="112"/>
                </a:lnTo>
                <a:lnTo>
                  <a:pt x="115" y="112"/>
                </a:lnTo>
                <a:lnTo>
                  <a:pt x="113" y="112"/>
                </a:lnTo>
                <a:lnTo>
                  <a:pt x="113" y="110"/>
                </a:lnTo>
                <a:lnTo>
                  <a:pt x="113" y="110"/>
                </a:lnTo>
                <a:lnTo>
                  <a:pt x="113" y="110"/>
                </a:lnTo>
                <a:lnTo>
                  <a:pt x="111" y="108"/>
                </a:lnTo>
                <a:lnTo>
                  <a:pt x="111" y="110"/>
                </a:lnTo>
                <a:lnTo>
                  <a:pt x="111" y="108"/>
                </a:lnTo>
                <a:lnTo>
                  <a:pt x="111" y="108"/>
                </a:lnTo>
                <a:lnTo>
                  <a:pt x="109" y="110"/>
                </a:lnTo>
                <a:lnTo>
                  <a:pt x="109" y="110"/>
                </a:lnTo>
                <a:lnTo>
                  <a:pt x="109" y="112"/>
                </a:lnTo>
                <a:lnTo>
                  <a:pt x="109" y="112"/>
                </a:lnTo>
                <a:lnTo>
                  <a:pt x="109" y="114"/>
                </a:lnTo>
                <a:lnTo>
                  <a:pt x="109" y="114"/>
                </a:lnTo>
                <a:lnTo>
                  <a:pt x="109" y="116"/>
                </a:lnTo>
                <a:lnTo>
                  <a:pt x="111" y="116"/>
                </a:lnTo>
                <a:lnTo>
                  <a:pt x="109" y="116"/>
                </a:lnTo>
                <a:lnTo>
                  <a:pt x="109" y="118"/>
                </a:lnTo>
                <a:lnTo>
                  <a:pt x="109" y="118"/>
                </a:lnTo>
                <a:lnTo>
                  <a:pt x="107" y="118"/>
                </a:lnTo>
                <a:lnTo>
                  <a:pt x="107" y="118"/>
                </a:lnTo>
                <a:lnTo>
                  <a:pt x="107" y="118"/>
                </a:lnTo>
                <a:lnTo>
                  <a:pt x="104" y="118"/>
                </a:lnTo>
                <a:lnTo>
                  <a:pt x="104" y="118"/>
                </a:lnTo>
                <a:lnTo>
                  <a:pt x="104" y="118"/>
                </a:lnTo>
                <a:lnTo>
                  <a:pt x="104" y="116"/>
                </a:lnTo>
                <a:lnTo>
                  <a:pt x="102" y="116"/>
                </a:lnTo>
                <a:lnTo>
                  <a:pt x="102" y="116"/>
                </a:lnTo>
                <a:lnTo>
                  <a:pt x="100" y="116"/>
                </a:lnTo>
                <a:lnTo>
                  <a:pt x="100" y="116"/>
                </a:lnTo>
                <a:lnTo>
                  <a:pt x="100" y="116"/>
                </a:lnTo>
                <a:lnTo>
                  <a:pt x="100" y="114"/>
                </a:lnTo>
                <a:lnTo>
                  <a:pt x="100" y="116"/>
                </a:lnTo>
                <a:lnTo>
                  <a:pt x="98" y="116"/>
                </a:lnTo>
                <a:lnTo>
                  <a:pt x="98" y="116"/>
                </a:lnTo>
                <a:lnTo>
                  <a:pt x="98" y="118"/>
                </a:lnTo>
                <a:lnTo>
                  <a:pt x="98" y="118"/>
                </a:lnTo>
                <a:lnTo>
                  <a:pt x="98" y="120"/>
                </a:lnTo>
                <a:lnTo>
                  <a:pt x="98" y="120"/>
                </a:lnTo>
                <a:lnTo>
                  <a:pt x="98" y="122"/>
                </a:lnTo>
                <a:lnTo>
                  <a:pt x="96" y="122"/>
                </a:lnTo>
                <a:lnTo>
                  <a:pt x="96" y="122"/>
                </a:lnTo>
                <a:lnTo>
                  <a:pt x="96" y="124"/>
                </a:lnTo>
                <a:lnTo>
                  <a:pt x="96" y="124"/>
                </a:lnTo>
                <a:lnTo>
                  <a:pt x="94" y="124"/>
                </a:lnTo>
                <a:lnTo>
                  <a:pt x="94" y="124"/>
                </a:lnTo>
                <a:lnTo>
                  <a:pt x="92" y="124"/>
                </a:lnTo>
                <a:lnTo>
                  <a:pt x="92" y="124"/>
                </a:lnTo>
                <a:lnTo>
                  <a:pt x="90" y="124"/>
                </a:lnTo>
                <a:lnTo>
                  <a:pt x="90" y="122"/>
                </a:lnTo>
                <a:lnTo>
                  <a:pt x="90" y="122"/>
                </a:lnTo>
                <a:lnTo>
                  <a:pt x="88" y="122"/>
                </a:lnTo>
                <a:lnTo>
                  <a:pt x="88" y="122"/>
                </a:lnTo>
                <a:lnTo>
                  <a:pt x="88" y="124"/>
                </a:lnTo>
                <a:lnTo>
                  <a:pt x="88" y="124"/>
                </a:lnTo>
                <a:lnTo>
                  <a:pt x="88" y="126"/>
                </a:lnTo>
                <a:lnTo>
                  <a:pt x="88" y="126"/>
                </a:lnTo>
                <a:lnTo>
                  <a:pt x="86" y="128"/>
                </a:lnTo>
                <a:lnTo>
                  <a:pt x="88" y="128"/>
                </a:lnTo>
                <a:lnTo>
                  <a:pt x="86" y="128"/>
                </a:lnTo>
                <a:lnTo>
                  <a:pt x="86" y="128"/>
                </a:lnTo>
                <a:lnTo>
                  <a:pt x="86" y="130"/>
                </a:lnTo>
                <a:lnTo>
                  <a:pt x="84" y="132"/>
                </a:lnTo>
                <a:lnTo>
                  <a:pt x="84" y="130"/>
                </a:lnTo>
                <a:lnTo>
                  <a:pt x="82" y="132"/>
                </a:lnTo>
                <a:lnTo>
                  <a:pt x="82" y="130"/>
                </a:lnTo>
                <a:lnTo>
                  <a:pt x="80" y="130"/>
                </a:lnTo>
                <a:lnTo>
                  <a:pt x="80" y="128"/>
                </a:lnTo>
                <a:lnTo>
                  <a:pt x="80" y="128"/>
                </a:lnTo>
                <a:lnTo>
                  <a:pt x="78" y="128"/>
                </a:lnTo>
                <a:lnTo>
                  <a:pt x="78" y="128"/>
                </a:lnTo>
                <a:lnTo>
                  <a:pt x="78" y="128"/>
                </a:lnTo>
                <a:lnTo>
                  <a:pt x="76" y="128"/>
                </a:lnTo>
                <a:lnTo>
                  <a:pt x="76" y="130"/>
                </a:lnTo>
                <a:lnTo>
                  <a:pt x="76" y="130"/>
                </a:lnTo>
                <a:lnTo>
                  <a:pt x="76" y="130"/>
                </a:lnTo>
                <a:lnTo>
                  <a:pt x="76" y="132"/>
                </a:lnTo>
                <a:lnTo>
                  <a:pt x="76" y="132"/>
                </a:lnTo>
                <a:lnTo>
                  <a:pt x="76" y="134"/>
                </a:lnTo>
                <a:lnTo>
                  <a:pt x="76" y="134"/>
                </a:lnTo>
                <a:lnTo>
                  <a:pt x="76" y="134"/>
                </a:lnTo>
                <a:lnTo>
                  <a:pt x="76" y="136"/>
                </a:lnTo>
                <a:lnTo>
                  <a:pt x="74" y="136"/>
                </a:lnTo>
                <a:lnTo>
                  <a:pt x="74" y="136"/>
                </a:lnTo>
                <a:lnTo>
                  <a:pt x="72" y="136"/>
                </a:lnTo>
                <a:lnTo>
                  <a:pt x="72" y="136"/>
                </a:lnTo>
                <a:lnTo>
                  <a:pt x="70" y="136"/>
                </a:lnTo>
                <a:lnTo>
                  <a:pt x="70" y="136"/>
                </a:lnTo>
                <a:lnTo>
                  <a:pt x="68" y="136"/>
                </a:lnTo>
                <a:lnTo>
                  <a:pt x="68" y="134"/>
                </a:lnTo>
                <a:lnTo>
                  <a:pt x="66" y="134"/>
                </a:lnTo>
                <a:lnTo>
                  <a:pt x="66" y="134"/>
                </a:lnTo>
                <a:lnTo>
                  <a:pt x="66" y="136"/>
                </a:lnTo>
                <a:lnTo>
                  <a:pt x="66" y="136"/>
                </a:lnTo>
                <a:lnTo>
                  <a:pt x="66" y="138"/>
                </a:lnTo>
                <a:lnTo>
                  <a:pt x="66" y="138"/>
                </a:lnTo>
                <a:lnTo>
                  <a:pt x="66" y="140"/>
                </a:lnTo>
                <a:lnTo>
                  <a:pt x="66" y="140"/>
                </a:lnTo>
                <a:lnTo>
                  <a:pt x="64" y="140"/>
                </a:lnTo>
                <a:lnTo>
                  <a:pt x="64" y="142"/>
                </a:lnTo>
                <a:lnTo>
                  <a:pt x="64" y="142"/>
                </a:lnTo>
                <a:lnTo>
                  <a:pt x="62" y="142"/>
                </a:lnTo>
                <a:lnTo>
                  <a:pt x="62" y="142"/>
                </a:lnTo>
                <a:lnTo>
                  <a:pt x="60" y="142"/>
                </a:lnTo>
                <a:lnTo>
                  <a:pt x="60" y="142"/>
                </a:lnTo>
                <a:lnTo>
                  <a:pt x="60" y="142"/>
                </a:lnTo>
                <a:lnTo>
                  <a:pt x="58" y="140"/>
                </a:lnTo>
                <a:lnTo>
                  <a:pt x="58" y="140"/>
                </a:lnTo>
                <a:lnTo>
                  <a:pt x="56" y="140"/>
                </a:lnTo>
                <a:lnTo>
                  <a:pt x="56" y="140"/>
                </a:lnTo>
                <a:lnTo>
                  <a:pt x="56" y="140"/>
                </a:lnTo>
                <a:lnTo>
                  <a:pt x="56" y="142"/>
                </a:lnTo>
                <a:lnTo>
                  <a:pt x="56" y="142"/>
                </a:lnTo>
                <a:lnTo>
                  <a:pt x="56" y="144"/>
                </a:lnTo>
                <a:lnTo>
                  <a:pt x="56" y="144"/>
                </a:lnTo>
                <a:lnTo>
                  <a:pt x="56" y="146"/>
                </a:lnTo>
                <a:lnTo>
                  <a:pt x="56" y="146"/>
                </a:lnTo>
                <a:lnTo>
                  <a:pt x="54" y="148"/>
                </a:lnTo>
                <a:lnTo>
                  <a:pt x="56" y="148"/>
                </a:lnTo>
                <a:lnTo>
                  <a:pt x="54" y="148"/>
                </a:lnTo>
                <a:lnTo>
                  <a:pt x="54" y="148"/>
                </a:lnTo>
                <a:lnTo>
                  <a:pt x="52" y="148"/>
                </a:lnTo>
                <a:lnTo>
                  <a:pt x="50" y="148"/>
                </a:lnTo>
                <a:lnTo>
                  <a:pt x="50" y="148"/>
                </a:lnTo>
                <a:lnTo>
                  <a:pt x="48" y="148"/>
                </a:lnTo>
                <a:lnTo>
                  <a:pt x="48" y="146"/>
                </a:lnTo>
                <a:lnTo>
                  <a:pt x="48" y="146"/>
                </a:lnTo>
                <a:lnTo>
                  <a:pt x="46" y="146"/>
                </a:lnTo>
                <a:lnTo>
                  <a:pt x="46" y="146"/>
                </a:lnTo>
                <a:lnTo>
                  <a:pt x="44" y="148"/>
                </a:lnTo>
                <a:lnTo>
                  <a:pt x="44" y="148"/>
                </a:lnTo>
                <a:lnTo>
                  <a:pt x="44" y="148"/>
                </a:lnTo>
                <a:lnTo>
                  <a:pt x="44" y="150"/>
                </a:lnTo>
                <a:lnTo>
                  <a:pt x="46" y="150"/>
                </a:lnTo>
                <a:lnTo>
                  <a:pt x="46" y="152"/>
                </a:lnTo>
                <a:lnTo>
                  <a:pt x="46" y="152"/>
                </a:lnTo>
                <a:lnTo>
                  <a:pt x="46" y="152"/>
                </a:lnTo>
                <a:lnTo>
                  <a:pt x="46" y="154"/>
                </a:lnTo>
                <a:lnTo>
                  <a:pt x="44" y="154"/>
                </a:lnTo>
                <a:lnTo>
                  <a:pt x="44" y="154"/>
                </a:lnTo>
                <a:lnTo>
                  <a:pt x="44" y="156"/>
                </a:lnTo>
                <a:lnTo>
                  <a:pt x="42" y="156"/>
                </a:lnTo>
                <a:lnTo>
                  <a:pt x="40" y="156"/>
                </a:lnTo>
                <a:lnTo>
                  <a:pt x="40" y="156"/>
                </a:lnTo>
                <a:lnTo>
                  <a:pt x="38" y="154"/>
                </a:lnTo>
                <a:lnTo>
                  <a:pt x="38" y="154"/>
                </a:lnTo>
                <a:lnTo>
                  <a:pt x="36" y="154"/>
                </a:lnTo>
                <a:lnTo>
                  <a:pt x="36" y="154"/>
                </a:lnTo>
                <a:lnTo>
                  <a:pt x="36" y="154"/>
                </a:lnTo>
                <a:lnTo>
                  <a:pt x="36" y="156"/>
                </a:lnTo>
                <a:lnTo>
                  <a:pt x="34" y="156"/>
                </a:lnTo>
                <a:lnTo>
                  <a:pt x="34" y="156"/>
                </a:lnTo>
                <a:lnTo>
                  <a:pt x="34" y="158"/>
                </a:lnTo>
                <a:lnTo>
                  <a:pt x="34" y="158"/>
                </a:lnTo>
                <a:lnTo>
                  <a:pt x="34" y="158"/>
                </a:lnTo>
                <a:lnTo>
                  <a:pt x="32" y="160"/>
                </a:lnTo>
                <a:lnTo>
                  <a:pt x="32" y="160"/>
                </a:lnTo>
                <a:lnTo>
                  <a:pt x="30" y="160"/>
                </a:lnTo>
                <a:lnTo>
                  <a:pt x="30" y="160"/>
                </a:lnTo>
                <a:lnTo>
                  <a:pt x="28" y="160"/>
                </a:lnTo>
                <a:lnTo>
                  <a:pt x="28" y="158"/>
                </a:lnTo>
                <a:lnTo>
                  <a:pt x="28" y="158"/>
                </a:lnTo>
                <a:lnTo>
                  <a:pt x="26" y="156"/>
                </a:lnTo>
                <a:lnTo>
                  <a:pt x="26" y="156"/>
                </a:lnTo>
                <a:lnTo>
                  <a:pt x="24" y="156"/>
                </a:lnTo>
                <a:lnTo>
                  <a:pt x="24" y="156"/>
                </a:lnTo>
                <a:lnTo>
                  <a:pt x="22" y="156"/>
                </a:lnTo>
                <a:lnTo>
                  <a:pt x="22" y="158"/>
                </a:lnTo>
                <a:lnTo>
                  <a:pt x="22" y="158"/>
                </a:lnTo>
                <a:lnTo>
                  <a:pt x="22" y="160"/>
                </a:lnTo>
                <a:lnTo>
                  <a:pt x="20" y="160"/>
                </a:lnTo>
                <a:lnTo>
                  <a:pt x="20" y="160"/>
                </a:lnTo>
                <a:lnTo>
                  <a:pt x="18" y="160"/>
                </a:lnTo>
                <a:lnTo>
                  <a:pt x="18" y="160"/>
                </a:lnTo>
                <a:lnTo>
                  <a:pt x="18" y="158"/>
                </a:lnTo>
                <a:lnTo>
                  <a:pt x="16" y="158"/>
                </a:lnTo>
                <a:lnTo>
                  <a:pt x="16" y="158"/>
                </a:lnTo>
                <a:lnTo>
                  <a:pt x="16" y="158"/>
                </a:lnTo>
                <a:lnTo>
                  <a:pt x="14" y="156"/>
                </a:lnTo>
                <a:lnTo>
                  <a:pt x="14" y="156"/>
                </a:lnTo>
                <a:lnTo>
                  <a:pt x="12" y="156"/>
                </a:lnTo>
                <a:lnTo>
                  <a:pt x="12" y="156"/>
                </a:lnTo>
                <a:lnTo>
                  <a:pt x="10" y="156"/>
                </a:lnTo>
                <a:lnTo>
                  <a:pt x="10" y="156"/>
                </a:lnTo>
                <a:lnTo>
                  <a:pt x="10" y="158"/>
                </a:lnTo>
                <a:lnTo>
                  <a:pt x="10" y="158"/>
                </a:lnTo>
                <a:lnTo>
                  <a:pt x="10" y="160"/>
                </a:lnTo>
                <a:lnTo>
                  <a:pt x="8" y="160"/>
                </a:lnTo>
                <a:lnTo>
                  <a:pt x="8" y="160"/>
                </a:lnTo>
                <a:lnTo>
                  <a:pt x="8" y="162"/>
                </a:lnTo>
                <a:lnTo>
                  <a:pt x="8" y="162"/>
                </a:lnTo>
                <a:lnTo>
                  <a:pt x="6" y="162"/>
                </a:lnTo>
                <a:lnTo>
                  <a:pt x="6" y="160"/>
                </a:lnTo>
                <a:lnTo>
                  <a:pt x="4" y="160"/>
                </a:lnTo>
                <a:lnTo>
                  <a:pt x="4" y="160"/>
                </a:lnTo>
                <a:lnTo>
                  <a:pt x="2" y="160"/>
                </a:lnTo>
                <a:lnTo>
                  <a:pt x="0" y="160"/>
                </a:lnTo>
                <a:lnTo>
                  <a:pt x="0" y="158"/>
                </a:lnTo>
                <a:lnTo>
                  <a:pt x="0" y="158"/>
                </a:lnTo>
                <a:lnTo>
                  <a:pt x="0" y="158"/>
                </a:lnTo>
                <a:lnTo>
                  <a:pt x="0" y="156"/>
                </a:lnTo>
                <a:lnTo>
                  <a:pt x="0" y="156"/>
                </a:lnTo>
                <a:lnTo>
                  <a:pt x="0" y="154"/>
                </a:lnTo>
                <a:lnTo>
                  <a:pt x="0" y="154"/>
                </a:lnTo>
                <a:lnTo>
                  <a:pt x="0" y="152"/>
                </a:lnTo>
                <a:lnTo>
                  <a:pt x="0" y="152"/>
                </a:lnTo>
                <a:lnTo>
                  <a:pt x="0" y="150"/>
                </a:lnTo>
                <a:lnTo>
                  <a:pt x="0" y="150"/>
                </a:lnTo>
                <a:lnTo>
                  <a:pt x="0" y="150"/>
                </a:lnTo>
                <a:lnTo>
                  <a:pt x="0" y="148"/>
                </a:lnTo>
                <a:lnTo>
                  <a:pt x="0" y="148"/>
                </a:lnTo>
                <a:lnTo>
                  <a:pt x="2" y="146"/>
                </a:lnTo>
                <a:lnTo>
                  <a:pt x="2" y="146"/>
                </a:lnTo>
                <a:lnTo>
                  <a:pt x="2" y="146"/>
                </a:lnTo>
                <a:lnTo>
                  <a:pt x="4" y="146"/>
                </a:lnTo>
                <a:lnTo>
                  <a:pt x="4" y="146"/>
                </a:lnTo>
                <a:lnTo>
                  <a:pt x="6" y="146"/>
                </a:lnTo>
                <a:lnTo>
                  <a:pt x="6" y="144"/>
                </a:lnTo>
                <a:lnTo>
                  <a:pt x="6" y="144"/>
                </a:lnTo>
                <a:lnTo>
                  <a:pt x="6" y="144"/>
                </a:lnTo>
                <a:lnTo>
                  <a:pt x="6" y="142"/>
                </a:lnTo>
                <a:lnTo>
                  <a:pt x="8" y="142"/>
                </a:lnTo>
                <a:lnTo>
                  <a:pt x="6" y="142"/>
                </a:lnTo>
                <a:lnTo>
                  <a:pt x="8" y="140"/>
                </a:lnTo>
                <a:lnTo>
                  <a:pt x="8" y="140"/>
                </a:lnTo>
                <a:lnTo>
                  <a:pt x="8" y="138"/>
                </a:lnTo>
                <a:lnTo>
                  <a:pt x="8" y="136"/>
                </a:lnTo>
                <a:lnTo>
                  <a:pt x="8" y="136"/>
                </a:lnTo>
                <a:lnTo>
                  <a:pt x="8" y="134"/>
                </a:lnTo>
                <a:lnTo>
                  <a:pt x="8" y="134"/>
                </a:lnTo>
                <a:lnTo>
                  <a:pt x="10" y="132"/>
                </a:lnTo>
                <a:lnTo>
                  <a:pt x="10" y="132"/>
                </a:lnTo>
                <a:lnTo>
                  <a:pt x="10" y="132"/>
                </a:lnTo>
                <a:lnTo>
                  <a:pt x="12" y="132"/>
                </a:lnTo>
                <a:lnTo>
                  <a:pt x="12" y="132"/>
                </a:lnTo>
                <a:lnTo>
                  <a:pt x="12" y="130"/>
                </a:lnTo>
                <a:lnTo>
                  <a:pt x="14" y="130"/>
                </a:lnTo>
                <a:lnTo>
                  <a:pt x="14" y="128"/>
                </a:lnTo>
                <a:lnTo>
                  <a:pt x="16" y="128"/>
                </a:lnTo>
                <a:lnTo>
                  <a:pt x="16" y="128"/>
                </a:lnTo>
                <a:lnTo>
                  <a:pt x="16" y="126"/>
                </a:lnTo>
                <a:lnTo>
                  <a:pt x="16" y="126"/>
                </a:lnTo>
                <a:lnTo>
                  <a:pt x="18" y="124"/>
                </a:lnTo>
                <a:lnTo>
                  <a:pt x="18" y="124"/>
                </a:lnTo>
                <a:lnTo>
                  <a:pt x="18" y="124"/>
                </a:lnTo>
                <a:lnTo>
                  <a:pt x="20" y="124"/>
                </a:lnTo>
                <a:lnTo>
                  <a:pt x="20" y="124"/>
                </a:lnTo>
                <a:lnTo>
                  <a:pt x="22" y="124"/>
                </a:lnTo>
                <a:lnTo>
                  <a:pt x="22" y="124"/>
                </a:lnTo>
                <a:lnTo>
                  <a:pt x="24" y="124"/>
                </a:lnTo>
                <a:lnTo>
                  <a:pt x="24" y="124"/>
                </a:lnTo>
                <a:lnTo>
                  <a:pt x="24" y="124"/>
                </a:lnTo>
                <a:lnTo>
                  <a:pt x="26" y="124"/>
                </a:lnTo>
                <a:lnTo>
                  <a:pt x="26" y="122"/>
                </a:lnTo>
                <a:lnTo>
                  <a:pt x="26" y="122"/>
                </a:lnTo>
                <a:lnTo>
                  <a:pt x="26" y="120"/>
                </a:lnTo>
                <a:lnTo>
                  <a:pt x="26" y="120"/>
                </a:lnTo>
                <a:lnTo>
                  <a:pt x="26" y="118"/>
                </a:lnTo>
                <a:lnTo>
                  <a:pt x="26" y="118"/>
                </a:lnTo>
                <a:lnTo>
                  <a:pt x="26" y="116"/>
                </a:lnTo>
                <a:lnTo>
                  <a:pt x="26" y="116"/>
                </a:lnTo>
                <a:lnTo>
                  <a:pt x="28" y="116"/>
                </a:lnTo>
                <a:lnTo>
                  <a:pt x="28" y="116"/>
                </a:lnTo>
                <a:lnTo>
                  <a:pt x="30" y="118"/>
                </a:lnTo>
                <a:lnTo>
                  <a:pt x="30" y="118"/>
                </a:lnTo>
                <a:lnTo>
                  <a:pt x="32" y="118"/>
                </a:lnTo>
                <a:lnTo>
                  <a:pt x="32" y="118"/>
                </a:lnTo>
                <a:lnTo>
                  <a:pt x="32" y="118"/>
                </a:lnTo>
                <a:lnTo>
                  <a:pt x="34" y="118"/>
                </a:lnTo>
                <a:lnTo>
                  <a:pt x="34" y="118"/>
                </a:lnTo>
                <a:lnTo>
                  <a:pt x="34" y="118"/>
                </a:lnTo>
                <a:lnTo>
                  <a:pt x="34" y="118"/>
                </a:lnTo>
                <a:lnTo>
                  <a:pt x="36" y="116"/>
                </a:lnTo>
                <a:lnTo>
                  <a:pt x="34" y="116"/>
                </a:lnTo>
                <a:lnTo>
                  <a:pt x="36" y="116"/>
                </a:lnTo>
                <a:lnTo>
                  <a:pt x="36" y="114"/>
                </a:lnTo>
                <a:lnTo>
                  <a:pt x="36" y="114"/>
                </a:lnTo>
                <a:lnTo>
                  <a:pt x="36" y="112"/>
                </a:lnTo>
                <a:lnTo>
                  <a:pt x="36" y="112"/>
                </a:lnTo>
                <a:lnTo>
                  <a:pt x="36" y="110"/>
                </a:lnTo>
                <a:lnTo>
                  <a:pt x="36" y="110"/>
                </a:lnTo>
                <a:lnTo>
                  <a:pt x="38" y="110"/>
                </a:lnTo>
                <a:lnTo>
                  <a:pt x="40" y="108"/>
                </a:lnTo>
                <a:lnTo>
                  <a:pt x="40" y="110"/>
                </a:lnTo>
                <a:lnTo>
                  <a:pt x="40" y="108"/>
                </a:lnTo>
                <a:lnTo>
                  <a:pt x="40" y="110"/>
                </a:lnTo>
                <a:lnTo>
                  <a:pt x="40" y="110"/>
                </a:lnTo>
                <a:lnTo>
                  <a:pt x="42" y="110"/>
                </a:lnTo>
                <a:lnTo>
                  <a:pt x="42" y="112"/>
                </a:lnTo>
                <a:lnTo>
                  <a:pt x="44" y="112"/>
                </a:lnTo>
                <a:lnTo>
                  <a:pt x="44" y="112"/>
                </a:lnTo>
                <a:lnTo>
                  <a:pt x="46" y="112"/>
                </a:lnTo>
                <a:lnTo>
                  <a:pt x="46" y="110"/>
                </a:lnTo>
                <a:lnTo>
                  <a:pt x="46" y="110"/>
                </a:lnTo>
                <a:lnTo>
                  <a:pt x="46" y="108"/>
                </a:lnTo>
                <a:lnTo>
                  <a:pt x="48" y="108"/>
                </a:lnTo>
                <a:lnTo>
                  <a:pt x="46" y="106"/>
                </a:lnTo>
                <a:lnTo>
                  <a:pt x="46" y="106"/>
                </a:lnTo>
                <a:lnTo>
                  <a:pt x="48" y="104"/>
                </a:lnTo>
                <a:lnTo>
                  <a:pt x="46" y="104"/>
                </a:lnTo>
                <a:lnTo>
                  <a:pt x="46" y="104"/>
                </a:lnTo>
                <a:lnTo>
                  <a:pt x="48" y="104"/>
                </a:lnTo>
                <a:lnTo>
                  <a:pt x="48" y="102"/>
                </a:lnTo>
                <a:lnTo>
                  <a:pt x="50" y="102"/>
                </a:lnTo>
                <a:lnTo>
                  <a:pt x="50" y="102"/>
                </a:lnTo>
                <a:lnTo>
                  <a:pt x="52" y="104"/>
                </a:lnTo>
                <a:lnTo>
                  <a:pt x="52" y="104"/>
                </a:lnTo>
                <a:lnTo>
                  <a:pt x="52" y="106"/>
                </a:lnTo>
                <a:lnTo>
                  <a:pt x="54" y="106"/>
                </a:lnTo>
                <a:lnTo>
                  <a:pt x="54" y="106"/>
                </a:lnTo>
                <a:lnTo>
                  <a:pt x="56" y="106"/>
                </a:lnTo>
                <a:lnTo>
                  <a:pt x="56" y="104"/>
                </a:lnTo>
                <a:lnTo>
                  <a:pt x="56" y="104"/>
                </a:lnTo>
                <a:lnTo>
                  <a:pt x="56" y="104"/>
                </a:lnTo>
                <a:lnTo>
                  <a:pt x="56" y="102"/>
                </a:lnTo>
                <a:lnTo>
                  <a:pt x="58" y="102"/>
                </a:lnTo>
                <a:lnTo>
                  <a:pt x="56" y="102"/>
                </a:lnTo>
                <a:lnTo>
                  <a:pt x="56" y="102"/>
                </a:lnTo>
                <a:lnTo>
                  <a:pt x="56" y="100"/>
                </a:lnTo>
                <a:lnTo>
                  <a:pt x="58" y="100"/>
                </a:lnTo>
                <a:lnTo>
                  <a:pt x="58" y="98"/>
                </a:lnTo>
                <a:lnTo>
                  <a:pt x="56" y="98"/>
                </a:lnTo>
                <a:lnTo>
                  <a:pt x="58" y="98"/>
                </a:lnTo>
                <a:lnTo>
                  <a:pt x="58" y="98"/>
                </a:lnTo>
                <a:lnTo>
                  <a:pt x="58" y="98"/>
                </a:lnTo>
                <a:lnTo>
                  <a:pt x="60" y="96"/>
                </a:lnTo>
                <a:lnTo>
                  <a:pt x="60" y="98"/>
                </a:lnTo>
                <a:lnTo>
                  <a:pt x="62" y="98"/>
                </a:lnTo>
                <a:lnTo>
                  <a:pt x="62" y="98"/>
                </a:lnTo>
                <a:lnTo>
                  <a:pt x="64" y="98"/>
                </a:lnTo>
                <a:lnTo>
                  <a:pt x="64" y="98"/>
                </a:lnTo>
                <a:lnTo>
                  <a:pt x="66" y="98"/>
                </a:lnTo>
                <a:lnTo>
                  <a:pt x="66" y="98"/>
                </a:lnTo>
                <a:lnTo>
                  <a:pt x="66" y="98"/>
                </a:lnTo>
                <a:lnTo>
                  <a:pt x="66" y="96"/>
                </a:lnTo>
                <a:lnTo>
                  <a:pt x="66" y="96"/>
                </a:lnTo>
                <a:lnTo>
                  <a:pt x="68" y="94"/>
                </a:lnTo>
                <a:lnTo>
                  <a:pt x="66" y="94"/>
                </a:lnTo>
                <a:lnTo>
                  <a:pt x="66" y="94"/>
                </a:lnTo>
                <a:lnTo>
                  <a:pt x="68" y="92"/>
                </a:lnTo>
                <a:lnTo>
                  <a:pt x="68" y="92"/>
                </a:lnTo>
                <a:lnTo>
                  <a:pt x="68" y="90"/>
                </a:lnTo>
                <a:lnTo>
                  <a:pt x="70" y="90"/>
                </a:lnTo>
                <a:lnTo>
                  <a:pt x="70" y="90"/>
                </a:lnTo>
                <a:lnTo>
                  <a:pt x="70" y="90"/>
                </a:lnTo>
                <a:lnTo>
                  <a:pt x="72" y="92"/>
                </a:lnTo>
                <a:lnTo>
                  <a:pt x="72" y="92"/>
                </a:lnTo>
                <a:lnTo>
                  <a:pt x="74" y="92"/>
                </a:lnTo>
                <a:lnTo>
                  <a:pt x="74" y="92"/>
                </a:lnTo>
                <a:lnTo>
                  <a:pt x="76" y="94"/>
                </a:lnTo>
                <a:lnTo>
                  <a:pt x="76" y="92"/>
                </a:lnTo>
                <a:lnTo>
                  <a:pt x="76" y="92"/>
                </a:lnTo>
                <a:lnTo>
                  <a:pt x="78" y="92"/>
                </a:lnTo>
                <a:lnTo>
                  <a:pt x="78" y="90"/>
                </a:lnTo>
                <a:lnTo>
                  <a:pt x="78" y="90"/>
                </a:lnTo>
                <a:lnTo>
                  <a:pt x="78" y="90"/>
                </a:lnTo>
                <a:lnTo>
                  <a:pt x="78" y="88"/>
                </a:lnTo>
                <a:lnTo>
                  <a:pt x="78" y="88"/>
                </a:lnTo>
                <a:lnTo>
                  <a:pt x="78" y="88"/>
                </a:lnTo>
                <a:lnTo>
                  <a:pt x="78" y="88"/>
                </a:lnTo>
                <a:lnTo>
                  <a:pt x="78" y="86"/>
                </a:lnTo>
                <a:lnTo>
                  <a:pt x="78" y="86"/>
                </a:lnTo>
                <a:lnTo>
                  <a:pt x="80" y="86"/>
                </a:lnTo>
                <a:lnTo>
                  <a:pt x="80" y="84"/>
                </a:lnTo>
                <a:lnTo>
                  <a:pt x="80" y="84"/>
                </a:lnTo>
                <a:lnTo>
                  <a:pt x="82" y="84"/>
                </a:lnTo>
                <a:lnTo>
                  <a:pt x="82" y="86"/>
                </a:lnTo>
                <a:lnTo>
                  <a:pt x="84" y="86"/>
                </a:lnTo>
                <a:lnTo>
                  <a:pt x="84" y="86"/>
                </a:lnTo>
                <a:lnTo>
                  <a:pt x="86" y="86"/>
                </a:lnTo>
                <a:lnTo>
                  <a:pt x="86" y="86"/>
                </a:lnTo>
                <a:lnTo>
                  <a:pt x="86" y="86"/>
                </a:lnTo>
                <a:lnTo>
                  <a:pt x="88" y="86"/>
                </a:lnTo>
                <a:lnTo>
                  <a:pt x="88" y="84"/>
                </a:lnTo>
                <a:lnTo>
                  <a:pt x="88" y="84"/>
                </a:lnTo>
                <a:lnTo>
                  <a:pt x="88" y="84"/>
                </a:lnTo>
                <a:lnTo>
                  <a:pt x="88" y="82"/>
                </a:lnTo>
                <a:lnTo>
                  <a:pt x="88" y="82"/>
                </a:lnTo>
                <a:lnTo>
                  <a:pt x="88" y="80"/>
                </a:lnTo>
                <a:lnTo>
                  <a:pt x="88" y="80"/>
                </a:lnTo>
                <a:lnTo>
                  <a:pt x="90" y="78"/>
                </a:lnTo>
                <a:lnTo>
                  <a:pt x="90" y="78"/>
                </a:lnTo>
                <a:lnTo>
                  <a:pt x="92" y="78"/>
                </a:lnTo>
                <a:lnTo>
                  <a:pt x="94" y="78"/>
                </a:lnTo>
                <a:lnTo>
                  <a:pt x="94" y="78"/>
                </a:lnTo>
                <a:lnTo>
                  <a:pt x="94" y="78"/>
                </a:lnTo>
                <a:lnTo>
                  <a:pt x="94" y="80"/>
                </a:lnTo>
                <a:lnTo>
                  <a:pt x="96" y="80"/>
                </a:lnTo>
                <a:lnTo>
                  <a:pt x="96" y="80"/>
                </a:lnTo>
                <a:lnTo>
                  <a:pt x="96" y="80"/>
                </a:lnTo>
                <a:lnTo>
                  <a:pt x="98" y="80"/>
                </a:lnTo>
                <a:lnTo>
                  <a:pt x="98" y="80"/>
                </a:lnTo>
                <a:lnTo>
                  <a:pt x="98" y="78"/>
                </a:lnTo>
                <a:lnTo>
                  <a:pt x="98" y="78"/>
                </a:lnTo>
                <a:lnTo>
                  <a:pt x="98" y="78"/>
                </a:lnTo>
                <a:lnTo>
                  <a:pt x="98" y="76"/>
                </a:lnTo>
                <a:lnTo>
                  <a:pt x="98" y="76"/>
                </a:lnTo>
                <a:lnTo>
                  <a:pt x="98" y="74"/>
                </a:lnTo>
                <a:lnTo>
                  <a:pt x="98" y="74"/>
                </a:lnTo>
                <a:lnTo>
                  <a:pt x="98" y="72"/>
                </a:lnTo>
                <a:lnTo>
                  <a:pt x="100" y="72"/>
                </a:lnTo>
                <a:lnTo>
                  <a:pt x="100" y="72"/>
                </a:lnTo>
                <a:lnTo>
                  <a:pt x="102" y="72"/>
                </a:lnTo>
                <a:lnTo>
                  <a:pt x="102" y="72"/>
                </a:lnTo>
                <a:lnTo>
                  <a:pt x="102" y="74"/>
                </a:lnTo>
                <a:lnTo>
                  <a:pt x="104" y="74"/>
                </a:lnTo>
                <a:lnTo>
                  <a:pt x="104" y="74"/>
                </a:lnTo>
                <a:lnTo>
                  <a:pt x="104" y="74"/>
                </a:lnTo>
                <a:lnTo>
                  <a:pt x="107" y="74"/>
                </a:lnTo>
                <a:lnTo>
                  <a:pt x="107" y="74"/>
                </a:lnTo>
                <a:lnTo>
                  <a:pt x="109" y="74"/>
                </a:lnTo>
                <a:lnTo>
                  <a:pt x="109" y="74"/>
                </a:lnTo>
                <a:lnTo>
                  <a:pt x="109" y="72"/>
                </a:lnTo>
                <a:lnTo>
                  <a:pt x="111" y="72"/>
                </a:lnTo>
                <a:lnTo>
                  <a:pt x="111" y="72"/>
                </a:lnTo>
                <a:lnTo>
                  <a:pt x="111" y="70"/>
                </a:lnTo>
                <a:lnTo>
                  <a:pt x="111" y="70"/>
                </a:lnTo>
                <a:lnTo>
                  <a:pt x="111" y="70"/>
                </a:lnTo>
                <a:lnTo>
                  <a:pt x="111" y="68"/>
                </a:lnTo>
                <a:lnTo>
                  <a:pt x="109" y="68"/>
                </a:lnTo>
                <a:lnTo>
                  <a:pt x="111" y="68"/>
                </a:lnTo>
                <a:lnTo>
                  <a:pt x="111" y="66"/>
                </a:lnTo>
                <a:lnTo>
                  <a:pt x="111" y="66"/>
                </a:lnTo>
                <a:lnTo>
                  <a:pt x="113" y="66"/>
                </a:lnTo>
                <a:lnTo>
                  <a:pt x="113" y="66"/>
                </a:lnTo>
                <a:lnTo>
                  <a:pt x="115" y="64"/>
                </a:lnTo>
                <a:lnTo>
                  <a:pt x="117" y="64"/>
                </a:lnTo>
                <a:lnTo>
                  <a:pt x="119" y="62"/>
                </a:lnTo>
                <a:lnTo>
                  <a:pt x="121" y="60"/>
                </a:lnTo>
                <a:lnTo>
                  <a:pt x="123" y="60"/>
                </a:lnTo>
                <a:lnTo>
                  <a:pt x="123" y="58"/>
                </a:lnTo>
                <a:lnTo>
                  <a:pt x="125" y="58"/>
                </a:lnTo>
                <a:lnTo>
                  <a:pt x="127" y="58"/>
                </a:lnTo>
                <a:lnTo>
                  <a:pt x="129" y="56"/>
                </a:lnTo>
                <a:lnTo>
                  <a:pt x="131" y="56"/>
                </a:lnTo>
                <a:lnTo>
                  <a:pt x="133"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1" name="Freeform 194"/>
          <p:cNvSpPr>
            <a:spLocks/>
          </p:cNvSpPr>
          <p:nvPr/>
        </p:nvSpPr>
        <p:spPr bwMode="auto">
          <a:xfrm>
            <a:off x="10960305" y="4219932"/>
            <a:ext cx="53975" cy="57150"/>
          </a:xfrm>
          <a:custGeom>
            <a:avLst/>
            <a:gdLst>
              <a:gd name="T0" fmla="*/ 8 w 34"/>
              <a:gd name="T1" fmla="*/ 4 h 36"/>
              <a:gd name="T2" fmla="*/ 10 w 34"/>
              <a:gd name="T3" fmla="*/ 2 h 36"/>
              <a:gd name="T4" fmla="*/ 12 w 34"/>
              <a:gd name="T5" fmla="*/ 0 h 36"/>
              <a:gd name="T6" fmla="*/ 14 w 34"/>
              <a:gd name="T7" fmla="*/ 0 h 36"/>
              <a:gd name="T8" fmla="*/ 16 w 34"/>
              <a:gd name="T9" fmla="*/ 0 h 36"/>
              <a:gd name="T10" fmla="*/ 18 w 34"/>
              <a:gd name="T11" fmla="*/ 0 h 36"/>
              <a:gd name="T12" fmla="*/ 20 w 34"/>
              <a:gd name="T13" fmla="*/ 2 h 36"/>
              <a:gd name="T14" fmla="*/ 22 w 34"/>
              <a:gd name="T15" fmla="*/ 4 h 36"/>
              <a:gd name="T16" fmla="*/ 22 w 34"/>
              <a:gd name="T17" fmla="*/ 6 h 36"/>
              <a:gd name="T18" fmla="*/ 24 w 34"/>
              <a:gd name="T19" fmla="*/ 8 h 36"/>
              <a:gd name="T20" fmla="*/ 26 w 34"/>
              <a:gd name="T21" fmla="*/ 10 h 36"/>
              <a:gd name="T22" fmla="*/ 28 w 34"/>
              <a:gd name="T23" fmla="*/ 10 h 36"/>
              <a:gd name="T24" fmla="*/ 28 w 34"/>
              <a:gd name="T25" fmla="*/ 12 h 36"/>
              <a:gd name="T26" fmla="*/ 30 w 34"/>
              <a:gd name="T27" fmla="*/ 14 h 36"/>
              <a:gd name="T28" fmla="*/ 30 w 34"/>
              <a:gd name="T29" fmla="*/ 16 h 36"/>
              <a:gd name="T30" fmla="*/ 32 w 34"/>
              <a:gd name="T31" fmla="*/ 18 h 36"/>
              <a:gd name="T32" fmla="*/ 32 w 34"/>
              <a:gd name="T33" fmla="*/ 22 h 36"/>
              <a:gd name="T34" fmla="*/ 34 w 34"/>
              <a:gd name="T35" fmla="*/ 24 h 36"/>
              <a:gd name="T36" fmla="*/ 34 w 34"/>
              <a:gd name="T37" fmla="*/ 26 h 36"/>
              <a:gd name="T38" fmla="*/ 32 w 34"/>
              <a:gd name="T39" fmla="*/ 28 h 36"/>
              <a:gd name="T40" fmla="*/ 28 w 34"/>
              <a:gd name="T41" fmla="*/ 30 h 36"/>
              <a:gd name="T42" fmla="*/ 26 w 34"/>
              <a:gd name="T43" fmla="*/ 32 h 36"/>
              <a:gd name="T44" fmla="*/ 22 w 34"/>
              <a:gd name="T45" fmla="*/ 34 h 36"/>
              <a:gd name="T46" fmla="*/ 18 w 34"/>
              <a:gd name="T47" fmla="*/ 36 h 36"/>
              <a:gd name="T48" fmla="*/ 16 w 34"/>
              <a:gd name="T49" fmla="*/ 36 h 36"/>
              <a:gd name="T50" fmla="*/ 16 w 34"/>
              <a:gd name="T51" fmla="*/ 34 h 36"/>
              <a:gd name="T52" fmla="*/ 14 w 34"/>
              <a:gd name="T53" fmla="*/ 32 h 36"/>
              <a:gd name="T54" fmla="*/ 14 w 34"/>
              <a:gd name="T55" fmla="*/ 32 h 36"/>
              <a:gd name="T56" fmla="*/ 12 w 34"/>
              <a:gd name="T57" fmla="*/ 30 h 36"/>
              <a:gd name="T58" fmla="*/ 10 w 34"/>
              <a:gd name="T59" fmla="*/ 28 h 36"/>
              <a:gd name="T60" fmla="*/ 8 w 34"/>
              <a:gd name="T61" fmla="*/ 26 h 36"/>
              <a:gd name="T62" fmla="*/ 8 w 34"/>
              <a:gd name="T63" fmla="*/ 24 h 36"/>
              <a:gd name="T64" fmla="*/ 6 w 34"/>
              <a:gd name="T65" fmla="*/ 22 h 36"/>
              <a:gd name="T66" fmla="*/ 4 w 34"/>
              <a:gd name="T67" fmla="*/ 20 h 36"/>
              <a:gd name="T68" fmla="*/ 2 w 34"/>
              <a:gd name="T69" fmla="*/ 18 h 36"/>
              <a:gd name="T70" fmla="*/ 2 w 34"/>
              <a:gd name="T71" fmla="*/ 14 h 36"/>
              <a:gd name="T72" fmla="*/ 0 w 34"/>
              <a:gd name="T73" fmla="*/ 12 h 36"/>
              <a:gd name="T74" fmla="*/ 0 w 34"/>
              <a:gd name="T75" fmla="*/ 10 h 36"/>
              <a:gd name="T76" fmla="*/ 0 w 34"/>
              <a:gd name="T77" fmla="*/ 8 h 36"/>
              <a:gd name="T78" fmla="*/ 4 w 34"/>
              <a:gd name="T79" fmla="*/ 6 h 36"/>
              <a:gd name="T80" fmla="*/ 8 w 34"/>
              <a:gd name="T8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6">
                <a:moveTo>
                  <a:pt x="8" y="4"/>
                </a:moveTo>
                <a:lnTo>
                  <a:pt x="8" y="4"/>
                </a:lnTo>
                <a:lnTo>
                  <a:pt x="8" y="2"/>
                </a:lnTo>
                <a:lnTo>
                  <a:pt x="10" y="2"/>
                </a:lnTo>
                <a:lnTo>
                  <a:pt x="12" y="0"/>
                </a:lnTo>
                <a:lnTo>
                  <a:pt x="12" y="0"/>
                </a:lnTo>
                <a:lnTo>
                  <a:pt x="14" y="0"/>
                </a:lnTo>
                <a:lnTo>
                  <a:pt x="14" y="0"/>
                </a:lnTo>
                <a:lnTo>
                  <a:pt x="16" y="0"/>
                </a:lnTo>
                <a:lnTo>
                  <a:pt x="16" y="0"/>
                </a:lnTo>
                <a:lnTo>
                  <a:pt x="18" y="0"/>
                </a:lnTo>
                <a:lnTo>
                  <a:pt x="18" y="0"/>
                </a:lnTo>
                <a:lnTo>
                  <a:pt x="18" y="2"/>
                </a:lnTo>
                <a:lnTo>
                  <a:pt x="20" y="2"/>
                </a:lnTo>
                <a:lnTo>
                  <a:pt x="20" y="2"/>
                </a:lnTo>
                <a:lnTo>
                  <a:pt x="22" y="4"/>
                </a:lnTo>
                <a:lnTo>
                  <a:pt x="22" y="4"/>
                </a:lnTo>
                <a:lnTo>
                  <a:pt x="22" y="6"/>
                </a:lnTo>
                <a:lnTo>
                  <a:pt x="24" y="6"/>
                </a:lnTo>
                <a:lnTo>
                  <a:pt x="24" y="8"/>
                </a:lnTo>
                <a:lnTo>
                  <a:pt x="26" y="8"/>
                </a:lnTo>
                <a:lnTo>
                  <a:pt x="26" y="10"/>
                </a:lnTo>
                <a:lnTo>
                  <a:pt x="26" y="10"/>
                </a:lnTo>
                <a:lnTo>
                  <a:pt x="28" y="10"/>
                </a:lnTo>
                <a:lnTo>
                  <a:pt x="28" y="12"/>
                </a:lnTo>
                <a:lnTo>
                  <a:pt x="28" y="12"/>
                </a:lnTo>
                <a:lnTo>
                  <a:pt x="30" y="14"/>
                </a:lnTo>
                <a:lnTo>
                  <a:pt x="30" y="14"/>
                </a:lnTo>
                <a:lnTo>
                  <a:pt x="30" y="14"/>
                </a:lnTo>
                <a:lnTo>
                  <a:pt x="30" y="16"/>
                </a:lnTo>
                <a:lnTo>
                  <a:pt x="32" y="18"/>
                </a:lnTo>
                <a:lnTo>
                  <a:pt x="32" y="18"/>
                </a:lnTo>
                <a:lnTo>
                  <a:pt x="32" y="20"/>
                </a:lnTo>
                <a:lnTo>
                  <a:pt x="32" y="22"/>
                </a:lnTo>
                <a:lnTo>
                  <a:pt x="32" y="22"/>
                </a:lnTo>
                <a:lnTo>
                  <a:pt x="34" y="24"/>
                </a:lnTo>
                <a:lnTo>
                  <a:pt x="34" y="24"/>
                </a:lnTo>
                <a:lnTo>
                  <a:pt x="34" y="26"/>
                </a:lnTo>
                <a:lnTo>
                  <a:pt x="34" y="26"/>
                </a:lnTo>
                <a:lnTo>
                  <a:pt x="32" y="28"/>
                </a:lnTo>
                <a:lnTo>
                  <a:pt x="30" y="28"/>
                </a:lnTo>
                <a:lnTo>
                  <a:pt x="28" y="30"/>
                </a:lnTo>
                <a:lnTo>
                  <a:pt x="28" y="32"/>
                </a:lnTo>
                <a:lnTo>
                  <a:pt x="26" y="32"/>
                </a:lnTo>
                <a:lnTo>
                  <a:pt x="24" y="32"/>
                </a:lnTo>
                <a:lnTo>
                  <a:pt x="22" y="34"/>
                </a:lnTo>
                <a:lnTo>
                  <a:pt x="20" y="36"/>
                </a:lnTo>
                <a:lnTo>
                  <a:pt x="18" y="36"/>
                </a:lnTo>
                <a:lnTo>
                  <a:pt x="18" y="36"/>
                </a:lnTo>
                <a:lnTo>
                  <a:pt x="16" y="36"/>
                </a:lnTo>
                <a:lnTo>
                  <a:pt x="16" y="36"/>
                </a:lnTo>
                <a:lnTo>
                  <a:pt x="16" y="34"/>
                </a:lnTo>
                <a:lnTo>
                  <a:pt x="16" y="34"/>
                </a:lnTo>
                <a:lnTo>
                  <a:pt x="14" y="32"/>
                </a:lnTo>
                <a:lnTo>
                  <a:pt x="14" y="32"/>
                </a:lnTo>
                <a:lnTo>
                  <a:pt x="14" y="32"/>
                </a:lnTo>
                <a:lnTo>
                  <a:pt x="12" y="30"/>
                </a:lnTo>
                <a:lnTo>
                  <a:pt x="12" y="30"/>
                </a:lnTo>
                <a:lnTo>
                  <a:pt x="12" y="28"/>
                </a:lnTo>
                <a:lnTo>
                  <a:pt x="10" y="28"/>
                </a:lnTo>
                <a:lnTo>
                  <a:pt x="10" y="26"/>
                </a:lnTo>
                <a:lnTo>
                  <a:pt x="8" y="26"/>
                </a:lnTo>
                <a:lnTo>
                  <a:pt x="8" y="26"/>
                </a:lnTo>
                <a:lnTo>
                  <a:pt x="8" y="24"/>
                </a:lnTo>
                <a:lnTo>
                  <a:pt x="8" y="24"/>
                </a:lnTo>
                <a:lnTo>
                  <a:pt x="6" y="22"/>
                </a:lnTo>
                <a:lnTo>
                  <a:pt x="6" y="22"/>
                </a:lnTo>
                <a:lnTo>
                  <a:pt x="4" y="20"/>
                </a:lnTo>
                <a:lnTo>
                  <a:pt x="4" y="18"/>
                </a:lnTo>
                <a:lnTo>
                  <a:pt x="2" y="18"/>
                </a:lnTo>
                <a:lnTo>
                  <a:pt x="2" y="16"/>
                </a:lnTo>
                <a:lnTo>
                  <a:pt x="2" y="14"/>
                </a:lnTo>
                <a:lnTo>
                  <a:pt x="2" y="14"/>
                </a:lnTo>
                <a:lnTo>
                  <a:pt x="0" y="12"/>
                </a:lnTo>
                <a:lnTo>
                  <a:pt x="0" y="12"/>
                </a:lnTo>
                <a:lnTo>
                  <a:pt x="0" y="10"/>
                </a:lnTo>
                <a:lnTo>
                  <a:pt x="0" y="10"/>
                </a:lnTo>
                <a:lnTo>
                  <a:pt x="0" y="8"/>
                </a:lnTo>
                <a:lnTo>
                  <a:pt x="0" y="8"/>
                </a:lnTo>
                <a:lnTo>
                  <a:pt x="4" y="6"/>
                </a:lnTo>
                <a:lnTo>
                  <a:pt x="6" y="4"/>
                </a:lnTo>
                <a:lnTo>
                  <a:pt x="8"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2" name="Freeform 195"/>
          <p:cNvSpPr>
            <a:spLocks/>
          </p:cNvSpPr>
          <p:nvPr/>
        </p:nvSpPr>
        <p:spPr bwMode="auto">
          <a:xfrm>
            <a:off x="10944430" y="4197707"/>
            <a:ext cx="38100" cy="34925"/>
          </a:xfrm>
          <a:custGeom>
            <a:avLst/>
            <a:gdLst>
              <a:gd name="T0" fmla="*/ 12 w 24"/>
              <a:gd name="T1" fmla="*/ 0 h 22"/>
              <a:gd name="T2" fmla="*/ 12 w 24"/>
              <a:gd name="T3" fmla="*/ 0 h 22"/>
              <a:gd name="T4" fmla="*/ 14 w 24"/>
              <a:gd name="T5" fmla="*/ 0 h 22"/>
              <a:gd name="T6" fmla="*/ 14 w 24"/>
              <a:gd name="T7" fmla="*/ 0 h 22"/>
              <a:gd name="T8" fmla="*/ 16 w 24"/>
              <a:gd name="T9" fmla="*/ 0 h 22"/>
              <a:gd name="T10" fmla="*/ 16 w 24"/>
              <a:gd name="T11" fmla="*/ 0 h 22"/>
              <a:gd name="T12" fmla="*/ 16 w 24"/>
              <a:gd name="T13" fmla="*/ 0 h 22"/>
              <a:gd name="T14" fmla="*/ 18 w 24"/>
              <a:gd name="T15" fmla="*/ 0 h 22"/>
              <a:gd name="T16" fmla="*/ 18 w 24"/>
              <a:gd name="T17" fmla="*/ 0 h 22"/>
              <a:gd name="T18" fmla="*/ 20 w 24"/>
              <a:gd name="T19" fmla="*/ 0 h 22"/>
              <a:gd name="T20" fmla="*/ 20 w 24"/>
              <a:gd name="T21" fmla="*/ 2 h 22"/>
              <a:gd name="T22" fmla="*/ 22 w 24"/>
              <a:gd name="T23" fmla="*/ 2 h 22"/>
              <a:gd name="T24" fmla="*/ 22 w 24"/>
              <a:gd name="T25" fmla="*/ 4 h 22"/>
              <a:gd name="T26" fmla="*/ 22 w 24"/>
              <a:gd name="T27" fmla="*/ 4 h 22"/>
              <a:gd name="T28" fmla="*/ 22 w 24"/>
              <a:gd name="T29" fmla="*/ 6 h 22"/>
              <a:gd name="T30" fmla="*/ 22 w 24"/>
              <a:gd name="T31" fmla="*/ 6 h 22"/>
              <a:gd name="T32" fmla="*/ 24 w 24"/>
              <a:gd name="T33" fmla="*/ 6 h 22"/>
              <a:gd name="T34" fmla="*/ 24 w 24"/>
              <a:gd name="T35" fmla="*/ 8 h 22"/>
              <a:gd name="T36" fmla="*/ 24 w 24"/>
              <a:gd name="T37" fmla="*/ 8 h 22"/>
              <a:gd name="T38" fmla="*/ 24 w 24"/>
              <a:gd name="T39" fmla="*/ 8 h 22"/>
              <a:gd name="T40" fmla="*/ 24 w 24"/>
              <a:gd name="T41" fmla="*/ 10 h 22"/>
              <a:gd name="T42" fmla="*/ 24 w 24"/>
              <a:gd name="T43" fmla="*/ 10 h 22"/>
              <a:gd name="T44" fmla="*/ 24 w 24"/>
              <a:gd name="T45" fmla="*/ 12 h 22"/>
              <a:gd name="T46" fmla="*/ 24 w 24"/>
              <a:gd name="T47" fmla="*/ 12 h 22"/>
              <a:gd name="T48" fmla="*/ 24 w 24"/>
              <a:gd name="T49" fmla="*/ 12 h 22"/>
              <a:gd name="T50" fmla="*/ 20 w 24"/>
              <a:gd name="T51" fmla="*/ 14 h 22"/>
              <a:gd name="T52" fmla="*/ 16 w 24"/>
              <a:gd name="T53" fmla="*/ 16 h 22"/>
              <a:gd name="T54" fmla="*/ 12 w 24"/>
              <a:gd name="T55" fmla="*/ 20 h 22"/>
              <a:gd name="T56" fmla="*/ 8 w 24"/>
              <a:gd name="T57" fmla="*/ 22 h 22"/>
              <a:gd name="T58" fmla="*/ 8 w 24"/>
              <a:gd name="T59" fmla="*/ 20 h 22"/>
              <a:gd name="T60" fmla="*/ 6 w 24"/>
              <a:gd name="T61" fmla="*/ 20 h 22"/>
              <a:gd name="T62" fmla="*/ 6 w 24"/>
              <a:gd name="T63" fmla="*/ 20 h 22"/>
              <a:gd name="T64" fmla="*/ 4 w 24"/>
              <a:gd name="T65" fmla="*/ 18 h 22"/>
              <a:gd name="T66" fmla="*/ 4 w 24"/>
              <a:gd name="T67" fmla="*/ 18 h 22"/>
              <a:gd name="T68" fmla="*/ 4 w 24"/>
              <a:gd name="T69" fmla="*/ 16 h 22"/>
              <a:gd name="T70" fmla="*/ 2 w 24"/>
              <a:gd name="T71" fmla="*/ 16 h 22"/>
              <a:gd name="T72" fmla="*/ 2 w 24"/>
              <a:gd name="T73" fmla="*/ 16 h 22"/>
              <a:gd name="T74" fmla="*/ 2 w 24"/>
              <a:gd name="T75" fmla="*/ 14 h 22"/>
              <a:gd name="T76" fmla="*/ 0 w 24"/>
              <a:gd name="T77" fmla="*/ 12 h 22"/>
              <a:gd name="T78" fmla="*/ 0 w 24"/>
              <a:gd name="T79" fmla="*/ 12 h 22"/>
              <a:gd name="T80" fmla="*/ 0 w 24"/>
              <a:gd name="T81" fmla="*/ 10 h 22"/>
              <a:gd name="T82" fmla="*/ 0 w 24"/>
              <a:gd name="T83" fmla="*/ 10 h 22"/>
              <a:gd name="T84" fmla="*/ 0 w 24"/>
              <a:gd name="T85" fmla="*/ 8 h 22"/>
              <a:gd name="T86" fmla="*/ 0 w 24"/>
              <a:gd name="T87" fmla="*/ 8 h 22"/>
              <a:gd name="T88" fmla="*/ 0 w 24"/>
              <a:gd name="T89" fmla="*/ 8 h 22"/>
              <a:gd name="T90" fmla="*/ 2 w 24"/>
              <a:gd name="T91" fmla="*/ 6 h 22"/>
              <a:gd name="T92" fmla="*/ 6 w 24"/>
              <a:gd name="T93" fmla="*/ 4 h 22"/>
              <a:gd name="T94" fmla="*/ 10 w 24"/>
              <a:gd name="T95" fmla="*/ 0 h 22"/>
              <a:gd name="T96" fmla="*/ 12 w 24"/>
              <a:gd name="T9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 h="22">
                <a:moveTo>
                  <a:pt x="12" y="0"/>
                </a:moveTo>
                <a:lnTo>
                  <a:pt x="12" y="0"/>
                </a:lnTo>
                <a:lnTo>
                  <a:pt x="14" y="0"/>
                </a:lnTo>
                <a:lnTo>
                  <a:pt x="14" y="0"/>
                </a:lnTo>
                <a:lnTo>
                  <a:pt x="16" y="0"/>
                </a:lnTo>
                <a:lnTo>
                  <a:pt x="16" y="0"/>
                </a:lnTo>
                <a:lnTo>
                  <a:pt x="16" y="0"/>
                </a:lnTo>
                <a:lnTo>
                  <a:pt x="18" y="0"/>
                </a:lnTo>
                <a:lnTo>
                  <a:pt x="18" y="0"/>
                </a:lnTo>
                <a:lnTo>
                  <a:pt x="20" y="0"/>
                </a:lnTo>
                <a:lnTo>
                  <a:pt x="20" y="2"/>
                </a:lnTo>
                <a:lnTo>
                  <a:pt x="22" y="2"/>
                </a:lnTo>
                <a:lnTo>
                  <a:pt x="22" y="4"/>
                </a:lnTo>
                <a:lnTo>
                  <a:pt x="22" y="4"/>
                </a:lnTo>
                <a:lnTo>
                  <a:pt x="22" y="6"/>
                </a:lnTo>
                <a:lnTo>
                  <a:pt x="22" y="6"/>
                </a:lnTo>
                <a:lnTo>
                  <a:pt x="24" y="6"/>
                </a:lnTo>
                <a:lnTo>
                  <a:pt x="24" y="8"/>
                </a:lnTo>
                <a:lnTo>
                  <a:pt x="24" y="8"/>
                </a:lnTo>
                <a:lnTo>
                  <a:pt x="24" y="8"/>
                </a:lnTo>
                <a:lnTo>
                  <a:pt x="24" y="10"/>
                </a:lnTo>
                <a:lnTo>
                  <a:pt x="24" y="10"/>
                </a:lnTo>
                <a:lnTo>
                  <a:pt x="24" y="12"/>
                </a:lnTo>
                <a:lnTo>
                  <a:pt x="24" y="12"/>
                </a:lnTo>
                <a:lnTo>
                  <a:pt x="24" y="12"/>
                </a:lnTo>
                <a:lnTo>
                  <a:pt x="20" y="14"/>
                </a:lnTo>
                <a:lnTo>
                  <a:pt x="16" y="16"/>
                </a:lnTo>
                <a:lnTo>
                  <a:pt x="12" y="20"/>
                </a:lnTo>
                <a:lnTo>
                  <a:pt x="8" y="22"/>
                </a:lnTo>
                <a:lnTo>
                  <a:pt x="8" y="20"/>
                </a:lnTo>
                <a:lnTo>
                  <a:pt x="6" y="20"/>
                </a:lnTo>
                <a:lnTo>
                  <a:pt x="6" y="20"/>
                </a:lnTo>
                <a:lnTo>
                  <a:pt x="4" y="18"/>
                </a:lnTo>
                <a:lnTo>
                  <a:pt x="4" y="18"/>
                </a:lnTo>
                <a:lnTo>
                  <a:pt x="4" y="16"/>
                </a:lnTo>
                <a:lnTo>
                  <a:pt x="2" y="16"/>
                </a:lnTo>
                <a:lnTo>
                  <a:pt x="2" y="16"/>
                </a:lnTo>
                <a:lnTo>
                  <a:pt x="2" y="14"/>
                </a:lnTo>
                <a:lnTo>
                  <a:pt x="0" y="12"/>
                </a:lnTo>
                <a:lnTo>
                  <a:pt x="0" y="12"/>
                </a:lnTo>
                <a:lnTo>
                  <a:pt x="0" y="10"/>
                </a:lnTo>
                <a:lnTo>
                  <a:pt x="0" y="10"/>
                </a:lnTo>
                <a:lnTo>
                  <a:pt x="0" y="8"/>
                </a:lnTo>
                <a:lnTo>
                  <a:pt x="0" y="8"/>
                </a:lnTo>
                <a:lnTo>
                  <a:pt x="0" y="8"/>
                </a:lnTo>
                <a:lnTo>
                  <a:pt x="2" y="6"/>
                </a:lnTo>
                <a:lnTo>
                  <a:pt x="6" y="4"/>
                </a:lnTo>
                <a:lnTo>
                  <a:pt x="10" y="0"/>
                </a:lnTo>
                <a:lnTo>
                  <a:pt x="12" y="0"/>
                </a:lnTo>
                <a:close/>
              </a:path>
            </a:pathLst>
          </a:custGeom>
          <a:solidFill>
            <a:srgbClr val="5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3" name="Freeform 196"/>
          <p:cNvSpPr>
            <a:spLocks/>
          </p:cNvSpPr>
          <p:nvPr/>
        </p:nvSpPr>
        <p:spPr bwMode="auto">
          <a:xfrm>
            <a:off x="10992055" y="4267557"/>
            <a:ext cx="38100" cy="31750"/>
          </a:xfrm>
          <a:custGeom>
            <a:avLst/>
            <a:gdLst>
              <a:gd name="T0" fmla="*/ 12 w 24"/>
              <a:gd name="T1" fmla="*/ 18 h 20"/>
              <a:gd name="T2" fmla="*/ 12 w 24"/>
              <a:gd name="T3" fmla="*/ 18 h 20"/>
              <a:gd name="T4" fmla="*/ 10 w 24"/>
              <a:gd name="T5" fmla="*/ 20 h 20"/>
              <a:gd name="T6" fmla="*/ 8 w 24"/>
              <a:gd name="T7" fmla="*/ 20 h 20"/>
              <a:gd name="T8" fmla="*/ 8 w 24"/>
              <a:gd name="T9" fmla="*/ 20 h 20"/>
              <a:gd name="T10" fmla="*/ 6 w 24"/>
              <a:gd name="T11" fmla="*/ 20 h 20"/>
              <a:gd name="T12" fmla="*/ 6 w 24"/>
              <a:gd name="T13" fmla="*/ 20 h 20"/>
              <a:gd name="T14" fmla="*/ 6 w 24"/>
              <a:gd name="T15" fmla="*/ 18 h 20"/>
              <a:gd name="T16" fmla="*/ 4 w 24"/>
              <a:gd name="T17" fmla="*/ 18 h 20"/>
              <a:gd name="T18" fmla="*/ 4 w 24"/>
              <a:gd name="T19" fmla="*/ 18 h 20"/>
              <a:gd name="T20" fmla="*/ 2 w 24"/>
              <a:gd name="T21" fmla="*/ 16 h 20"/>
              <a:gd name="T22" fmla="*/ 2 w 24"/>
              <a:gd name="T23" fmla="*/ 16 h 20"/>
              <a:gd name="T24" fmla="*/ 2 w 24"/>
              <a:gd name="T25" fmla="*/ 14 h 20"/>
              <a:gd name="T26" fmla="*/ 2 w 24"/>
              <a:gd name="T27" fmla="*/ 14 h 20"/>
              <a:gd name="T28" fmla="*/ 0 w 24"/>
              <a:gd name="T29" fmla="*/ 12 h 20"/>
              <a:gd name="T30" fmla="*/ 0 w 24"/>
              <a:gd name="T31" fmla="*/ 12 h 20"/>
              <a:gd name="T32" fmla="*/ 0 w 24"/>
              <a:gd name="T33" fmla="*/ 10 h 20"/>
              <a:gd name="T34" fmla="*/ 0 w 24"/>
              <a:gd name="T35" fmla="*/ 10 h 20"/>
              <a:gd name="T36" fmla="*/ 0 w 24"/>
              <a:gd name="T37" fmla="*/ 10 h 20"/>
              <a:gd name="T38" fmla="*/ 0 w 24"/>
              <a:gd name="T39" fmla="*/ 10 h 20"/>
              <a:gd name="T40" fmla="*/ 2 w 24"/>
              <a:gd name="T41" fmla="*/ 8 h 20"/>
              <a:gd name="T42" fmla="*/ 4 w 24"/>
              <a:gd name="T43" fmla="*/ 6 h 20"/>
              <a:gd name="T44" fmla="*/ 6 w 24"/>
              <a:gd name="T45" fmla="*/ 4 h 20"/>
              <a:gd name="T46" fmla="*/ 8 w 24"/>
              <a:gd name="T47" fmla="*/ 4 h 20"/>
              <a:gd name="T48" fmla="*/ 8 w 24"/>
              <a:gd name="T49" fmla="*/ 2 h 20"/>
              <a:gd name="T50" fmla="*/ 10 w 24"/>
              <a:gd name="T51" fmla="*/ 2 h 20"/>
              <a:gd name="T52" fmla="*/ 10 w 24"/>
              <a:gd name="T53" fmla="*/ 2 h 20"/>
              <a:gd name="T54" fmla="*/ 12 w 24"/>
              <a:gd name="T55" fmla="*/ 2 h 20"/>
              <a:gd name="T56" fmla="*/ 12 w 24"/>
              <a:gd name="T57" fmla="*/ 0 h 20"/>
              <a:gd name="T58" fmla="*/ 14 w 24"/>
              <a:gd name="T59" fmla="*/ 0 h 20"/>
              <a:gd name="T60" fmla="*/ 14 w 24"/>
              <a:gd name="T61" fmla="*/ 0 h 20"/>
              <a:gd name="T62" fmla="*/ 16 w 24"/>
              <a:gd name="T63" fmla="*/ 0 h 20"/>
              <a:gd name="T64" fmla="*/ 16 w 24"/>
              <a:gd name="T65" fmla="*/ 0 h 20"/>
              <a:gd name="T66" fmla="*/ 18 w 24"/>
              <a:gd name="T67" fmla="*/ 0 h 20"/>
              <a:gd name="T68" fmla="*/ 18 w 24"/>
              <a:gd name="T69" fmla="*/ 0 h 20"/>
              <a:gd name="T70" fmla="*/ 20 w 24"/>
              <a:gd name="T71" fmla="*/ 0 h 20"/>
              <a:gd name="T72" fmla="*/ 20 w 24"/>
              <a:gd name="T73" fmla="*/ 2 h 20"/>
              <a:gd name="T74" fmla="*/ 22 w 24"/>
              <a:gd name="T75" fmla="*/ 2 h 20"/>
              <a:gd name="T76" fmla="*/ 22 w 24"/>
              <a:gd name="T77" fmla="*/ 2 h 20"/>
              <a:gd name="T78" fmla="*/ 24 w 24"/>
              <a:gd name="T79" fmla="*/ 4 h 20"/>
              <a:gd name="T80" fmla="*/ 24 w 24"/>
              <a:gd name="T81" fmla="*/ 4 h 20"/>
              <a:gd name="T82" fmla="*/ 24 w 24"/>
              <a:gd name="T83" fmla="*/ 6 h 20"/>
              <a:gd name="T84" fmla="*/ 24 w 24"/>
              <a:gd name="T85" fmla="*/ 6 h 20"/>
              <a:gd name="T86" fmla="*/ 24 w 24"/>
              <a:gd name="T87" fmla="*/ 8 h 20"/>
              <a:gd name="T88" fmla="*/ 24 w 24"/>
              <a:gd name="T89" fmla="*/ 8 h 20"/>
              <a:gd name="T90" fmla="*/ 24 w 24"/>
              <a:gd name="T91" fmla="*/ 10 h 20"/>
              <a:gd name="T92" fmla="*/ 24 w 24"/>
              <a:gd name="T93" fmla="*/ 10 h 20"/>
              <a:gd name="T94" fmla="*/ 24 w 24"/>
              <a:gd name="T95" fmla="*/ 12 h 20"/>
              <a:gd name="T96" fmla="*/ 22 w 24"/>
              <a:gd name="T97" fmla="*/ 12 h 20"/>
              <a:gd name="T98" fmla="*/ 18 w 24"/>
              <a:gd name="T99" fmla="*/ 16 h 20"/>
              <a:gd name="T100" fmla="*/ 14 w 24"/>
              <a:gd name="T101" fmla="*/ 18 h 20"/>
              <a:gd name="T102" fmla="*/ 12 w 24"/>
              <a:gd name="T10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0">
                <a:moveTo>
                  <a:pt x="12" y="18"/>
                </a:moveTo>
                <a:lnTo>
                  <a:pt x="12" y="18"/>
                </a:lnTo>
                <a:lnTo>
                  <a:pt x="10" y="20"/>
                </a:lnTo>
                <a:lnTo>
                  <a:pt x="8" y="20"/>
                </a:lnTo>
                <a:lnTo>
                  <a:pt x="8" y="20"/>
                </a:lnTo>
                <a:lnTo>
                  <a:pt x="6" y="20"/>
                </a:lnTo>
                <a:lnTo>
                  <a:pt x="6" y="20"/>
                </a:lnTo>
                <a:lnTo>
                  <a:pt x="6" y="18"/>
                </a:lnTo>
                <a:lnTo>
                  <a:pt x="4" y="18"/>
                </a:lnTo>
                <a:lnTo>
                  <a:pt x="4" y="18"/>
                </a:lnTo>
                <a:lnTo>
                  <a:pt x="2" y="16"/>
                </a:lnTo>
                <a:lnTo>
                  <a:pt x="2" y="16"/>
                </a:lnTo>
                <a:lnTo>
                  <a:pt x="2" y="14"/>
                </a:lnTo>
                <a:lnTo>
                  <a:pt x="2" y="14"/>
                </a:lnTo>
                <a:lnTo>
                  <a:pt x="0" y="12"/>
                </a:lnTo>
                <a:lnTo>
                  <a:pt x="0" y="12"/>
                </a:lnTo>
                <a:lnTo>
                  <a:pt x="0" y="10"/>
                </a:lnTo>
                <a:lnTo>
                  <a:pt x="0" y="10"/>
                </a:lnTo>
                <a:lnTo>
                  <a:pt x="0" y="10"/>
                </a:lnTo>
                <a:lnTo>
                  <a:pt x="0" y="10"/>
                </a:lnTo>
                <a:lnTo>
                  <a:pt x="2" y="8"/>
                </a:lnTo>
                <a:lnTo>
                  <a:pt x="4" y="6"/>
                </a:lnTo>
                <a:lnTo>
                  <a:pt x="6" y="4"/>
                </a:lnTo>
                <a:lnTo>
                  <a:pt x="8" y="4"/>
                </a:lnTo>
                <a:lnTo>
                  <a:pt x="8" y="2"/>
                </a:lnTo>
                <a:lnTo>
                  <a:pt x="10" y="2"/>
                </a:lnTo>
                <a:lnTo>
                  <a:pt x="10" y="2"/>
                </a:lnTo>
                <a:lnTo>
                  <a:pt x="12" y="2"/>
                </a:lnTo>
                <a:lnTo>
                  <a:pt x="12" y="0"/>
                </a:lnTo>
                <a:lnTo>
                  <a:pt x="14" y="0"/>
                </a:lnTo>
                <a:lnTo>
                  <a:pt x="14" y="0"/>
                </a:lnTo>
                <a:lnTo>
                  <a:pt x="16" y="0"/>
                </a:lnTo>
                <a:lnTo>
                  <a:pt x="16" y="0"/>
                </a:lnTo>
                <a:lnTo>
                  <a:pt x="18" y="0"/>
                </a:lnTo>
                <a:lnTo>
                  <a:pt x="18" y="0"/>
                </a:lnTo>
                <a:lnTo>
                  <a:pt x="20" y="0"/>
                </a:lnTo>
                <a:lnTo>
                  <a:pt x="20" y="2"/>
                </a:lnTo>
                <a:lnTo>
                  <a:pt x="22" y="2"/>
                </a:lnTo>
                <a:lnTo>
                  <a:pt x="22" y="2"/>
                </a:lnTo>
                <a:lnTo>
                  <a:pt x="24" y="4"/>
                </a:lnTo>
                <a:lnTo>
                  <a:pt x="24" y="4"/>
                </a:lnTo>
                <a:lnTo>
                  <a:pt x="24" y="6"/>
                </a:lnTo>
                <a:lnTo>
                  <a:pt x="24" y="6"/>
                </a:lnTo>
                <a:lnTo>
                  <a:pt x="24" y="8"/>
                </a:lnTo>
                <a:lnTo>
                  <a:pt x="24" y="8"/>
                </a:lnTo>
                <a:lnTo>
                  <a:pt x="24" y="10"/>
                </a:lnTo>
                <a:lnTo>
                  <a:pt x="24" y="10"/>
                </a:lnTo>
                <a:lnTo>
                  <a:pt x="24" y="12"/>
                </a:lnTo>
                <a:lnTo>
                  <a:pt x="22" y="12"/>
                </a:lnTo>
                <a:lnTo>
                  <a:pt x="18" y="16"/>
                </a:lnTo>
                <a:lnTo>
                  <a:pt x="14" y="18"/>
                </a:lnTo>
                <a:lnTo>
                  <a:pt x="12" y="18"/>
                </a:lnTo>
                <a:close/>
              </a:path>
            </a:pathLst>
          </a:custGeom>
          <a:solidFill>
            <a:srgbClr val="3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4" name="Freeform 197"/>
          <p:cNvSpPr>
            <a:spLocks/>
          </p:cNvSpPr>
          <p:nvPr/>
        </p:nvSpPr>
        <p:spPr bwMode="auto">
          <a:xfrm>
            <a:off x="10672968" y="4429482"/>
            <a:ext cx="6350" cy="9525"/>
          </a:xfrm>
          <a:custGeom>
            <a:avLst/>
            <a:gdLst>
              <a:gd name="T0" fmla="*/ 4 w 4"/>
              <a:gd name="T1" fmla="*/ 2 h 6"/>
              <a:gd name="T2" fmla="*/ 4 w 4"/>
              <a:gd name="T3" fmla="*/ 2 h 6"/>
              <a:gd name="T4" fmla="*/ 4 w 4"/>
              <a:gd name="T5" fmla="*/ 4 h 6"/>
              <a:gd name="T6" fmla="*/ 4 w 4"/>
              <a:gd name="T7" fmla="*/ 4 h 6"/>
              <a:gd name="T8" fmla="*/ 4 w 4"/>
              <a:gd name="T9" fmla="*/ 4 h 6"/>
              <a:gd name="T10" fmla="*/ 4 w 4"/>
              <a:gd name="T11" fmla="*/ 6 h 6"/>
              <a:gd name="T12" fmla="*/ 4 w 4"/>
              <a:gd name="T13" fmla="*/ 6 h 6"/>
              <a:gd name="T14" fmla="*/ 4 w 4"/>
              <a:gd name="T15" fmla="*/ 6 h 6"/>
              <a:gd name="T16" fmla="*/ 2 w 4"/>
              <a:gd name="T17" fmla="*/ 6 h 6"/>
              <a:gd name="T18" fmla="*/ 2 w 4"/>
              <a:gd name="T19" fmla="*/ 6 h 6"/>
              <a:gd name="T20" fmla="*/ 0 w 4"/>
              <a:gd name="T21" fmla="*/ 6 h 6"/>
              <a:gd name="T22" fmla="*/ 0 w 4"/>
              <a:gd name="T23" fmla="*/ 4 h 6"/>
              <a:gd name="T24" fmla="*/ 0 w 4"/>
              <a:gd name="T25" fmla="*/ 2 h 6"/>
              <a:gd name="T26" fmla="*/ 0 w 4"/>
              <a:gd name="T27" fmla="*/ 2 h 6"/>
              <a:gd name="T28" fmla="*/ 0 w 4"/>
              <a:gd name="T29" fmla="*/ 2 h 6"/>
              <a:gd name="T30" fmla="*/ 0 w 4"/>
              <a:gd name="T31" fmla="*/ 0 h 6"/>
              <a:gd name="T32" fmla="*/ 0 w 4"/>
              <a:gd name="T33" fmla="*/ 0 h 6"/>
              <a:gd name="T34" fmla="*/ 0 w 4"/>
              <a:gd name="T35" fmla="*/ 0 h 6"/>
              <a:gd name="T36" fmla="*/ 2 w 4"/>
              <a:gd name="T37" fmla="*/ 0 h 6"/>
              <a:gd name="T38" fmla="*/ 2 w 4"/>
              <a:gd name="T39" fmla="*/ 0 h 6"/>
              <a:gd name="T40" fmla="*/ 2 w 4"/>
              <a:gd name="T41" fmla="*/ 0 h 6"/>
              <a:gd name="T42" fmla="*/ 2 w 4"/>
              <a:gd name="T43" fmla="*/ 0 h 6"/>
              <a:gd name="T44" fmla="*/ 4 w 4"/>
              <a:gd name="T45" fmla="*/ 0 h 6"/>
              <a:gd name="T46" fmla="*/ 2 w 4"/>
              <a:gd name="T47" fmla="*/ 2 h 6"/>
              <a:gd name="T48" fmla="*/ 4 w 4"/>
              <a:gd name="T49" fmla="*/ 2 h 6"/>
              <a:gd name="T50" fmla="*/ 4 w 4"/>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4" y="2"/>
                </a:moveTo>
                <a:lnTo>
                  <a:pt x="4" y="2"/>
                </a:lnTo>
                <a:lnTo>
                  <a:pt x="4" y="4"/>
                </a:lnTo>
                <a:lnTo>
                  <a:pt x="4" y="4"/>
                </a:lnTo>
                <a:lnTo>
                  <a:pt x="4" y="4"/>
                </a:lnTo>
                <a:lnTo>
                  <a:pt x="4" y="6"/>
                </a:lnTo>
                <a:lnTo>
                  <a:pt x="4" y="6"/>
                </a:lnTo>
                <a:lnTo>
                  <a:pt x="4" y="6"/>
                </a:lnTo>
                <a:lnTo>
                  <a:pt x="2" y="6"/>
                </a:lnTo>
                <a:lnTo>
                  <a:pt x="2" y="6"/>
                </a:lnTo>
                <a:lnTo>
                  <a:pt x="0" y="6"/>
                </a:lnTo>
                <a:lnTo>
                  <a:pt x="0" y="4"/>
                </a:lnTo>
                <a:lnTo>
                  <a:pt x="0" y="2"/>
                </a:lnTo>
                <a:lnTo>
                  <a:pt x="0" y="2"/>
                </a:lnTo>
                <a:lnTo>
                  <a:pt x="0" y="2"/>
                </a:lnTo>
                <a:lnTo>
                  <a:pt x="0" y="0"/>
                </a:lnTo>
                <a:lnTo>
                  <a:pt x="0" y="0"/>
                </a:lnTo>
                <a:lnTo>
                  <a:pt x="0" y="0"/>
                </a:lnTo>
                <a:lnTo>
                  <a:pt x="2" y="0"/>
                </a:lnTo>
                <a:lnTo>
                  <a:pt x="2" y="0"/>
                </a:lnTo>
                <a:lnTo>
                  <a:pt x="2" y="0"/>
                </a:lnTo>
                <a:lnTo>
                  <a:pt x="2" y="0"/>
                </a:lnTo>
                <a:lnTo>
                  <a:pt x="4" y="0"/>
                </a:lnTo>
                <a:lnTo>
                  <a:pt x="2" y="2"/>
                </a:lnTo>
                <a:lnTo>
                  <a:pt x="4" y="2"/>
                </a:lnTo>
                <a:lnTo>
                  <a:pt x="4"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5" name="Freeform 198"/>
          <p:cNvSpPr>
            <a:spLocks/>
          </p:cNvSpPr>
          <p:nvPr/>
        </p:nvSpPr>
        <p:spPr bwMode="auto">
          <a:xfrm>
            <a:off x="10666618" y="4439007"/>
            <a:ext cx="3175" cy="6350"/>
          </a:xfrm>
          <a:custGeom>
            <a:avLst/>
            <a:gdLst>
              <a:gd name="T0" fmla="*/ 2 w 2"/>
              <a:gd name="T1" fmla="*/ 2 h 4"/>
              <a:gd name="T2" fmla="*/ 2 w 2"/>
              <a:gd name="T3" fmla="*/ 2 h 4"/>
              <a:gd name="T4" fmla="*/ 2 w 2"/>
              <a:gd name="T5" fmla="*/ 2 h 4"/>
              <a:gd name="T6" fmla="*/ 0 w 2"/>
              <a:gd name="T7" fmla="*/ 4 h 4"/>
              <a:gd name="T8" fmla="*/ 0 w 2"/>
              <a:gd name="T9" fmla="*/ 2 h 4"/>
              <a:gd name="T10" fmla="*/ 0 w 2"/>
              <a:gd name="T11" fmla="*/ 2 h 4"/>
              <a:gd name="T12" fmla="*/ 0 w 2"/>
              <a:gd name="T13" fmla="*/ 2 h 4"/>
              <a:gd name="T14" fmla="*/ 0 w 2"/>
              <a:gd name="T15" fmla="*/ 2 h 4"/>
              <a:gd name="T16" fmla="*/ 0 w 2"/>
              <a:gd name="T17" fmla="*/ 0 h 4"/>
              <a:gd name="T18" fmla="*/ 0 w 2"/>
              <a:gd name="T19" fmla="*/ 0 h 4"/>
              <a:gd name="T20" fmla="*/ 0 w 2"/>
              <a:gd name="T21" fmla="*/ 0 h 4"/>
              <a:gd name="T22" fmla="*/ 0 w 2"/>
              <a:gd name="T23" fmla="*/ 0 h 4"/>
              <a:gd name="T24" fmla="*/ 0 w 2"/>
              <a:gd name="T25" fmla="*/ 0 h 4"/>
              <a:gd name="T26" fmla="*/ 0 w 2"/>
              <a:gd name="T27" fmla="*/ 0 h 4"/>
              <a:gd name="T28" fmla="*/ 2 w 2"/>
              <a:gd name="T29" fmla="*/ 0 h 4"/>
              <a:gd name="T30" fmla="*/ 2 w 2"/>
              <a:gd name="T3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4">
                <a:moveTo>
                  <a:pt x="2" y="2"/>
                </a:moveTo>
                <a:lnTo>
                  <a:pt x="2" y="2"/>
                </a:lnTo>
                <a:lnTo>
                  <a:pt x="2" y="2"/>
                </a:lnTo>
                <a:lnTo>
                  <a:pt x="0" y="4"/>
                </a:lnTo>
                <a:lnTo>
                  <a:pt x="0" y="2"/>
                </a:lnTo>
                <a:lnTo>
                  <a:pt x="0" y="2"/>
                </a:lnTo>
                <a:lnTo>
                  <a:pt x="0" y="2"/>
                </a:lnTo>
                <a:lnTo>
                  <a:pt x="0" y="2"/>
                </a:lnTo>
                <a:lnTo>
                  <a:pt x="0" y="0"/>
                </a:lnTo>
                <a:lnTo>
                  <a:pt x="0" y="0"/>
                </a:lnTo>
                <a:lnTo>
                  <a:pt x="0" y="0"/>
                </a:lnTo>
                <a:lnTo>
                  <a:pt x="0" y="0"/>
                </a:lnTo>
                <a:lnTo>
                  <a:pt x="0" y="0"/>
                </a:lnTo>
                <a:lnTo>
                  <a:pt x="0" y="0"/>
                </a:lnTo>
                <a:lnTo>
                  <a:pt x="2" y="0"/>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6" name="Freeform 199"/>
          <p:cNvSpPr>
            <a:spLocks/>
          </p:cNvSpPr>
          <p:nvPr/>
        </p:nvSpPr>
        <p:spPr bwMode="auto">
          <a:xfrm>
            <a:off x="10669793" y="4432657"/>
            <a:ext cx="3175" cy="6350"/>
          </a:xfrm>
          <a:custGeom>
            <a:avLst/>
            <a:gdLst>
              <a:gd name="T0" fmla="*/ 2 w 2"/>
              <a:gd name="T1" fmla="*/ 4 h 4"/>
              <a:gd name="T2" fmla="*/ 2 w 2"/>
              <a:gd name="T3" fmla="*/ 4 h 4"/>
              <a:gd name="T4" fmla="*/ 2 w 2"/>
              <a:gd name="T5" fmla="*/ 4 h 4"/>
              <a:gd name="T6" fmla="*/ 0 w 2"/>
              <a:gd name="T7" fmla="*/ 4 h 4"/>
              <a:gd name="T8" fmla="*/ 0 w 2"/>
              <a:gd name="T9" fmla="*/ 4 h 4"/>
              <a:gd name="T10" fmla="*/ 0 w 2"/>
              <a:gd name="T11" fmla="*/ 4 h 4"/>
              <a:gd name="T12" fmla="*/ 0 w 2"/>
              <a:gd name="T13" fmla="*/ 2 h 4"/>
              <a:gd name="T14" fmla="*/ 0 w 2"/>
              <a:gd name="T15" fmla="*/ 2 h 4"/>
              <a:gd name="T16" fmla="*/ 0 w 2"/>
              <a:gd name="T17" fmla="*/ 0 h 4"/>
              <a:gd name="T18" fmla="*/ 0 w 2"/>
              <a:gd name="T19" fmla="*/ 0 h 4"/>
              <a:gd name="T20" fmla="*/ 0 w 2"/>
              <a:gd name="T21" fmla="*/ 0 h 4"/>
              <a:gd name="T22" fmla="*/ 0 w 2"/>
              <a:gd name="T23" fmla="*/ 0 h 4"/>
              <a:gd name="T24" fmla="*/ 0 w 2"/>
              <a:gd name="T25" fmla="*/ 0 h 4"/>
              <a:gd name="T26" fmla="*/ 0 w 2"/>
              <a:gd name="T27" fmla="*/ 0 h 4"/>
              <a:gd name="T28" fmla="*/ 0 w 2"/>
              <a:gd name="T29" fmla="*/ 0 h 4"/>
              <a:gd name="T30" fmla="*/ 0 w 2"/>
              <a:gd name="T31" fmla="*/ 0 h 4"/>
              <a:gd name="T32" fmla="*/ 0 w 2"/>
              <a:gd name="T33" fmla="*/ 2 h 4"/>
              <a:gd name="T34" fmla="*/ 0 w 2"/>
              <a:gd name="T35" fmla="*/ 2 h 4"/>
              <a:gd name="T36" fmla="*/ 0 w 2"/>
              <a:gd name="T37" fmla="*/ 2 h 4"/>
              <a:gd name="T38" fmla="*/ 2 w 2"/>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2" y="4"/>
                </a:moveTo>
                <a:lnTo>
                  <a:pt x="2" y="4"/>
                </a:lnTo>
                <a:lnTo>
                  <a:pt x="2" y="4"/>
                </a:lnTo>
                <a:lnTo>
                  <a:pt x="0" y="4"/>
                </a:lnTo>
                <a:lnTo>
                  <a:pt x="0" y="4"/>
                </a:lnTo>
                <a:lnTo>
                  <a:pt x="0" y="4"/>
                </a:lnTo>
                <a:lnTo>
                  <a:pt x="0" y="2"/>
                </a:lnTo>
                <a:lnTo>
                  <a:pt x="0" y="2"/>
                </a:lnTo>
                <a:lnTo>
                  <a:pt x="0" y="0"/>
                </a:lnTo>
                <a:lnTo>
                  <a:pt x="0" y="0"/>
                </a:lnTo>
                <a:lnTo>
                  <a:pt x="0" y="0"/>
                </a:lnTo>
                <a:lnTo>
                  <a:pt x="0" y="0"/>
                </a:lnTo>
                <a:lnTo>
                  <a:pt x="0" y="0"/>
                </a:lnTo>
                <a:lnTo>
                  <a:pt x="0" y="0"/>
                </a:lnTo>
                <a:lnTo>
                  <a:pt x="0" y="0"/>
                </a:lnTo>
                <a:lnTo>
                  <a:pt x="0" y="0"/>
                </a:lnTo>
                <a:lnTo>
                  <a:pt x="0" y="2"/>
                </a:lnTo>
                <a:lnTo>
                  <a:pt x="0" y="2"/>
                </a:lnTo>
                <a:lnTo>
                  <a:pt x="0" y="2"/>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7" name="Freeform 200"/>
          <p:cNvSpPr>
            <a:spLocks/>
          </p:cNvSpPr>
          <p:nvPr/>
        </p:nvSpPr>
        <p:spPr bwMode="auto">
          <a:xfrm>
            <a:off x="10676143" y="4419957"/>
            <a:ext cx="12700" cy="22225"/>
          </a:xfrm>
          <a:custGeom>
            <a:avLst/>
            <a:gdLst>
              <a:gd name="T0" fmla="*/ 4 w 8"/>
              <a:gd name="T1" fmla="*/ 8 h 14"/>
              <a:gd name="T2" fmla="*/ 4 w 8"/>
              <a:gd name="T3" fmla="*/ 8 h 14"/>
              <a:gd name="T4" fmla="*/ 4 w 8"/>
              <a:gd name="T5" fmla="*/ 8 h 14"/>
              <a:gd name="T6" fmla="*/ 4 w 8"/>
              <a:gd name="T7" fmla="*/ 6 h 14"/>
              <a:gd name="T8" fmla="*/ 2 w 8"/>
              <a:gd name="T9" fmla="*/ 6 h 14"/>
              <a:gd name="T10" fmla="*/ 2 w 8"/>
              <a:gd name="T11" fmla="*/ 6 h 14"/>
              <a:gd name="T12" fmla="*/ 2 w 8"/>
              <a:gd name="T13" fmla="*/ 6 h 14"/>
              <a:gd name="T14" fmla="*/ 2 w 8"/>
              <a:gd name="T15" fmla="*/ 4 h 14"/>
              <a:gd name="T16" fmla="*/ 2 w 8"/>
              <a:gd name="T17" fmla="*/ 4 h 14"/>
              <a:gd name="T18" fmla="*/ 0 w 8"/>
              <a:gd name="T19" fmla="*/ 2 h 14"/>
              <a:gd name="T20" fmla="*/ 0 w 8"/>
              <a:gd name="T21" fmla="*/ 2 h 14"/>
              <a:gd name="T22" fmla="*/ 0 w 8"/>
              <a:gd name="T23" fmla="*/ 0 h 14"/>
              <a:gd name="T24" fmla="*/ 0 w 8"/>
              <a:gd name="T25" fmla="*/ 0 h 14"/>
              <a:gd name="T26" fmla="*/ 0 w 8"/>
              <a:gd name="T27" fmla="*/ 0 h 14"/>
              <a:gd name="T28" fmla="*/ 2 w 8"/>
              <a:gd name="T29" fmla="*/ 0 h 14"/>
              <a:gd name="T30" fmla="*/ 2 w 8"/>
              <a:gd name="T31" fmla="*/ 0 h 14"/>
              <a:gd name="T32" fmla="*/ 2 w 8"/>
              <a:gd name="T33" fmla="*/ 2 h 14"/>
              <a:gd name="T34" fmla="*/ 2 w 8"/>
              <a:gd name="T35" fmla="*/ 2 h 14"/>
              <a:gd name="T36" fmla="*/ 4 w 8"/>
              <a:gd name="T37" fmla="*/ 4 h 14"/>
              <a:gd name="T38" fmla="*/ 4 w 8"/>
              <a:gd name="T39" fmla="*/ 4 h 14"/>
              <a:gd name="T40" fmla="*/ 4 w 8"/>
              <a:gd name="T41" fmla="*/ 6 h 14"/>
              <a:gd name="T42" fmla="*/ 6 w 8"/>
              <a:gd name="T43" fmla="*/ 6 h 14"/>
              <a:gd name="T44" fmla="*/ 6 w 8"/>
              <a:gd name="T45" fmla="*/ 8 h 14"/>
              <a:gd name="T46" fmla="*/ 6 w 8"/>
              <a:gd name="T47" fmla="*/ 8 h 14"/>
              <a:gd name="T48" fmla="*/ 6 w 8"/>
              <a:gd name="T49" fmla="*/ 10 h 14"/>
              <a:gd name="T50" fmla="*/ 8 w 8"/>
              <a:gd name="T51" fmla="*/ 10 h 14"/>
              <a:gd name="T52" fmla="*/ 6 w 8"/>
              <a:gd name="T53" fmla="*/ 12 h 14"/>
              <a:gd name="T54" fmla="*/ 8 w 8"/>
              <a:gd name="T55" fmla="*/ 12 h 14"/>
              <a:gd name="T56" fmla="*/ 8 w 8"/>
              <a:gd name="T57" fmla="*/ 14 h 14"/>
              <a:gd name="T58" fmla="*/ 6 w 8"/>
              <a:gd name="T59" fmla="*/ 14 h 14"/>
              <a:gd name="T60" fmla="*/ 6 w 8"/>
              <a:gd name="T61" fmla="*/ 12 h 14"/>
              <a:gd name="T62" fmla="*/ 6 w 8"/>
              <a:gd name="T63" fmla="*/ 14 h 14"/>
              <a:gd name="T64" fmla="*/ 6 w 8"/>
              <a:gd name="T65" fmla="*/ 12 h 14"/>
              <a:gd name="T66" fmla="*/ 6 w 8"/>
              <a:gd name="T67" fmla="*/ 12 h 14"/>
              <a:gd name="T68" fmla="*/ 4 w 8"/>
              <a:gd name="T69" fmla="*/ 12 h 14"/>
              <a:gd name="T70" fmla="*/ 4 w 8"/>
              <a:gd name="T71" fmla="*/ 10 h 14"/>
              <a:gd name="T72" fmla="*/ 4 w 8"/>
              <a:gd name="T73" fmla="*/ 10 h 14"/>
              <a:gd name="T74" fmla="*/ 4 w 8"/>
              <a:gd name="T75" fmla="*/ 10 h 14"/>
              <a:gd name="T76" fmla="*/ 4 w 8"/>
              <a:gd name="T77" fmla="*/ 8 h 14"/>
              <a:gd name="T78" fmla="*/ 4 w 8"/>
              <a:gd name="T7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 h="14">
                <a:moveTo>
                  <a:pt x="4" y="8"/>
                </a:moveTo>
                <a:lnTo>
                  <a:pt x="4" y="8"/>
                </a:lnTo>
                <a:lnTo>
                  <a:pt x="4" y="8"/>
                </a:lnTo>
                <a:lnTo>
                  <a:pt x="4" y="6"/>
                </a:lnTo>
                <a:lnTo>
                  <a:pt x="2" y="6"/>
                </a:lnTo>
                <a:lnTo>
                  <a:pt x="2" y="6"/>
                </a:lnTo>
                <a:lnTo>
                  <a:pt x="2" y="6"/>
                </a:lnTo>
                <a:lnTo>
                  <a:pt x="2" y="4"/>
                </a:lnTo>
                <a:lnTo>
                  <a:pt x="2" y="4"/>
                </a:lnTo>
                <a:lnTo>
                  <a:pt x="0" y="2"/>
                </a:lnTo>
                <a:lnTo>
                  <a:pt x="0" y="2"/>
                </a:lnTo>
                <a:lnTo>
                  <a:pt x="0" y="0"/>
                </a:lnTo>
                <a:lnTo>
                  <a:pt x="0" y="0"/>
                </a:lnTo>
                <a:lnTo>
                  <a:pt x="0" y="0"/>
                </a:lnTo>
                <a:lnTo>
                  <a:pt x="2" y="0"/>
                </a:lnTo>
                <a:lnTo>
                  <a:pt x="2" y="0"/>
                </a:lnTo>
                <a:lnTo>
                  <a:pt x="2" y="2"/>
                </a:lnTo>
                <a:lnTo>
                  <a:pt x="2" y="2"/>
                </a:lnTo>
                <a:lnTo>
                  <a:pt x="4" y="4"/>
                </a:lnTo>
                <a:lnTo>
                  <a:pt x="4" y="4"/>
                </a:lnTo>
                <a:lnTo>
                  <a:pt x="4" y="6"/>
                </a:lnTo>
                <a:lnTo>
                  <a:pt x="6" y="6"/>
                </a:lnTo>
                <a:lnTo>
                  <a:pt x="6" y="8"/>
                </a:lnTo>
                <a:lnTo>
                  <a:pt x="6" y="8"/>
                </a:lnTo>
                <a:lnTo>
                  <a:pt x="6" y="10"/>
                </a:lnTo>
                <a:lnTo>
                  <a:pt x="8" y="10"/>
                </a:lnTo>
                <a:lnTo>
                  <a:pt x="6" y="12"/>
                </a:lnTo>
                <a:lnTo>
                  <a:pt x="8" y="12"/>
                </a:lnTo>
                <a:lnTo>
                  <a:pt x="8" y="14"/>
                </a:lnTo>
                <a:lnTo>
                  <a:pt x="6" y="14"/>
                </a:lnTo>
                <a:lnTo>
                  <a:pt x="6" y="12"/>
                </a:lnTo>
                <a:lnTo>
                  <a:pt x="6" y="14"/>
                </a:lnTo>
                <a:lnTo>
                  <a:pt x="6" y="12"/>
                </a:lnTo>
                <a:lnTo>
                  <a:pt x="6" y="12"/>
                </a:lnTo>
                <a:lnTo>
                  <a:pt x="4" y="12"/>
                </a:lnTo>
                <a:lnTo>
                  <a:pt x="4" y="10"/>
                </a:lnTo>
                <a:lnTo>
                  <a:pt x="4" y="10"/>
                </a:lnTo>
                <a:lnTo>
                  <a:pt x="4" y="10"/>
                </a:lnTo>
                <a:lnTo>
                  <a:pt x="4" y="8"/>
                </a:lnTo>
                <a:lnTo>
                  <a:pt x="4" y="8"/>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8" name="Freeform 201"/>
          <p:cNvSpPr>
            <a:spLocks/>
          </p:cNvSpPr>
          <p:nvPr/>
        </p:nvSpPr>
        <p:spPr bwMode="auto">
          <a:xfrm>
            <a:off x="10682493" y="4410432"/>
            <a:ext cx="9525" cy="28575"/>
          </a:xfrm>
          <a:custGeom>
            <a:avLst/>
            <a:gdLst>
              <a:gd name="T0" fmla="*/ 4 w 6"/>
              <a:gd name="T1" fmla="*/ 12 h 18"/>
              <a:gd name="T2" fmla="*/ 4 w 6"/>
              <a:gd name="T3" fmla="*/ 12 h 18"/>
              <a:gd name="T4" fmla="*/ 4 w 6"/>
              <a:gd name="T5" fmla="*/ 12 h 18"/>
              <a:gd name="T6" fmla="*/ 4 w 6"/>
              <a:gd name="T7" fmla="*/ 12 h 18"/>
              <a:gd name="T8" fmla="*/ 4 w 6"/>
              <a:gd name="T9" fmla="*/ 12 h 18"/>
              <a:gd name="T10" fmla="*/ 4 w 6"/>
              <a:gd name="T11" fmla="*/ 14 h 18"/>
              <a:gd name="T12" fmla="*/ 4 w 6"/>
              <a:gd name="T13" fmla="*/ 14 h 18"/>
              <a:gd name="T14" fmla="*/ 6 w 6"/>
              <a:gd name="T15" fmla="*/ 14 h 18"/>
              <a:gd name="T16" fmla="*/ 4 w 6"/>
              <a:gd name="T17" fmla="*/ 16 h 18"/>
              <a:gd name="T18" fmla="*/ 6 w 6"/>
              <a:gd name="T19" fmla="*/ 16 h 18"/>
              <a:gd name="T20" fmla="*/ 6 w 6"/>
              <a:gd name="T21" fmla="*/ 16 h 18"/>
              <a:gd name="T22" fmla="*/ 4 w 6"/>
              <a:gd name="T23" fmla="*/ 18 h 18"/>
              <a:gd name="T24" fmla="*/ 6 w 6"/>
              <a:gd name="T25" fmla="*/ 18 h 18"/>
              <a:gd name="T26" fmla="*/ 4 w 6"/>
              <a:gd name="T27" fmla="*/ 16 h 18"/>
              <a:gd name="T28" fmla="*/ 4 w 6"/>
              <a:gd name="T29" fmla="*/ 14 h 18"/>
              <a:gd name="T30" fmla="*/ 4 w 6"/>
              <a:gd name="T31" fmla="*/ 12 h 18"/>
              <a:gd name="T32" fmla="*/ 4 w 6"/>
              <a:gd name="T33" fmla="*/ 12 h 18"/>
              <a:gd name="T34" fmla="*/ 2 w 6"/>
              <a:gd name="T35" fmla="*/ 12 h 18"/>
              <a:gd name="T36" fmla="*/ 2 w 6"/>
              <a:gd name="T37" fmla="*/ 10 h 18"/>
              <a:gd name="T38" fmla="*/ 2 w 6"/>
              <a:gd name="T39" fmla="*/ 8 h 18"/>
              <a:gd name="T40" fmla="*/ 2 w 6"/>
              <a:gd name="T41" fmla="*/ 8 h 18"/>
              <a:gd name="T42" fmla="*/ 2 w 6"/>
              <a:gd name="T43" fmla="*/ 6 h 18"/>
              <a:gd name="T44" fmla="*/ 0 w 6"/>
              <a:gd name="T45" fmla="*/ 6 h 18"/>
              <a:gd name="T46" fmla="*/ 0 w 6"/>
              <a:gd name="T47" fmla="*/ 4 h 18"/>
              <a:gd name="T48" fmla="*/ 0 w 6"/>
              <a:gd name="T49" fmla="*/ 2 h 18"/>
              <a:gd name="T50" fmla="*/ 0 w 6"/>
              <a:gd name="T51" fmla="*/ 2 h 18"/>
              <a:gd name="T52" fmla="*/ 0 w 6"/>
              <a:gd name="T53" fmla="*/ 0 h 18"/>
              <a:gd name="T54" fmla="*/ 0 w 6"/>
              <a:gd name="T55" fmla="*/ 0 h 18"/>
              <a:gd name="T56" fmla="*/ 0 w 6"/>
              <a:gd name="T57" fmla="*/ 0 h 18"/>
              <a:gd name="T58" fmla="*/ 0 w 6"/>
              <a:gd name="T59" fmla="*/ 0 h 18"/>
              <a:gd name="T60" fmla="*/ 0 w 6"/>
              <a:gd name="T61" fmla="*/ 0 h 18"/>
              <a:gd name="T62" fmla="*/ 0 w 6"/>
              <a:gd name="T63" fmla="*/ 0 h 18"/>
              <a:gd name="T64" fmla="*/ 0 w 6"/>
              <a:gd name="T65" fmla="*/ 2 h 18"/>
              <a:gd name="T66" fmla="*/ 0 w 6"/>
              <a:gd name="T67" fmla="*/ 2 h 18"/>
              <a:gd name="T68" fmla="*/ 2 w 6"/>
              <a:gd name="T69" fmla="*/ 4 h 18"/>
              <a:gd name="T70" fmla="*/ 2 w 6"/>
              <a:gd name="T71" fmla="*/ 4 h 18"/>
              <a:gd name="T72" fmla="*/ 2 w 6"/>
              <a:gd name="T73" fmla="*/ 6 h 18"/>
              <a:gd name="T74" fmla="*/ 2 w 6"/>
              <a:gd name="T75" fmla="*/ 6 h 18"/>
              <a:gd name="T76" fmla="*/ 2 w 6"/>
              <a:gd name="T77" fmla="*/ 6 h 18"/>
              <a:gd name="T78" fmla="*/ 2 w 6"/>
              <a:gd name="T79" fmla="*/ 8 h 18"/>
              <a:gd name="T80" fmla="*/ 2 w 6"/>
              <a:gd name="T81" fmla="*/ 8 h 18"/>
              <a:gd name="T82" fmla="*/ 4 w 6"/>
              <a:gd name="T83" fmla="*/ 10 h 18"/>
              <a:gd name="T84" fmla="*/ 4 w 6"/>
              <a:gd name="T85" fmla="*/ 10 h 18"/>
              <a:gd name="T86" fmla="*/ 4 w 6"/>
              <a:gd name="T87"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 h="18">
                <a:moveTo>
                  <a:pt x="4" y="12"/>
                </a:moveTo>
                <a:lnTo>
                  <a:pt x="4" y="12"/>
                </a:lnTo>
                <a:lnTo>
                  <a:pt x="4" y="12"/>
                </a:lnTo>
                <a:lnTo>
                  <a:pt x="4" y="12"/>
                </a:lnTo>
                <a:lnTo>
                  <a:pt x="4" y="12"/>
                </a:lnTo>
                <a:lnTo>
                  <a:pt x="4" y="14"/>
                </a:lnTo>
                <a:lnTo>
                  <a:pt x="4" y="14"/>
                </a:lnTo>
                <a:lnTo>
                  <a:pt x="6" y="14"/>
                </a:lnTo>
                <a:lnTo>
                  <a:pt x="4" y="16"/>
                </a:lnTo>
                <a:lnTo>
                  <a:pt x="6" y="16"/>
                </a:lnTo>
                <a:lnTo>
                  <a:pt x="6" y="16"/>
                </a:lnTo>
                <a:lnTo>
                  <a:pt x="4" y="18"/>
                </a:lnTo>
                <a:lnTo>
                  <a:pt x="6" y="18"/>
                </a:lnTo>
                <a:lnTo>
                  <a:pt x="4" y="16"/>
                </a:lnTo>
                <a:lnTo>
                  <a:pt x="4" y="14"/>
                </a:lnTo>
                <a:lnTo>
                  <a:pt x="4" y="12"/>
                </a:lnTo>
                <a:lnTo>
                  <a:pt x="4" y="12"/>
                </a:lnTo>
                <a:lnTo>
                  <a:pt x="2" y="12"/>
                </a:lnTo>
                <a:lnTo>
                  <a:pt x="2" y="10"/>
                </a:lnTo>
                <a:lnTo>
                  <a:pt x="2" y="8"/>
                </a:lnTo>
                <a:lnTo>
                  <a:pt x="2" y="8"/>
                </a:lnTo>
                <a:lnTo>
                  <a:pt x="2" y="6"/>
                </a:lnTo>
                <a:lnTo>
                  <a:pt x="0" y="6"/>
                </a:lnTo>
                <a:lnTo>
                  <a:pt x="0" y="4"/>
                </a:lnTo>
                <a:lnTo>
                  <a:pt x="0" y="2"/>
                </a:lnTo>
                <a:lnTo>
                  <a:pt x="0" y="2"/>
                </a:lnTo>
                <a:lnTo>
                  <a:pt x="0" y="0"/>
                </a:lnTo>
                <a:lnTo>
                  <a:pt x="0" y="0"/>
                </a:lnTo>
                <a:lnTo>
                  <a:pt x="0" y="0"/>
                </a:lnTo>
                <a:lnTo>
                  <a:pt x="0" y="0"/>
                </a:lnTo>
                <a:lnTo>
                  <a:pt x="0" y="0"/>
                </a:lnTo>
                <a:lnTo>
                  <a:pt x="0" y="0"/>
                </a:lnTo>
                <a:lnTo>
                  <a:pt x="0" y="2"/>
                </a:lnTo>
                <a:lnTo>
                  <a:pt x="0" y="2"/>
                </a:lnTo>
                <a:lnTo>
                  <a:pt x="2" y="4"/>
                </a:lnTo>
                <a:lnTo>
                  <a:pt x="2" y="4"/>
                </a:lnTo>
                <a:lnTo>
                  <a:pt x="2" y="6"/>
                </a:lnTo>
                <a:lnTo>
                  <a:pt x="2" y="6"/>
                </a:lnTo>
                <a:lnTo>
                  <a:pt x="2" y="6"/>
                </a:lnTo>
                <a:lnTo>
                  <a:pt x="2" y="8"/>
                </a:lnTo>
                <a:lnTo>
                  <a:pt x="2" y="8"/>
                </a:lnTo>
                <a:lnTo>
                  <a:pt x="4" y="10"/>
                </a:lnTo>
                <a:lnTo>
                  <a:pt x="4" y="10"/>
                </a:lnTo>
                <a:lnTo>
                  <a:pt x="4" y="1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199" name="Freeform 202"/>
          <p:cNvSpPr>
            <a:spLocks/>
          </p:cNvSpPr>
          <p:nvPr/>
        </p:nvSpPr>
        <p:spPr bwMode="auto">
          <a:xfrm>
            <a:off x="10685668" y="4404082"/>
            <a:ext cx="12700" cy="34925"/>
          </a:xfrm>
          <a:custGeom>
            <a:avLst/>
            <a:gdLst>
              <a:gd name="T0" fmla="*/ 4 w 8"/>
              <a:gd name="T1" fmla="*/ 14 h 22"/>
              <a:gd name="T2" fmla="*/ 4 w 8"/>
              <a:gd name="T3" fmla="*/ 14 h 22"/>
              <a:gd name="T4" fmla="*/ 4 w 8"/>
              <a:gd name="T5" fmla="*/ 12 h 22"/>
              <a:gd name="T6" fmla="*/ 2 w 8"/>
              <a:gd name="T7" fmla="*/ 12 h 22"/>
              <a:gd name="T8" fmla="*/ 2 w 8"/>
              <a:gd name="T9" fmla="*/ 10 h 22"/>
              <a:gd name="T10" fmla="*/ 2 w 8"/>
              <a:gd name="T11" fmla="*/ 10 h 22"/>
              <a:gd name="T12" fmla="*/ 2 w 8"/>
              <a:gd name="T13" fmla="*/ 8 h 22"/>
              <a:gd name="T14" fmla="*/ 0 w 8"/>
              <a:gd name="T15" fmla="*/ 8 h 22"/>
              <a:gd name="T16" fmla="*/ 2 w 8"/>
              <a:gd name="T17" fmla="*/ 6 h 22"/>
              <a:gd name="T18" fmla="*/ 0 w 8"/>
              <a:gd name="T19" fmla="*/ 6 h 22"/>
              <a:gd name="T20" fmla="*/ 0 w 8"/>
              <a:gd name="T21" fmla="*/ 6 h 22"/>
              <a:gd name="T22" fmla="*/ 0 w 8"/>
              <a:gd name="T23" fmla="*/ 4 h 22"/>
              <a:gd name="T24" fmla="*/ 0 w 8"/>
              <a:gd name="T25" fmla="*/ 2 h 22"/>
              <a:gd name="T26" fmla="*/ 0 w 8"/>
              <a:gd name="T27" fmla="*/ 2 h 22"/>
              <a:gd name="T28" fmla="*/ 0 w 8"/>
              <a:gd name="T29" fmla="*/ 0 h 22"/>
              <a:gd name="T30" fmla="*/ 2 w 8"/>
              <a:gd name="T31" fmla="*/ 0 h 22"/>
              <a:gd name="T32" fmla="*/ 2 w 8"/>
              <a:gd name="T33" fmla="*/ 2 h 22"/>
              <a:gd name="T34" fmla="*/ 2 w 8"/>
              <a:gd name="T35" fmla="*/ 2 h 22"/>
              <a:gd name="T36" fmla="*/ 2 w 8"/>
              <a:gd name="T37" fmla="*/ 4 h 22"/>
              <a:gd name="T38" fmla="*/ 4 w 8"/>
              <a:gd name="T39" fmla="*/ 4 h 22"/>
              <a:gd name="T40" fmla="*/ 4 w 8"/>
              <a:gd name="T41" fmla="*/ 6 h 22"/>
              <a:gd name="T42" fmla="*/ 4 w 8"/>
              <a:gd name="T43" fmla="*/ 6 h 22"/>
              <a:gd name="T44" fmla="*/ 4 w 8"/>
              <a:gd name="T45" fmla="*/ 8 h 22"/>
              <a:gd name="T46" fmla="*/ 4 w 8"/>
              <a:gd name="T47" fmla="*/ 8 h 22"/>
              <a:gd name="T48" fmla="*/ 4 w 8"/>
              <a:gd name="T49" fmla="*/ 10 h 22"/>
              <a:gd name="T50" fmla="*/ 4 w 8"/>
              <a:gd name="T51" fmla="*/ 10 h 22"/>
              <a:gd name="T52" fmla="*/ 4 w 8"/>
              <a:gd name="T53" fmla="*/ 12 h 22"/>
              <a:gd name="T54" fmla="*/ 6 w 8"/>
              <a:gd name="T55" fmla="*/ 12 h 22"/>
              <a:gd name="T56" fmla="*/ 6 w 8"/>
              <a:gd name="T57" fmla="*/ 14 h 22"/>
              <a:gd name="T58" fmla="*/ 6 w 8"/>
              <a:gd name="T59" fmla="*/ 14 h 22"/>
              <a:gd name="T60" fmla="*/ 6 w 8"/>
              <a:gd name="T61" fmla="*/ 16 h 22"/>
              <a:gd name="T62" fmla="*/ 6 w 8"/>
              <a:gd name="T63" fmla="*/ 16 h 22"/>
              <a:gd name="T64" fmla="*/ 8 w 8"/>
              <a:gd name="T65" fmla="*/ 16 h 22"/>
              <a:gd name="T66" fmla="*/ 8 w 8"/>
              <a:gd name="T67" fmla="*/ 18 h 22"/>
              <a:gd name="T68" fmla="*/ 8 w 8"/>
              <a:gd name="T69" fmla="*/ 18 h 22"/>
              <a:gd name="T70" fmla="*/ 8 w 8"/>
              <a:gd name="T71" fmla="*/ 20 h 22"/>
              <a:gd name="T72" fmla="*/ 8 w 8"/>
              <a:gd name="T73" fmla="*/ 22 h 22"/>
              <a:gd name="T74" fmla="*/ 8 w 8"/>
              <a:gd name="T75" fmla="*/ 22 h 22"/>
              <a:gd name="T76" fmla="*/ 6 w 8"/>
              <a:gd name="T77" fmla="*/ 22 h 22"/>
              <a:gd name="T78" fmla="*/ 6 w 8"/>
              <a:gd name="T79" fmla="*/ 22 h 22"/>
              <a:gd name="T80" fmla="*/ 6 w 8"/>
              <a:gd name="T81" fmla="*/ 20 h 22"/>
              <a:gd name="T82" fmla="*/ 4 w 8"/>
              <a:gd name="T83" fmla="*/ 20 h 22"/>
              <a:gd name="T84" fmla="*/ 4 w 8"/>
              <a:gd name="T85" fmla="*/ 18 h 22"/>
              <a:gd name="T86" fmla="*/ 4 w 8"/>
              <a:gd name="T87" fmla="*/ 18 h 22"/>
              <a:gd name="T88" fmla="*/ 4 w 8"/>
              <a:gd name="T89" fmla="*/ 16 h 22"/>
              <a:gd name="T90" fmla="*/ 4 w 8"/>
              <a:gd name="T91" fmla="*/ 16 h 22"/>
              <a:gd name="T92" fmla="*/ 4 w 8"/>
              <a:gd name="T93" fmla="*/ 16 h 22"/>
              <a:gd name="T94" fmla="*/ 4 w 8"/>
              <a:gd name="T95" fmla="*/ 14 h 22"/>
              <a:gd name="T96" fmla="*/ 4 w 8"/>
              <a:gd name="T97"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 h="22">
                <a:moveTo>
                  <a:pt x="4" y="14"/>
                </a:moveTo>
                <a:lnTo>
                  <a:pt x="4" y="14"/>
                </a:lnTo>
                <a:lnTo>
                  <a:pt x="4" y="12"/>
                </a:lnTo>
                <a:lnTo>
                  <a:pt x="2" y="12"/>
                </a:lnTo>
                <a:lnTo>
                  <a:pt x="2" y="10"/>
                </a:lnTo>
                <a:lnTo>
                  <a:pt x="2" y="10"/>
                </a:lnTo>
                <a:lnTo>
                  <a:pt x="2" y="8"/>
                </a:lnTo>
                <a:lnTo>
                  <a:pt x="0" y="8"/>
                </a:lnTo>
                <a:lnTo>
                  <a:pt x="2" y="6"/>
                </a:lnTo>
                <a:lnTo>
                  <a:pt x="0" y="6"/>
                </a:lnTo>
                <a:lnTo>
                  <a:pt x="0" y="6"/>
                </a:lnTo>
                <a:lnTo>
                  <a:pt x="0" y="4"/>
                </a:lnTo>
                <a:lnTo>
                  <a:pt x="0" y="2"/>
                </a:lnTo>
                <a:lnTo>
                  <a:pt x="0" y="2"/>
                </a:lnTo>
                <a:lnTo>
                  <a:pt x="0" y="0"/>
                </a:lnTo>
                <a:lnTo>
                  <a:pt x="2" y="0"/>
                </a:lnTo>
                <a:lnTo>
                  <a:pt x="2" y="2"/>
                </a:lnTo>
                <a:lnTo>
                  <a:pt x="2" y="2"/>
                </a:lnTo>
                <a:lnTo>
                  <a:pt x="2" y="4"/>
                </a:lnTo>
                <a:lnTo>
                  <a:pt x="4" y="4"/>
                </a:lnTo>
                <a:lnTo>
                  <a:pt x="4" y="6"/>
                </a:lnTo>
                <a:lnTo>
                  <a:pt x="4" y="6"/>
                </a:lnTo>
                <a:lnTo>
                  <a:pt x="4" y="8"/>
                </a:lnTo>
                <a:lnTo>
                  <a:pt x="4" y="8"/>
                </a:lnTo>
                <a:lnTo>
                  <a:pt x="4" y="10"/>
                </a:lnTo>
                <a:lnTo>
                  <a:pt x="4" y="10"/>
                </a:lnTo>
                <a:lnTo>
                  <a:pt x="4" y="12"/>
                </a:lnTo>
                <a:lnTo>
                  <a:pt x="6" y="12"/>
                </a:lnTo>
                <a:lnTo>
                  <a:pt x="6" y="14"/>
                </a:lnTo>
                <a:lnTo>
                  <a:pt x="6" y="14"/>
                </a:lnTo>
                <a:lnTo>
                  <a:pt x="6" y="16"/>
                </a:lnTo>
                <a:lnTo>
                  <a:pt x="6" y="16"/>
                </a:lnTo>
                <a:lnTo>
                  <a:pt x="8" y="16"/>
                </a:lnTo>
                <a:lnTo>
                  <a:pt x="8" y="18"/>
                </a:lnTo>
                <a:lnTo>
                  <a:pt x="8" y="18"/>
                </a:lnTo>
                <a:lnTo>
                  <a:pt x="8" y="20"/>
                </a:lnTo>
                <a:lnTo>
                  <a:pt x="8" y="22"/>
                </a:lnTo>
                <a:lnTo>
                  <a:pt x="8" y="22"/>
                </a:lnTo>
                <a:lnTo>
                  <a:pt x="6" y="22"/>
                </a:lnTo>
                <a:lnTo>
                  <a:pt x="6" y="22"/>
                </a:lnTo>
                <a:lnTo>
                  <a:pt x="6" y="20"/>
                </a:lnTo>
                <a:lnTo>
                  <a:pt x="4" y="20"/>
                </a:lnTo>
                <a:lnTo>
                  <a:pt x="4" y="18"/>
                </a:lnTo>
                <a:lnTo>
                  <a:pt x="4" y="18"/>
                </a:lnTo>
                <a:lnTo>
                  <a:pt x="4" y="16"/>
                </a:lnTo>
                <a:lnTo>
                  <a:pt x="4" y="16"/>
                </a:lnTo>
                <a:lnTo>
                  <a:pt x="4" y="16"/>
                </a:lnTo>
                <a:lnTo>
                  <a:pt x="4" y="14"/>
                </a:lnTo>
                <a:lnTo>
                  <a:pt x="4"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0" name="Freeform 203"/>
          <p:cNvSpPr>
            <a:spLocks/>
          </p:cNvSpPr>
          <p:nvPr/>
        </p:nvSpPr>
        <p:spPr bwMode="auto">
          <a:xfrm>
            <a:off x="10692018" y="4400907"/>
            <a:ext cx="12700" cy="34925"/>
          </a:xfrm>
          <a:custGeom>
            <a:avLst/>
            <a:gdLst>
              <a:gd name="T0" fmla="*/ 6 w 8"/>
              <a:gd name="T1" fmla="*/ 14 h 22"/>
              <a:gd name="T2" fmla="*/ 6 w 8"/>
              <a:gd name="T3" fmla="*/ 14 h 22"/>
              <a:gd name="T4" fmla="*/ 6 w 8"/>
              <a:gd name="T5" fmla="*/ 16 h 22"/>
              <a:gd name="T6" fmla="*/ 6 w 8"/>
              <a:gd name="T7" fmla="*/ 16 h 22"/>
              <a:gd name="T8" fmla="*/ 8 w 8"/>
              <a:gd name="T9" fmla="*/ 16 h 22"/>
              <a:gd name="T10" fmla="*/ 8 w 8"/>
              <a:gd name="T11" fmla="*/ 18 h 22"/>
              <a:gd name="T12" fmla="*/ 8 w 8"/>
              <a:gd name="T13" fmla="*/ 18 h 22"/>
              <a:gd name="T14" fmla="*/ 8 w 8"/>
              <a:gd name="T15" fmla="*/ 20 h 22"/>
              <a:gd name="T16" fmla="*/ 8 w 8"/>
              <a:gd name="T17" fmla="*/ 20 h 22"/>
              <a:gd name="T18" fmla="*/ 8 w 8"/>
              <a:gd name="T19" fmla="*/ 20 h 22"/>
              <a:gd name="T20" fmla="*/ 8 w 8"/>
              <a:gd name="T21" fmla="*/ 22 h 22"/>
              <a:gd name="T22" fmla="*/ 8 w 8"/>
              <a:gd name="T23" fmla="*/ 22 h 22"/>
              <a:gd name="T24" fmla="*/ 8 w 8"/>
              <a:gd name="T25" fmla="*/ 22 h 22"/>
              <a:gd name="T26" fmla="*/ 6 w 8"/>
              <a:gd name="T27" fmla="*/ 22 h 22"/>
              <a:gd name="T28" fmla="*/ 6 w 8"/>
              <a:gd name="T29" fmla="*/ 22 h 22"/>
              <a:gd name="T30" fmla="*/ 6 w 8"/>
              <a:gd name="T31" fmla="*/ 20 h 22"/>
              <a:gd name="T32" fmla="*/ 6 w 8"/>
              <a:gd name="T33" fmla="*/ 20 h 22"/>
              <a:gd name="T34" fmla="*/ 4 w 8"/>
              <a:gd name="T35" fmla="*/ 18 h 22"/>
              <a:gd name="T36" fmla="*/ 4 w 8"/>
              <a:gd name="T37" fmla="*/ 16 h 22"/>
              <a:gd name="T38" fmla="*/ 4 w 8"/>
              <a:gd name="T39" fmla="*/ 14 h 22"/>
              <a:gd name="T40" fmla="*/ 2 w 8"/>
              <a:gd name="T41" fmla="*/ 14 h 22"/>
              <a:gd name="T42" fmla="*/ 4 w 8"/>
              <a:gd name="T43" fmla="*/ 12 h 22"/>
              <a:gd name="T44" fmla="*/ 2 w 8"/>
              <a:gd name="T45" fmla="*/ 10 h 22"/>
              <a:gd name="T46" fmla="*/ 2 w 8"/>
              <a:gd name="T47" fmla="*/ 10 h 22"/>
              <a:gd name="T48" fmla="*/ 2 w 8"/>
              <a:gd name="T49" fmla="*/ 8 h 22"/>
              <a:gd name="T50" fmla="*/ 0 w 8"/>
              <a:gd name="T51" fmla="*/ 8 h 22"/>
              <a:gd name="T52" fmla="*/ 0 w 8"/>
              <a:gd name="T53" fmla="*/ 6 h 22"/>
              <a:gd name="T54" fmla="*/ 0 w 8"/>
              <a:gd name="T55" fmla="*/ 4 h 22"/>
              <a:gd name="T56" fmla="*/ 0 w 8"/>
              <a:gd name="T57" fmla="*/ 2 h 22"/>
              <a:gd name="T58" fmla="*/ 0 w 8"/>
              <a:gd name="T59" fmla="*/ 2 h 22"/>
              <a:gd name="T60" fmla="*/ 0 w 8"/>
              <a:gd name="T61" fmla="*/ 0 h 22"/>
              <a:gd name="T62" fmla="*/ 0 w 8"/>
              <a:gd name="T63" fmla="*/ 0 h 22"/>
              <a:gd name="T64" fmla="*/ 0 w 8"/>
              <a:gd name="T65" fmla="*/ 0 h 22"/>
              <a:gd name="T66" fmla="*/ 0 w 8"/>
              <a:gd name="T67" fmla="*/ 0 h 22"/>
              <a:gd name="T68" fmla="*/ 0 w 8"/>
              <a:gd name="T69" fmla="*/ 2 h 22"/>
              <a:gd name="T70" fmla="*/ 0 w 8"/>
              <a:gd name="T71" fmla="*/ 2 h 22"/>
              <a:gd name="T72" fmla="*/ 2 w 8"/>
              <a:gd name="T73" fmla="*/ 4 h 22"/>
              <a:gd name="T74" fmla="*/ 2 w 8"/>
              <a:gd name="T75" fmla="*/ 4 h 22"/>
              <a:gd name="T76" fmla="*/ 2 w 8"/>
              <a:gd name="T77" fmla="*/ 6 h 22"/>
              <a:gd name="T78" fmla="*/ 2 w 8"/>
              <a:gd name="T79" fmla="*/ 6 h 22"/>
              <a:gd name="T80" fmla="*/ 2 w 8"/>
              <a:gd name="T81" fmla="*/ 8 h 22"/>
              <a:gd name="T82" fmla="*/ 2 w 8"/>
              <a:gd name="T83" fmla="*/ 8 h 22"/>
              <a:gd name="T84" fmla="*/ 4 w 8"/>
              <a:gd name="T85" fmla="*/ 10 h 22"/>
              <a:gd name="T86" fmla="*/ 4 w 8"/>
              <a:gd name="T87" fmla="*/ 10 h 22"/>
              <a:gd name="T88" fmla="*/ 4 w 8"/>
              <a:gd name="T89" fmla="*/ 12 h 22"/>
              <a:gd name="T90" fmla="*/ 4 w 8"/>
              <a:gd name="T91" fmla="*/ 12 h 22"/>
              <a:gd name="T92" fmla="*/ 4 w 8"/>
              <a:gd name="T93" fmla="*/ 12 h 22"/>
              <a:gd name="T94" fmla="*/ 4 w 8"/>
              <a:gd name="T95" fmla="*/ 14 h 22"/>
              <a:gd name="T96" fmla="*/ 6 w 8"/>
              <a:gd name="T97"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 h="22">
                <a:moveTo>
                  <a:pt x="6" y="14"/>
                </a:moveTo>
                <a:lnTo>
                  <a:pt x="6" y="14"/>
                </a:lnTo>
                <a:lnTo>
                  <a:pt x="6" y="16"/>
                </a:lnTo>
                <a:lnTo>
                  <a:pt x="6" y="16"/>
                </a:lnTo>
                <a:lnTo>
                  <a:pt x="8" y="16"/>
                </a:lnTo>
                <a:lnTo>
                  <a:pt x="8" y="18"/>
                </a:lnTo>
                <a:lnTo>
                  <a:pt x="8" y="18"/>
                </a:lnTo>
                <a:lnTo>
                  <a:pt x="8" y="20"/>
                </a:lnTo>
                <a:lnTo>
                  <a:pt x="8" y="20"/>
                </a:lnTo>
                <a:lnTo>
                  <a:pt x="8" y="20"/>
                </a:lnTo>
                <a:lnTo>
                  <a:pt x="8" y="22"/>
                </a:lnTo>
                <a:lnTo>
                  <a:pt x="8" y="22"/>
                </a:lnTo>
                <a:lnTo>
                  <a:pt x="8" y="22"/>
                </a:lnTo>
                <a:lnTo>
                  <a:pt x="6" y="22"/>
                </a:lnTo>
                <a:lnTo>
                  <a:pt x="6" y="22"/>
                </a:lnTo>
                <a:lnTo>
                  <a:pt x="6" y="20"/>
                </a:lnTo>
                <a:lnTo>
                  <a:pt x="6" y="20"/>
                </a:lnTo>
                <a:lnTo>
                  <a:pt x="4" y="18"/>
                </a:lnTo>
                <a:lnTo>
                  <a:pt x="4" y="16"/>
                </a:lnTo>
                <a:lnTo>
                  <a:pt x="4" y="14"/>
                </a:lnTo>
                <a:lnTo>
                  <a:pt x="2" y="14"/>
                </a:lnTo>
                <a:lnTo>
                  <a:pt x="4" y="12"/>
                </a:lnTo>
                <a:lnTo>
                  <a:pt x="2" y="10"/>
                </a:lnTo>
                <a:lnTo>
                  <a:pt x="2" y="10"/>
                </a:lnTo>
                <a:lnTo>
                  <a:pt x="2" y="8"/>
                </a:lnTo>
                <a:lnTo>
                  <a:pt x="0" y="8"/>
                </a:lnTo>
                <a:lnTo>
                  <a:pt x="0" y="6"/>
                </a:lnTo>
                <a:lnTo>
                  <a:pt x="0" y="4"/>
                </a:lnTo>
                <a:lnTo>
                  <a:pt x="0" y="2"/>
                </a:lnTo>
                <a:lnTo>
                  <a:pt x="0" y="2"/>
                </a:lnTo>
                <a:lnTo>
                  <a:pt x="0" y="0"/>
                </a:lnTo>
                <a:lnTo>
                  <a:pt x="0" y="0"/>
                </a:lnTo>
                <a:lnTo>
                  <a:pt x="0" y="0"/>
                </a:lnTo>
                <a:lnTo>
                  <a:pt x="0" y="0"/>
                </a:lnTo>
                <a:lnTo>
                  <a:pt x="0" y="2"/>
                </a:lnTo>
                <a:lnTo>
                  <a:pt x="0" y="2"/>
                </a:lnTo>
                <a:lnTo>
                  <a:pt x="2" y="4"/>
                </a:lnTo>
                <a:lnTo>
                  <a:pt x="2" y="4"/>
                </a:lnTo>
                <a:lnTo>
                  <a:pt x="2" y="6"/>
                </a:lnTo>
                <a:lnTo>
                  <a:pt x="2" y="6"/>
                </a:lnTo>
                <a:lnTo>
                  <a:pt x="2" y="8"/>
                </a:lnTo>
                <a:lnTo>
                  <a:pt x="2" y="8"/>
                </a:lnTo>
                <a:lnTo>
                  <a:pt x="4" y="10"/>
                </a:lnTo>
                <a:lnTo>
                  <a:pt x="4" y="10"/>
                </a:lnTo>
                <a:lnTo>
                  <a:pt x="4" y="12"/>
                </a:lnTo>
                <a:lnTo>
                  <a:pt x="4" y="12"/>
                </a:lnTo>
                <a:lnTo>
                  <a:pt x="4" y="12"/>
                </a:lnTo>
                <a:lnTo>
                  <a:pt x="4" y="14"/>
                </a:lnTo>
                <a:lnTo>
                  <a:pt x="6"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1" name="Freeform 204"/>
          <p:cNvSpPr>
            <a:spLocks/>
          </p:cNvSpPr>
          <p:nvPr/>
        </p:nvSpPr>
        <p:spPr bwMode="auto">
          <a:xfrm>
            <a:off x="10695193" y="4400907"/>
            <a:ext cx="12700" cy="28575"/>
          </a:xfrm>
          <a:custGeom>
            <a:avLst/>
            <a:gdLst>
              <a:gd name="T0" fmla="*/ 4 w 8"/>
              <a:gd name="T1" fmla="*/ 4 h 18"/>
              <a:gd name="T2" fmla="*/ 2 w 8"/>
              <a:gd name="T3" fmla="*/ 6 h 18"/>
              <a:gd name="T4" fmla="*/ 4 w 8"/>
              <a:gd name="T5" fmla="*/ 6 h 18"/>
              <a:gd name="T6" fmla="*/ 4 w 8"/>
              <a:gd name="T7" fmla="*/ 6 h 18"/>
              <a:gd name="T8" fmla="*/ 4 w 8"/>
              <a:gd name="T9" fmla="*/ 8 h 18"/>
              <a:gd name="T10" fmla="*/ 4 w 8"/>
              <a:gd name="T11" fmla="*/ 8 h 18"/>
              <a:gd name="T12" fmla="*/ 4 w 8"/>
              <a:gd name="T13" fmla="*/ 10 h 18"/>
              <a:gd name="T14" fmla="*/ 6 w 8"/>
              <a:gd name="T15" fmla="*/ 10 h 18"/>
              <a:gd name="T16" fmla="*/ 6 w 8"/>
              <a:gd name="T17" fmla="*/ 12 h 18"/>
              <a:gd name="T18" fmla="*/ 6 w 8"/>
              <a:gd name="T19" fmla="*/ 12 h 18"/>
              <a:gd name="T20" fmla="*/ 6 w 8"/>
              <a:gd name="T21" fmla="*/ 14 h 18"/>
              <a:gd name="T22" fmla="*/ 8 w 8"/>
              <a:gd name="T23" fmla="*/ 14 h 18"/>
              <a:gd name="T24" fmla="*/ 8 w 8"/>
              <a:gd name="T25" fmla="*/ 16 h 18"/>
              <a:gd name="T26" fmla="*/ 8 w 8"/>
              <a:gd name="T27" fmla="*/ 16 h 18"/>
              <a:gd name="T28" fmla="*/ 8 w 8"/>
              <a:gd name="T29" fmla="*/ 18 h 18"/>
              <a:gd name="T30" fmla="*/ 8 w 8"/>
              <a:gd name="T31" fmla="*/ 18 h 18"/>
              <a:gd name="T32" fmla="*/ 8 w 8"/>
              <a:gd name="T33" fmla="*/ 16 h 18"/>
              <a:gd name="T34" fmla="*/ 6 w 8"/>
              <a:gd name="T35" fmla="*/ 16 h 18"/>
              <a:gd name="T36" fmla="*/ 8 w 8"/>
              <a:gd name="T37" fmla="*/ 16 h 18"/>
              <a:gd name="T38" fmla="*/ 6 w 8"/>
              <a:gd name="T39" fmla="*/ 16 h 18"/>
              <a:gd name="T40" fmla="*/ 6 w 8"/>
              <a:gd name="T41" fmla="*/ 14 h 18"/>
              <a:gd name="T42" fmla="*/ 6 w 8"/>
              <a:gd name="T43" fmla="*/ 14 h 18"/>
              <a:gd name="T44" fmla="*/ 4 w 8"/>
              <a:gd name="T45" fmla="*/ 12 h 18"/>
              <a:gd name="T46" fmla="*/ 4 w 8"/>
              <a:gd name="T47" fmla="*/ 12 h 18"/>
              <a:gd name="T48" fmla="*/ 4 w 8"/>
              <a:gd name="T49" fmla="*/ 10 h 18"/>
              <a:gd name="T50" fmla="*/ 4 w 8"/>
              <a:gd name="T51" fmla="*/ 10 h 18"/>
              <a:gd name="T52" fmla="*/ 4 w 8"/>
              <a:gd name="T53" fmla="*/ 10 h 18"/>
              <a:gd name="T54" fmla="*/ 4 w 8"/>
              <a:gd name="T55" fmla="*/ 8 h 18"/>
              <a:gd name="T56" fmla="*/ 2 w 8"/>
              <a:gd name="T57" fmla="*/ 6 h 18"/>
              <a:gd name="T58" fmla="*/ 2 w 8"/>
              <a:gd name="T59" fmla="*/ 6 h 18"/>
              <a:gd name="T60" fmla="*/ 2 w 8"/>
              <a:gd name="T61" fmla="*/ 6 h 18"/>
              <a:gd name="T62" fmla="*/ 2 w 8"/>
              <a:gd name="T63" fmla="*/ 4 h 18"/>
              <a:gd name="T64" fmla="*/ 2 w 8"/>
              <a:gd name="T65" fmla="*/ 4 h 18"/>
              <a:gd name="T66" fmla="*/ 0 w 8"/>
              <a:gd name="T67" fmla="*/ 4 h 18"/>
              <a:gd name="T68" fmla="*/ 0 w 8"/>
              <a:gd name="T69" fmla="*/ 2 h 18"/>
              <a:gd name="T70" fmla="*/ 0 w 8"/>
              <a:gd name="T71" fmla="*/ 2 h 18"/>
              <a:gd name="T72" fmla="*/ 0 w 8"/>
              <a:gd name="T73" fmla="*/ 0 h 18"/>
              <a:gd name="T74" fmla="*/ 0 w 8"/>
              <a:gd name="T75" fmla="*/ 0 h 18"/>
              <a:gd name="T76" fmla="*/ 0 w 8"/>
              <a:gd name="T77" fmla="*/ 0 h 18"/>
              <a:gd name="T78" fmla="*/ 0 w 8"/>
              <a:gd name="T79" fmla="*/ 0 h 18"/>
              <a:gd name="T80" fmla="*/ 0 w 8"/>
              <a:gd name="T81" fmla="*/ 0 h 18"/>
              <a:gd name="T82" fmla="*/ 0 w 8"/>
              <a:gd name="T83" fmla="*/ 0 h 18"/>
              <a:gd name="T84" fmla="*/ 0 w 8"/>
              <a:gd name="T85" fmla="*/ 0 h 18"/>
              <a:gd name="T86" fmla="*/ 0 w 8"/>
              <a:gd name="T87" fmla="*/ 0 h 18"/>
              <a:gd name="T88" fmla="*/ 0 w 8"/>
              <a:gd name="T89" fmla="*/ 0 h 18"/>
              <a:gd name="T90" fmla="*/ 2 w 8"/>
              <a:gd name="T91" fmla="*/ 0 h 18"/>
              <a:gd name="T92" fmla="*/ 2 w 8"/>
              <a:gd name="T93" fmla="*/ 2 h 18"/>
              <a:gd name="T94" fmla="*/ 2 w 8"/>
              <a:gd name="T95" fmla="*/ 2 h 18"/>
              <a:gd name="T96" fmla="*/ 2 w 8"/>
              <a:gd name="T97" fmla="*/ 4 h 18"/>
              <a:gd name="T98" fmla="*/ 2 w 8"/>
              <a:gd name="T99" fmla="*/ 4 h 18"/>
              <a:gd name="T100" fmla="*/ 4 w 8"/>
              <a:gd name="T10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18">
                <a:moveTo>
                  <a:pt x="4" y="4"/>
                </a:moveTo>
                <a:lnTo>
                  <a:pt x="2" y="6"/>
                </a:lnTo>
                <a:lnTo>
                  <a:pt x="4" y="6"/>
                </a:lnTo>
                <a:lnTo>
                  <a:pt x="4" y="6"/>
                </a:lnTo>
                <a:lnTo>
                  <a:pt x="4" y="8"/>
                </a:lnTo>
                <a:lnTo>
                  <a:pt x="4" y="8"/>
                </a:lnTo>
                <a:lnTo>
                  <a:pt x="4" y="10"/>
                </a:lnTo>
                <a:lnTo>
                  <a:pt x="6" y="10"/>
                </a:lnTo>
                <a:lnTo>
                  <a:pt x="6" y="12"/>
                </a:lnTo>
                <a:lnTo>
                  <a:pt x="6" y="12"/>
                </a:lnTo>
                <a:lnTo>
                  <a:pt x="6" y="14"/>
                </a:lnTo>
                <a:lnTo>
                  <a:pt x="8" y="14"/>
                </a:lnTo>
                <a:lnTo>
                  <a:pt x="8" y="16"/>
                </a:lnTo>
                <a:lnTo>
                  <a:pt x="8" y="16"/>
                </a:lnTo>
                <a:lnTo>
                  <a:pt x="8" y="18"/>
                </a:lnTo>
                <a:lnTo>
                  <a:pt x="8" y="18"/>
                </a:lnTo>
                <a:lnTo>
                  <a:pt x="8" y="16"/>
                </a:lnTo>
                <a:lnTo>
                  <a:pt x="6" y="16"/>
                </a:lnTo>
                <a:lnTo>
                  <a:pt x="8" y="16"/>
                </a:lnTo>
                <a:lnTo>
                  <a:pt x="6" y="16"/>
                </a:lnTo>
                <a:lnTo>
                  <a:pt x="6" y="14"/>
                </a:lnTo>
                <a:lnTo>
                  <a:pt x="6" y="14"/>
                </a:lnTo>
                <a:lnTo>
                  <a:pt x="4" y="12"/>
                </a:lnTo>
                <a:lnTo>
                  <a:pt x="4" y="12"/>
                </a:lnTo>
                <a:lnTo>
                  <a:pt x="4" y="10"/>
                </a:lnTo>
                <a:lnTo>
                  <a:pt x="4" y="10"/>
                </a:lnTo>
                <a:lnTo>
                  <a:pt x="4" y="10"/>
                </a:lnTo>
                <a:lnTo>
                  <a:pt x="4" y="8"/>
                </a:lnTo>
                <a:lnTo>
                  <a:pt x="2" y="6"/>
                </a:lnTo>
                <a:lnTo>
                  <a:pt x="2" y="6"/>
                </a:lnTo>
                <a:lnTo>
                  <a:pt x="2" y="6"/>
                </a:lnTo>
                <a:lnTo>
                  <a:pt x="2" y="4"/>
                </a:lnTo>
                <a:lnTo>
                  <a:pt x="2" y="4"/>
                </a:lnTo>
                <a:lnTo>
                  <a:pt x="0" y="4"/>
                </a:lnTo>
                <a:lnTo>
                  <a:pt x="0" y="2"/>
                </a:lnTo>
                <a:lnTo>
                  <a:pt x="0" y="2"/>
                </a:lnTo>
                <a:lnTo>
                  <a:pt x="0" y="0"/>
                </a:lnTo>
                <a:lnTo>
                  <a:pt x="0" y="0"/>
                </a:lnTo>
                <a:lnTo>
                  <a:pt x="0" y="0"/>
                </a:lnTo>
                <a:lnTo>
                  <a:pt x="0" y="0"/>
                </a:lnTo>
                <a:lnTo>
                  <a:pt x="0" y="0"/>
                </a:lnTo>
                <a:lnTo>
                  <a:pt x="0" y="0"/>
                </a:lnTo>
                <a:lnTo>
                  <a:pt x="0" y="0"/>
                </a:lnTo>
                <a:lnTo>
                  <a:pt x="0" y="0"/>
                </a:lnTo>
                <a:lnTo>
                  <a:pt x="0" y="0"/>
                </a:lnTo>
                <a:lnTo>
                  <a:pt x="2" y="0"/>
                </a:lnTo>
                <a:lnTo>
                  <a:pt x="2" y="2"/>
                </a:lnTo>
                <a:lnTo>
                  <a:pt x="2" y="2"/>
                </a:lnTo>
                <a:lnTo>
                  <a:pt x="2" y="4"/>
                </a:lnTo>
                <a:lnTo>
                  <a:pt x="2" y="4"/>
                </a:lnTo>
                <a:lnTo>
                  <a:pt x="4"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2" name="Freeform 205"/>
          <p:cNvSpPr>
            <a:spLocks/>
          </p:cNvSpPr>
          <p:nvPr/>
        </p:nvSpPr>
        <p:spPr bwMode="auto">
          <a:xfrm>
            <a:off x="10701543" y="4397732"/>
            <a:ext cx="12700" cy="34925"/>
          </a:xfrm>
          <a:custGeom>
            <a:avLst/>
            <a:gdLst>
              <a:gd name="T0" fmla="*/ 4 w 8"/>
              <a:gd name="T1" fmla="*/ 4 h 22"/>
              <a:gd name="T2" fmla="*/ 4 w 8"/>
              <a:gd name="T3" fmla="*/ 6 h 22"/>
              <a:gd name="T4" fmla="*/ 4 w 8"/>
              <a:gd name="T5" fmla="*/ 8 h 22"/>
              <a:gd name="T6" fmla="*/ 4 w 8"/>
              <a:gd name="T7" fmla="*/ 8 h 22"/>
              <a:gd name="T8" fmla="*/ 4 w 8"/>
              <a:gd name="T9" fmla="*/ 10 h 22"/>
              <a:gd name="T10" fmla="*/ 6 w 8"/>
              <a:gd name="T11" fmla="*/ 10 h 22"/>
              <a:gd name="T12" fmla="*/ 6 w 8"/>
              <a:gd name="T13" fmla="*/ 12 h 22"/>
              <a:gd name="T14" fmla="*/ 6 w 8"/>
              <a:gd name="T15" fmla="*/ 12 h 22"/>
              <a:gd name="T16" fmla="*/ 6 w 8"/>
              <a:gd name="T17" fmla="*/ 14 h 22"/>
              <a:gd name="T18" fmla="*/ 6 w 8"/>
              <a:gd name="T19" fmla="*/ 16 h 22"/>
              <a:gd name="T20" fmla="*/ 8 w 8"/>
              <a:gd name="T21" fmla="*/ 16 h 22"/>
              <a:gd name="T22" fmla="*/ 8 w 8"/>
              <a:gd name="T23" fmla="*/ 16 h 22"/>
              <a:gd name="T24" fmla="*/ 8 w 8"/>
              <a:gd name="T25" fmla="*/ 18 h 22"/>
              <a:gd name="T26" fmla="*/ 8 w 8"/>
              <a:gd name="T27" fmla="*/ 20 h 22"/>
              <a:gd name="T28" fmla="*/ 8 w 8"/>
              <a:gd name="T29" fmla="*/ 20 h 22"/>
              <a:gd name="T30" fmla="*/ 8 w 8"/>
              <a:gd name="T31" fmla="*/ 22 h 22"/>
              <a:gd name="T32" fmla="*/ 8 w 8"/>
              <a:gd name="T33" fmla="*/ 22 h 22"/>
              <a:gd name="T34" fmla="*/ 8 w 8"/>
              <a:gd name="T35" fmla="*/ 22 h 22"/>
              <a:gd name="T36" fmla="*/ 8 w 8"/>
              <a:gd name="T37" fmla="*/ 20 h 22"/>
              <a:gd name="T38" fmla="*/ 6 w 8"/>
              <a:gd name="T39" fmla="*/ 20 h 22"/>
              <a:gd name="T40" fmla="*/ 6 w 8"/>
              <a:gd name="T41" fmla="*/ 18 h 22"/>
              <a:gd name="T42" fmla="*/ 6 w 8"/>
              <a:gd name="T43" fmla="*/ 18 h 22"/>
              <a:gd name="T44" fmla="*/ 6 w 8"/>
              <a:gd name="T45" fmla="*/ 18 h 22"/>
              <a:gd name="T46" fmla="*/ 4 w 8"/>
              <a:gd name="T47" fmla="*/ 16 h 22"/>
              <a:gd name="T48" fmla="*/ 4 w 8"/>
              <a:gd name="T49" fmla="*/ 16 h 22"/>
              <a:gd name="T50" fmla="*/ 4 w 8"/>
              <a:gd name="T51" fmla="*/ 14 h 22"/>
              <a:gd name="T52" fmla="*/ 4 w 8"/>
              <a:gd name="T53" fmla="*/ 14 h 22"/>
              <a:gd name="T54" fmla="*/ 2 w 8"/>
              <a:gd name="T55" fmla="*/ 14 h 22"/>
              <a:gd name="T56" fmla="*/ 2 w 8"/>
              <a:gd name="T57" fmla="*/ 12 h 22"/>
              <a:gd name="T58" fmla="*/ 2 w 8"/>
              <a:gd name="T59" fmla="*/ 12 h 22"/>
              <a:gd name="T60" fmla="*/ 2 w 8"/>
              <a:gd name="T61" fmla="*/ 10 h 22"/>
              <a:gd name="T62" fmla="*/ 2 w 8"/>
              <a:gd name="T63" fmla="*/ 10 h 22"/>
              <a:gd name="T64" fmla="*/ 0 w 8"/>
              <a:gd name="T65" fmla="*/ 8 h 22"/>
              <a:gd name="T66" fmla="*/ 2 w 8"/>
              <a:gd name="T67" fmla="*/ 8 h 22"/>
              <a:gd name="T68" fmla="*/ 0 w 8"/>
              <a:gd name="T69" fmla="*/ 8 h 22"/>
              <a:gd name="T70" fmla="*/ 0 w 8"/>
              <a:gd name="T71" fmla="*/ 6 h 22"/>
              <a:gd name="T72" fmla="*/ 0 w 8"/>
              <a:gd name="T73" fmla="*/ 6 h 22"/>
              <a:gd name="T74" fmla="*/ 0 w 8"/>
              <a:gd name="T75" fmla="*/ 6 h 22"/>
              <a:gd name="T76" fmla="*/ 0 w 8"/>
              <a:gd name="T77" fmla="*/ 4 h 22"/>
              <a:gd name="T78" fmla="*/ 0 w 8"/>
              <a:gd name="T79" fmla="*/ 4 h 22"/>
              <a:gd name="T80" fmla="*/ 0 w 8"/>
              <a:gd name="T81" fmla="*/ 2 h 22"/>
              <a:gd name="T82" fmla="*/ 0 w 8"/>
              <a:gd name="T83" fmla="*/ 2 h 22"/>
              <a:gd name="T84" fmla="*/ 0 w 8"/>
              <a:gd name="T85" fmla="*/ 0 h 22"/>
              <a:gd name="T86" fmla="*/ 0 w 8"/>
              <a:gd name="T87" fmla="*/ 0 h 22"/>
              <a:gd name="T88" fmla="*/ 0 w 8"/>
              <a:gd name="T89" fmla="*/ 0 h 22"/>
              <a:gd name="T90" fmla="*/ 0 w 8"/>
              <a:gd name="T91" fmla="*/ 0 h 22"/>
              <a:gd name="T92" fmla="*/ 0 w 8"/>
              <a:gd name="T93" fmla="*/ 0 h 22"/>
              <a:gd name="T94" fmla="*/ 0 w 8"/>
              <a:gd name="T95" fmla="*/ 0 h 22"/>
              <a:gd name="T96" fmla="*/ 0 w 8"/>
              <a:gd name="T97" fmla="*/ 0 h 22"/>
              <a:gd name="T98" fmla="*/ 2 w 8"/>
              <a:gd name="T99" fmla="*/ 2 h 22"/>
              <a:gd name="T100" fmla="*/ 2 w 8"/>
              <a:gd name="T101" fmla="*/ 2 h 22"/>
              <a:gd name="T102" fmla="*/ 2 w 8"/>
              <a:gd name="T103" fmla="*/ 4 h 22"/>
              <a:gd name="T104" fmla="*/ 2 w 8"/>
              <a:gd name="T105" fmla="*/ 4 h 22"/>
              <a:gd name="T106" fmla="*/ 4 w 8"/>
              <a:gd name="T10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22">
                <a:moveTo>
                  <a:pt x="4" y="4"/>
                </a:moveTo>
                <a:lnTo>
                  <a:pt x="4" y="6"/>
                </a:lnTo>
                <a:lnTo>
                  <a:pt x="4" y="8"/>
                </a:lnTo>
                <a:lnTo>
                  <a:pt x="4" y="8"/>
                </a:lnTo>
                <a:lnTo>
                  <a:pt x="4" y="10"/>
                </a:lnTo>
                <a:lnTo>
                  <a:pt x="6" y="10"/>
                </a:lnTo>
                <a:lnTo>
                  <a:pt x="6" y="12"/>
                </a:lnTo>
                <a:lnTo>
                  <a:pt x="6" y="12"/>
                </a:lnTo>
                <a:lnTo>
                  <a:pt x="6" y="14"/>
                </a:lnTo>
                <a:lnTo>
                  <a:pt x="6" y="16"/>
                </a:lnTo>
                <a:lnTo>
                  <a:pt x="8" y="16"/>
                </a:lnTo>
                <a:lnTo>
                  <a:pt x="8" y="16"/>
                </a:lnTo>
                <a:lnTo>
                  <a:pt x="8" y="18"/>
                </a:lnTo>
                <a:lnTo>
                  <a:pt x="8" y="20"/>
                </a:lnTo>
                <a:lnTo>
                  <a:pt x="8" y="20"/>
                </a:lnTo>
                <a:lnTo>
                  <a:pt x="8" y="22"/>
                </a:lnTo>
                <a:lnTo>
                  <a:pt x="8" y="22"/>
                </a:lnTo>
                <a:lnTo>
                  <a:pt x="8" y="22"/>
                </a:lnTo>
                <a:lnTo>
                  <a:pt x="8" y="20"/>
                </a:lnTo>
                <a:lnTo>
                  <a:pt x="6" y="20"/>
                </a:lnTo>
                <a:lnTo>
                  <a:pt x="6" y="18"/>
                </a:lnTo>
                <a:lnTo>
                  <a:pt x="6" y="18"/>
                </a:lnTo>
                <a:lnTo>
                  <a:pt x="6" y="18"/>
                </a:lnTo>
                <a:lnTo>
                  <a:pt x="4" y="16"/>
                </a:lnTo>
                <a:lnTo>
                  <a:pt x="4" y="16"/>
                </a:lnTo>
                <a:lnTo>
                  <a:pt x="4" y="14"/>
                </a:lnTo>
                <a:lnTo>
                  <a:pt x="4" y="14"/>
                </a:lnTo>
                <a:lnTo>
                  <a:pt x="2" y="14"/>
                </a:lnTo>
                <a:lnTo>
                  <a:pt x="2" y="12"/>
                </a:lnTo>
                <a:lnTo>
                  <a:pt x="2" y="12"/>
                </a:lnTo>
                <a:lnTo>
                  <a:pt x="2" y="10"/>
                </a:lnTo>
                <a:lnTo>
                  <a:pt x="2" y="10"/>
                </a:lnTo>
                <a:lnTo>
                  <a:pt x="0" y="8"/>
                </a:lnTo>
                <a:lnTo>
                  <a:pt x="2" y="8"/>
                </a:lnTo>
                <a:lnTo>
                  <a:pt x="0" y="8"/>
                </a:lnTo>
                <a:lnTo>
                  <a:pt x="0" y="6"/>
                </a:lnTo>
                <a:lnTo>
                  <a:pt x="0" y="6"/>
                </a:lnTo>
                <a:lnTo>
                  <a:pt x="0" y="6"/>
                </a:lnTo>
                <a:lnTo>
                  <a:pt x="0" y="4"/>
                </a:lnTo>
                <a:lnTo>
                  <a:pt x="0" y="4"/>
                </a:lnTo>
                <a:lnTo>
                  <a:pt x="0" y="2"/>
                </a:lnTo>
                <a:lnTo>
                  <a:pt x="0" y="2"/>
                </a:lnTo>
                <a:lnTo>
                  <a:pt x="0" y="0"/>
                </a:lnTo>
                <a:lnTo>
                  <a:pt x="0" y="0"/>
                </a:lnTo>
                <a:lnTo>
                  <a:pt x="0" y="0"/>
                </a:lnTo>
                <a:lnTo>
                  <a:pt x="0" y="0"/>
                </a:lnTo>
                <a:lnTo>
                  <a:pt x="0" y="0"/>
                </a:lnTo>
                <a:lnTo>
                  <a:pt x="0" y="0"/>
                </a:lnTo>
                <a:lnTo>
                  <a:pt x="0" y="0"/>
                </a:lnTo>
                <a:lnTo>
                  <a:pt x="2" y="2"/>
                </a:lnTo>
                <a:lnTo>
                  <a:pt x="2" y="2"/>
                </a:lnTo>
                <a:lnTo>
                  <a:pt x="2" y="4"/>
                </a:lnTo>
                <a:lnTo>
                  <a:pt x="2" y="4"/>
                </a:lnTo>
                <a:lnTo>
                  <a:pt x="4"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3" name="Freeform 206"/>
          <p:cNvSpPr>
            <a:spLocks/>
          </p:cNvSpPr>
          <p:nvPr/>
        </p:nvSpPr>
        <p:spPr bwMode="auto">
          <a:xfrm>
            <a:off x="10707893" y="4397732"/>
            <a:ext cx="12700" cy="31750"/>
          </a:xfrm>
          <a:custGeom>
            <a:avLst/>
            <a:gdLst>
              <a:gd name="T0" fmla="*/ 6 w 8"/>
              <a:gd name="T1" fmla="*/ 18 h 20"/>
              <a:gd name="T2" fmla="*/ 8 w 8"/>
              <a:gd name="T3" fmla="*/ 18 h 20"/>
              <a:gd name="T4" fmla="*/ 6 w 8"/>
              <a:gd name="T5" fmla="*/ 18 h 20"/>
              <a:gd name="T6" fmla="*/ 6 w 8"/>
              <a:gd name="T7" fmla="*/ 16 h 20"/>
              <a:gd name="T8" fmla="*/ 6 w 8"/>
              <a:gd name="T9" fmla="*/ 16 h 20"/>
              <a:gd name="T10" fmla="*/ 6 w 8"/>
              <a:gd name="T11" fmla="*/ 14 h 20"/>
              <a:gd name="T12" fmla="*/ 6 w 8"/>
              <a:gd name="T13" fmla="*/ 14 h 20"/>
              <a:gd name="T14" fmla="*/ 6 w 8"/>
              <a:gd name="T15" fmla="*/ 14 h 20"/>
              <a:gd name="T16" fmla="*/ 4 w 8"/>
              <a:gd name="T17" fmla="*/ 12 h 20"/>
              <a:gd name="T18" fmla="*/ 4 w 8"/>
              <a:gd name="T19" fmla="*/ 12 h 20"/>
              <a:gd name="T20" fmla="*/ 4 w 8"/>
              <a:gd name="T21" fmla="*/ 10 h 20"/>
              <a:gd name="T22" fmla="*/ 4 w 8"/>
              <a:gd name="T23" fmla="*/ 10 h 20"/>
              <a:gd name="T24" fmla="*/ 2 w 8"/>
              <a:gd name="T25" fmla="*/ 10 h 20"/>
              <a:gd name="T26" fmla="*/ 2 w 8"/>
              <a:gd name="T27" fmla="*/ 8 h 20"/>
              <a:gd name="T28" fmla="*/ 2 w 8"/>
              <a:gd name="T29" fmla="*/ 8 h 20"/>
              <a:gd name="T30" fmla="*/ 2 w 8"/>
              <a:gd name="T31" fmla="*/ 8 h 20"/>
              <a:gd name="T32" fmla="*/ 2 w 8"/>
              <a:gd name="T33" fmla="*/ 6 h 20"/>
              <a:gd name="T34" fmla="*/ 2 w 8"/>
              <a:gd name="T35" fmla="*/ 6 h 20"/>
              <a:gd name="T36" fmla="*/ 0 w 8"/>
              <a:gd name="T37" fmla="*/ 4 h 20"/>
              <a:gd name="T38" fmla="*/ 0 w 8"/>
              <a:gd name="T39" fmla="*/ 2 h 20"/>
              <a:gd name="T40" fmla="*/ 0 w 8"/>
              <a:gd name="T41" fmla="*/ 2 h 20"/>
              <a:gd name="T42" fmla="*/ 0 w 8"/>
              <a:gd name="T43" fmla="*/ 2 h 20"/>
              <a:gd name="T44" fmla="*/ 0 w 8"/>
              <a:gd name="T45" fmla="*/ 0 h 20"/>
              <a:gd name="T46" fmla="*/ 0 w 8"/>
              <a:gd name="T47" fmla="*/ 0 h 20"/>
              <a:gd name="T48" fmla="*/ 0 w 8"/>
              <a:gd name="T49" fmla="*/ 2 h 20"/>
              <a:gd name="T50" fmla="*/ 0 w 8"/>
              <a:gd name="T51" fmla="*/ 2 h 20"/>
              <a:gd name="T52" fmla="*/ 2 w 8"/>
              <a:gd name="T53" fmla="*/ 2 h 20"/>
              <a:gd name="T54" fmla="*/ 2 w 8"/>
              <a:gd name="T55" fmla="*/ 4 h 20"/>
              <a:gd name="T56" fmla="*/ 2 w 8"/>
              <a:gd name="T57" fmla="*/ 4 h 20"/>
              <a:gd name="T58" fmla="*/ 2 w 8"/>
              <a:gd name="T59" fmla="*/ 6 h 20"/>
              <a:gd name="T60" fmla="*/ 4 w 8"/>
              <a:gd name="T61" fmla="*/ 8 h 20"/>
              <a:gd name="T62" fmla="*/ 4 w 8"/>
              <a:gd name="T63" fmla="*/ 8 h 20"/>
              <a:gd name="T64" fmla="*/ 4 w 8"/>
              <a:gd name="T65" fmla="*/ 8 h 20"/>
              <a:gd name="T66" fmla="*/ 4 w 8"/>
              <a:gd name="T67" fmla="*/ 10 h 20"/>
              <a:gd name="T68" fmla="*/ 4 w 8"/>
              <a:gd name="T69" fmla="*/ 10 h 20"/>
              <a:gd name="T70" fmla="*/ 6 w 8"/>
              <a:gd name="T71" fmla="*/ 10 h 20"/>
              <a:gd name="T72" fmla="*/ 6 w 8"/>
              <a:gd name="T73" fmla="*/ 12 h 20"/>
              <a:gd name="T74" fmla="*/ 6 w 8"/>
              <a:gd name="T75" fmla="*/ 12 h 20"/>
              <a:gd name="T76" fmla="*/ 6 w 8"/>
              <a:gd name="T77" fmla="*/ 14 h 20"/>
              <a:gd name="T78" fmla="*/ 6 w 8"/>
              <a:gd name="T79" fmla="*/ 14 h 20"/>
              <a:gd name="T80" fmla="*/ 8 w 8"/>
              <a:gd name="T81" fmla="*/ 14 h 20"/>
              <a:gd name="T82" fmla="*/ 6 w 8"/>
              <a:gd name="T83" fmla="*/ 16 h 20"/>
              <a:gd name="T84" fmla="*/ 8 w 8"/>
              <a:gd name="T85" fmla="*/ 16 h 20"/>
              <a:gd name="T86" fmla="*/ 8 w 8"/>
              <a:gd name="T87" fmla="*/ 18 h 20"/>
              <a:gd name="T88" fmla="*/ 8 w 8"/>
              <a:gd name="T89" fmla="*/ 18 h 20"/>
              <a:gd name="T90" fmla="*/ 8 w 8"/>
              <a:gd name="T91" fmla="*/ 18 h 20"/>
              <a:gd name="T92" fmla="*/ 8 w 8"/>
              <a:gd name="T93" fmla="*/ 20 h 20"/>
              <a:gd name="T94" fmla="*/ 8 w 8"/>
              <a:gd name="T95" fmla="*/ 20 h 20"/>
              <a:gd name="T96" fmla="*/ 8 w 8"/>
              <a:gd name="T97" fmla="*/ 20 h 20"/>
              <a:gd name="T98" fmla="*/ 8 w 8"/>
              <a:gd name="T99" fmla="*/ 20 h 20"/>
              <a:gd name="T100" fmla="*/ 8 w 8"/>
              <a:gd name="T101" fmla="*/ 18 h 20"/>
              <a:gd name="T102" fmla="*/ 6 w 8"/>
              <a:gd name="T10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 h="20">
                <a:moveTo>
                  <a:pt x="6" y="18"/>
                </a:moveTo>
                <a:lnTo>
                  <a:pt x="8" y="18"/>
                </a:lnTo>
                <a:lnTo>
                  <a:pt x="6" y="18"/>
                </a:lnTo>
                <a:lnTo>
                  <a:pt x="6" y="16"/>
                </a:lnTo>
                <a:lnTo>
                  <a:pt x="6" y="16"/>
                </a:lnTo>
                <a:lnTo>
                  <a:pt x="6" y="14"/>
                </a:lnTo>
                <a:lnTo>
                  <a:pt x="6" y="14"/>
                </a:lnTo>
                <a:lnTo>
                  <a:pt x="6" y="14"/>
                </a:lnTo>
                <a:lnTo>
                  <a:pt x="4" y="12"/>
                </a:lnTo>
                <a:lnTo>
                  <a:pt x="4" y="12"/>
                </a:lnTo>
                <a:lnTo>
                  <a:pt x="4" y="10"/>
                </a:lnTo>
                <a:lnTo>
                  <a:pt x="4" y="10"/>
                </a:lnTo>
                <a:lnTo>
                  <a:pt x="2" y="10"/>
                </a:lnTo>
                <a:lnTo>
                  <a:pt x="2" y="8"/>
                </a:lnTo>
                <a:lnTo>
                  <a:pt x="2" y="8"/>
                </a:lnTo>
                <a:lnTo>
                  <a:pt x="2" y="8"/>
                </a:lnTo>
                <a:lnTo>
                  <a:pt x="2" y="6"/>
                </a:lnTo>
                <a:lnTo>
                  <a:pt x="2" y="6"/>
                </a:lnTo>
                <a:lnTo>
                  <a:pt x="0" y="4"/>
                </a:lnTo>
                <a:lnTo>
                  <a:pt x="0" y="2"/>
                </a:lnTo>
                <a:lnTo>
                  <a:pt x="0" y="2"/>
                </a:lnTo>
                <a:lnTo>
                  <a:pt x="0" y="2"/>
                </a:lnTo>
                <a:lnTo>
                  <a:pt x="0" y="0"/>
                </a:lnTo>
                <a:lnTo>
                  <a:pt x="0" y="0"/>
                </a:lnTo>
                <a:lnTo>
                  <a:pt x="0" y="2"/>
                </a:lnTo>
                <a:lnTo>
                  <a:pt x="0" y="2"/>
                </a:lnTo>
                <a:lnTo>
                  <a:pt x="2" y="2"/>
                </a:lnTo>
                <a:lnTo>
                  <a:pt x="2" y="4"/>
                </a:lnTo>
                <a:lnTo>
                  <a:pt x="2" y="4"/>
                </a:lnTo>
                <a:lnTo>
                  <a:pt x="2" y="6"/>
                </a:lnTo>
                <a:lnTo>
                  <a:pt x="4" y="8"/>
                </a:lnTo>
                <a:lnTo>
                  <a:pt x="4" y="8"/>
                </a:lnTo>
                <a:lnTo>
                  <a:pt x="4" y="8"/>
                </a:lnTo>
                <a:lnTo>
                  <a:pt x="4" y="10"/>
                </a:lnTo>
                <a:lnTo>
                  <a:pt x="4" y="10"/>
                </a:lnTo>
                <a:lnTo>
                  <a:pt x="6" y="10"/>
                </a:lnTo>
                <a:lnTo>
                  <a:pt x="6" y="12"/>
                </a:lnTo>
                <a:lnTo>
                  <a:pt x="6" y="12"/>
                </a:lnTo>
                <a:lnTo>
                  <a:pt x="6" y="14"/>
                </a:lnTo>
                <a:lnTo>
                  <a:pt x="6" y="14"/>
                </a:lnTo>
                <a:lnTo>
                  <a:pt x="8" y="14"/>
                </a:lnTo>
                <a:lnTo>
                  <a:pt x="6" y="16"/>
                </a:lnTo>
                <a:lnTo>
                  <a:pt x="8" y="16"/>
                </a:lnTo>
                <a:lnTo>
                  <a:pt x="8" y="18"/>
                </a:lnTo>
                <a:lnTo>
                  <a:pt x="8" y="18"/>
                </a:lnTo>
                <a:lnTo>
                  <a:pt x="8" y="18"/>
                </a:lnTo>
                <a:lnTo>
                  <a:pt x="8" y="20"/>
                </a:lnTo>
                <a:lnTo>
                  <a:pt x="8" y="20"/>
                </a:lnTo>
                <a:lnTo>
                  <a:pt x="8" y="20"/>
                </a:lnTo>
                <a:lnTo>
                  <a:pt x="8" y="20"/>
                </a:lnTo>
                <a:lnTo>
                  <a:pt x="8" y="18"/>
                </a:lnTo>
                <a:lnTo>
                  <a:pt x="6" y="18"/>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4" name="Freeform 207"/>
          <p:cNvSpPr>
            <a:spLocks/>
          </p:cNvSpPr>
          <p:nvPr/>
        </p:nvSpPr>
        <p:spPr bwMode="auto">
          <a:xfrm>
            <a:off x="10842830" y="4312007"/>
            <a:ext cx="9525" cy="22225"/>
          </a:xfrm>
          <a:custGeom>
            <a:avLst/>
            <a:gdLst>
              <a:gd name="T0" fmla="*/ 4 w 6"/>
              <a:gd name="T1" fmla="*/ 6 h 14"/>
              <a:gd name="T2" fmla="*/ 4 w 6"/>
              <a:gd name="T3" fmla="*/ 8 h 14"/>
              <a:gd name="T4" fmla="*/ 4 w 6"/>
              <a:gd name="T5" fmla="*/ 8 h 14"/>
              <a:gd name="T6" fmla="*/ 4 w 6"/>
              <a:gd name="T7" fmla="*/ 10 h 14"/>
              <a:gd name="T8" fmla="*/ 6 w 6"/>
              <a:gd name="T9" fmla="*/ 10 h 14"/>
              <a:gd name="T10" fmla="*/ 4 w 6"/>
              <a:gd name="T11" fmla="*/ 10 h 14"/>
              <a:gd name="T12" fmla="*/ 6 w 6"/>
              <a:gd name="T13" fmla="*/ 12 h 14"/>
              <a:gd name="T14" fmla="*/ 6 w 6"/>
              <a:gd name="T15" fmla="*/ 12 h 14"/>
              <a:gd name="T16" fmla="*/ 6 w 6"/>
              <a:gd name="T17" fmla="*/ 14 h 14"/>
              <a:gd name="T18" fmla="*/ 4 w 6"/>
              <a:gd name="T19" fmla="*/ 12 h 14"/>
              <a:gd name="T20" fmla="*/ 4 w 6"/>
              <a:gd name="T21" fmla="*/ 12 h 14"/>
              <a:gd name="T22" fmla="*/ 4 w 6"/>
              <a:gd name="T23" fmla="*/ 10 h 14"/>
              <a:gd name="T24" fmla="*/ 4 w 6"/>
              <a:gd name="T25" fmla="*/ 10 h 14"/>
              <a:gd name="T26" fmla="*/ 4 w 6"/>
              <a:gd name="T27" fmla="*/ 8 h 14"/>
              <a:gd name="T28" fmla="*/ 4 w 6"/>
              <a:gd name="T29" fmla="*/ 8 h 14"/>
              <a:gd name="T30" fmla="*/ 2 w 6"/>
              <a:gd name="T31" fmla="*/ 6 h 14"/>
              <a:gd name="T32" fmla="*/ 2 w 6"/>
              <a:gd name="T33" fmla="*/ 6 h 14"/>
              <a:gd name="T34" fmla="*/ 2 w 6"/>
              <a:gd name="T35" fmla="*/ 4 h 14"/>
              <a:gd name="T36" fmla="*/ 2 w 6"/>
              <a:gd name="T37" fmla="*/ 4 h 14"/>
              <a:gd name="T38" fmla="*/ 0 w 6"/>
              <a:gd name="T39" fmla="*/ 2 h 14"/>
              <a:gd name="T40" fmla="*/ 0 w 6"/>
              <a:gd name="T41" fmla="*/ 2 h 14"/>
              <a:gd name="T42" fmla="*/ 0 w 6"/>
              <a:gd name="T43" fmla="*/ 0 h 14"/>
              <a:gd name="T44" fmla="*/ 0 w 6"/>
              <a:gd name="T45" fmla="*/ 0 h 14"/>
              <a:gd name="T46" fmla="*/ 0 w 6"/>
              <a:gd name="T47" fmla="*/ 2 h 14"/>
              <a:gd name="T48" fmla="*/ 0 w 6"/>
              <a:gd name="T49" fmla="*/ 2 h 14"/>
              <a:gd name="T50" fmla="*/ 0 w 6"/>
              <a:gd name="T51" fmla="*/ 2 h 14"/>
              <a:gd name="T52" fmla="*/ 2 w 6"/>
              <a:gd name="T53" fmla="*/ 2 h 14"/>
              <a:gd name="T54" fmla="*/ 2 w 6"/>
              <a:gd name="T55" fmla="*/ 4 h 14"/>
              <a:gd name="T56" fmla="*/ 2 w 6"/>
              <a:gd name="T57" fmla="*/ 4 h 14"/>
              <a:gd name="T58" fmla="*/ 2 w 6"/>
              <a:gd name="T59" fmla="*/ 4 h 14"/>
              <a:gd name="T60" fmla="*/ 4 w 6"/>
              <a:gd name="T61" fmla="*/ 6 h 14"/>
              <a:gd name="T62" fmla="*/ 2 w 6"/>
              <a:gd name="T63" fmla="*/ 6 h 14"/>
              <a:gd name="T64" fmla="*/ 4 w 6"/>
              <a:gd name="T6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 h="14">
                <a:moveTo>
                  <a:pt x="4" y="6"/>
                </a:moveTo>
                <a:lnTo>
                  <a:pt x="4" y="8"/>
                </a:lnTo>
                <a:lnTo>
                  <a:pt x="4" y="8"/>
                </a:lnTo>
                <a:lnTo>
                  <a:pt x="4" y="10"/>
                </a:lnTo>
                <a:lnTo>
                  <a:pt x="6" y="10"/>
                </a:lnTo>
                <a:lnTo>
                  <a:pt x="4" y="10"/>
                </a:lnTo>
                <a:lnTo>
                  <a:pt x="6" y="12"/>
                </a:lnTo>
                <a:lnTo>
                  <a:pt x="6" y="12"/>
                </a:lnTo>
                <a:lnTo>
                  <a:pt x="6" y="14"/>
                </a:lnTo>
                <a:lnTo>
                  <a:pt x="4" y="12"/>
                </a:lnTo>
                <a:lnTo>
                  <a:pt x="4" y="12"/>
                </a:lnTo>
                <a:lnTo>
                  <a:pt x="4" y="10"/>
                </a:lnTo>
                <a:lnTo>
                  <a:pt x="4" y="10"/>
                </a:lnTo>
                <a:lnTo>
                  <a:pt x="4" y="8"/>
                </a:lnTo>
                <a:lnTo>
                  <a:pt x="4" y="8"/>
                </a:lnTo>
                <a:lnTo>
                  <a:pt x="2" y="6"/>
                </a:lnTo>
                <a:lnTo>
                  <a:pt x="2" y="6"/>
                </a:lnTo>
                <a:lnTo>
                  <a:pt x="2" y="4"/>
                </a:lnTo>
                <a:lnTo>
                  <a:pt x="2" y="4"/>
                </a:lnTo>
                <a:lnTo>
                  <a:pt x="0" y="2"/>
                </a:lnTo>
                <a:lnTo>
                  <a:pt x="0" y="2"/>
                </a:lnTo>
                <a:lnTo>
                  <a:pt x="0" y="0"/>
                </a:lnTo>
                <a:lnTo>
                  <a:pt x="0" y="0"/>
                </a:lnTo>
                <a:lnTo>
                  <a:pt x="0" y="2"/>
                </a:lnTo>
                <a:lnTo>
                  <a:pt x="0" y="2"/>
                </a:lnTo>
                <a:lnTo>
                  <a:pt x="0" y="2"/>
                </a:lnTo>
                <a:lnTo>
                  <a:pt x="2" y="2"/>
                </a:lnTo>
                <a:lnTo>
                  <a:pt x="2" y="4"/>
                </a:lnTo>
                <a:lnTo>
                  <a:pt x="2" y="4"/>
                </a:lnTo>
                <a:lnTo>
                  <a:pt x="2" y="4"/>
                </a:lnTo>
                <a:lnTo>
                  <a:pt x="4" y="6"/>
                </a:lnTo>
                <a:lnTo>
                  <a:pt x="2" y="6"/>
                </a:lnTo>
                <a:lnTo>
                  <a:pt x="4" y="6"/>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5" name="Freeform 208"/>
          <p:cNvSpPr>
            <a:spLocks/>
          </p:cNvSpPr>
          <p:nvPr/>
        </p:nvSpPr>
        <p:spPr bwMode="auto">
          <a:xfrm>
            <a:off x="10842830" y="4235807"/>
            <a:ext cx="142875" cy="111125"/>
          </a:xfrm>
          <a:custGeom>
            <a:avLst/>
            <a:gdLst>
              <a:gd name="T0" fmla="*/ 54 w 90"/>
              <a:gd name="T1" fmla="*/ 54 h 70"/>
              <a:gd name="T2" fmla="*/ 32 w 90"/>
              <a:gd name="T3" fmla="*/ 64 h 70"/>
              <a:gd name="T4" fmla="*/ 30 w 90"/>
              <a:gd name="T5" fmla="*/ 68 h 70"/>
              <a:gd name="T6" fmla="*/ 24 w 90"/>
              <a:gd name="T7" fmla="*/ 70 h 70"/>
              <a:gd name="T8" fmla="*/ 22 w 90"/>
              <a:gd name="T9" fmla="*/ 68 h 70"/>
              <a:gd name="T10" fmla="*/ 22 w 90"/>
              <a:gd name="T11" fmla="*/ 66 h 70"/>
              <a:gd name="T12" fmla="*/ 20 w 90"/>
              <a:gd name="T13" fmla="*/ 64 h 70"/>
              <a:gd name="T14" fmla="*/ 20 w 90"/>
              <a:gd name="T15" fmla="*/ 62 h 70"/>
              <a:gd name="T16" fmla="*/ 18 w 90"/>
              <a:gd name="T17" fmla="*/ 58 h 70"/>
              <a:gd name="T18" fmla="*/ 16 w 90"/>
              <a:gd name="T19" fmla="*/ 56 h 70"/>
              <a:gd name="T20" fmla="*/ 16 w 90"/>
              <a:gd name="T21" fmla="*/ 54 h 70"/>
              <a:gd name="T22" fmla="*/ 14 w 90"/>
              <a:gd name="T23" fmla="*/ 52 h 70"/>
              <a:gd name="T24" fmla="*/ 12 w 90"/>
              <a:gd name="T25" fmla="*/ 52 h 70"/>
              <a:gd name="T26" fmla="*/ 14 w 90"/>
              <a:gd name="T27" fmla="*/ 54 h 70"/>
              <a:gd name="T28" fmla="*/ 16 w 90"/>
              <a:gd name="T29" fmla="*/ 58 h 70"/>
              <a:gd name="T30" fmla="*/ 16 w 90"/>
              <a:gd name="T31" fmla="*/ 60 h 70"/>
              <a:gd name="T32" fmla="*/ 18 w 90"/>
              <a:gd name="T33" fmla="*/ 64 h 70"/>
              <a:gd name="T34" fmla="*/ 18 w 90"/>
              <a:gd name="T35" fmla="*/ 66 h 70"/>
              <a:gd name="T36" fmla="*/ 16 w 90"/>
              <a:gd name="T37" fmla="*/ 68 h 70"/>
              <a:gd name="T38" fmla="*/ 14 w 90"/>
              <a:gd name="T39" fmla="*/ 68 h 70"/>
              <a:gd name="T40" fmla="*/ 12 w 90"/>
              <a:gd name="T41" fmla="*/ 64 h 70"/>
              <a:gd name="T42" fmla="*/ 10 w 90"/>
              <a:gd name="T43" fmla="*/ 62 h 70"/>
              <a:gd name="T44" fmla="*/ 10 w 90"/>
              <a:gd name="T45" fmla="*/ 58 h 70"/>
              <a:gd name="T46" fmla="*/ 8 w 90"/>
              <a:gd name="T47" fmla="*/ 54 h 70"/>
              <a:gd name="T48" fmla="*/ 6 w 90"/>
              <a:gd name="T49" fmla="*/ 54 h 70"/>
              <a:gd name="T50" fmla="*/ 10 w 90"/>
              <a:gd name="T51" fmla="*/ 58 h 70"/>
              <a:gd name="T52" fmla="*/ 10 w 90"/>
              <a:gd name="T53" fmla="*/ 60 h 70"/>
              <a:gd name="T54" fmla="*/ 10 w 90"/>
              <a:gd name="T55" fmla="*/ 66 h 70"/>
              <a:gd name="T56" fmla="*/ 12 w 90"/>
              <a:gd name="T57" fmla="*/ 68 h 70"/>
              <a:gd name="T58" fmla="*/ 12 w 90"/>
              <a:gd name="T59" fmla="*/ 70 h 70"/>
              <a:gd name="T60" fmla="*/ 10 w 90"/>
              <a:gd name="T61" fmla="*/ 68 h 70"/>
              <a:gd name="T62" fmla="*/ 10 w 90"/>
              <a:gd name="T63" fmla="*/ 64 h 70"/>
              <a:gd name="T64" fmla="*/ 8 w 90"/>
              <a:gd name="T65" fmla="*/ 62 h 70"/>
              <a:gd name="T66" fmla="*/ 6 w 90"/>
              <a:gd name="T67" fmla="*/ 58 h 70"/>
              <a:gd name="T68" fmla="*/ 4 w 90"/>
              <a:gd name="T69" fmla="*/ 56 h 70"/>
              <a:gd name="T70" fmla="*/ 4 w 90"/>
              <a:gd name="T71" fmla="*/ 52 h 70"/>
              <a:gd name="T72" fmla="*/ 2 w 90"/>
              <a:gd name="T73" fmla="*/ 48 h 70"/>
              <a:gd name="T74" fmla="*/ 2 w 90"/>
              <a:gd name="T75" fmla="*/ 44 h 70"/>
              <a:gd name="T76" fmla="*/ 0 w 90"/>
              <a:gd name="T77" fmla="*/ 42 h 70"/>
              <a:gd name="T78" fmla="*/ 0 w 90"/>
              <a:gd name="T79" fmla="*/ 40 h 70"/>
              <a:gd name="T80" fmla="*/ 10 w 90"/>
              <a:gd name="T81" fmla="*/ 34 h 70"/>
              <a:gd name="T82" fmla="*/ 24 w 90"/>
              <a:gd name="T83" fmla="*/ 26 h 70"/>
              <a:gd name="T84" fmla="*/ 40 w 90"/>
              <a:gd name="T85" fmla="*/ 16 h 70"/>
              <a:gd name="T86" fmla="*/ 60 w 90"/>
              <a:gd name="T87" fmla="*/ 6 h 70"/>
              <a:gd name="T88" fmla="*/ 66 w 90"/>
              <a:gd name="T89" fmla="*/ 0 h 70"/>
              <a:gd name="T90" fmla="*/ 70 w 90"/>
              <a:gd name="T91" fmla="*/ 0 h 70"/>
              <a:gd name="T92" fmla="*/ 72 w 90"/>
              <a:gd name="T93" fmla="*/ 4 h 70"/>
              <a:gd name="T94" fmla="*/ 74 w 90"/>
              <a:gd name="T95" fmla="*/ 6 h 70"/>
              <a:gd name="T96" fmla="*/ 76 w 90"/>
              <a:gd name="T97" fmla="*/ 10 h 70"/>
              <a:gd name="T98" fmla="*/ 78 w 90"/>
              <a:gd name="T99" fmla="*/ 14 h 70"/>
              <a:gd name="T100" fmla="*/ 80 w 90"/>
              <a:gd name="T101" fmla="*/ 16 h 70"/>
              <a:gd name="T102" fmla="*/ 80 w 90"/>
              <a:gd name="T103" fmla="*/ 18 h 70"/>
              <a:gd name="T104" fmla="*/ 82 w 90"/>
              <a:gd name="T105" fmla="*/ 20 h 70"/>
              <a:gd name="T106" fmla="*/ 86 w 90"/>
              <a:gd name="T107" fmla="*/ 22 h 70"/>
              <a:gd name="T108" fmla="*/ 88 w 90"/>
              <a:gd name="T109" fmla="*/ 24 h 70"/>
              <a:gd name="T110" fmla="*/ 88 w 90"/>
              <a:gd name="T111" fmla="*/ 28 h 70"/>
              <a:gd name="T112" fmla="*/ 88 w 90"/>
              <a:gd name="T113" fmla="*/ 30 h 70"/>
              <a:gd name="T114" fmla="*/ 90 w 90"/>
              <a:gd name="T115" fmla="*/ 32 h 70"/>
              <a:gd name="T116" fmla="*/ 86 w 90"/>
              <a:gd name="T117" fmla="*/ 32 h 70"/>
              <a:gd name="T118" fmla="*/ 84 w 90"/>
              <a:gd name="T119" fmla="*/ 34 h 70"/>
              <a:gd name="T120" fmla="*/ 74 w 90"/>
              <a:gd name="T12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70">
                <a:moveTo>
                  <a:pt x="66" y="46"/>
                </a:moveTo>
                <a:lnTo>
                  <a:pt x="60" y="48"/>
                </a:lnTo>
                <a:lnTo>
                  <a:pt x="54" y="54"/>
                </a:lnTo>
                <a:lnTo>
                  <a:pt x="44" y="60"/>
                </a:lnTo>
                <a:lnTo>
                  <a:pt x="34" y="64"/>
                </a:lnTo>
                <a:lnTo>
                  <a:pt x="32" y="64"/>
                </a:lnTo>
                <a:lnTo>
                  <a:pt x="32" y="66"/>
                </a:lnTo>
                <a:lnTo>
                  <a:pt x="30" y="66"/>
                </a:lnTo>
                <a:lnTo>
                  <a:pt x="30" y="68"/>
                </a:lnTo>
                <a:lnTo>
                  <a:pt x="28" y="68"/>
                </a:lnTo>
                <a:lnTo>
                  <a:pt x="26" y="68"/>
                </a:lnTo>
                <a:lnTo>
                  <a:pt x="24" y="70"/>
                </a:lnTo>
                <a:lnTo>
                  <a:pt x="24" y="70"/>
                </a:lnTo>
                <a:lnTo>
                  <a:pt x="22" y="70"/>
                </a:lnTo>
                <a:lnTo>
                  <a:pt x="22" y="68"/>
                </a:lnTo>
                <a:lnTo>
                  <a:pt x="22" y="68"/>
                </a:lnTo>
                <a:lnTo>
                  <a:pt x="22" y="68"/>
                </a:lnTo>
                <a:lnTo>
                  <a:pt x="22" y="66"/>
                </a:lnTo>
                <a:lnTo>
                  <a:pt x="20" y="66"/>
                </a:lnTo>
                <a:lnTo>
                  <a:pt x="22" y="64"/>
                </a:lnTo>
                <a:lnTo>
                  <a:pt x="20" y="64"/>
                </a:lnTo>
                <a:lnTo>
                  <a:pt x="20" y="64"/>
                </a:lnTo>
                <a:lnTo>
                  <a:pt x="20" y="62"/>
                </a:lnTo>
                <a:lnTo>
                  <a:pt x="20" y="62"/>
                </a:lnTo>
                <a:lnTo>
                  <a:pt x="20" y="60"/>
                </a:lnTo>
                <a:lnTo>
                  <a:pt x="18" y="60"/>
                </a:lnTo>
                <a:lnTo>
                  <a:pt x="18" y="58"/>
                </a:lnTo>
                <a:lnTo>
                  <a:pt x="18" y="58"/>
                </a:lnTo>
                <a:lnTo>
                  <a:pt x="18" y="56"/>
                </a:lnTo>
                <a:lnTo>
                  <a:pt x="16" y="56"/>
                </a:lnTo>
                <a:lnTo>
                  <a:pt x="16" y="56"/>
                </a:lnTo>
                <a:lnTo>
                  <a:pt x="16" y="54"/>
                </a:lnTo>
                <a:lnTo>
                  <a:pt x="16" y="54"/>
                </a:lnTo>
                <a:lnTo>
                  <a:pt x="16" y="52"/>
                </a:lnTo>
                <a:lnTo>
                  <a:pt x="14" y="52"/>
                </a:lnTo>
                <a:lnTo>
                  <a:pt x="14" y="52"/>
                </a:lnTo>
                <a:lnTo>
                  <a:pt x="14" y="52"/>
                </a:lnTo>
                <a:lnTo>
                  <a:pt x="12" y="50"/>
                </a:lnTo>
                <a:lnTo>
                  <a:pt x="12" y="52"/>
                </a:lnTo>
                <a:lnTo>
                  <a:pt x="12" y="52"/>
                </a:lnTo>
                <a:lnTo>
                  <a:pt x="14" y="54"/>
                </a:lnTo>
                <a:lnTo>
                  <a:pt x="14" y="54"/>
                </a:lnTo>
                <a:lnTo>
                  <a:pt x="14" y="56"/>
                </a:lnTo>
                <a:lnTo>
                  <a:pt x="16" y="56"/>
                </a:lnTo>
                <a:lnTo>
                  <a:pt x="16" y="58"/>
                </a:lnTo>
                <a:lnTo>
                  <a:pt x="16" y="58"/>
                </a:lnTo>
                <a:lnTo>
                  <a:pt x="16" y="60"/>
                </a:lnTo>
                <a:lnTo>
                  <a:pt x="16" y="60"/>
                </a:lnTo>
                <a:lnTo>
                  <a:pt x="18" y="62"/>
                </a:lnTo>
                <a:lnTo>
                  <a:pt x="18" y="62"/>
                </a:lnTo>
                <a:lnTo>
                  <a:pt x="18" y="64"/>
                </a:lnTo>
                <a:lnTo>
                  <a:pt x="18" y="64"/>
                </a:lnTo>
                <a:lnTo>
                  <a:pt x="18" y="66"/>
                </a:lnTo>
                <a:lnTo>
                  <a:pt x="18" y="66"/>
                </a:lnTo>
                <a:lnTo>
                  <a:pt x="18" y="68"/>
                </a:lnTo>
                <a:lnTo>
                  <a:pt x="16" y="68"/>
                </a:lnTo>
                <a:lnTo>
                  <a:pt x="16" y="68"/>
                </a:lnTo>
                <a:lnTo>
                  <a:pt x="14" y="68"/>
                </a:lnTo>
                <a:lnTo>
                  <a:pt x="14" y="68"/>
                </a:lnTo>
                <a:lnTo>
                  <a:pt x="14" y="68"/>
                </a:lnTo>
                <a:lnTo>
                  <a:pt x="12" y="66"/>
                </a:lnTo>
                <a:lnTo>
                  <a:pt x="12" y="66"/>
                </a:lnTo>
                <a:lnTo>
                  <a:pt x="12" y="64"/>
                </a:lnTo>
                <a:lnTo>
                  <a:pt x="10" y="64"/>
                </a:lnTo>
                <a:lnTo>
                  <a:pt x="10" y="62"/>
                </a:lnTo>
                <a:lnTo>
                  <a:pt x="10" y="62"/>
                </a:lnTo>
                <a:lnTo>
                  <a:pt x="10" y="60"/>
                </a:lnTo>
                <a:lnTo>
                  <a:pt x="10" y="60"/>
                </a:lnTo>
                <a:lnTo>
                  <a:pt x="10" y="58"/>
                </a:lnTo>
                <a:lnTo>
                  <a:pt x="10" y="56"/>
                </a:lnTo>
                <a:lnTo>
                  <a:pt x="8" y="56"/>
                </a:lnTo>
                <a:lnTo>
                  <a:pt x="8" y="54"/>
                </a:lnTo>
                <a:lnTo>
                  <a:pt x="6" y="54"/>
                </a:lnTo>
                <a:lnTo>
                  <a:pt x="6" y="52"/>
                </a:lnTo>
                <a:lnTo>
                  <a:pt x="6" y="54"/>
                </a:lnTo>
                <a:lnTo>
                  <a:pt x="8" y="56"/>
                </a:lnTo>
                <a:lnTo>
                  <a:pt x="8" y="56"/>
                </a:lnTo>
                <a:lnTo>
                  <a:pt x="10" y="58"/>
                </a:lnTo>
                <a:lnTo>
                  <a:pt x="8" y="60"/>
                </a:lnTo>
                <a:lnTo>
                  <a:pt x="10" y="60"/>
                </a:lnTo>
                <a:lnTo>
                  <a:pt x="10" y="60"/>
                </a:lnTo>
                <a:lnTo>
                  <a:pt x="10" y="62"/>
                </a:lnTo>
                <a:lnTo>
                  <a:pt x="10" y="64"/>
                </a:lnTo>
                <a:lnTo>
                  <a:pt x="10" y="66"/>
                </a:lnTo>
                <a:lnTo>
                  <a:pt x="12" y="66"/>
                </a:lnTo>
                <a:lnTo>
                  <a:pt x="12" y="68"/>
                </a:lnTo>
                <a:lnTo>
                  <a:pt x="12" y="68"/>
                </a:lnTo>
                <a:lnTo>
                  <a:pt x="12" y="70"/>
                </a:lnTo>
                <a:lnTo>
                  <a:pt x="12" y="70"/>
                </a:lnTo>
                <a:lnTo>
                  <a:pt x="12" y="70"/>
                </a:lnTo>
                <a:lnTo>
                  <a:pt x="10" y="70"/>
                </a:lnTo>
                <a:lnTo>
                  <a:pt x="10" y="68"/>
                </a:lnTo>
                <a:lnTo>
                  <a:pt x="10" y="68"/>
                </a:lnTo>
                <a:lnTo>
                  <a:pt x="10" y="66"/>
                </a:lnTo>
                <a:lnTo>
                  <a:pt x="10" y="66"/>
                </a:lnTo>
                <a:lnTo>
                  <a:pt x="10" y="64"/>
                </a:lnTo>
                <a:lnTo>
                  <a:pt x="10" y="64"/>
                </a:lnTo>
                <a:lnTo>
                  <a:pt x="10" y="62"/>
                </a:lnTo>
                <a:lnTo>
                  <a:pt x="8" y="62"/>
                </a:lnTo>
                <a:lnTo>
                  <a:pt x="8" y="60"/>
                </a:lnTo>
                <a:lnTo>
                  <a:pt x="8" y="60"/>
                </a:lnTo>
                <a:lnTo>
                  <a:pt x="6" y="58"/>
                </a:lnTo>
                <a:lnTo>
                  <a:pt x="6" y="58"/>
                </a:lnTo>
                <a:lnTo>
                  <a:pt x="6" y="56"/>
                </a:lnTo>
                <a:lnTo>
                  <a:pt x="4" y="56"/>
                </a:lnTo>
                <a:lnTo>
                  <a:pt x="4" y="54"/>
                </a:lnTo>
                <a:lnTo>
                  <a:pt x="4" y="52"/>
                </a:lnTo>
                <a:lnTo>
                  <a:pt x="4" y="52"/>
                </a:lnTo>
                <a:lnTo>
                  <a:pt x="2" y="50"/>
                </a:lnTo>
                <a:lnTo>
                  <a:pt x="2" y="50"/>
                </a:lnTo>
                <a:lnTo>
                  <a:pt x="2" y="48"/>
                </a:lnTo>
                <a:lnTo>
                  <a:pt x="2" y="48"/>
                </a:lnTo>
                <a:lnTo>
                  <a:pt x="0" y="46"/>
                </a:lnTo>
                <a:lnTo>
                  <a:pt x="2" y="44"/>
                </a:lnTo>
                <a:lnTo>
                  <a:pt x="0" y="44"/>
                </a:lnTo>
                <a:lnTo>
                  <a:pt x="0" y="44"/>
                </a:lnTo>
                <a:lnTo>
                  <a:pt x="0" y="42"/>
                </a:lnTo>
                <a:lnTo>
                  <a:pt x="0" y="42"/>
                </a:lnTo>
                <a:lnTo>
                  <a:pt x="0" y="40"/>
                </a:lnTo>
                <a:lnTo>
                  <a:pt x="0" y="40"/>
                </a:lnTo>
                <a:lnTo>
                  <a:pt x="2" y="40"/>
                </a:lnTo>
                <a:lnTo>
                  <a:pt x="4" y="38"/>
                </a:lnTo>
                <a:lnTo>
                  <a:pt x="10" y="34"/>
                </a:lnTo>
                <a:lnTo>
                  <a:pt x="16" y="30"/>
                </a:lnTo>
                <a:lnTo>
                  <a:pt x="20" y="28"/>
                </a:lnTo>
                <a:lnTo>
                  <a:pt x="24" y="26"/>
                </a:lnTo>
                <a:lnTo>
                  <a:pt x="30" y="22"/>
                </a:lnTo>
                <a:lnTo>
                  <a:pt x="36" y="18"/>
                </a:lnTo>
                <a:lnTo>
                  <a:pt x="40" y="16"/>
                </a:lnTo>
                <a:lnTo>
                  <a:pt x="46" y="14"/>
                </a:lnTo>
                <a:lnTo>
                  <a:pt x="54" y="10"/>
                </a:lnTo>
                <a:lnTo>
                  <a:pt x="60" y="6"/>
                </a:lnTo>
                <a:lnTo>
                  <a:pt x="66" y="2"/>
                </a:lnTo>
                <a:lnTo>
                  <a:pt x="66" y="2"/>
                </a:lnTo>
                <a:lnTo>
                  <a:pt x="66" y="0"/>
                </a:lnTo>
                <a:lnTo>
                  <a:pt x="68" y="0"/>
                </a:lnTo>
                <a:lnTo>
                  <a:pt x="68" y="0"/>
                </a:lnTo>
                <a:lnTo>
                  <a:pt x="70" y="0"/>
                </a:lnTo>
                <a:lnTo>
                  <a:pt x="70" y="2"/>
                </a:lnTo>
                <a:lnTo>
                  <a:pt x="70" y="4"/>
                </a:lnTo>
                <a:lnTo>
                  <a:pt x="72" y="4"/>
                </a:lnTo>
                <a:lnTo>
                  <a:pt x="72" y="4"/>
                </a:lnTo>
                <a:lnTo>
                  <a:pt x="74" y="6"/>
                </a:lnTo>
                <a:lnTo>
                  <a:pt x="74" y="6"/>
                </a:lnTo>
                <a:lnTo>
                  <a:pt x="74" y="8"/>
                </a:lnTo>
                <a:lnTo>
                  <a:pt x="76" y="8"/>
                </a:lnTo>
                <a:lnTo>
                  <a:pt x="76" y="10"/>
                </a:lnTo>
                <a:lnTo>
                  <a:pt x="76" y="10"/>
                </a:lnTo>
                <a:lnTo>
                  <a:pt x="78" y="12"/>
                </a:lnTo>
                <a:lnTo>
                  <a:pt x="78" y="14"/>
                </a:lnTo>
                <a:lnTo>
                  <a:pt x="78" y="14"/>
                </a:lnTo>
                <a:lnTo>
                  <a:pt x="78" y="16"/>
                </a:lnTo>
                <a:lnTo>
                  <a:pt x="80" y="16"/>
                </a:lnTo>
                <a:lnTo>
                  <a:pt x="80" y="16"/>
                </a:lnTo>
                <a:lnTo>
                  <a:pt x="80" y="16"/>
                </a:lnTo>
                <a:lnTo>
                  <a:pt x="80" y="18"/>
                </a:lnTo>
                <a:lnTo>
                  <a:pt x="82" y="18"/>
                </a:lnTo>
                <a:lnTo>
                  <a:pt x="82" y="20"/>
                </a:lnTo>
                <a:lnTo>
                  <a:pt x="82" y="20"/>
                </a:lnTo>
                <a:lnTo>
                  <a:pt x="84" y="20"/>
                </a:lnTo>
                <a:lnTo>
                  <a:pt x="84" y="22"/>
                </a:lnTo>
                <a:lnTo>
                  <a:pt x="86" y="22"/>
                </a:lnTo>
                <a:lnTo>
                  <a:pt x="86" y="24"/>
                </a:lnTo>
                <a:lnTo>
                  <a:pt x="86" y="24"/>
                </a:lnTo>
                <a:lnTo>
                  <a:pt x="88" y="24"/>
                </a:lnTo>
                <a:lnTo>
                  <a:pt x="88" y="26"/>
                </a:lnTo>
                <a:lnTo>
                  <a:pt x="88" y="26"/>
                </a:lnTo>
                <a:lnTo>
                  <a:pt x="88" y="28"/>
                </a:lnTo>
                <a:lnTo>
                  <a:pt x="90" y="28"/>
                </a:lnTo>
                <a:lnTo>
                  <a:pt x="90" y="30"/>
                </a:lnTo>
                <a:lnTo>
                  <a:pt x="88" y="30"/>
                </a:lnTo>
                <a:lnTo>
                  <a:pt x="90" y="30"/>
                </a:lnTo>
                <a:lnTo>
                  <a:pt x="90" y="32"/>
                </a:lnTo>
                <a:lnTo>
                  <a:pt x="90" y="32"/>
                </a:lnTo>
                <a:lnTo>
                  <a:pt x="88" y="32"/>
                </a:lnTo>
                <a:lnTo>
                  <a:pt x="88" y="34"/>
                </a:lnTo>
                <a:lnTo>
                  <a:pt x="86" y="32"/>
                </a:lnTo>
                <a:lnTo>
                  <a:pt x="86" y="34"/>
                </a:lnTo>
                <a:lnTo>
                  <a:pt x="84" y="34"/>
                </a:lnTo>
                <a:lnTo>
                  <a:pt x="84" y="34"/>
                </a:lnTo>
                <a:lnTo>
                  <a:pt x="82" y="34"/>
                </a:lnTo>
                <a:lnTo>
                  <a:pt x="80" y="38"/>
                </a:lnTo>
                <a:lnTo>
                  <a:pt x="74" y="40"/>
                </a:lnTo>
                <a:lnTo>
                  <a:pt x="68" y="44"/>
                </a:lnTo>
                <a:lnTo>
                  <a:pt x="66" y="46"/>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6" name="Freeform 209"/>
          <p:cNvSpPr>
            <a:spLocks/>
          </p:cNvSpPr>
          <p:nvPr/>
        </p:nvSpPr>
        <p:spPr bwMode="auto">
          <a:xfrm>
            <a:off x="10988880" y="4216757"/>
            <a:ext cx="3175" cy="3175"/>
          </a:xfrm>
          <a:custGeom>
            <a:avLst/>
            <a:gdLst>
              <a:gd name="T0" fmla="*/ 0 w 2"/>
              <a:gd name="T1" fmla="*/ 0 h 2"/>
              <a:gd name="T2" fmla="*/ 0 w 2"/>
              <a:gd name="T3" fmla="*/ 0 h 2"/>
              <a:gd name="T4" fmla="*/ 0 w 2"/>
              <a:gd name="T5" fmla="*/ 0 h 2"/>
              <a:gd name="T6" fmla="*/ 2 w 2"/>
              <a:gd name="T7" fmla="*/ 0 h 2"/>
              <a:gd name="T8" fmla="*/ 2 w 2"/>
              <a:gd name="T9" fmla="*/ 2 h 2"/>
              <a:gd name="T10" fmla="*/ 0 w 2"/>
              <a:gd name="T11" fmla="*/ 2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0"/>
                </a:moveTo>
                <a:lnTo>
                  <a:pt x="0" y="0"/>
                </a:lnTo>
                <a:lnTo>
                  <a:pt x="0" y="0"/>
                </a:lnTo>
                <a:lnTo>
                  <a:pt x="2" y="0"/>
                </a:lnTo>
                <a:lnTo>
                  <a:pt x="2" y="2"/>
                </a:lnTo>
                <a:lnTo>
                  <a:pt x="0" y="2"/>
                </a:lnTo>
                <a:lnTo>
                  <a:pt x="0" y="0"/>
                </a:lnTo>
                <a:lnTo>
                  <a:pt x="0" y="0"/>
                </a:lnTo>
                <a:lnTo>
                  <a:pt x="0" y="0"/>
                </a:lnTo>
                <a:lnTo>
                  <a:pt x="0" y="0"/>
                </a:lnTo>
                <a:lnTo>
                  <a:pt x="0" y="0"/>
                </a:lnTo>
                <a:lnTo>
                  <a:pt x="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7" name="Freeform 210"/>
          <p:cNvSpPr>
            <a:spLocks/>
          </p:cNvSpPr>
          <p:nvPr/>
        </p:nvSpPr>
        <p:spPr bwMode="auto">
          <a:xfrm>
            <a:off x="11017455" y="4258032"/>
            <a:ext cx="3175" cy="6350"/>
          </a:xfrm>
          <a:custGeom>
            <a:avLst/>
            <a:gdLst>
              <a:gd name="T0" fmla="*/ 2 w 2"/>
              <a:gd name="T1" fmla="*/ 0 h 4"/>
              <a:gd name="T2" fmla="*/ 2 w 2"/>
              <a:gd name="T3" fmla="*/ 0 h 4"/>
              <a:gd name="T4" fmla="*/ 2 w 2"/>
              <a:gd name="T5" fmla="*/ 2 h 4"/>
              <a:gd name="T6" fmla="*/ 2 w 2"/>
              <a:gd name="T7" fmla="*/ 2 h 4"/>
              <a:gd name="T8" fmla="*/ 2 w 2"/>
              <a:gd name="T9" fmla="*/ 2 h 4"/>
              <a:gd name="T10" fmla="*/ 2 w 2"/>
              <a:gd name="T11" fmla="*/ 4 h 4"/>
              <a:gd name="T12" fmla="*/ 0 w 2"/>
              <a:gd name="T13" fmla="*/ 2 h 4"/>
              <a:gd name="T14" fmla="*/ 0 w 2"/>
              <a:gd name="T15" fmla="*/ 2 h 4"/>
              <a:gd name="T16" fmla="*/ 0 w 2"/>
              <a:gd name="T17" fmla="*/ 0 h 4"/>
              <a:gd name="T18" fmla="*/ 0 w 2"/>
              <a:gd name="T19" fmla="*/ 0 h 4"/>
              <a:gd name="T20" fmla="*/ 0 w 2"/>
              <a:gd name="T21" fmla="*/ 0 h 4"/>
              <a:gd name="T22" fmla="*/ 0 w 2"/>
              <a:gd name="T23" fmla="*/ 0 h 4"/>
              <a:gd name="T24" fmla="*/ 2 w 2"/>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2" y="0"/>
                </a:moveTo>
                <a:lnTo>
                  <a:pt x="2" y="0"/>
                </a:lnTo>
                <a:lnTo>
                  <a:pt x="2" y="2"/>
                </a:lnTo>
                <a:lnTo>
                  <a:pt x="2" y="2"/>
                </a:lnTo>
                <a:lnTo>
                  <a:pt x="2" y="2"/>
                </a:lnTo>
                <a:lnTo>
                  <a:pt x="2" y="4"/>
                </a:lnTo>
                <a:lnTo>
                  <a:pt x="0" y="2"/>
                </a:lnTo>
                <a:lnTo>
                  <a:pt x="0" y="2"/>
                </a:lnTo>
                <a:lnTo>
                  <a:pt x="0" y="0"/>
                </a:lnTo>
                <a:lnTo>
                  <a:pt x="0" y="0"/>
                </a:lnTo>
                <a:lnTo>
                  <a:pt x="0" y="0"/>
                </a:lnTo>
                <a:lnTo>
                  <a:pt x="0" y="0"/>
                </a:lnTo>
                <a:lnTo>
                  <a:pt x="2"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8" name="Freeform 211"/>
          <p:cNvSpPr>
            <a:spLocks/>
          </p:cNvSpPr>
          <p:nvPr/>
        </p:nvSpPr>
        <p:spPr bwMode="auto">
          <a:xfrm>
            <a:off x="10825368" y="4315182"/>
            <a:ext cx="17462" cy="44450"/>
          </a:xfrm>
          <a:custGeom>
            <a:avLst/>
            <a:gdLst>
              <a:gd name="T0" fmla="*/ 0 w 11"/>
              <a:gd name="T1" fmla="*/ 4 h 28"/>
              <a:gd name="T2" fmla="*/ 0 w 11"/>
              <a:gd name="T3" fmla="*/ 4 h 28"/>
              <a:gd name="T4" fmla="*/ 0 w 11"/>
              <a:gd name="T5" fmla="*/ 2 h 28"/>
              <a:gd name="T6" fmla="*/ 0 w 11"/>
              <a:gd name="T7" fmla="*/ 0 h 28"/>
              <a:gd name="T8" fmla="*/ 0 w 11"/>
              <a:gd name="T9" fmla="*/ 0 h 28"/>
              <a:gd name="T10" fmla="*/ 0 w 11"/>
              <a:gd name="T11" fmla="*/ 0 h 28"/>
              <a:gd name="T12" fmla="*/ 0 w 11"/>
              <a:gd name="T13" fmla="*/ 0 h 28"/>
              <a:gd name="T14" fmla="*/ 3 w 11"/>
              <a:gd name="T15" fmla="*/ 0 h 28"/>
              <a:gd name="T16" fmla="*/ 3 w 11"/>
              <a:gd name="T17" fmla="*/ 2 h 28"/>
              <a:gd name="T18" fmla="*/ 3 w 11"/>
              <a:gd name="T19" fmla="*/ 2 h 28"/>
              <a:gd name="T20" fmla="*/ 3 w 11"/>
              <a:gd name="T21" fmla="*/ 4 h 28"/>
              <a:gd name="T22" fmla="*/ 3 w 11"/>
              <a:gd name="T23" fmla="*/ 4 h 28"/>
              <a:gd name="T24" fmla="*/ 5 w 11"/>
              <a:gd name="T25" fmla="*/ 6 h 28"/>
              <a:gd name="T26" fmla="*/ 3 w 11"/>
              <a:gd name="T27" fmla="*/ 6 h 28"/>
              <a:gd name="T28" fmla="*/ 5 w 11"/>
              <a:gd name="T29" fmla="*/ 8 h 28"/>
              <a:gd name="T30" fmla="*/ 5 w 11"/>
              <a:gd name="T31" fmla="*/ 8 h 28"/>
              <a:gd name="T32" fmla="*/ 5 w 11"/>
              <a:gd name="T33" fmla="*/ 8 h 28"/>
              <a:gd name="T34" fmla="*/ 5 w 11"/>
              <a:gd name="T35" fmla="*/ 10 h 28"/>
              <a:gd name="T36" fmla="*/ 5 w 11"/>
              <a:gd name="T37" fmla="*/ 10 h 28"/>
              <a:gd name="T38" fmla="*/ 7 w 11"/>
              <a:gd name="T39" fmla="*/ 12 h 28"/>
              <a:gd name="T40" fmla="*/ 7 w 11"/>
              <a:gd name="T41" fmla="*/ 12 h 28"/>
              <a:gd name="T42" fmla="*/ 7 w 11"/>
              <a:gd name="T43" fmla="*/ 14 h 28"/>
              <a:gd name="T44" fmla="*/ 7 w 11"/>
              <a:gd name="T45" fmla="*/ 14 h 28"/>
              <a:gd name="T46" fmla="*/ 7 w 11"/>
              <a:gd name="T47" fmla="*/ 16 h 28"/>
              <a:gd name="T48" fmla="*/ 9 w 11"/>
              <a:gd name="T49" fmla="*/ 16 h 28"/>
              <a:gd name="T50" fmla="*/ 9 w 11"/>
              <a:gd name="T51" fmla="*/ 18 h 28"/>
              <a:gd name="T52" fmla="*/ 9 w 11"/>
              <a:gd name="T53" fmla="*/ 18 h 28"/>
              <a:gd name="T54" fmla="*/ 9 w 11"/>
              <a:gd name="T55" fmla="*/ 20 h 28"/>
              <a:gd name="T56" fmla="*/ 9 w 11"/>
              <a:gd name="T57" fmla="*/ 20 h 28"/>
              <a:gd name="T58" fmla="*/ 9 w 11"/>
              <a:gd name="T59" fmla="*/ 22 h 28"/>
              <a:gd name="T60" fmla="*/ 11 w 11"/>
              <a:gd name="T61" fmla="*/ 22 h 28"/>
              <a:gd name="T62" fmla="*/ 9 w 11"/>
              <a:gd name="T63" fmla="*/ 24 h 28"/>
              <a:gd name="T64" fmla="*/ 11 w 11"/>
              <a:gd name="T65" fmla="*/ 24 h 28"/>
              <a:gd name="T66" fmla="*/ 11 w 11"/>
              <a:gd name="T67" fmla="*/ 26 h 28"/>
              <a:gd name="T68" fmla="*/ 11 w 11"/>
              <a:gd name="T69" fmla="*/ 26 h 28"/>
              <a:gd name="T70" fmla="*/ 11 w 11"/>
              <a:gd name="T71" fmla="*/ 28 h 28"/>
              <a:gd name="T72" fmla="*/ 11 w 11"/>
              <a:gd name="T73" fmla="*/ 28 h 28"/>
              <a:gd name="T74" fmla="*/ 11 w 11"/>
              <a:gd name="T75" fmla="*/ 28 h 28"/>
              <a:gd name="T76" fmla="*/ 11 w 11"/>
              <a:gd name="T77" fmla="*/ 26 h 28"/>
              <a:gd name="T78" fmla="*/ 9 w 11"/>
              <a:gd name="T79" fmla="*/ 24 h 28"/>
              <a:gd name="T80" fmla="*/ 9 w 11"/>
              <a:gd name="T81" fmla="*/ 24 h 28"/>
              <a:gd name="T82" fmla="*/ 9 w 11"/>
              <a:gd name="T83" fmla="*/ 24 h 28"/>
              <a:gd name="T84" fmla="*/ 9 w 11"/>
              <a:gd name="T85" fmla="*/ 22 h 28"/>
              <a:gd name="T86" fmla="*/ 9 w 11"/>
              <a:gd name="T87" fmla="*/ 22 h 28"/>
              <a:gd name="T88" fmla="*/ 7 w 11"/>
              <a:gd name="T89" fmla="*/ 22 h 28"/>
              <a:gd name="T90" fmla="*/ 7 w 11"/>
              <a:gd name="T91" fmla="*/ 20 h 28"/>
              <a:gd name="T92" fmla="*/ 7 w 11"/>
              <a:gd name="T93" fmla="*/ 20 h 28"/>
              <a:gd name="T94" fmla="*/ 7 w 11"/>
              <a:gd name="T95" fmla="*/ 18 h 28"/>
              <a:gd name="T96" fmla="*/ 7 w 11"/>
              <a:gd name="T97" fmla="*/ 18 h 28"/>
              <a:gd name="T98" fmla="*/ 7 w 11"/>
              <a:gd name="T99" fmla="*/ 16 h 28"/>
              <a:gd name="T100" fmla="*/ 5 w 11"/>
              <a:gd name="T101" fmla="*/ 14 h 28"/>
              <a:gd name="T102" fmla="*/ 5 w 11"/>
              <a:gd name="T103" fmla="*/ 14 h 28"/>
              <a:gd name="T104" fmla="*/ 5 w 11"/>
              <a:gd name="T105" fmla="*/ 12 h 28"/>
              <a:gd name="T106" fmla="*/ 3 w 11"/>
              <a:gd name="T107" fmla="*/ 10 h 28"/>
              <a:gd name="T108" fmla="*/ 3 w 11"/>
              <a:gd name="T109" fmla="*/ 10 h 28"/>
              <a:gd name="T110" fmla="*/ 3 w 11"/>
              <a:gd name="T111" fmla="*/ 8 h 28"/>
              <a:gd name="T112" fmla="*/ 3 w 11"/>
              <a:gd name="T113" fmla="*/ 8 h 28"/>
              <a:gd name="T114" fmla="*/ 3 w 11"/>
              <a:gd name="T115" fmla="*/ 6 h 28"/>
              <a:gd name="T116" fmla="*/ 3 w 11"/>
              <a:gd name="T117" fmla="*/ 6 h 28"/>
              <a:gd name="T118" fmla="*/ 0 w 11"/>
              <a:gd name="T119" fmla="*/ 6 h 28"/>
              <a:gd name="T120" fmla="*/ 0 w 11"/>
              <a:gd name="T121"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28">
                <a:moveTo>
                  <a:pt x="0" y="4"/>
                </a:moveTo>
                <a:lnTo>
                  <a:pt x="0" y="4"/>
                </a:lnTo>
                <a:lnTo>
                  <a:pt x="0" y="2"/>
                </a:lnTo>
                <a:lnTo>
                  <a:pt x="0" y="0"/>
                </a:lnTo>
                <a:lnTo>
                  <a:pt x="0" y="0"/>
                </a:lnTo>
                <a:lnTo>
                  <a:pt x="0" y="0"/>
                </a:lnTo>
                <a:lnTo>
                  <a:pt x="0" y="0"/>
                </a:lnTo>
                <a:lnTo>
                  <a:pt x="3" y="0"/>
                </a:lnTo>
                <a:lnTo>
                  <a:pt x="3" y="2"/>
                </a:lnTo>
                <a:lnTo>
                  <a:pt x="3" y="2"/>
                </a:lnTo>
                <a:lnTo>
                  <a:pt x="3" y="4"/>
                </a:lnTo>
                <a:lnTo>
                  <a:pt x="3" y="4"/>
                </a:lnTo>
                <a:lnTo>
                  <a:pt x="5" y="6"/>
                </a:lnTo>
                <a:lnTo>
                  <a:pt x="3" y="6"/>
                </a:lnTo>
                <a:lnTo>
                  <a:pt x="5" y="8"/>
                </a:lnTo>
                <a:lnTo>
                  <a:pt x="5" y="8"/>
                </a:lnTo>
                <a:lnTo>
                  <a:pt x="5" y="8"/>
                </a:lnTo>
                <a:lnTo>
                  <a:pt x="5" y="10"/>
                </a:lnTo>
                <a:lnTo>
                  <a:pt x="5" y="10"/>
                </a:lnTo>
                <a:lnTo>
                  <a:pt x="7" y="12"/>
                </a:lnTo>
                <a:lnTo>
                  <a:pt x="7" y="12"/>
                </a:lnTo>
                <a:lnTo>
                  <a:pt x="7" y="14"/>
                </a:lnTo>
                <a:lnTo>
                  <a:pt x="7" y="14"/>
                </a:lnTo>
                <a:lnTo>
                  <a:pt x="7" y="16"/>
                </a:lnTo>
                <a:lnTo>
                  <a:pt x="9" y="16"/>
                </a:lnTo>
                <a:lnTo>
                  <a:pt x="9" y="18"/>
                </a:lnTo>
                <a:lnTo>
                  <a:pt x="9" y="18"/>
                </a:lnTo>
                <a:lnTo>
                  <a:pt x="9" y="20"/>
                </a:lnTo>
                <a:lnTo>
                  <a:pt x="9" y="20"/>
                </a:lnTo>
                <a:lnTo>
                  <a:pt x="9" y="22"/>
                </a:lnTo>
                <a:lnTo>
                  <a:pt x="11" y="22"/>
                </a:lnTo>
                <a:lnTo>
                  <a:pt x="9" y="24"/>
                </a:lnTo>
                <a:lnTo>
                  <a:pt x="11" y="24"/>
                </a:lnTo>
                <a:lnTo>
                  <a:pt x="11" y="26"/>
                </a:lnTo>
                <a:lnTo>
                  <a:pt x="11" y="26"/>
                </a:lnTo>
                <a:lnTo>
                  <a:pt x="11" y="28"/>
                </a:lnTo>
                <a:lnTo>
                  <a:pt x="11" y="28"/>
                </a:lnTo>
                <a:lnTo>
                  <a:pt x="11" y="28"/>
                </a:lnTo>
                <a:lnTo>
                  <a:pt x="11" y="26"/>
                </a:lnTo>
                <a:lnTo>
                  <a:pt x="9" y="24"/>
                </a:lnTo>
                <a:lnTo>
                  <a:pt x="9" y="24"/>
                </a:lnTo>
                <a:lnTo>
                  <a:pt x="9" y="24"/>
                </a:lnTo>
                <a:lnTo>
                  <a:pt x="9" y="22"/>
                </a:lnTo>
                <a:lnTo>
                  <a:pt x="9" y="22"/>
                </a:lnTo>
                <a:lnTo>
                  <a:pt x="7" y="22"/>
                </a:lnTo>
                <a:lnTo>
                  <a:pt x="7" y="20"/>
                </a:lnTo>
                <a:lnTo>
                  <a:pt x="7" y="20"/>
                </a:lnTo>
                <a:lnTo>
                  <a:pt x="7" y="18"/>
                </a:lnTo>
                <a:lnTo>
                  <a:pt x="7" y="18"/>
                </a:lnTo>
                <a:lnTo>
                  <a:pt x="7" y="16"/>
                </a:lnTo>
                <a:lnTo>
                  <a:pt x="5" y="14"/>
                </a:lnTo>
                <a:lnTo>
                  <a:pt x="5" y="14"/>
                </a:lnTo>
                <a:lnTo>
                  <a:pt x="5" y="12"/>
                </a:lnTo>
                <a:lnTo>
                  <a:pt x="3" y="10"/>
                </a:lnTo>
                <a:lnTo>
                  <a:pt x="3" y="10"/>
                </a:lnTo>
                <a:lnTo>
                  <a:pt x="3" y="8"/>
                </a:lnTo>
                <a:lnTo>
                  <a:pt x="3" y="8"/>
                </a:lnTo>
                <a:lnTo>
                  <a:pt x="3" y="6"/>
                </a:lnTo>
                <a:lnTo>
                  <a:pt x="3" y="6"/>
                </a:lnTo>
                <a:lnTo>
                  <a:pt x="0" y="6"/>
                </a:lnTo>
                <a:lnTo>
                  <a:pt x="0"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09" name="Freeform 212"/>
          <p:cNvSpPr>
            <a:spLocks/>
          </p:cNvSpPr>
          <p:nvPr/>
        </p:nvSpPr>
        <p:spPr bwMode="auto">
          <a:xfrm>
            <a:off x="10833305" y="4312007"/>
            <a:ext cx="19050" cy="47625"/>
          </a:xfrm>
          <a:custGeom>
            <a:avLst/>
            <a:gdLst>
              <a:gd name="T0" fmla="*/ 2 w 12"/>
              <a:gd name="T1" fmla="*/ 12 h 30"/>
              <a:gd name="T2" fmla="*/ 2 w 12"/>
              <a:gd name="T3" fmla="*/ 12 h 30"/>
              <a:gd name="T4" fmla="*/ 2 w 12"/>
              <a:gd name="T5" fmla="*/ 10 h 30"/>
              <a:gd name="T6" fmla="*/ 2 w 12"/>
              <a:gd name="T7" fmla="*/ 10 h 30"/>
              <a:gd name="T8" fmla="*/ 2 w 12"/>
              <a:gd name="T9" fmla="*/ 8 h 30"/>
              <a:gd name="T10" fmla="*/ 0 w 12"/>
              <a:gd name="T11" fmla="*/ 8 h 30"/>
              <a:gd name="T12" fmla="*/ 0 w 12"/>
              <a:gd name="T13" fmla="*/ 6 h 30"/>
              <a:gd name="T14" fmla="*/ 0 w 12"/>
              <a:gd name="T15" fmla="*/ 6 h 30"/>
              <a:gd name="T16" fmla="*/ 0 w 12"/>
              <a:gd name="T17" fmla="*/ 4 h 30"/>
              <a:gd name="T18" fmla="*/ 0 w 12"/>
              <a:gd name="T19" fmla="*/ 4 h 30"/>
              <a:gd name="T20" fmla="*/ 0 w 12"/>
              <a:gd name="T21" fmla="*/ 2 h 30"/>
              <a:gd name="T22" fmla="*/ 0 w 12"/>
              <a:gd name="T23" fmla="*/ 2 h 30"/>
              <a:gd name="T24" fmla="*/ 0 w 12"/>
              <a:gd name="T25" fmla="*/ 0 h 30"/>
              <a:gd name="T26" fmla="*/ 0 w 12"/>
              <a:gd name="T27" fmla="*/ 0 h 30"/>
              <a:gd name="T28" fmla="*/ 0 w 12"/>
              <a:gd name="T29" fmla="*/ 0 h 30"/>
              <a:gd name="T30" fmla="*/ 2 w 12"/>
              <a:gd name="T31" fmla="*/ 0 h 30"/>
              <a:gd name="T32" fmla="*/ 2 w 12"/>
              <a:gd name="T33" fmla="*/ 0 h 30"/>
              <a:gd name="T34" fmla="*/ 2 w 12"/>
              <a:gd name="T35" fmla="*/ 2 h 30"/>
              <a:gd name="T36" fmla="*/ 4 w 12"/>
              <a:gd name="T37" fmla="*/ 4 h 30"/>
              <a:gd name="T38" fmla="*/ 4 w 12"/>
              <a:gd name="T39" fmla="*/ 4 h 30"/>
              <a:gd name="T40" fmla="*/ 4 w 12"/>
              <a:gd name="T41" fmla="*/ 6 h 30"/>
              <a:gd name="T42" fmla="*/ 4 w 12"/>
              <a:gd name="T43" fmla="*/ 6 h 30"/>
              <a:gd name="T44" fmla="*/ 4 w 12"/>
              <a:gd name="T45" fmla="*/ 8 h 30"/>
              <a:gd name="T46" fmla="*/ 4 w 12"/>
              <a:gd name="T47" fmla="*/ 8 h 30"/>
              <a:gd name="T48" fmla="*/ 4 w 12"/>
              <a:gd name="T49" fmla="*/ 10 h 30"/>
              <a:gd name="T50" fmla="*/ 6 w 12"/>
              <a:gd name="T51" fmla="*/ 10 h 30"/>
              <a:gd name="T52" fmla="*/ 6 w 12"/>
              <a:gd name="T53" fmla="*/ 12 h 30"/>
              <a:gd name="T54" fmla="*/ 6 w 12"/>
              <a:gd name="T55" fmla="*/ 12 h 30"/>
              <a:gd name="T56" fmla="*/ 6 w 12"/>
              <a:gd name="T57" fmla="*/ 14 h 30"/>
              <a:gd name="T58" fmla="*/ 6 w 12"/>
              <a:gd name="T59" fmla="*/ 14 h 30"/>
              <a:gd name="T60" fmla="*/ 6 w 12"/>
              <a:gd name="T61" fmla="*/ 16 h 30"/>
              <a:gd name="T62" fmla="*/ 8 w 12"/>
              <a:gd name="T63" fmla="*/ 16 h 30"/>
              <a:gd name="T64" fmla="*/ 8 w 12"/>
              <a:gd name="T65" fmla="*/ 18 h 30"/>
              <a:gd name="T66" fmla="*/ 8 w 12"/>
              <a:gd name="T67" fmla="*/ 18 h 30"/>
              <a:gd name="T68" fmla="*/ 8 w 12"/>
              <a:gd name="T69" fmla="*/ 20 h 30"/>
              <a:gd name="T70" fmla="*/ 8 w 12"/>
              <a:gd name="T71" fmla="*/ 20 h 30"/>
              <a:gd name="T72" fmla="*/ 8 w 12"/>
              <a:gd name="T73" fmla="*/ 22 h 30"/>
              <a:gd name="T74" fmla="*/ 10 w 12"/>
              <a:gd name="T75" fmla="*/ 22 h 30"/>
              <a:gd name="T76" fmla="*/ 10 w 12"/>
              <a:gd name="T77" fmla="*/ 24 h 30"/>
              <a:gd name="T78" fmla="*/ 10 w 12"/>
              <a:gd name="T79" fmla="*/ 24 h 30"/>
              <a:gd name="T80" fmla="*/ 10 w 12"/>
              <a:gd name="T81" fmla="*/ 26 h 30"/>
              <a:gd name="T82" fmla="*/ 10 w 12"/>
              <a:gd name="T83" fmla="*/ 26 h 30"/>
              <a:gd name="T84" fmla="*/ 12 w 12"/>
              <a:gd name="T85" fmla="*/ 26 h 30"/>
              <a:gd name="T86" fmla="*/ 12 w 12"/>
              <a:gd name="T87" fmla="*/ 28 h 30"/>
              <a:gd name="T88" fmla="*/ 12 w 12"/>
              <a:gd name="T89" fmla="*/ 30 h 30"/>
              <a:gd name="T90" fmla="*/ 10 w 12"/>
              <a:gd name="T91" fmla="*/ 30 h 30"/>
              <a:gd name="T92" fmla="*/ 10 w 12"/>
              <a:gd name="T93" fmla="*/ 30 h 30"/>
              <a:gd name="T94" fmla="*/ 8 w 12"/>
              <a:gd name="T95" fmla="*/ 30 h 30"/>
              <a:gd name="T96" fmla="*/ 8 w 12"/>
              <a:gd name="T97" fmla="*/ 28 h 30"/>
              <a:gd name="T98" fmla="*/ 8 w 12"/>
              <a:gd name="T99" fmla="*/ 26 h 30"/>
              <a:gd name="T100" fmla="*/ 8 w 12"/>
              <a:gd name="T101" fmla="*/ 26 h 30"/>
              <a:gd name="T102" fmla="*/ 6 w 12"/>
              <a:gd name="T103" fmla="*/ 24 h 30"/>
              <a:gd name="T104" fmla="*/ 8 w 12"/>
              <a:gd name="T105" fmla="*/ 24 h 30"/>
              <a:gd name="T106" fmla="*/ 6 w 12"/>
              <a:gd name="T107" fmla="*/ 22 h 30"/>
              <a:gd name="T108" fmla="*/ 6 w 12"/>
              <a:gd name="T109" fmla="*/ 20 h 30"/>
              <a:gd name="T110" fmla="*/ 6 w 12"/>
              <a:gd name="T111" fmla="*/ 20 h 30"/>
              <a:gd name="T112" fmla="*/ 6 w 12"/>
              <a:gd name="T113" fmla="*/ 18 h 30"/>
              <a:gd name="T114" fmla="*/ 4 w 12"/>
              <a:gd name="T115" fmla="*/ 18 h 30"/>
              <a:gd name="T116" fmla="*/ 4 w 12"/>
              <a:gd name="T117" fmla="*/ 16 h 30"/>
              <a:gd name="T118" fmla="*/ 4 w 12"/>
              <a:gd name="T119" fmla="*/ 14 h 30"/>
              <a:gd name="T120" fmla="*/ 4 w 12"/>
              <a:gd name="T121" fmla="*/ 14 h 30"/>
              <a:gd name="T122" fmla="*/ 4 w 12"/>
              <a:gd name="T123" fmla="*/ 12 h 30"/>
              <a:gd name="T124" fmla="*/ 2 w 12"/>
              <a:gd name="T125"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 h="30">
                <a:moveTo>
                  <a:pt x="2" y="12"/>
                </a:moveTo>
                <a:lnTo>
                  <a:pt x="2" y="12"/>
                </a:lnTo>
                <a:lnTo>
                  <a:pt x="2" y="10"/>
                </a:lnTo>
                <a:lnTo>
                  <a:pt x="2" y="10"/>
                </a:lnTo>
                <a:lnTo>
                  <a:pt x="2" y="8"/>
                </a:lnTo>
                <a:lnTo>
                  <a:pt x="0" y="8"/>
                </a:lnTo>
                <a:lnTo>
                  <a:pt x="0" y="6"/>
                </a:lnTo>
                <a:lnTo>
                  <a:pt x="0" y="6"/>
                </a:lnTo>
                <a:lnTo>
                  <a:pt x="0" y="4"/>
                </a:lnTo>
                <a:lnTo>
                  <a:pt x="0" y="4"/>
                </a:lnTo>
                <a:lnTo>
                  <a:pt x="0" y="2"/>
                </a:lnTo>
                <a:lnTo>
                  <a:pt x="0" y="2"/>
                </a:lnTo>
                <a:lnTo>
                  <a:pt x="0" y="0"/>
                </a:lnTo>
                <a:lnTo>
                  <a:pt x="0" y="0"/>
                </a:lnTo>
                <a:lnTo>
                  <a:pt x="0" y="0"/>
                </a:lnTo>
                <a:lnTo>
                  <a:pt x="2" y="0"/>
                </a:lnTo>
                <a:lnTo>
                  <a:pt x="2" y="0"/>
                </a:lnTo>
                <a:lnTo>
                  <a:pt x="2" y="2"/>
                </a:lnTo>
                <a:lnTo>
                  <a:pt x="4" y="4"/>
                </a:lnTo>
                <a:lnTo>
                  <a:pt x="4" y="4"/>
                </a:lnTo>
                <a:lnTo>
                  <a:pt x="4" y="6"/>
                </a:lnTo>
                <a:lnTo>
                  <a:pt x="4" y="6"/>
                </a:lnTo>
                <a:lnTo>
                  <a:pt x="4" y="8"/>
                </a:lnTo>
                <a:lnTo>
                  <a:pt x="4" y="8"/>
                </a:lnTo>
                <a:lnTo>
                  <a:pt x="4" y="10"/>
                </a:lnTo>
                <a:lnTo>
                  <a:pt x="6" y="10"/>
                </a:lnTo>
                <a:lnTo>
                  <a:pt x="6" y="12"/>
                </a:lnTo>
                <a:lnTo>
                  <a:pt x="6" y="12"/>
                </a:lnTo>
                <a:lnTo>
                  <a:pt x="6" y="14"/>
                </a:lnTo>
                <a:lnTo>
                  <a:pt x="6" y="14"/>
                </a:lnTo>
                <a:lnTo>
                  <a:pt x="6" y="16"/>
                </a:lnTo>
                <a:lnTo>
                  <a:pt x="8" y="16"/>
                </a:lnTo>
                <a:lnTo>
                  <a:pt x="8" y="18"/>
                </a:lnTo>
                <a:lnTo>
                  <a:pt x="8" y="18"/>
                </a:lnTo>
                <a:lnTo>
                  <a:pt x="8" y="20"/>
                </a:lnTo>
                <a:lnTo>
                  <a:pt x="8" y="20"/>
                </a:lnTo>
                <a:lnTo>
                  <a:pt x="8" y="22"/>
                </a:lnTo>
                <a:lnTo>
                  <a:pt x="10" y="22"/>
                </a:lnTo>
                <a:lnTo>
                  <a:pt x="10" y="24"/>
                </a:lnTo>
                <a:lnTo>
                  <a:pt x="10" y="24"/>
                </a:lnTo>
                <a:lnTo>
                  <a:pt x="10" y="26"/>
                </a:lnTo>
                <a:lnTo>
                  <a:pt x="10" y="26"/>
                </a:lnTo>
                <a:lnTo>
                  <a:pt x="12" y="26"/>
                </a:lnTo>
                <a:lnTo>
                  <a:pt x="12" y="28"/>
                </a:lnTo>
                <a:lnTo>
                  <a:pt x="12" y="30"/>
                </a:lnTo>
                <a:lnTo>
                  <a:pt x="10" y="30"/>
                </a:lnTo>
                <a:lnTo>
                  <a:pt x="10" y="30"/>
                </a:lnTo>
                <a:lnTo>
                  <a:pt x="8" y="30"/>
                </a:lnTo>
                <a:lnTo>
                  <a:pt x="8" y="28"/>
                </a:lnTo>
                <a:lnTo>
                  <a:pt x="8" y="26"/>
                </a:lnTo>
                <a:lnTo>
                  <a:pt x="8" y="26"/>
                </a:lnTo>
                <a:lnTo>
                  <a:pt x="6" y="24"/>
                </a:lnTo>
                <a:lnTo>
                  <a:pt x="8" y="24"/>
                </a:lnTo>
                <a:lnTo>
                  <a:pt x="6" y="22"/>
                </a:lnTo>
                <a:lnTo>
                  <a:pt x="6" y="20"/>
                </a:lnTo>
                <a:lnTo>
                  <a:pt x="6" y="20"/>
                </a:lnTo>
                <a:lnTo>
                  <a:pt x="6" y="18"/>
                </a:lnTo>
                <a:lnTo>
                  <a:pt x="4" y="18"/>
                </a:lnTo>
                <a:lnTo>
                  <a:pt x="4" y="16"/>
                </a:lnTo>
                <a:lnTo>
                  <a:pt x="4" y="14"/>
                </a:lnTo>
                <a:lnTo>
                  <a:pt x="4" y="14"/>
                </a:lnTo>
                <a:lnTo>
                  <a:pt x="4" y="12"/>
                </a:lnTo>
                <a:lnTo>
                  <a:pt x="2" y="1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0" name="Freeform 213"/>
          <p:cNvSpPr>
            <a:spLocks/>
          </p:cNvSpPr>
          <p:nvPr/>
        </p:nvSpPr>
        <p:spPr bwMode="auto">
          <a:xfrm>
            <a:off x="10839655" y="4315182"/>
            <a:ext cx="19050" cy="44450"/>
          </a:xfrm>
          <a:custGeom>
            <a:avLst/>
            <a:gdLst>
              <a:gd name="T0" fmla="*/ 6 w 12"/>
              <a:gd name="T1" fmla="*/ 14 h 28"/>
              <a:gd name="T2" fmla="*/ 8 w 12"/>
              <a:gd name="T3" fmla="*/ 14 h 28"/>
              <a:gd name="T4" fmla="*/ 8 w 12"/>
              <a:gd name="T5" fmla="*/ 16 h 28"/>
              <a:gd name="T6" fmla="*/ 8 w 12"/>
              <a:gd name="T7" fmla="*/ 16 h 28"/>
              <a:gd name="T8" fmla="*/ 8 w 12"/>
              <a:gd name="T9" fmla="*/ 18 h 28"/>
              <a:gd name="T10" fmla="*/ 8 w 12"/>
              <a:gd name="T11" fmla="*/ 18 h 28"/>
              <a:gd name="T12" fmla="*/ 8 w 12"/>
              <a:gd name="T13" fmla="*/ 20 h 28"/>
              <a:gd name="T14" fmla="*/ 8 w 12"/>
              <a:gd name="T15" fmla="*/ 20 h 28"/>
              <a:gd name="T16" fmla="*/ 8 w 12"/>
              <a:gd name="T17" fmla="*/ 22 h 28"/>
              <a:gd name="T18" fmla="*/ 10 w 12"/>
              <a:gd name="T19" fmla="*/ 22 h 28"/>
              <a:gd name="T20" fmla="*/ 10 w 12"/>
              <a:gd name="T21" fmla="*/ 22 h 28"/>
              <a:gd name="T22" fmla="*/ 10 w 12"/>
              <a:gd name="T23" fmla="*/ 24 h 28"/>
              <a:gd name="T24" fmla="*/ 10 w 12"/>
              <a:gd name="T25" fmla="*/ 24 h 28"/>
              <a:gd name="T26" fmla="*/ 12 w 12"/>
              <a:gd name="T27" fmla="*/ 26 h 28"/>
              <a:gd name="T28" fmla="*/ 12 w 12"/>
              <a:gd name="T29" fmla="*/ 26 h 28"/>
              <a:gd name="T30" fmla="*/ 12 w 12"/>
              <a:gd name="T31" fmla="*/ 28 h 28"/>
              <a:gd name="T32" fmla="*/ 10 w 12"/>
              <a:gd name="T33" fmla="*/ 28 h 28"/>
              <a:gd name="T34" fmla="*/ 10 w 12"/>
              <a:gd name="T35" fmla="*/ 26 h 28"/>
              <a:gd name="T36" fmla="*/ 10 w 12"/>
              <a:gd name="T37" fmla="*/ 26 h 28"/>
              <a:gd name="T38" fmla="*/ 8 w 12"/>
              <a:gd name="T39" fmla="*/ 26 h 28"/>
              <a:gd name="T40" fmla="*/ 8 w 12"/>
              <a:gd name="T41" fmla="*/ 24 h 28"/>
              <a:gd name="T42" fmla="*/ 8 w 12"/>
              <a:gd name="T43" fmla="*/ 24 h 28"/>
              <a:gd name="T44" fmla="*/ 8 w 12"/>
              <a:gd name="T45" fmla="*/ 22 h 28"/>
              <a:gd name="T46" fmla="*/ 8 w 12"/>
              <a:gd name="T47" fmla="*/ 22 h 28"/>
              <a:gd name="T48" fmla="*/ 8 w 12"/>
              <a:gd name="T49" fmla="*/ 22 h 28"/>
              <a:gd name="T50" fmla="*/ 8 w 12"/>
              <a:gd name="T51" fmla="*/ 20 h 28"/>
              <a:gd name="T52" fmla="*/ 6 w 12"/>
              <a:gd name="T53" fmla="*/ 20 h 28"/>
              <a:gd name="T54" fmla="*/ 6 w 12"/>
              <a:gd name="T55" fmla="*/ 18 h 28"/>
              <a:gd name="T56" fmla="*/ 6 w 12"/>
              <a:gd name="T57" fmla="*/ 16 h 28"/>
              <a:gd name="T58" fmla="*/ 6 w 12"/>
              <a:gd name="T59" fmla="*/ 16 h 28"/>
              <a:gd name="T60" fmla="*/ 6 w 12"/>
              <a:gd name="T61" fmla="*/ 14 h 28"/>
              <a:gd name="T62" fmla="*/ 4 w 12"/>
              <a:gd name="T63" fmla="*/ 14 h 28"/>
              <a:gd name="T64" fmla="*/ 4 w 12"/>
              <a:gd name="T65" fmla="*/ 12 h 28"/>
              <a:gd name="T66" fmla="*/ 4 w 12"/>
              <a:gd name="T67" fmla="*/ 12 h 28"/>
              <a:gd name="T68" fmla="*/ 4 w 12"/>
              <a:gd name="T69" fmla="*/ 10 h 28"/>
              <a:gd name="T70" fmla="*/ 2 w 12"/>
              <a:gd name="T71" fmla="*/ 10 h 28"/>
              <a:gd name="T72" fmla="*/ 2 w 12"/>
              <a:gd name="T73" fmla="*/ 8 h 28"/>
              <a:gd name="T74" fmla="*/ 2 w 12"/>
              <a:gd name="T75" fmla="*/ 8 h 28"/>
              <a:gd name="T76" fmla="*/ 2 w 12"/>
              <a:gd name="T77" fmla="*/ 6 h 28"/>
              <a:gd name="T78" fmla="*/ 2 w 12"/>
              <a:gd name="T79" fmla="*/ 6 h 28"/>
              <a:gd name="T80" fmla="*/ 2 w 12"/>
              <a:gd name="T81" fmla="*/ 4 h 28"/>
              <a:gd name="T82" fmla="*/ 0 w 12"/>
              <a:gd name="T83" fmla="*/ 2 h 28"/>
              <a:gd name="T84" fmla="*/ 0 w 12"/>
              <a:gd name="T85" fmla="*/ 2 h 28"/>
              <a:gd name="T86" fmla="*/ 0 w 12"/>
              <a:gd name="T87" fmla="*/ 0 h 28"/>
              <a:gd name="T88" fmla="*/ 0 w 12"/>
              <a:gd name="T89" fmla="*/ 0 h 28"/>
              <a:gd name="T90" fmla="*/ 0 w 12"/>
              <a:gd name="T91" fmla="*/ 0 h 28"/>
              <a:gd name="T92" fmla="*/ 0 w 12"/>
              <a:gd name="T93" fmla="*/ 0 h 28"/>
              <a:gd name="T94" fmla="*/ 0 w 12"/>
              <a:gd name="T95" fmla="*/ 0 h 28"/>
              <a:gd name="T96" fmla="*/ 2 w 12"/>
              <a:gd name="T97" fmla="*/ 2 h 28"/>
              <a:gd name="T98" fmla="*/ 2 w 12"/>
              <a:gd name="T99" fmla="*/ 2 h 28"/>
              <a:gd name="T100" fmla="*/ 2 w 12"/>
              <a:gd name="T101" fmla="*/ 2 h 28"/>
              <a:gd name="T102" fmla="*/ 2 w 12"/>
              <a:gd name="T103" fmla="*/ 4 h 28"/>
              <a:gd name="T104" fmla="*/ 4 w 12"/>
              <a:gd name="T105" fmla="*/ 6 h 28"/>
              <a:gd name="T106" fmla="*/ 4 w 12"/>
              <a:gd name="T107" fmla="*/ 8 h 28"/>
              <a:gd name="T108" fmla="*/ 4 w 12"/>
              <a:gd name="T109" fmla="*/ 8 h 28"/>
              <a:gd name="T110" fmla="*/ 6 w 12"/>
              <a:gd name="T111" fmla="*/ 10 h 28"/>
              <a:gd name="T112" fmla="*/ 6 w 12"/>
              <a:gd name="T113" fmla="*/ 10 h 28"/>
              <a:gd name="T114" fmla="*/ 6 w 12"/>
              <a:gd name="T115" fmla="*/ 12 h 28"/>
              <a:gd name="T116" fmla="*/ 6 w 12"/>
              <a:gd name="T117" fmla="*/ 12 h 28"/>
              <a:gd name="T118" fmla="*/ 6 w 12"/>
              <a:gd name="T119" fmla="*/ 14 h 28"/>
              <a:gd name="T120" fmla="*/ 6 w 12"/>
              <a:gd name="T12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8">
                <a:moveTo>
                  <a:pt x="6" y="14"/>
                </a:moveTo>
                <a:lnTo>
                  <a:pt x="8" y="14"/>
                </a:lnTo>
                <a:lnTo>
                  <a:pt x="8" y="16"/>
                </a:lnTo>
                <a:lnTo>
                  <a:pt x="8" y="16"/>
                </a:lnTo>
                <a:lnTo>
                  <a:pt x="8" y="18"/>
                </a:lnTo>
                <a:lnTo>
                  <a:pt x="8" y="18"/>
                </a:lnTo>
                <a:lnTo>
                  <a:pt x="8" y="20"/>
                </a:lnTo>
                <a:lnTo>
                  <a:pt x="8" y="20"/>
                </a:lnTo>
                <a:lnTo>
                  <a:pt x="8" y="22"/>
                </a:lnTo>
                <a:lnTo>
                  <a:pt x="10" y="22"/>
                </a:lnTo>
                <a:lnTo>
                  <a:pt x="10" y="22"/>
                </a:lnTo>
                <a:lnTo>
                  <a:pt x="10" y="24"/>
                </a:lnTo>
                <a:lnTo>
                  <a:pt x="10" y="24"/>
                </a:lnTo>
                <a:lnTo>
                  <a:pt x="12" y="26"/>
                </a:lnTo>
                <a:lnTo>
                  <a:pt x="12" y="26"/>
                </a:lnTo>
                <a:lnTo>
                  <a:pt x="12" y="28"/>
                </a:lnTo>
                <a:lnTo>
                  <a:pt x="10" y="28"/>
                </a:lnTo>
                <a:lnTo>
                  <a:pt x="10" y="26"/>
                </a:lnTo>
                <a:lnTo>
                  <a:pt x="10" y="26"/>
                </a:lnTo>
                <a:lnTo>
                  <a:pt x="8" y="26"/>
                </a:lnTo>
                <a:lnTo>
                  <a:pt x="8" y="24"/>
                </a:lnTo>
                <a:lnTo>
                  <a:pt x="8" y="24"/>
                </a:lnTo>
                <a:lnTo>
                  <a:pt x="8" y="22"/>
                </a:lnTo>
                <a:lnTo>
                  <a:pt x="8" y="22"/>
                </a:lnTo>
                <a:lnTo>
                  <a:pt x="8" y="22"/>
                </a:lnTo>
                <a:lnTo>
                  <a:pt x="8" y="20"/>
                </a:lnTo>
                <a:lnTo>
                  <a:pt x="6" y="20"/>
                </a:lnTo>
                <a:lnTo>
                  <a:pt x="6" y="18"/>
                </a:lnTo>
                <a:lnTo>
                  <a:pt x="6" y="16"/>
                </a:lnTo>
                <a:lnTo>
                  <a:pt x="6" y="16"/>
                </a:lnTo>
                <a:lnTo>
                  <a:pt x="6" y="14"/>
                </a:lnTo>
                <a:lnTo>
                  <a:pt x="4" y="14"/>
                </a:lnTo>
                <a:lnTo>
                  <a:pt x="4" y="12"/>
                </a:lnTo>
                <a:lnTo>
                  <a:pt x="4" y="12"/>
                </a:lnTo>
                <a:lnTo>
                  <a:pt x="4" y="10"/>
                </a:lnTo>
                <a:lnTo>
                  <a:pt x="2" y="10"/>
                </a:lnTo>
                <a:lnTo>
                  <a:pt x="2" y="8"/>
                </a:lnTo>
                <a:lnTo>
                  <a:pt x="2" y="8"/>
                </a:lnTo>
                <a:lnTo>
                  <a:pt x="2" y="6"/>
                </a:lnTo>
                <a:lnTo>
                  <a:pt x="2" y="6"/>
                </a:lnTo>
                <a:lnTo>
                  <a:pt x="2" y="4"/>
                </a:lnTo>
                <a:lnTo>
                  <a:pt x="0" y="2"/>
                </a:lnTo>
                <a:lnTo>
                  <a:pt x="0" y="2"/>
                </a:lnTo>
                <a:lnTo>
                  <a:pt x="0" y="0"/>
                </a:lnTo>
                <a:lnTo>
                  <a:pt x="0" y="0"/>
                </a:lnTo>
                <a:lnTo>
                  <a:pt x="0" y="0"/>
                </a:lnTo>
                <a:lnTo>
                  <a:pt x="0" y="0"/>
                </a:lnTo>
                <a:lnTo>
                  <a:pt x="0" y="0"/>
                </a:lnTo>
                <a:lnTo>
                  <a:pt x="2" y="2"/>
                </a:lnTo>
                <a:lnTo>
                  <a:pt x="2" y="2"/>
                </a:lnTo>
                <a:lnTo>
                  <a:pt x="2" y="2"/>
                </a:lnTo>
                <a:lnTo>
                  <a:pt x="2" y="4"/>
                </a:lnTo>
                <a:lnTo>
                  <a:pt x="4" y="6"/>
                </a:lnTo>
                <a:lnTo>
                  <a:pt x="4" y="8"/>
                </a:lnTo>
                <a:lnTo>
                  <a:pt x="4" y="8"/>
                </a:lnTo>
                <a:lnTo>
                  <a:pt x="6" y="10"/>
                </a:lnTo>
                <a:lnTo>
                  <a:pt x="6" y="10"/>
                </a:lnTo>
                <a:lnTo>
                  <a:pt x="6" y="12"/>
                </a:lnTo>
                <a:lnTo>
                  <a:pt x="6" y="12"/>
                </a:lnTo>
                <a:lnTo>
                  <a:pt x="6" y="14"/>
                </a:lnTo>
                <a:lnTo>
                  <a:pt x="6"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1" name="Freeform 214"/>
          <p:cNvSpPr>
            <a:spLocks/>
          </p:cNvSpPr>
          <p:nvPr/>
        </p:nvSpPr>
        <p:spPr bwMode="auto">
          <a:xfrm>
            <a:off x="10806318" y="4327882"/>
            <a:ext cx="19050" cy="41275"/>
          </a:xfrm>
          <a:custGeom>
            <a:avLst/>
            <a:gdLst>
              <a:gd name="T0" fmla="*/ 2 w 12"/>
              <a:gd name="T1" fmla="*/ 2 h 26"/>
              <a:gd name="T2" fmla="*/ 2 w 12"/>
              <a:gd name="T3" fmla="*/ 2 h 26"/>
              <a:gd name="T4" fmla="*/ 0 w 12"/>
              <a:gd name="T5" fmla="*/ 2 h 26"/>
              <a:gd name="T6" fmla="*/ 0 w 12"/>
              <a:gd name="T7" fmla="*/ 0 h 26"/>
              <a:gd name="T8" fmla="*/ 0 w 12"/>
              <a:gd name="T9" fmla="*/ 0 h 26"/>
              <a:gd name="T10" fmla="*/ 0 w 12"/>
              <a:gd name="T11" fmla="*/ 0 h 26"/>
              <a:gd name="T12" fmla="*/ 0 w 12"/>
              <a:gd name="T13" fmla="*/ 0 h 26"/>
              <a:gd name="T14" fmla="*/ 2 w 12"/>
              <a:gd name="T15" fmla="*/ 0 h 26"/>
              <a:gd name="T16" fmla="*/ 2 w 12"/>
              <a:gd name="T17" fmla="*/ 0 h 26"/>
              <a:gd name="T18" fmla="*/ 2 w 12"/>
              <a:gd name="T19" fmla="*/ 0 h 26"/>
              <a:gd name="T20" fmla="*/ 2 w 12"/>
              <a:gd name="T21" fmla="*/ 2 h 26"/>
              <a:gd name="T22" fmla="*/ 2 w 12"/>
              <a:gd name="T23" fmla="*/ 2 h 26"/>
              <a:gd name="T24" fmla="*/ 4 w 12"/>
              <a:gd name="T25" fmla="*/ 4 h 26"/>
              <a:gd name="T26" fmla="*/ 4 w 12"/>
              <a:gd name="T27" fmla="*/ 4 h 26"/>
              <a:gd name="T28" fmla="*/ 4 w 12"/>
              <a:gd name="T29" fmla="*/ 6 h 26"/>
              <a:gd name="T30" fmla="*/ 4 w 12"/>
              <a:gd name="T31" fmla="*/ 6 h 26"/>
              <a:gd name="T32" fmla="*/ 6 w 12"/>
              <a:gd name="T33" fmla="*/ 6 h 26"/>
              <a:gd name="T34" fmla="*/ 4 w 12"/>
              <a:gd name="T35" fmla="*/ 6 h 26"/>
              <a:gd name="T36" fmla="*/ 6 w 12"/>
              <a:gd name="T37" fmla="*/ 8 h 26"/>
              <a:gd name="T38" fmla="*/ 6 w 12"/>
              <a:gd name="T39" fmla="*/ 8 h 26"/>
              <a:gd name="T40" fmla="*/ 6 w 12"/>
              <a:gd name="T41" fmla="*/ 10 h 26"/>
              <a:gd name="T42" fmla="*/ 8 w 12"/>
              <a:gd name="T43" fmla="*/ 12 h 26"/>
              <a:gd name="T44" fmla="*/ 8 w 12"/>
              <a:gd name="T45" fmla="*/ 12 h 26"/>
              <a:gd name="T46" fmla="*/ 8 w 12"/>
              <a:gd name="T47" fmla="*/ 14 h 26"/>
              <a:gd name="T48" fmla="*/ 8 w 12"/>
              <a:gd name="T49" fmla="*/ 14 h 26"/>
              <a:gd name="T50" fmla="*/ 8 w 12"/>
              <a:gd name="T51" fmla="*/ 16 h 26"/>
              <a:gd name="T52" fmla="*/ 10 w 12"/>
              <a:gd name="T53" fmla="*/ 16 h 26"/>
              <a:gd name="T54" fmla="*/ 10 w 12"/>
              <a:gd name="T55" fmla="*/ 18 h 26"/>
              <a:gd name="T56" fmla="*/ 10 w 12"/>
              <a:gd name="T57" fmla="*/ 20 h 26"/>
              <a:gd name="T58" fmla="*/ 10 w 12"/>
              <a:gd name="T59" fmla="*/ 20 h 26"/>
              <a:gd name="T60" fmla="*/ 10 w 12"/>
              <a:gd name="T61" fmla="*/ 20 h 26"/>
              <a:gd name="T62" fmla="*/ 10 w 12"/>
              <a:gd name="T63" fmla="*/ 22 h 26"/>
              <a:gd name="T64" fmla="*/ 10 w 12"/>
              <a:gd name="T65" fmla="*/ 22 h 26"/>
              <a:gd name="T66" fmla="*/ 10 w 12"/>
              <a:gd name="T67" fmla="*/ 24 h 26"/>
              <a:gd name="T68" fmla="*/ 12 w 12"/>
              <a:gd name="T69" fmla="*/ 24 h 26"/>
              <a:gd name="T70" fmla="*/ 12 w 12"/>
              <a:gd name="T71" fmla="*/ 26 h 26"/>
              <a:gd name="T72" fmla="*/ 12 w 12"/>
              <a:gd name="T73" fmla="*/ 26 h 26"/>
              <a:gd name="T74" fmla="*/ 12 w 12"/>
              <a:gd name="T75" fmla="*/ 26 h 26"/>
              <a:gd name="T76" fmla="*/ 12 w 12"/>
              <a:gd name="T77" fmla="*/ 26 h 26"/>
              <a:gd name="T78" fmla="*/ 12 w 12"/>
              <a:gd name="T79" fmla="*/ 24 h 26"/>
              <a:gd name="T80" fmla="*/ 10 w 12"/>
              <a:gd name="T81" fmla="*/ 24 h 26"/>
              <a:gd name="T82" fmla="*/ 10 w 12"/>
              <a:gd name="T83" fmla="*/ 24 h 26"/>
              <a:gd name="T84" fmla="*/ 10 w 12"/>
              <a:gd name="T85" fmla="*/ 22 h 26"/>
              <a:gd name="T86" fmla="*/ 10 w 12"/>
              <a:gd name="T87" fmla="*/ 20 h 26"/>
              <a:gd name="T88" fmla="*/ 8 w 12"/>
              <a:gd name="T89" fmla="*/ 20 h 26"/>
              <a:gd name="T90" fmla="*/ 8 w 12"/>
              <a:gd name="T91" fmla="*/ 18 h 26"/>
              <a:gd name="T92" fmla="*/ 8 w 12"/>
              <a:gd name="T93" fmla="*/ 16 h 26"/>
              <a:gd name="T94" fmla="*/ 6 w 12"/>
              <a:gd name="T95" fmla="*/ 16 h 26"/>
              <a:gd name="T96" fmla="*/ 6 w 12"/>
              <a:gd name="T97" fmla="*/ 14 h 26"/>
              <a:gd name="T98" fmla="*/ 6 w 12"/>
              <a:gd name="T99" fmla="*/ 12 h 26"/>
              <a:gd name="T100" fmla="*/ 4 w 12"/>
              <a:gd name="T101" fmla="*/ 12 h 26"/>
              <a:gd name="T102" fmla="*/ 4 w 12"/>
              <a:gd name="T103" fmla="*/ 10 h 26"/>
              <a:gd name="T104" fmla="*/ 4 w 12"/>
              <a:gd name="T105" fmla="*/ 8 h 26"/>
              <a:gd name="T106" fmla="*/ 2 w 12"/>
              <a:gd name="T107" fmla="*/ 8 h 26"/>
              <a:gd name="T108" fmla="*/ 2 w 12"/>
              <a:gd name="T109" fmla="*/ 8 h 26"/>
              <a:gd name="T110" fmla="*/ 2 w 12"/>
              <a:gd name="T111" fmla="*/ 6 h 26"/>
              <a:gd name="T112" fmla="*/ 2 w 12"/>
              <a:gd name="T113" fmla="*/ 6 h 26"/>
              <a:gd name="T114" fmla="*/ 2 w 12"/>
              <a:gd name="T115" fmla="*/ 4 h 26"/>
              <a:gd name="T116" fmla="*/ 2 w 12"/>
              <a:gd name="T1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 h="26">
                <a:moveTo>
                  <a:pt x="2" y="2"/>
                </a:moveTo>
                <a:lnTo>
                  <a:pt x="2" y="2"/>
                </a:lnTo>
                <a:lnTo>
                  <a:pt x="0" y="2"/>
                </a:lnTo>
                <a:lnTo>
                  <a:pt x="0" y="0"/>
                </a:lnTo>
                <a:lnTo>
                  <a:pt x="0" y="0"/>
                </a:lnTo>
                <a:lnTo>
                  <a:pt x="0" y="0"/>
                </a:lnTo>
                <a:lnTo>
                  <a:pt x="0" y="0"/>
                </a:lnTo>
                <a:lnTo>
                  <a:pt x="2" y="0"/>
                </a:lnTo>
                <a:lnTo>
                  <a:pt x="2" y="0"/>
                </a:lnTo>
                <a:lnTo>
                  <a:pt x="2" y="0"/>
                </a:lnTo>
                <a:lnTo>
                  <a:pt x="2" y="2"/>
                </a:lnTo>
                <a:lnTo>
                  <a:pt x="2" y="2"/>
                </a:lnTo>
                <a:lnTo>
                  <a:pt x="4" y="4"/>
                </a:lnTo>
                <a:lnTo>
                  <a:pt x="4" y="4"/>
                </a:lnTo>
                <a:lnTo>
                  <a:pt x="4" y="6"/>
                </a:lnTo>
                <a:lnTo>
                  <a:pt x="4" y="6"/>
                </a:lnTo>
                <a:lnTo>
                  <a:pt x="6" y="6"/>
                </a:lnTo>
                <a:lnTo>
                  <a:pt x="4" y="6"/>
                </a:lnTo>
                <a:lnTo>
                  <a:pt x="6" y="8"/>
                </a:lnTo>
                <a:lnTo>
                  <a:pt x="6" y="8"/>
                </a:lnTo>
                <a:lnTo>
                  <a:pt x="6" y="10"/>
                </a:lnTo>
                <a:lnTo>
                  <a:pt x="8" y="12"/>
                </a:lnTo>
                <a:lnTo>
                  <a:pt x="8" y="12"/>
                </a:lnTo>
                <a:lnTo>
                  <a:pt x="8" y="14"/>
                </a:lnTo>
                <a:lnTo>
                  <a:pt x="8" y="14"/>
                </a:lnTo>
                <a:lnTo>
                  <a:pt x="8" y="16"/>
                </a:lnTo>
                <a:lnTo>
                  <a:pt x="10" y="16"/>
                </a:lnTo>
                <a:lnTo>
                  <a:pt x="10" y="18"/>
                </a:lnTo>
                <a:lnTo>
                  <a:pt x="10" y="20"/>
                </a:lnTo>
                <a:lnTo>
                  <a:pt x="10" y="20"/>
                </a:lnTo>
                <a:lnTo>
                  <a:pt x="10" y="20"/>
                </a:lnTo>
                <a:lnTo>
                  <a:pt x="10" y="22"/>
                </a:lnTo>
                <a:lnTo>
                  <a:pt x="10" y="22"/>
                </a:lnTo>
                <a:lnTo>
                  <a:pt x="10" y="24"/>
                </a:lnTo>
                <a:lnTo>
                  <a:pt x="12" y="24"/>
                </a:lnTo>
                <a:lnTo>
                  <a:pt x="12" y="26"/>
                </a:lnTo>
                <a:lnTo>
                  <a:pt x="12" y="26"/>
                </a:lnTo>
                <a:lnTo>
                  <a:pt x="12" y="26"/>
                </a:lnTo>
                <a:lnTo>
                  <a:pt x="12" y="26"/>
                </a:lnTo>
                <a:lnTo>
                  <a:pt x="12" y="24"/>
                </a:lnTo>
                <a:lnTo>
                  <a:pt x="10" y="24"/>
                </a:lnTo>
                <a:lnTo>
                  <a:pt x="10" y="24"/>
                </a:lnTo>
                <a:lnTo>
                  <a:pt x="10" y="22"/>
                </a:lnTo>
                <a:lnTo>
                  <a:pt x="10" y="20"/>
                </a:lnTo>
                <a:lnTo>
                  <a:pt x="8" y="20"/>
                </a:lnTo>
                <a:lnTo>
                  <a:pt x="8" y="18"/>
                </a:lnTo>
                <a:lnTo>
                  <a:pt x="8" y="16"/>
                </a:lnTo>
                <a:lnTo>
                  <a:pt x="6" y="16"/>
                </a:lnTo>
                <a:lnTo>
                  <a:pt x="6" y="14"/>
                </a:lnTo>
                <a:lnTo>
                  <a:pt x="6" y="12"/>
                </a:lnTo>
                <a:lnTo>
                  <a:pt x="4" y="12"/>
                </a:lnTo>
                <a:lnTo>
                  <a:pt x="4" y="10"/>
                </a:lnTo>
                <a:lnTo>
                  <a:pt x="4" y="8"/>
                </a:lnTo>
                <a:lnTo>
                  <a:pt x="2" y="8"/>
                </a:lnTo>
                <a:lnTo>
                  <a:pt x="2" y="8"/>
                </a:lnTo>
                <a:lnTo>
                  <a:pt x="2" y="6"/>
                </a:lnTo>
                <a:lnTo>
                  <a:pt x="2" y="6"/>
                </a:lnTo>
                <a:lnTo>
                  <a:pt x="2" y="4"/>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2" name="Freeform 215"/>
          <p:cNvSpPr>
            <a:spLocks/>
          </p:cNvSpPr>
          <p:nvPr/>
        </p:nvSpPr>
        <p:spPr bwMode="auto">
          <a:xfrm>
            <a:off x="10815843" y="4324707"/>
            <a:ext cx="17462" cy="44450"/>
          </a:xfrm>
          <a:custGeom>
            <a:avLst/>
            <a:gdLst>
              <a:gd name="T0" fmla="*/ 2 w 11"/>
              <a:gd name="T1" fmla="*/ 10 h 28"/>
              <a:gd name="T2" fmla="*/ 2 w 11"/>
              <a:gd name="T3" fmla="*/ 10 h 28"/>
              <a:gd name="T4" fmla="*/ 2 w 11"/>
              <a:gd name="T5" fmla="*/ 8 h 28"/>
              <a:gd name="T6" fmla="*/ 0 w 11"/>
              <a:gd name="T7" fmla="*/ 8 h 28"/>
              <a:gd name="T8" fmla="*/ 2 w 11"/>
              <a:gd name="T9" fmla="*/ 6 h 28"/>
              <a:gd name="T10" fmla="*/ 0 w 11"/>
              <a:gd name="T11" fmla="*/ 6 h 28"/>
              <a:gd name="T12" fmla="*/ 0 w 11"/>
              <a:gd name="T13" fmla="*/ 4 h 28"/>
              <a:gd name="T14" fmla="*/ 0 w 11"/>
              <a:gd name="T15" fmla="*/ 4 h 28"/>
              <a:gd name="T16" fmla="*/ 0 w 11"/>
              <a:gd name="T17" fmla="*/ 2 h 28"/>
              <a:gd name="T18" fmla="*/ 0 w 11"/>
              <a:gd name="T19" fmla="*/ 2 h 28"/>
              <a:gd name="T20" fmla="*/ 0 w 11"/>
              <a:gd name="T21" fmla="*/ 2 h 28"/>
              <a:gd name="T22" fmla="*/ 0 w 11"/>
              <a:gd name="T23" fmla="*/ 0 h 28"/>
              <a:gd name="T24" fmla="*/ 0 w 11"/>
              <a:gd name="T25" fmla="*/ 0 h 28"/>
              <a:gd name="T26" fmla="*/ 0 w 11"/>
              <a:gd name="T27" fmla="*/ 0 h 28"/>
              <a:gd name="T28" fmla="*/ 0 w 11"/>
              <a:gd name="T29" fmla="*/ 0 h 28"/>
              <a:gd name="T30" fmla="*/ 0 w 11"/>
              <a:gd name="T31" fmla="*/ 0 h 28"/>
              <a:gd name="T32" fmla="*/ 2 w 11"/>
              <a:gd name="T33" fmla="*/ 0 h 28"/>
              <a:gd name="T34" fmla="*/ 2 w 11"/>
              <a:gd name="T35" fmla="*/ 0 h 28"/>
              <a:gd name="T36" fmla="*/ 2 w 11"/>
              <a:gd name="T37" fmla="*/ 2 h 28"/>
              <a:gd name="T38" fmla="*/ 2 w 11"/>
              <a:gd name="T39" fmla="*/ 4 h 28"/>
              <a:gd name="T40" fmla="*/ 2 w 11"/>
              <a:gd name="T41" fmla="*/ 4 h 28"/>
              <a:gd name="T42" fmla="*/ 4 w 11"/>
              <a:gd name="T43" fmla="*/ 6 h 28"/>
              <a:gd name="T44" fmla="*/ 4 w 11"/>
              <a:gd name="T45" fmla="*/ 6 h 28"/>
              <a:gd name="T46" fmla="*/ 4 w 11"/>
              <a:gd name="T47" fmla="*/ 8 h 28"/>
              <a:gd name="T48" fmla="*/ 4 w 11"/>
              <a:gd name="T49" fmla="*/ 8 h 28"/>
              <a:gd name="T50" fmla="*/ 6 w 11"/>
              <a:gd name="T51" fmla="*/ 10 h 28"/>
              <a:gd name="T52" fmla="*/ 6 w 11"/>
              <a:gd name="T53" fmla="*/ 12 h 28"/>
              <a:gd name="T54" fmla="*/ 6 w 11"/>
              <a:gd name="T55" fmla="*/ 12 h 28"/>
              <a:gd name="T56" fmla="*/ 9 w 11"/>
              <a:gd name="T57" fmla="*/ 14 h 28"/>
              <a:gd name="T58" fmla="*/ 6 w 11"/>
              <a:gd name="T59" fmla="*/ 14 h 28"/>
              <a:gd name="T60" fmla="*/ 9 w 11"/>
              <a:gd name="T61" fmla="*/ 14 h 28"/>
              <a:gd name="T62" fmla="*/ 9 w 11"/>
              <a:gd name="T63" fmla="*/ 16 h 28"/>
              <a:gd name="T64" fmla="*/ 9 w 11"/>
              <a:gd name="T65" fmla="*/ 16 h 28"/>
              <a:gd name="T66" fmla="*/ 9 w 11"/>
              <a:gd name="T67" fmla="*/ 18 h 28"/>
              <a:gd name="T68" fmla="*/ 9 w 11"/>
              <a:gd name="T69" fmla="*/ 20 h 28"/>
              <a:gd name="T70" fmla="*/ 9 w 11"/>
              <a:gd name="T71" fmla="*/ 20 h 28"/>
              <a:gd name="T72" fmla="*/ 9 w 11"/>
              <a:gd name="T73" fmla="*/ 22 h 28"/>
              <a:gd name="T74" fmla="*/ 9 w 11"/>
              <a:gd name="T75" fmla="*/ 22 h 28"/>
              <a:gd name="T76" fmla="*/ 9 w 11"/>
              <a:gd name="T77" fmla="*/ 24 h 28"/>
              <a:gd name="T78" fmla="*/ 11 w 11"/>
              <a:gd name="T79" fmla="*/ 24 h 28"/>
              <a:gd name="T80" fmla="*/ 11 w 11"/>
              <a:gd name="T81" fmla="*/ 24 h 28"/>
              <a:gd name="T82" fmla="*/ 11 w 11"/>
              <a:gd name="T83" fmla="*/ 26 h 28"/>
              <a:gd name="T84" fmla="*/ 11 w 11"/>
              <a:gd name="T85" fmla="*/ 26 h 28"/>
              <a:gd name="T86" fmla="*/ 11 w 11"/>
              <a:gd name="T87" fmla="*/ 28 h 28"/>
              <a:gd name="T88" fmla="*/ 11 w 11"/>
              <a:gd name="T89" fmla="*/ 28 h 28"/>
              <a:gd name="T90" fmla="*/ 9 w 11"/>
              <a:gd name="T91" fmla="*/ 28 h 28"/>
              <a:gd name="T92" fmla="*/ 9 w 11"/>
              <a:gd name="T93" fmla="*/ 26 h 28"/>
              <a:gd name="T94" fmla="*/ 9 w 11"/>
              <a:gd name="T95" fmla="*/ 24 h 28"/>
              <a:gd name="T96" fmla="*/ 9 w 11"/>
              <a:gd name="T97" fmla="*/ 24 h 28"/>
              <a:gd name="T98" fmla="*/ 6 w 11"/>
              <a:gd name="T99" fmla="*/ 22 h 28"/>
              <a:gd name="T100" fmla="*/ 6 w 11"/>
              <a:gd name="T101" fmla="*/ 20 h 28"/>
              <a:gd name="T102" fmla="*/ 6 w 11"/>
              <a:gd name="T103" fmla="*/ 20 h 28"/>
              <a:gd name="T104" fmla="*/ 6 w 11"/>
              <a:gd name="T105" fmla="*/ 18 h 28"/>
              <a:gd name="T106" fmla="*/ 4 w 11"/>
              <a:gd name="T107" fmla="*/ 16 h 28"/>
              <a:gd name="T108" fmla="*/ 4 w 11"/>
              <a:gd name="T109" fmla="*/ 16 h 28"/>
              <a:gd name="T110" fmla="*/ 4 w 11"/>
              <a:gd name="T111" fmla="*/ 14 h 28"/>
              <a:gd name="T112" fmla="*/ 4 w 11"/>
              <a:gd name="T113" fmla="*/ 14 h 28"/>
              <a:gd name="T114" fmla="*/ 4 w 11"/>
              <a:gd name="T115" fmla="*/ 12 h 28"/>
              <a:gd name="T116" fmla="*/ 2 w 11"/>
              <a:gd name="T117" fmla="*/ 10 h 28"/>
              <a:gd name="T118" fmla="*/ 2 w 11"/>
              <a:gd name="T11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 h="28">
                <a:moveTo>
                  <a:pt x="2" y="10"/>
                </a:moveTo>
                <a:lnTo>
                  <a:pt x="2" y="10"/>
                </a:lnTo>
                <a:lnTo>
                  <a:pt x="2" y="8"/>
                </a:lnTo>
                <a:lnTo>
                  <a:pt x="0" y="8"/>
                </a:lnTo>
                <a:lnTo>
                  <a:pt x="2" y="6"/>
                </a:lnTo>
                <a:lnTo>
                  <a:pt x="0" y="6"/>
                </a:lnTo>
                <a:lnTo>
                  <a:pt x="0" y="4"/>
                </a:lnTo>
                <a:lnTo>
                  <a:pt x="0" y="4"/>
                </a:lnTo>
                <a:lnTo>
                  <a:pt x="0" y="2"/>
                </a:lnTo>
                <a:lnTo>
                  <a:pt x="0" y="2"/>
                </a:lnTo>
                <a:lnTo>
                  <a:pt x="0" y="2"/>
                </a:lnTo>
                <a:lnTo>
                  <a:pt x="0" y="0"/>
                </a:lnTo>
                <a:lnTo>
                  <a:pt x="0" y="0"/>
                </a:lnTo>
                <a:lnTo>
                  <a:pt x="0" y="0"/>
                </a:lnTo>
                <a:lnTo>
                  <a:pt x="0" y="0"/>
                </a:lnTo>
                <a:lnTo>
                  <a:pt x="0" y="0"/>
                </a:lnTo>
                <a:lnTo>
                  <a:pt x="2" y="0"/>
                </a:lnTo>
                <a:lnTo>
                  <a:pt x="2" y="0"/>
                </a:lnTo>
                <a:lnTo>
                  <a:pt x="2" y="2"/>
                </a:lnTo>
                <a:lnTo>
                  <a:pt x="2" y="4"/>
                </a:lnTo>
                <a:lnTo>
                  <a:pt x="2" y="4"/>
                </a:lnTo>
                <a:lnTo>
                  <a:pt x="4" y="6"/>
                </a:lnTo>
                <a:lnTo>
                  <a:pt x="4" y="6"/>
                </a:lnTo>
                <a:lnTo>
                  <a:pt x="4" y="8"/>
                </a:lnTo>
                <a:lnTo>
                  <a:pt x="4" y="8"/>
                </a:lnTo>
                <a:lnTo>
                  <a:pt x="6" y="10"/>
                </a:lnTo>
                <a:lnTo>
                  <a:pt x="6" y="12"/>
                </a:lnTo>
                <a:lnTo>
                  <a:pt x="6" y="12"/>
                </a:lnTo>
                <a:lnTo>
                  <a:pt x="9" y="14"/>
                </a:lnTo>
                <a:lnTo>
                  <a:pt x="6" y="14"/>
                </a:lnTo>
                <a:lnTo>
                  <a:pt x="9" y="14"/>
                </a:lnTo>
                <a:lnTo>
                  <a:pt x="9" y="16"/>
                </a:lnTo>
                <a:lnTo>
                  <a:pt x="9" y="16"/>
                </a:lnTo>
                <a:lnTo>
                  <a:pt x="9" y="18"/>
                </a:lnTo>
                <a:lnTo>
                  <a:pt x="9" y="20"/>
                </a:lnTo>
                <a:lnTo>
                  <a:pt x="9" y="20"/>
                </a:lnTo>
                <a:lnTo>
                  <a:pt x="9" y="22"/>
                </a:lnTo>
                <a:lnTo>
                  <a:pt x="9" y="22"/>
                </a:lnTo>
                <a:lnTo>
                  <a:pt x="9" y="24"/>
                </a:lnTo>
                <a:lnTo>
                  <a:pt x="11" y="24"/>
                </a:lnTo>
                <a:lnTo>
                  <a:pt x="11" y="24"/>
                </a:lnTo>
                <a:lnTo>
                  <a:pt x="11" y="26"/>
                </a:lnTo>
                <a:lnTo>
                  <a:pt x="11" y="26"/>
                </a:lnTo>
                <a:lnTo>
                  <a:pt x="11" y="28"/>
                </a:lnTo>
                <a:lnTo>
                  <a:pt x="11" y="28"/>
                </a:lnTo>
                <a:lnTo>
                  <a:pt x="9" y="28"/>
                </a:lnTo>
                <a:lnTo>
                  <a:pt x="9" y="26"/>
                </a:lnTo>
                <a:lnTo>
                  <a:pt x="9" y="24"/>
                </a:lnTo>
                <a:lnTo>
                  <a:pt x="9" y="24"/>
                </a:lnTo>
                <a:lnTo>
                  <a:pt x="6" y="22"/>
                </a:lnTo>
                <a:lnTo>
                  <a:pt x="6" y="20"/>
                </a:lnTo>
                <a:lnTo>
                  <a:pt x="6" y="20"/>
                </a:lnTo>
                <a:lnTo>
                  <a:pt x="6" y="18"/>
                </a:lnTo>
                <a:lnTo>
                  <a:pt x="4" y="16"/>
                </a:lnTo>
                <a:lnTo>
                  <a:pt x="4" y="16"/>
                </a:lnTo>
                <a:lnTo>
                  <a:pt x="4" y="14"/>
                </a:lnTo>
                <a:lnTo>
                  <a:pt x="4" y="14"/>
                </a:lnTo>
                <a:lnTo>
                  <a:pt x="4" y="12"/>
                </a:lnTo>
                <a:lnTo>
                  <a:pt x="2" y="10"/>
                </a:lnTo>
                <a:lnTo>
                  <a:pt x="2" y="1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3" name="Freeform 216"/>
          <p:cNvSpPr>
            <a:spLocks/>
          </p:cNvSpPr>
          <p:nvPr/>
        </p:nvSpPr>
        <p:spPr bwMode="auto">
          <a:xfrm>
            <a:off x="10822193" y="4324707"/>
            <a:ext cx="20637" cy="44450"/>
          </a:xfrm>
          <a:custGeom>
            <a:avLst/>
            <a:gdLst>
              <a:gd name="T0" fmla="*/ 7 w 13"/>
              <a:gd name="T1" fmla="*/ 14 h 28"/>
              <a:gd name="T2" fmla="*/ 7 w 13"/>
              <a:gd name="T3" fmla="*/ 16 h 28"/>
              <a:gd name="T4" fmla="*/ 7 w 13"/>
              <a:gd name="T5" fmla="*/ 16 h 28"/>
              <a:gd name="T6" fmla="*/ 7 w 13"/>
              <a:gd name="T7" fmla="*/ 18 h 28"/>
              <a:gd name="T8" fmla="*/ 9 w 13"/>
              <a:gd name="T9" fmla="*/ 18 h 28"/>
              <a:gd name="T10" fmla="*/ 9 w 13"/>
              <a:gd name="T11" fmla="*/ 20 h 28"/>
              <a:gd name="T12" fmla="*/ 9 w 13"/>
              <a:gd name="T13" fmla="*/ 20 h 28"/>
              <a:gd name="T14" fmla="*/ 9 w 13"/>
              <a:gd name="T15" fmla="*/ 22 h 28"/>
              <a:gd name="T16" fmla="*/ 9 w 13"/>
              <a:gd name="T17" fmla="*/ 22 h 28"/>
              <a:gd name="T18" fmla="*/ 11 w 13"/>
              <a:gd name="T19" fmla="*/ 24 h 28"/>
              <a:gd name="T20" fmla="*/ 11 w 13"/>
              <a:gd name="T21" fmla="*/ 24 h 28"/>
              <a:gd name="T22" fmla="*/ 11 w 13"/>
              <a:gd name="T23" fmla="*/ 24 h 28"/>
              <a:gd name="T24" fmla="*/ 13 w 13"/>
              <a:gd name="T25" fmla="*/ 26 h 28"/>
              <a:gd name="T26" fmla="*/ 13 w 13"/>
              <a:gd name="T27" fmla="*/ 28 h 28"/>
              <a:gd name="T28" fmla="*/ 11 w 13"/>
              <a:gd name="T29" fmla="*/ 28 h 28"/>
              <a:gd name="T30" fmla="*/ 11 w 13"/>
              <a:gd name="T31" fmla="*/ 26 h 28"/>
              <a:gd name="T32" fmla="*/ 9 w 13"/>
              <a:gd name="T33" fmla="*/ 26 h 28"/>
              <a:gd name="T34" fmla="*/ 9 w 13"/>
              <a:gd name="T35" fmla="*/ 24 h 28"/>
              <a:gd name="T36" fmla="*/ 9 w 13"/>
              <a:gd name="T37" fmla="*/ 24 h 28"/>
              <a:gd name="T38" fmla="*/ 9 w 13"/>
              <a:gd name="T39" fmla="*/ 24 h 28"/>
              <a:gd name="T40" fmla="*/ 7 w 13"/>
              <a:gd name="T41" fmla="*/ 22 h 28"/>
              <a:gd name="T42" fmla="*/ 9 w 13"/>
              <a:gd name="T43" fmla="*/ 22 h 28"/>
              <a:gd name="T44" fmla="*/ 7 w 13"/>
              <a:gd name="T45" fmla="*/ 20 h 28"/>
              <a:gd name="T46" fmla="*/ 7 w 13"/>
              <a:gd name="T47" fmla="*/ 20 h 28"/>
              <a:gd name="T48" fmla="*/ 7 w 13"/>
              <a:gd name="T49" fmla="*/ 18 h 28"/>
              <a:gd name="T50" fmla="*/ 7 w 13"/>
              <a:gd name="T51" fmla="*/ 18 h 28"/>
              <a:gd name="T52" fmla="*/ 7 w 13"/>
              <a:gd name="T53" fmla="*/ 16 h 28"/>
              <a:gd name="T54" fmla="*/ 5 w 13"/>
              <a:gd name="T55" fmla="*/ 16 h 28"/>
              <a:gd name="T56" fmla="*/ 5 w 13"/>
              <a:gd name="T57" fmla="*/ 14 h 28"/>
              <a:gd name="T58" fmla="*/ 5 w 13"/>
              <a:gd name="T59" fmla="*/ 14 h 28"/>
              <a:gd name="T60" fmla="*/ 2 w 13"/>
              <a:gd name="T61" fmla="*/ 12 h 28"/>
              <a:gd name="T62" fmla="*/ 5 w 13"/>
              <a:gd name="T63" fmla="*/ 10 h 28"/>
              <a:gd name="T64" fmla="*/ 2 w 13"/>
              <a:gd name="T65" fmla="*/ 10 h 28"/>
              <a:gd name="T66" fmla="*/ 2 w 13"/>
              <a:gd name="T67" fmla="*/ 10 h 28"/>
              <a:gd name="T68" fmla="*/ 2 w 13"/>
              <a:gd name="T69" fmla="*/ 8 h 28"/>
              <a:gd name="T70" fmla="*/ 2 w 13"/>
              <a:gd name="T71" fmla="*/ 6 h 28"/>
              <a:gd name="T72" fmla="*/ 0 w 13"/>
              <a:gd name="T73" fmla="*/ 6 h 28"/>
              <a:gd name="T74" fmla="*/ 0 w 13"/>
              <a:gd name="T75" fmla="*/ 4 h 28"/>
              <a:gd name="T76" fmla="*/ 0 w 13"/>
              <a:gd name="T77" fmla="*/ 4 h 28"/>
              <a:gd name="T78" fmla="*/ 0 w 13"/>
              <a:gd name="T79" fmla="*/ 2 h 28"/>
              <a:gd name="T80" fmla="*/ 0 w 13"/>
              <a:gd name="T81" fmla="*/ 2 h 28"/>
              <a:gd name="T82" fmla="*/ 0 w 13"/>
              <a:gd name="T83" fmla="*/ 0 h 28"/>
              <a:gd name="T84" fmla="*/ 0 w 13"/>
              <a:gd name="T85" fmla="*/ 0 h 28"/>
              <a:gd name="T86" fmla="*/ 0 w 13"/>
              <a:gd name="T87" fmla="*/ 0 h 28"/>
              <a:gd name="T88" fmla="*/ 0 w 13"/>
              <a:gd name="T89" fmla="*/ 0 h 28"/>
              <a:gd name="T90" fmla="*/ 0 w 13"/>
              <a:gd name="T91" fmla="*/ 0 h 28"/>
              <a:gd name="T92" fmla="*/ 0 w 13"/>
              <a:gd name="T93" fmla="*/ 2 h 28"/>
              <a:gd name="T94" fmla="*/ 2 w 13"/>
              <a:gd name="T95" fmla="*/ 2 h 28"/>
              <a:gd name="T96" fmla="*/ 2 w 13"/>
              <a:gd name="T97" fmla="*/ 4 h 28"/>
              <a:gd name="T98" fmla="*/ 2 w 13"/>
              <a:gd name="T99" fmla="*/ 6 h 28"/>
              <a:gd name="T100" fmla="*/ 5 w 13"/>
              <a:gd name="T101" fmla="*/ 6 h 28"/>
              <a:gd name="T102" fmla="*/ 5 w 13"/>
              <a:gd name="T103" fmla="*/ 8 h 28"/>
              <a:gd name="T104" fmla="*/ 5 w 13"/>
              <a:gd name="T105" fmla="*/ 10 h 28"/>
              <a:gd name="T106" fmla="*/ 5 w 13"/>
              <a:gd name="T107" fmla="*/ 10 h 28"/>
              <a:gd name="T108" fmla="*/ 7 w 13"/>
              <a:gd name="T109" fmla="*/ 12 h 28"/>
              <a:gd name="T110" fmla="*/ 7 w 13"/>
              <a:gd name="T111" fmla="*/ 14 h 28"/>
              <a:gd name="T112" fmla="*/ 7 w 13"/>
              <a:gd name="T11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 h="28">
                <a:moveTo>
                  <a:pt x="7" y="14"/>
                </a:moveTo>
                <a:lnTo>
                  <a:pt x="7" y="16"/>
                </a:lnTo>
                <a:lnTo>
                  <a:pt x="7" y="16"/>
                </a:lnTo>
                <a:lnTo>
                  <a:pt x="7" y="18"/>
                </a:lnTo>
                <a:lnTo>
                  <a:pt x="9" y="18"/>
                </a:lnTo>
                <a:lnTo>
                  <a:pt x="9" y="20"/>
                </a:lnTo>
                <a:lnTo>
                  <a:pt x="9" y="20"/>
                </a:lnTo>
                <a:lnTo>
                  <a:pt x="9" y="22"/>
                </a:lnTo>
                <a:lnTo>
                  <a:pt x="9" y="22"/>
                </a:lnTo>
                <a:lnTo>
                  <a:pt x="11" y="24"/>
                </a:lnTo>
                <a:lnTo>
                  <a:pt x="11" y="24"/>
                </a:lnTo>
                <a:lnTo>
                  <a:pt x="11" y="24"/>
                </a:lnTo>
                <a:lnTo>
                  <a:pt x="13" y="26"/>
                </a:lnTo>
                <a:lnTo>
                  <a:pt x="13" y="28"/>
                </a:lnTo>
                <a:lnTo>
                  <a:pt x="11" y="28"/>
                </a:lnTo>
                <a:lnTo>
                  <a:pt x="11" y="26"/>
                </a:lnTo>
                <a:lnTo>
                  <a:pt x="9" y="26"/>
                </a:lnTo>
                <a:lnTo>
                  <a:pt x="9" y="24"/>
                </a:lnTo>
                <a:lnTo>
                  <a:pt x="9" y="24"/>
                </a:lnTo>
                <a:lnTo>
                  <a:pt x="9" y="24"/>
                </a:lnTo>
                <a:lnTo>
                  <a:pt x="7" y="22"/>
                </a:lnTo>
                <a:lnTo>
                  <a:pt x="9" y="22"/>
                </a:lnTo>
                <a:lnTo>
                  <a:pt x="7" y="20"/>
                </a:lnTo>
                <a:lnTo>
                  <a:pt x="7" y="20"/>
                </a:lnTo>
                <a:lnTo>
                  <a:pt x="7" y="18"/>
                </a:lnTo>
                <a:lnTo>
                  <a:pt x="7" y="18"/>
                </a:lnTo>
                <a:lnTo>
                  <a:pt x="7" y="16"/>
                </a:lnTo>
                <a:lnTo>
                  <a:pt x="5" y="16"/>
                </a:lnTo>
                <a:lnTo>
                  <a:pt x="5" y="14"/>
                </a:lnTo>
                <a:lnTo>
                  <a:pt x="5" y="14"/>
                </a:lnTo>
                <a:lnTo>
                  <a:pt x="2" y="12"/>
                </a:lnTo>
                <a:lnTo>
                  <a:pt x="5" y="10"/>
                </a:lnTo>
                <a:lnTo>
                  <a:pt x="2" y="10"/>
                </a:lnTo>
                <a:lnTo>
                  <a:pt x="2" y="10"/>
                </a:lnTo>
                <a:lnTo>
                  <a:pt x="2" y="8"/>
                </a:lnTo>
                <a:lnTo>
                  <a:pt x="2" y="6"/>
                </a:lnTo>
                <a:lnTo>
                  <a:pt x="0" y="6"/>
                </a:lnTo>
                <a:lnTo>
                  <a:pt x="0" y="4"/>
                </a:lnTo>
                <a:lnTo>
                  <a:pt x="0" y="4"/>
                </a:lnTo>
                <a:lnTo>
                  <a:pt x="0" y="2"/>
                </a:lnTo>
                <a:lnTo>
                  <a:pt x="0" y="2"/>
                </a:lnTo>
                <a:lnTo>
                  <a:pt x="0" y="0"/>
                </a:lnTo>
                <a:lnTo>
                  <a:pt x="0" y="0"/>
                </a:lnTo>
                <a:lnTo>
                  <a:pt x="0" y="0"/>
                </a:lnTo>
                <a:lnTo>
                  <a:pt x="0" y="0"/>
                </a:lnTo>
                <a:lnTo>
                  <a:pt x="0" y="0"/>
                </a:lnTo>
                <a:lnTo>
                  <a:pt x="0" y="2"/>
                </a:lnTo>
                <a:lnTo>
                  <a:pt x="2" y="2"/>
                </a:lnTo>
                <a:lnTo>
                  <a:pt x="2" y="4"/>
                </a:lnTo>
                <a:lnTo>
                  <a:pt x="2" y="6"/>
                </a:lnTo>
                <a:lnTo>
                  <a:pt x="5" y="6"/>
                </a:lnTo>
                <a:lnTo>
                  <a:pt x="5" y="8"/>
                </a:lnTo>
                <a:lnTo>
                  <a:pt x="5" y="10"/>
                </a:lnTo>
                <a:lnTo>
                  <a:pt x="5" y="10"/>
                </a:lnTo>
                <a:lnTo>
                  <a:pt x="7" y="12"/>
                </a:lnTo>
                <a:lnTo>
                  <a:pt x="7" y="14"/>
                </a:lnTo>
                <a:lnTo>
                  <a:pt x="7"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4" name="Freeform 217"/>
          <p:cNvSpPr>
            <a:spLocks/>
          </p:cNvSpPr>
          <p:nvPr/>
        </p:nvSpPr>
        <p:spPr bwMode="auto">
          <a:xfrm>
            <a:off x="10774568" y="4346932"/>
            <a:ext cx="19050" cy="41275"/>
          </a:xfrm>
          <a:custGeom>
            <a:avLst/>
            <a:gdLst>
              <a:gd name="T0" fmla="*/ 2 w 12"/>
              <a:gd name="T1" fmla="*/ 2 h 26"/>
              <a:gd name="T2" fmla="*/ 2 w 12"/>
              <a:gd name="T3" fmla="*/ 2 h 26"/>
              <a:gd name="T4" fmla="*/ 0 w 12"/>
              <a:gd name="T5" fmla="*/ 2 h 26"/>
              <a:gd name="T6" fmla="*/ 0 w 12"/>
              <a:gd name="T7" fmla="*/ 0 h 26"/>
              <a:gd name="T8" fmla="*/ 0 w 12"/>
              <a:gd name="T9" fmla="*/ 0 h 26"/>
              <a:gd name="T10" fmla="*/ 0 w 12"/>
              <a:gd name="T11" fmla="*/ 0 h 26"/>
              <a:gd name="T12" fmla="*/ 0 w 12"/>
              <a:gd name="T13" fmla="*/ 0 h 26"/>
              <a:gd name="T14" fmla="*/ 0 w 12"/>
              <a:gd name="T15" fmla="*/ 0 h 26"/>
              <a:gd name="T16" fmla="*/ 2 w 12"/>
              <a:gd name="T17" fmla="*/ 0 h 26"/>
              <a:gd name="T18" fmla="*/ 2 w 12"/>
              <a:gd name="T19" fmla="*/ 0 h 26"/>
              <a:gd name="T20" fmla="*/ 2 w 12"/>
              <a:gd name="T21" fmla="*/ 2 h 26"/>
              <a:gd name="T22" fmla="*/ 2 w 12"/>
              <a:gd name="T23" fmla="*/ 2 h 26"/>
              <a:gd name="T24" fmla="*/ 4 w 12"/>
              <a:gd name="T25" fmla="*/ 2 h 26"/>
              <a:gd name="T26" fmla="*/ 4 w 12"/>
              <a:gd name="T27" fmla="*/ 4 h 26"/>
              <a:gd name="T28" fmla="*/ 4 w 12"/>
              <a:gd name="T29" fmla="*/ 4 h 26"/>
              <a:gd name="T30" fmla="*/ 4 w 12"/>
              <a:gd name="T31" fmla="*/ 6 h 26"/>
              <a:gd name="T32" fmla="*/ 6 w 12"/>
              <a:gd name="T33" fmla="*/ 6 h 26"/>
              <a:gd name="T34" fmla="*/ 6 w 12"/>
              <a:gd name="T35" fmla="*/ 8 h 26"/>
              <a:gd name="T36" fmla="*/ 6 w 12"/>
              <a:gd name="T37" fmla="*/ 8 h 26"/>
              <a:gd name="T38" fmla="*/ 6 w 12"/>
              <a:gd name="T39" fmla="*/ 10 h 26"/>
              <a:gd name="T40" fmla="*/ 6 w 12"/>
              <a:gd name="T41" fmla="*/ 12 h 26"/>
              <a:gd name="T42" fmla="*/ 8 w 12"/>
              <a:gd name="T43" fmla="*/ 12 h 26"/>
              <a:gd name="T44" fmla="*/ 8 w 12"/>
              <a:gd name="T45" fmla="*/ 12 h 26"/>
              <a:gd name="T46" fmla="*/ 8 w 12"/>
              <a:gd name="T47" fmla="*/ 14 h 26"/>
              <a:gd name="T48" fmla="*/ 8 w 12"/>
              <a:gd name="T49" fmla="*/ 14 h 26"/>
              <a:gd name="T50" fmla="*/ 8 w 12"/>
              <a:gd name="T51" fmla="*/ 16 h 26"/>
              <a:gd name="T52" fmla="*/ 8 w 12"/>
              <a:gd name="T53" fmla="*/ 16 h 26"/>
              <a:gd name="T54" fmla="*/ 8 w 12"/>
              <a:gd name="T55" fmla="*/ 18 h 26"/>
              <a:gd name="T56" fmla="*/ 10 w 12"/>
              <a:gd name="T57" fmla="*/ 18 h 26"/>
              <a:gd name="T58" fmla="*/ 10 w 12"/>
              <a:gd name="T59" fmla="*/ 20 h 26"/>
              <a:gd name="T60" fmla="*/ 10 w 12"/>
              <a:gd name="T61" fmla="*/ 20 h 26"/>
              <a:gd name="T62" fmla="*/ 10 w 12"/>
              <a:gd name="T63" fmla="*/ 22 h 26"/>
              <a:gd name="T64" fmla="*/ 10 w 12"/>
              <a:gd name="T65" fmla="*/ 22 h 26"/>
              <a:gd name="T66" fmla="*/ 10 w 12"/>
              <a:gd name="T67" fmla="*/ 24 h 26"/>
              <a:gd name="T68" fmla="*/ 12 w 12"/>
              <a:gd name="T69" fmla="*/ 24 h 26"/>
              <a:gd name="T70" fmla="*/ 12 w 12"/>
              <a:gd name="T71" fmla="*/ 26 h 26"/>
              <a:gd name="T72" fmla="*/ 12 w 12"/>
              <a:gd name="T73" fmla="*/ 26 h 26"/>
              <a:gd name="T74" fmla="*/ 12 w 12"/>
              <a:gd name="T75" fmla="*/ 26 h 26"/>
              <a:gd name="T76" fmla="*/ 10 w 12"/>
              <a:gd name="T77" fmla="*/ 24 h 26"/>
              <a:gd name="T78" fmla="*/ 8 w 12"/>
              <a:gd name="T79" fmla="*/ 22 h 26"/>
              <a:gd name="T80" fmla="*/ 8 w 12"/>
              <a:gd name="T81" fmla="*/ 22 h 26"/>
              <a:gd name="T82" fmla="*/ 8 w 12"/>
              <a:gd name="T83" fmla="*/ 20 h 26"/>
              <a:gd name="T84" fmla="*/ 8 w 12"/>
              <a:gd name="T85" fmla="*/ 20 h 26"/>
              <a:gd name="T86" fmla="*/ 8 w 12"/>
              <a:gd name="T87" fmla="*/ 18 h 26"/>
              <a:gd name="T88" fmla="*/ 8 w 12"/>
              <a:gd name="T89" fmla="*/ 16 h 26"/>
              <a:gd name="T90" fmla="*/ 6 w 12"/>
              <a:gd name="T91" fmla="*/ 16 h 26"/>
              <a:gd name="T92" fmla="*/ 6 w 12"/>
              <a:gd name="T93" fmla="*/ 16 h 26"/>
              <a:gd name="T94" fmla="*/ 6 w 12"/>
              <a:gd name="T95" fmla="*/ 14 h 26"/>
              <a:gd name="T96" fmla="*/ 6 w 12"/>
              <a:gd name="T97" fmla="*/ 14 h 26"/>
              <a:gd name="T98" fmla="*/ 6 w 12"/>
              <a:gd name="T99" fmla="*/ 12 h 26"/>
              <a:gd name="T100" fmla="*/ 6 w 12"/>
              <a:gd name="T101" fmla="*/ 12 h 26"/>
              <a:gd name="T102" fmla="*/ 4 w 12"/>
              <a:gd name="T103" fmla="*/ 12 h 26"/>
              <a:gd name="T104" fmla="*/ 4 w 12"/>
              <a:gd name="T105" fmla="*/ 10 h 26"/>
              <a:gd name="T106" fmla="*/ 4 w 12"/>
              <a:gd name="T107" fmla="*/ 10 h 26"/>
              <a:gd name="T108" fmla="*/ 4 w 12"/>
              <a:gd name="T109" fmla="*/ 8 h 26"/>
              <a:gd name="T110" fmla="*/ 4 w 12"/>
              <a:gd name="T111" fmla="*/ 8 h 26"/>
              <a:gd name="T112" fmla="*/ 2 w 12"/>
              <a:gd name="T113" fmla="*/ 6 h 26"/>
              <a:gd name="T114" fmla="*/ 2 w 12"/>
              <a:gd name="T115" fmla="*/ 4 h 26"/>
              <a:gd name="T116" fmla="*/ 2 w 12"/>
              <a:gd name="T117" fmla="*/ 4 h 26"/>
              <a:gd name="T118" fmla="*/ 2 w 12"/>
              <a:gd name="T1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 h="26">
                <a:moveTo>
                  <a:pt x="2" y="2"/>
                </a:moveTo>
                <a:lnTo>
                  <a:pt x="2" y="2"/>
                </a:lnTo>
                <a:lnTo>
                  <a:pt x="0" y="2"/>
                </a:lnTo>
                <a:lnTo>
                  <a:pt x="0" y="0"/>
                </a:lnTo>
                <a:lnTo>
                  <a:pt x="0" y="0"/>
                </a:lnTo>
                <a:lnTo>
                  <a:pt x="0" y="0"/>
                </a:lnTo>
                <a:lnTo>
                  <a:pt x="0" y="0"/>
                </a:lnTo>
                <a:lnTo>
                  <a:pt x="0" y="0"/>
                </a:lnTo>
                <a:lnTo>
                  <a:pt x="2" y="0"/>
                </a:lnTo>
                <a:lnTo>
                  <a:pt x="2" y="0"/>
                </a:lnTo>
                <a:lnTo>
                  <a:pt x="2" y="2"/>
                </a:lnTo>
                <a:lnTo>
                  <a:pt x="2" y="2"/>
                </a:lnTo>
                <a:lnTo>
                  <a:pt x="4" y="2"/>
                </a:lnTo>
                <a:lnTo>
                  <a:pt x="4" y="4"/>
                </a:lnTo>
                <a:lnTo>
                  <a:pt x="4" y="4"/>
                </a:lnTo>
                <a:lnTo>
                  <a:pt x="4" y="6"/>
                </a:lnTo>
                <a:lnTo>
                  <a:pt x="6" y="6"/>
                </a:lnTo>
                <a:lnTo>
                  <a:pt x="6" y="8"/>
                </a:lnTo>
                <a:lnTo>
                  <a:pt x="6" y="8"/>
                </a:lnTo>
                <a:lnTo>
                  <a:pt x="6" y="10"/>
                </a:lnTo>
                <a:lnTo>
                  <a:pt x="6" y="12"/>
                </a:lnTo>
                <a:lnTo>
                  <a:pt x="8" y="12"/>
                </a:lnTo>
                <a:lnTo>
                  <a:pt x="8" y="12"/>
                </a:lnTo>
                <a:lnTo>
                  <a:pt x="8" y="14"/>
                </a:lnTo>
                <a:lnTo>
                  <a:pt x="8" y="14"/>
                </a:lnTo>
                <a:lnTo>
                  <a:pt x="8" y="16"/>
                </a:lnTo>
                <a:lnTo>
                  <a:pt x="8" y="16"/>
                </a:lnTo>
                <a:lnTo>
                  <a:pt x="8" y="18"/>
                </a:lnTo>
                <a:lnTo>
                  <a:pt x="10" y="18"/>
                </a:lnTo>
                <a:lnTo>
                  <a:pt x="10" y="20"/>
                </a:lnTo>
                <a:lnTo>
                  <a:pt x="10" y="20"/>
                </a:lnTo>
                <a:lnTo>
                  <a:pt x="10" y="22"/>
                </a:lnTo>
                <a:lnTo>
                  <a:pt x="10" y="22"/>
                </a:lnTo>
                <a:lnTo>
                  <a:pt x="10" y="24"/>
                </a:lnTo>
                <a:lnTo>
                  <a:pt x="12" y="24"/>
                </a:lnTo>
                <a:lnTo>
                  <a:pt x="12" y="26"/>
                </a:lnTo>
                <a:lnTo>
                  <a:pt x="12" y="26"/>
                </a:lnTo>
                <a:lnTo>
                  <a:pt x="12" y="26"/>
                </a:lnTo>
                <a:lnTo>
                  <a:pt x="10" y="24"/>
                </a:lnTo>
                <a:lnTo>
                  <a:pt x="8" y="22"/>
                </a:lnTo>
                <a:lnTo>
                  <a:pt x="8" y="22"/>
                </a:lnTo>
                <a:lnTo>
                  <a:pt x="8" y="20"/>
                </a:lnTo>
                <a:lnTo>
                  <a:pt x="8" y="20"/>
                </a:lnTo>
                <a:lnTo>
                  <a:pt x="8" y="18"/>
                </a:lnTo>
                <a:lnTo>
                  <a:pt x="8" y="16"/>
                </a:lnTo>
                <a:lnTo>
                  <a:pt x="6" y="16"/>
                </a:lnTo>
                <a:lnTo>
                  <a:pt x="6" y="16"/>
                </a:lnTo>
                <a:lnTo>
                  <a:pt x="6" y="14"/>
                </a:lnTo>
                <a:lnTo>
                  <a:pt x="6" y="14"/>
                </a:lnTo>
                <a:lnTo>
                  <a:pt x="6" y="12"/>
                </a:lnTo>
                <a:lnTo>
                  <a:pt x="6" y="12"/>
                </a:lnTo>
                <a:lnTo>
                  <a:pt x="4" y="12"/>
                </a:lnTo>
                <a:lnTo>
                  <a:pt x="4" y="10"/>
                </a:lnTo>
                <a:lnTo>
                  <a:pt x="4" y="10"/>
                </a:lnTo>
                <a:lnTo>
                  <a:pt x="4" y="8"/>
                </a:lnTo>
                <a:lnTo>
                  <a:pt x="4" y="8"/>
                </a:lnTo>
                <a:lnTo>
                  <a:pt x="2" y="6"/>
                </a:lnTo>
                <a:lnTo>
                  <a:pt x="2" y="4"/>
                </a:lnTo>
                <a:lnTo>
                  <a:pt x="2" y="4"/>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5" name="Freeform 218"/>
          <p:cNvSpPr>
            <a:spLocks/>
          </p:cNvSpPr>
          <p:nvPr/>
        </p:nvSpPr>
        <p:spPr bwMode="auto">
          <a:xfrm>
            <a:off x="10780918" y="4343757"/>
            <a:ext cx="19050" cy="44450"/>
          </a:xfrm>
          <a:custGeom>
            <a:avLst/>
            <a:gdLst>
              <a:gd name="T0" fmla="*/ 2 w 12"/>
              <a:gd name="T1" fmla="*/ 10 h 28"/>
              <a:gd name="T2" fmla="*/ 2 w 12"/>
              <a:gd name="T3" fmla="*/ 10 h 28"/>
              <a:gd name="T4" fmla="*/ 2 w 12"/>
              <a:gd name="T5" fmla="*/ 8 h 28"/>
              <a:gd name="T6" fmla="*/ 2 w 12"/>
              <a:gd name="T7" fmla="*/ 6 h 28"/>
              <a:gd name="T8" fmla="*/ 2 w 12"/>
              <a:gd name="T9" fmla="*/ 6 h 28"/>
              <a:gd name="T10" fmla="*/ 2 w 12"/>
              <a:gd name="T11" fmla="*/ 4 h 28"/>
              <a:gd name="T12" fmla="*/ 0 w 12"/>
              <a:gd name="T13" fmla="*/ 4 h 28"/>
              <a:gd name="T14" fmla="*/ 0 w 12"/>
              <a:gd name="T15" fmla="*/ 4 h 28"/>
              <a:gd name="T16" fmla="*/ 0 w 12"/>
              <a:gd name="T17" fmla="*/ 2 h 28"/>
              <a:gd name="T18" fmla="*/ 0 w 12"/>
              <a:gd name="T19" fmla="*/ 2 h 28"/>
              <a:gd name="T20" fmla="*/ 0 w 12"/>
              <a:gd name="T21" fmla="*/ 2 h 28"/>
              <a:gd name="T22" fmla="*/ 0 w 12"/>
              <a:gd name="T23" fmla="*/ 0 h 28"/>
              <a:gd name="T24" fmla="*/ 0 w 12"/>
              <a:gd name="T25" fmla="*/ 0 h 28"/>
              <a:gd name="T26" fmla="*/ 2 w 12"/>
              <a:gd name="T27" fmla="*/ 0 h 28"/>
              <a:gd name="T28" fmla="*/ 2 w 12"/>
              <a:gd name="T29" fmla="*/ 0 h 28"/>
              <a:gd name="T30" fmla="*/ 2 w 12"/>
              <a:gd name="T31" fmla="*/ 0 h 28"/>
              <a:gd name="T32" fmla="*/ 2 w 12"/>
              <a:gd name="T33" fmla="*/ 0 h 28"/>
              <a:gd name="T34" fmla="*/ 2 w 12"/>
              <a:gd name="T35" fmla="*/ 2 h 28"/>
              <a:gd name="T36" fmla="*/ 4 w 12"/>
              <a:gd name="T37" fmla="*/ 2 h 28"/>
              <a:gd name="T38" fmla="*/ 4 w 12"/>
              <a:gd name="T39" fmla="*/ 4 h 28"/>
              <a:gd name="T40" fmla="*/ 4 w 12"/>
              <a:gd name="T41" fmla="*/ 4 h 28"/>
              <a:gd name="T42" fmla="*/ 4 w 12"/>
              <a:gd name="T43" fmla="*/ 6 h 28"/>
              <a:gd name="T44" fmla="*/ 6 w 12"/>
              <a:gd name="T45" fmla="*/ 6 h 28"/>
              <a:gd name="T46" fmla="*/ 4 w 12"/>
              <a:gd name="T47" fmla="*/ 6 h 28"/>
              <a:gd name="T48" fmla="*/ 6 w 12"/>
              <a:gd name="T49" fmla="*/ 8 h 28"/>
              <a:gd name="T50" fmla="*/ 6 w 12"/>
              <a:gd name="T51" fmla="*/ 10 h 28"/>
              <a:gd name="T52" fmla="*/ 6 w 12"/>
              <a:gd name="T53" fmla="*/ 10 h 28"/>
              <a:gd name="T54" fmla="*/ 8 w 12"/>
              <a:gd name="T55" fmla="*/ 12 h 28"/>
              <a:gd name="T56" fmla="*/ 8 w 12"/>
              <a:gd name="T57" fmla="*/ 12 h 28"/>
              <a:gd name="T58" fmla="*/ 8 w 12"/>
              <a:gd name="T59" fmla="*/ 14 h 28"/>
              <a:gd name="T60" fmla="*/ 8 w 12"/>
              <a:gd name="T61" fmla="*/ 14 h 28"/>
              <a:gd name="T62" fmla="*/ 8 w 12"/>
              <a:gd name="T63" fmla="*/ 16 h 28"/>
              <a:gd name="T64" fmla="*/ 8 w 12"/>
              <a:gd name="T65" fmla="*/ 16 h 28"/>
              <a:gd name="T66" fmla="*/ 10 w 12"/>
              <a:gd name="T67" fmla="*/ 16 h 28"/>
              <a:gd name="T68" fmla="*/ 10 w 12"/>
              <a:gd name="T69" fmla="*/ 20 h 28"/>
              <a:gd name="T70" fmla="*/ 10 w 12"/>
              <a:gd name="T71" fmla="*/ 20 h 28"/>
              <a:gd name="T72" fmla="*/ 10 w 12"/>
              <a:gd name="T73" fmla="*/ 22 h 28"/>
              <a:gd name="T74" fmla="*/ 10 w 12"/>
              <a:gd name="T75" fmla="*/ 22 h 28"/>
              <a:gd name="T76" fmla="*/ 10 w 12"/>
              <a:gd name="T77" fmla="*/ 22 h 28"/>
              <a:gd name="T78" fmla="*/ 10 w 12"/>
              <a:gd name="T79" fmla="*/ 24 h 28"/>
              <a:gd name="T80" fmla="*/ 12 w 12"/>
              <a:gd name="T81" fmla="*/ 24 h 28"/>
              <a:gd name="T82" fmla="*/ 12 w 12"/>
              <a:gd name="T83" fmla="*/ 24 h 28"/>
              <a:gd name="T84" fmla="*/ 12 w 12"/>
              <a:gd name="T85" fmla="*/ 26 h 28"/>
              <a:gd name="T86" fmla="*/ 12 w 12"/>
              <a:gd name="T87" fmla="*/ 28 h 28"/>
              <a:gd name="T88" fmla="*/ 12 w 12"/>
              <a:gd name="T89" fmla="*/ 28 h 28"/>
              <a:gd name="T90" fmla="*/ 10 w 12"/>
              <a:gd name="T91" fmla="*/ 28 h 28"/>
              <a:gd name="T92" fmla="*/ 10 w 12"/>
              <a:gd name="T93" fmla="*/ 28 h 28"/>
              <a:gd name="T94" fmla="*/ 10 w 12"/>
              <a:gd name="T95" fmla="*/ 26 h 28"/>
              <a:gd name="T96" fmla="*/ 10 w 12"/>
              <a:gd name="T97" fmla="*/ 26 h 28"/>
              <a:gd name="T98" fmla="*/ 10 w 12"/>
              <a:gd name="T99" fmla="*/ 24 h 28"/>
              <a:gd name="T100" fmla="*/ 8 w 12"/>
              <a:gd name="T101" fmla="*/ 24 h 28"/>
              <a:gd name="T102" fmla="*/ 8 w 12"/>
              <a:gd name="T103" fmla="*/ 22 h 28"/>
              <a:gd name="T104" fmla="*/ 8 w 12"/>
              <a:gd name="T105" fmla="*/ 20 h 28"/>
              <a:gd name="T106" fmla="*/ 8 w 12"/>
              <a:gd name="T107" fmla="*/ 20 h 28"/>
              <a:gd name="T108" fmla="*/ 6 w 12"/>
              <a:gd name="T109" fmla="*/ 18 h 28"/>
              <a:gd name="T110" fmla="*/ 6 w 12"/>
              <a:gd name="T111" fmla="*/ 18 h 28"/>
              <a:gd name="T112" fmla="*/ 6 w 12"/>
              <a:gd name="T113" fmla="*/ 16 h 28"/>
              <a:gd name="T114" fmla="*/ 6 w 12"/>
              <a:gd name="T115" fmla="*/ 16 h 28"/>
              <a:gd name="T116" fmla="*/ 6 w 12"/>
              <a:gd name="T117" fmla="*/ 14 h 28"/>
              <a:gd name="T118" fmla="*/ 4 w 12"/>
              <a:gd name="T119" fmla="*/ 14 h 28"/>
              <a:gd name="T120" fmla="*/ 4 w 12"/>
              <a:gd name="T121" fmla="*/ 12 h 28"/>
              <a:gd name="T122" fmla="*/ 4 w 12"/>
              <a:gd name="T123" fmla="*/ 12 h 28"/>
              <a:gd name="T124" fmla="*/ 2 w 12"/>
              <a:gd name="T125"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 h="28">
                <a:moveTo>
                  <a:pt x="2" y="10"/>
                </a:moveTo>
                <a:lnTo>
                  <a:pt x="2" y="10"/>
                </a:lnTo>
                <a:lnTo>
                  <a:pt x="2" y="8"/>
                </a:lnTo>
                <a:lnTo>
                  <a:pt x="2" y="6"/>
                </a:lnTo>
                <a:lnTo>
                  <a:pt x="2" y="6"/>
                </a:lnTo>
                <a:lnTo>
                  <a:pt x="2" y="4"/>
                </a:lnTo>
                <a:lnTo>
                  <a:pt x="0" y="4"/>
                </a:lnTo>
                <a:lnTo>
                  <a:pt x="0" y="4"/>
                </a:lnTo>
                <a:lnTo>
                  <a:pt x="0" y="2"/>
                </a:lnTo>
                <a:lnTo>
                  <a:pt x="0" y="2"/>
                </a:lnTo>
                <a:lnTo>
                  <a:pt x="0" y="2"/>
                </a:lnTo>
                <a:lnTo>
                  <a:pt x="0" y="0"/>
                </a:lnTo>
                <a:lnTo>
                  <a:pt x="0" y="0"/>
                </a:lnTo>
                <a:lnTo>
                  <a:pt x="2" y="0"/>
                </a:lnTo>
                <a:lnTo>
                  <a:pt x="2" y="0"/>
                </a:lnTo>
                <a:lnTo>
                  <a:pt x="2" y="0"/>
                </a:lnTo>
                <a:lnTo>
                  <a:pt x="2" y="0"/>
                </a:lnTo>
                <a:lnTo>
                  <a:pt x="2" y="2"/>
                </a:lnTo>
                <a:lnTo>
                  <a:pt x="4" y="2"/>
                </a:lnTo>
                <a:lnTo>
                  <a:pt x="4" y="4"/>
                </a:lnTo>
                <a:lnTo>
                  <a:pt x="4" y="4"/>
                </a:lnTo>
                <a:lnTo>
                  <a:pt x="4" y="6"/>
                </a:lnTo>
                <a:lnTo>
                  <a:pt x="6" y="6"/>
                </a:lnTo>
                <a:lnTo>
                  <a:pt x="4" y="6"/>
                </a:lnTo>
                <a:lnTo>
                  <a:pt x="6" y="8"/>
                </a:lnTo>
                <a:lnTo>
                  <a:pt x="6" y="10"/>
                </a:lnTo>
                <a:lnTo>
                  <a:pt x="6" y="10"/>
                </a:lnTo>
                <a:lnTo>
                  <a:pt x="8" y="12"/>
                </a:lnTo>
                <a:lnTo>
                  <a:pt x="8" y="12"/>
                </a:lnTo>
                <a:lnTo>
                  <a:pt x="8" y="14"/>
                </a:lnTo>
                <a:lnTo>
                  <a:pt x="8" y="14"/>
                </a:lnTo>
                <a:lnTo>
                  <a:pt x="8" y="16"/>
                </a:lnTo>
                <a:lnTo>
                  <a:pt x="8" y="16"/>
                </a:lnTo>
                <a:lnTo>
                  <a:pt x="10" y="16"/>
                </a:lnTo>
                <a:lnTo>
                  <a:pt x="10" y="20"/>
                </a:lnTo>
                <a:lnTo>
                  <a:pt x="10" y="20"/>
                </a:lnTo>
                <a:lnTo>
                  <a:pt x="10" y="22"/>
                </a:lnTo>
                <a:lnTo>
                  <a:pt x="10" y="22"/>
                </a:lnTo>
                <a:lnTo>
                  <a:pt x="10" y="22"/>
                </a:lnTo>
                <a:lnTo>
                  <a:pt x="10" y="24"/>
                </a:lnTo>
                <a:lnTo>
                  <a:pt x="12" y="24"/>
                </a:lnTo>
                <a:lnTo>
                  <a:pt x="12" y="24"/>
                </a:lnTo>
                <a:lnTo>
                  <a:pt x="12" y="26"/>
                </a:lnTo>
                <a:lnTo>
                  <a:pt x="12" y="28"/>
                </a:lnTo>
                <a:lnTo>
                  <a:pt x="12" y="28"/>
                </a:lnTo>
                <a:lnTo>
                  <a:pt x="10" y="28"/>
                </a:lnTo>
                <a:lnTo>
                  <a:pt x="10" y="28"/>
                </a:lnTo>
                <a:lnTo>
                  <a:pt x="10" y="26"/>
                </a:lnTo>
                <a:lnTo>
                  <a:pt x="10" y="26"/>
                </a:lnTo>
                <a:lnTo>
                  <a:pt x="10" y="24"/>
                </a:lnTo>
                <a:lnTo>
                  <a:pt x="8" y="24"/>
                </a:lnTo>
                <a:lnTo>
                  <a:pt x="8" y="22"/>
                </a:lnTo>
                <a:lnTo>
                  <a:pt x="8" y="20"/>
                </a:lnTo>
                <a:lnTo>
                  <a:pt x="8" y="20"/>
                </a:lnTo>
                <a:lnTo>
                  <a:pt x="6" y="18"/>
                </a:lnTo>
                <a:lnTo>
                  <a:pt x="6" y="18"/>
                </a:lnTo>
                <a:lnTo>
                  <a:pt x="6" y="16"/>
                </a:lnTo>
                <a:lnTo>
                  <a:pt x="6" y="16"/>
                </a:lnTo>
                <a:lnTo>
                  <a:pt x="6" y="14"/>
                </a:lnTo>
                <a:lnTo>
                  <a:pt x="4" y="14"/>
                </a:lnTo>
                <a:lnTo>
                  <a:pt x="4" y="12"/>
                </a:lnTo>
                <a:lnTo>
                  <a:pt x="4" y="12"/>
                </a:lnTo>
                <a:lnTo>
                  <a:pt x="2" y="1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6" name="Freeform 219"/>
          <p:cNvSpPr>
            <a:spLocks/>
          </p:cNvSpPr>
          <p:nvPr/>
        </p:nvSpPr>
        <p:spPr bwMode="auto">
          <a:xfrm>
            <a:off x="10790443" y="4343757"/>
            <a:ext cx="15875" cy="44450"/>
          </a:xfrm>
          <a:custGeom>
            <a:avLst/>
            <a:gdLst>
              <a:gd name="T0" fmla="*/ 4 w 10"/>
              <a:gd name="T1" fmla="*/ 14 h 28"/>
              <a:gd name="T2" fmla="*/ 6 w 10"/>
              <a:gd name="T3" fmla="*/ 16 h 28"/>
              <a:gd name="T4" fmla="*/ 6 w 10"/>
              <a:gd name="T5" fmla="*/ 16 h 28"/>
              <a:gd name="T6" fmla="*/ 6 w 10"/>
              <a:gd name="T7" fmla="*/ 18 h 28"/>
              <a:gd name="T8" fmla="*/ 8 w 10"/>
              <a:gd name="T9" fmla="*/ 18 h 28"/>
              <a:gd name="T10" fmla="*/ 8 w 10"/>
              <a:gd name="T11" fmla="*/ 20 h 28"/>
              <a:gd name="T12" fmla="*/ 8 w 10"/>
              <a:gd name="T13" fmla="*/ 20 h 28"/>
              <a:gd name="T14" fmla="*/ 8 w 10"/>
              <a:gd name="T15" fmla="*/ 22 h 28"/>
              <a:gd name="T16" fmla="*/ 8 w 10"/>
              <a:gd name="T17" fmla="*/ 22 h 28"/>
              <a:gd name="T18" fmla="*/ 8 w 10"/>
              <a:gd name="T19" fmla="*/ 22 h 28"/>
              <a:gd name="T20" fmla="*/ 10 w 10"/>
              <a:gd name="T21" fmla="*/ 24 h 28"/>
              <a:gd name="T22" fmla="*/ 10 w 10"/>
              <a:gd name="T23" fmla="*/ 24 h 28"/>
              <a:gd name="T24" fmla="*/ 10 w 10"/>
              <a:gd name="T25" fmla="*/ 26 h 28"/>
              <a:gd name="T26" fmla="*/ 10 w 10"/>
              <a:gd name="T27" fmla="*/ 26 h 28"/>
              <a:gd name="T28" fmla="*/ 10 w 10"/>
              <a:gd name="T29" fmla="*/ 28 h 28"/>
              <a:gd name="T30" fmla="*/ 10 w 10"/>
              <a:gd name="T31" fmla="*/ 28 h 28"/>
              <a:gd name="T32" fmla="*/ 8 w 10"/>
              <a:gd name="T33" fmla="*/ 28 h 28"/>
              <a:gd name="T34" fmla="*/ 8 w 10"/>
              <a:gd name="T35" fmla="*/ 26 h 28"/>
              <a:gd name="T36" fmla="*/ 8 w 10"/>
              <a:gd name="T37" fmla="*/ 26 h 28"/>
              <a:gd name="T38" fmla="*/ 8 w 10"/>
              <a:gd name="T39" fmla="*/ 24 h 28"/>
              <a:gd name="T40" fmla="*/ 8 w 10"/>
              <a:gd name="T41" fmla="*/ 24 h 28"/>
              <a:gd name="T42" fmla="*/ 8 w 10"/>
              <a:gd name="T43" fmla="*/ 22 h 28"/>
              <a:gd name="T44" fmla="*/ 6 w 10"/>
              <a:gd name="T45" fmla="*/ 22 h 28"/>
              <a:gd name="T46" fmla="*/ 6 w 10"/>
              <a:gd name="T47" fmla="*/ 20 h 28"/>
              <a:gd name="T48" fmla="*/ 6 w 10"/>
              <a:gd name="T49" fmla="*/ 20 h 28"/>
              <a:gd name="T50" fmla="*/ 6 w 10"/>
              <a:gd name="T51" fmla="*/ 18 h 28"/>
              <a:gd name="T52" fmla="*/ 4 w 10"/>
              <a:gd name="T53" fmla="*/ 18 h 28"/>
              <a:gd name="T54" fmla="*/ 4 w 10"/>
              <a:gd name="T55" fmla="*/ 16 h 28"/>
              <a:gd name="T56" fmla="*/ 4 w 10"/>
              <a:gd name="T57" fmla="*/ 16 h 28"/>
              <a:gd name="T58" fmla="*/ 4 w 10"/>
              <a:gd name="T59" fmla="*/ 14 h 28"/>
              <a:gd name="T60" fmla="*/ 4 w 10"/>
              <a:gd name="T61" fmla="*/ 14 h 28"/>
              <a:gd name="T62" fmla="*/ 4 w 10"/>
              <a:gd name="T63" fmla="*/ 14 h 28"/>
              <a:gd name="T64" fmla="*/ 2 w 10"/>
              <a:gd name="T65" fmla="*/ 12 h 28"/>
              <a:gd name="T66" fmla="*/ 2 w 10"/>
              <a:gd name="T67" fmla="*/ 10 h 28"/>
              <a:gd name="T68" fmla="*/ 2 w 10"/>
              <a:gd name="T69" fmla="*/ 10 h 28"/>
              <a:gd name="T70" fmla="*/ 2 w 10"/>
              <a:gd name="T71" fmla="*/ 10 h 28"/>
              <a:gd name="T72" fmla="*/ 2 w 10"/>
              <a:gd name="T73" fmla="*/ 8 h 28"/>
              <a:gd name="T74" fmla="*/ 2 w 10"/>
              <a:gd name="T75" fmla="*/ 8 h 28"/>
              <a:gd name="T76" fmla="*/ 2 w 10"/>
              <a:gd name="T77" fmla="*/ 6 h 28"/>
              <a:gd name="T78" fmla="*/ 0 w 10"/>
              <a:gd name="T79" fmla="*/ 6 h 28"/>
              <a:gd name="T80" fmla="*/ 0 w 10"/>
              <a:gd name="T81" fmla="*/ 4 h 28"/>
              <a:gd name="T82" fmla="*/ 0 w 10"/>
              <a:gd name="T83" fmla="*/ 4 h 28"/>
              <a:gd name="T84" fmla="*/ 0 w 10"/>
              <a:gd name="T85" fmla="*/ 2 h 28"/>
              <a:gd name="T86" fmla="*/ 0 w 10"/>
              <a:gd name="T87" fmla="*/ 2 h 28"/>
              <a:gd name="T88" fmla="*/ 0 w 10"/>
              <a:gd name="T89" fmla="*/ 0 h 28"/>
              <a:gd name="T90" fmla="*/ 0 w 10"/>
              <a:gd name="T91" fmla="*/ 0 h 28"/>
              <a:gd name="T92" fmla="*/ 0 w 10"/>
              <a:gd name="T93" fmla="*/ 0 h 28"/>
              <a:gd name="T94" fmla="*/ 0 w 10"/>
              <a:gd name="T95" fmla="*/ 0 h 28"/>
              <a:gd name="T96" fmla="*/ 0 w 10"/>
              <a:gd name="T97" fmla="*/ 2 h 28"/>
              <a:gd name="T98" fmla="*/ 2 w 10"/>
              <a:gd name="T99" fmla="*/ 2 h 28"/>
              <a:gd name="T100" fmla="*/ 2 w 10"/>
              <a:gd name="T101" fmla="*/ 4 h 28"/>
              <a:gd name="T102" fmla="*/ 2 w 10"/>
              <a:gd name="T103" fmla="*/ 6 h 28"/>
              <a:gd name="T104" fmla="*/ 2 w 10"/>
              <a:gd name="T105" fmla="*/ 6 h 28"/>
              <a:gd name="T106" fmla="*/ 4 w 10"/>
              <a:gd name="T107" fmla="*/ 8 h 28"/>
              <a:gd name="T108" fmla="*/ 4 w 10"/>
              <a:gd name="T109" fmla="*/ 8 h 28"/>
              <a:gd name="T110" fmla="*/ 4 w 10"/>
              <a:gd name="T111" fmla="*/ 10 h 28"/>
              <a:gd name="T112" fmla="*/ 4 w 10"/>
              <a:gd name="T113" fmla="*/ 10 h 28"/>
              <a:gd name="T114" fmla="*/ 4 w 10"/>
              <a:gd name="T115" fmla="*/ 12 h 28"/>
              <a:gd name="T116" fmla="*/ 4 w 10"/>
              <a:gd name="T117" fmla="*/ 14 h 28"/>
              <a:gd name="T118" fmla="*/ 4 w 10"/>
              <a:gd name="T1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 h="28">
                <a:moveTo>
                  <a:pt x="4" y="14"/>
                </a:moveTo>
                <a:lnTo>
                  <a:pt x="6" y="16"/>
                </a:lnTo>
                <a:lnTo>
                  <a:pt x="6" y="16"/>
                </a:lnTo>
                <a:lnTo>
                  <a:pt x="6" y="18"/>
                </a:lnTo>
                <a:lnTo>
                  <a:pt x="8" y="18"/>
                </a:lnTo>
                <a:lnTo>
                  <a:pt x="8" y="20"/>
                </a:lnTo>
                <a:lnTo>
                  <a:pt x="8" y="20"/>
                </a:lnTo>
                <a:lnTo>
                  <a:pt x="8" y="22"/>
                </a:lnTo>
                <a:lnTo>
                  <a:pt x="8" y="22"/>
                </a:lnTo>
                <a:lnTo>
                  <a:pt x="8" y="22"/>
                </a:lnTo>
                <a:lnTo>
                  <a:pt x="10" y="24"/>
                </a:lnTo>
                <a:lnTo>
                  <a:pt x="10" y="24"/>
                </a:lnTo>
                <a:lnTo>
                  <a:pt x="10" y="26"/>
                </a:lnTo>
                <a:lnTo>
                  <a:pt x="10" y="26"/>
                </a:lnTo>
                <a:lnTo>
                  <a:pt x="10" y="28"/>
                </a:lnTo>
                <a:lnTo>
                  <a:pt x="10" y="28"/>
                </a:lnTo>
                <a:lnTo>
                  <a:pt x="8" y="28"/>
                </a:lnTo>
                <a:lnTo>
                  <a:pt x="8" y="26"/>
                </a:lnTo>
                <a:lnTo>
                  <a:pt x="8" y="26"/>
                </a:lnTo>
                <a:lnTo>
                  <a:pt x="8" y="24"/>
                </a:lnTo>
                <a:lnTo>
                  <a:pt x="8" y="24"/>
                </a:lnTo>
                <a:lnTo>
                  <a:pt x="8" y="22"/>
                </a:lnTo>
                <a:lnTo>
                  <a:pt x="6" y="22"/>
                </a:lnTo>
                <a:lnTo>
                  <a:pt x="6" y="20"/>
                </a:lnTo>
                <a:lnTo>
                  <a:pt x="6" y="20"/>
                </a:lnTo>
                <a:lnTo>
                  <a:pt x="6" y="18"/>
                </a:lnTo>
                <a:lnTo>
                  <a:pt x="4" y="18"/>
                </a:lnTo>
                <a:lnTo>
                  <a:pt x="4" y="16"/>
                </a:lnTo>
                <a:lnTo>
                  <a:pt x="4" y="16"/>
                </a:lnTo>
                <a:lnTo>
                  <a:pt x="4" y="14"/>
                </a:lnTo>
                <a:lnTo>
                  <a:pt x="4" y="14"/>
                </a:lnTo>
                <a:lnTo>
                  <a:pt x="4" y="14"/>
                </a:lnTo>
                <a:lnTo>
                  <a:pt x="2" y="12"/>
                </a:lnTo>
                <a:lnTo>
                  <a:pt x="2" y="10"/>
                </a:lnTo>
                <a:lnTo>
                  <a:pt x="2" y="10"/>
                </a:lnTo>
                <a:lnTo>
                  <a:pt x="2" y="10"/>
                </a:lnTo>
                <a:lnTo>
                  <a:pt x="2" y="8"/>
                </a:lnTo>
                <a:lnTo>
                  <a:pt x="2" y="8"/>
                </a:lnTo>
                <a:lnTo>
                  <a:pt x="2" y="6"/>
                </a:lnTo>
                <a:lnTo>
                  <a:pt x="0" y="6"/>
                </a:lnTo>
                <a:lnTo>
                  <a:pt x="0" y="4"/>
                </a:lnTo>
                <a:lnTo>
                  <a:pt x="0" y="4"/>
                </a:lnTo>
                <a:lnTo>
                  <a:pt x="0" y="2"/>
                </a:lnTo>
                <a:lnTo>
                  <a:pt x="0" y="2"/>
                </a:lnTo>
                <a:lnTo>
                  <a:pt x="0" y="0"/>
                </a:lnTo>
                <a:lnTo>
                  <a:pt x="0" y="0"/>
                </a:lnTo>
                <a:lnTo>
                  <a:pt x="0" y="0"/>
                </a:lnTo>
                <a:lnTo>
                  <a:pt x="0" y="0"/>
                </a:lnTo>
                <a:lnTo>
                  <a:pt x="0" y="2"/>
                </a:lnTo>
                <a:lnTo>
                  <a:pt x="2" y="2"/>
                </a:lnTo>
                <a:lnTo>
                  <a:pt x="2" y="4"/>
                </a:lnTo>
                <a:lnTo>
                  <a:pt x="2" y="6"/>
                </a:lnTo>
                <a:lnTo>
                  <a:pt x="2" y="6"/>
                </a:lnTo>
                <a:lnTo>
                  <a:pt x="4" y="8"/>
                </a:lnTo>
                <a:lnTo>
                  <a:pt x="4" y="8"/>
                </a:lnTo>
                <a:lnTo>
                  <a:pt x="4" y="10"/>
                </a:lnTo>
                <a:lnTo>
                  <a:pt x="4" y="10"/>
                </a:lnTo>
                <a:lnTo>
                  <a:pt x="4" y="12"/>
                </a:lnTo>
                <a:lnTo>
                  <a:pt x="4" y="14"/>
                </a:lnTo>
                <a:lnTo>
                  <a:pt x="4"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7" name="Freeform 220"/>
          <p:cNvSpPr>
            <a:spLocks/>
          </p:cNvSpPr>
          <p:nvPr/>
        </p:nvSpPr>
        <p:spPr bwMode="auto">
          <a:xfrm>
            <a:off x="10793618" y="4337407"/>
            <a:ext cx="15875" cy="41275"/>
          </a:xfrm>
          <a:custGeom>
            <a:avLst/>
            <a:gdLst>
              <a:gd name="T0" fmla="*/ 0 w 10"/>
              <a:gd name="T1" fmla="*/ 2 h 26"/>
              <a:gd name="T2" fmla="*/ 0 w 10"/>
              <a:gd name="T3" fmla="*/ 2 h 26"/>
              <a:gd name="T4" fmla="*/ 0 w 10"/>
              <a:gd name="T5" fmla="*/ 2 h 26"/>
              <a:gd name="T6" fmla="*/ 0 w 10"/>
              <a:gd name="T7" fmla="*/ 2 h 26"/>
              <a:gd name="T8" fmla="*/ 0 w 10"/>
              <a:gd name="T9" fmla="*/ 0 h 26"/>
              <a:gd name="T10" fmla="*/ 0 w 10"/>
              <a:gd name="T11" fmla="*/ 0 h 26"/>
              <a:gd name="T12" fmla="*/ 0 w 10"/>
              <a:gd name="T13" fmla="*/ 0 h 26"/>
              <a:gd name="T14" fmla="*/ 0 w 10"/>
              <a:gd name="T15" fmla="*/ 0 h 26"/>
              <a:gd name="T16" fmla="*/ 0 w 10"/>
              <a:gd name="T17" fmla="*/ 0 h 26"/>
              <a:gd name="T18" fmla="*/ 0 w 10"/>
              <a:gd name="T19" fmla="*/ 0 h 26"/>
              <a:gd name="T20" fmla="*/ 2 w 10"/>
              <a:gd name="T21" fmla="*/ 2 h 26"/>
              <a:gd name="T22" fmla="*/ 2 w 10"/>
              <a:gd name="T23" fmla="*/ 2 h 26"/>
              <a:gd name="T24" fmla="*/ 2 w 10"/>
              <a:gd name="T25" fmla="*/ 4 h 26"/>
              <a:gd name="T26" fmla="*/ 2 w 10"/>
              <a:gd name="T27" fmla="*/ 4 h 26"/>
              <a:gd name="T28" fmla="*/ 2 w 10"/>
              <a:gd name="T29" fmla="*/ 6 h 26"/>
              <a:gd name="T30" fmla="*/ 4 w 10"/>
              <a:gd name="T31" fmla="*/ 6 h 26"/>
              <a:gd name="T32" fmla="*/ 4 w 10"/>
              <a:gd name="T33" fmla="*/ 8 h 26"/>
              <a:gd name="T34" fmla="*/ 4 w 10"/>
              <a:gd name="T35" fmla="*/ 8 h 26"/>
              <a:gd name="T36" fmla="*/ 4 w 10"/>
              <a:gd name="T37" fmla="*/ 10 h 26"/>
              <a:gd name="T38" fmla="*/ 6 w 10"/>
              <a:gd name="T39" fmla="*/ 10 h 26"/>
              <a:gd name="T40" fmla="*/ 4 w 10"/>
              <a:gd name="T41" fmla="*/ 12 h 26"/>
              <a:gd name="T42" fmla="*/ 6 w 10"/>
              <a:gd name="T43" fmla="*/ 12 h 26"/>
              <a:gd name="T44" fmla="*/ 6 w 10"/>
              <a:gd name="T45" fmla="*/ 12 h 26"/>
              <a:gd name="T46" fmla="*/ 6 w 10"/>
              <a:gd name="T47" fmla="*/ 14 h 26"/>
              <a:gd name="T48" fmla="*/ 6 w 10"/>
              <a:gd name="T49" fmla="*/ 16 h 26"/>
              <a:gd name="T50" fmla="*/ 8 w 10"/>
              <a:gd name="T51" fmla="*/ 16 h 26"/>
              <a:gd name="T52" fmla="*/ 8 w 10"/>
              <a:gd name="T53" fmla="*/ 18 h 26"/>
              <a:gd name="T54" fmla="*/ 8 w 10"/>
              <a:gd name="T55" fmla="*/ 18 h 26"/>
              <a:gd name="T56" fmla="*/ 8 w 10"/>
              <a:gd name="T57" fmla="*/ 20 h 26"/>
              <a:gd name="T58" fmla="*/ 10 w 10"/>
              <a:gd name="T59" fmla="*/ 22 h 26"/>
              <a:gd name="T60" fmla="*/ 8 w 10"/>
              <a:gd name="T61" fmla="*/ 22 h 26"/>
              <a:gd name="T62" fmla="*/ 10 w 10"/>
              <a:gd name="T63" fmla="*/ 22 h 26"/>
              <a:gd name="T64" fmla="*/ 10 w 10"/>
              <a:gd name="T65" fmla="*/ 24 h 26"/>
              <a:gd name="T66" fmla="*/ 10 w 10"/>
              <a:gd name="T67" fmla="*/ 26 h 26"/>
              <a:gd name="T68" fmla="*/ 10 w 10"/>
              <a:gd name="T69" fmla="*/ 26 h 26"/>
              <a:gd name="T70" fmla="*/ 10 w 10"/>
              <a:gd name="T71" fmla="*/ 26 h 26"/>
              <a:gd name="T72" fmla="*/ 10 w 10"/>
              <a:gd name="T73" fmla="*/ 24 h 26"/>
              <a:gd name="T74" fmla="*/ 8 w 10"/>
              <a:gd name="T75" fmla="*/ 24 h 26"/>
              <a:gd name="T76" fmla="*/ 8 w 10"/>
              <a:gd name="T77" fmla="*/ 22 h 26"/>
              <a:gd name="T78" fmla="*/ 8 w 10"/>
              <a:gd name="T79" fmla="*/ 22 h 26"/>
              <a:gd name="T80" fmla="*/ 8 w 10"/>
              <a:gd name="T81" fmla="*/ 22 h 26"/>
              <a:gd name="T82" fmla="*/ 8 w 10"/>
              <a:gd name="T83" fmla="*/ 20 h 26"/>
              <a:gd name="T84" fmla="*/ 8 w 10"/>
              <a:gd name="T85" fmla="*/ 20 h 26"/>
              <a:gd name="T86" fmla="*/ 6 w 10"/>
              <a:gd name="T87" fmla="*/ 20 h 26"/>
              <a:gd name="T88" fmla="*/ 6 w 10"/>
              <a:gd name="T89" fmla="*/ 18 h 26"/>
              <a:gd name="T90" fmla="*/ 6 w 10"/>
              <a:gd name="T91" fmla="*/ 16 h 26"/>
              <a:gd name="T92" fmla="*/ 6 w 10"/>
              <a:gd name="T93" fmla="*/ 16 h 26"/>
              <a:gd name="T94" fmla="*/ 6 w 10"/>
              <a:gd name="T95" fmla="*/ 16 h 26"/>
              <a:gd name="T96" fmla="*/ 4 w 10"/>
              <a:gd name="T97" fmla="*/ 14 h 26"/>
              <a:gd name="T98" fmla="*/ 4 w 10"/>
              <a:gd name="T99" fmla="*/ 14 h 26"/>
              <a:gd name="T100" fmla="*/ 4 w 10"/>
              <a:gd name="T101" fmla="*/ 12 h 26"/>
              <a:gd name="T102" fmla="*/ 4 w 10"/>
              <a:gd name="T103" fmla="*/ 12 h 26"/>
              <a:gd name="T104" fmla="*/ 4 w 10"/>
              <a:gd name="T105" fmla="*/ 10 h 26"/>
              <a:gd name="T106" fmla="*/ 2 w 10"/>
              <a:gd name="T107" fmla="*/ 8 h 26"/>
              <a:gd name="T108" fmla="*/ 2 w 10"/>
              <a:gd name="T109" fmla="*/ 8 h 26"/>
              <a:gd name="T110" fmla="*/ 2 w 10"/>
              <a:gd name="T111" fmla="*/ 8 h 26"/>
              <a:gd name="T112" fmla="*/ 2 w 10"/>
              <a:gd name="T113" fmla="*/ 6 h 26"/>
              <a:gd name="T114" fmla="*/ 0 w 10"/>
              <a:gd name="T115" fmla="*/ 6 h 26"/>
              <a:gd name="T116" fmla="*/ 0 w 10"/>
              <a:gd name="T117" fmla="*/ 4 h 26"/>
              <a:gd name="T118" fmla="*/ 0 w 10"/>
              <a:gd name="T119" fmla="*/ 4 h 26"/>
              <a:gd name="T120" fmla="*/ 0 w 10"/>
              <a:gd name="T121" fmla="*/ 4 h 26"/>
              <a:gd name="T122" fmla="*/ 0 w 10"/>
              <a:gd name="T1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 h="26">
                <a:moveTo>
                  <a:pt x="0" y="2"/>
                </a:moveTo>
                <a:lnTo>
                  <a:pt x="0" y="2"/>
                </a:lnTo>
                <a:lnTo>
                  <a:pt x="0" y="2"/>
                </a:lnTo>
                <a:lnTo>
                  <a:pt x="0" y="2"/>
                </a:lnTo>
                <a:lnTo>
                  <a:pt x="0" y="0"/>
                </a:lnTo>
                <a:lnTo>
                  <a:pt x="0" y="0"/>
                </a:lnTo>
                <a:lnTo>
                  <a:pt x="0" y="0"/>
                </a:lnTo>
                <a:lnTo>
                  <a:pt x="0" y="0"/>
                </a:lnTo>
                <a:lnTo>
                  <a:pt x="0" y="0"/>
                </a:lnTo>
                <a:lnTo>
                  <a:pt x="0" y="0"/>
                </a:lnTo>
                <a:lnTo>
                  <a:pt x="2" y="2"/>
                </a:lnTo>
                <a:lnTo>
                  <a:pt x="2" y="2"/>
                </a:lnTo>
                <a:lnTo>
                  <a:pt x="2" y="4"/>
                </a:lnTo>
                <a:lnTo>
                  <a:pt x="2" y="4"/>
                </a:lnTo>
                <a:lnTo>
                  <a:pt x="2" y="6"/>
                </a:lnTo>
                <a:lnTo>
                  <a:pt x="4" y="6"/>
                </a:lnTo>
                <a:lnTo>
                  <a:pt x="4" y="8"/>
                </a:lnTo>
                <a:lnTo>
                  <a:pt x="4" y="8"/>
                </a:lnTo>
                <a:lnTo>
                  <a:pt x="4" y="10"/>
                </a:lnTo>
                <a:lnTo>
                  <a:pt x="6" y="10"/>
                </a:lnTo>
                <a:lnTo>
                  <a:pt x="4" y="12"/>
                </a:lnTo>
                <a:lnTo>
                  <a:pt x="6" y="12"/>
                </a:lnTo>
                <a:lnTo>
                  <a:pt x="6" y="12"/>
                </a:lnTo>
                <a:lnTo>
                  <a:pt x="6" y="14"/>
                </a:lnTo>
                <a:lnTo>
                  <a:pt x="6" y="16"/>
                </a:lnTo>
                <a:lnTo>
                  <a:pt x="8" y="16"/>
                </a:lnTo>
                <a:lnTo>
                  <a:pt x="8" y="18"/>
                </a:lnTo>
                <a:lnTo>
                  <a:pt x="8" y="18"/>
                </a:lnTo>
                <a:lnTo>
                  <a:pt x="8" y="20"/>
                </a:lnTo>
                <a:lnTo>
                  <a:pt x="10" y="22"/>
                </a:lnTo>
                <a:lnTo>
                  <a:pt x="8" y="22"/>
                </a:lnTo>
                <a:lnTo>
                  <a:pt x="10" y="22"/>
                </a:lnTo>
                <a:lnTo>
                  <a:pt x="10" y="24"/>
                </a:lnTo>
                <a:lnTo>
                  <a:pt x="10" y="26"/>
                </a:lnTo>
                <a:lnTo>
                  <a:pt x="10" y="26"/>
                </a:lnTo>
                <a:lnTo>
                  <a:pt x="10" y="26"/>
                </a:lnTo>
                <a:lnTo>
                  <a:pt x="10" y="24"/>
                </a:lnTo>
                <a:lnTo>
                  <a:pt x="8" y="24"/>
                </a:lnTo>
                <a:lnTo>
                  <a:pt x="8" y="22"/>
                </a:lnTo>
                <a:lnTo>
                  <a:pt x="8" y="22"/>
                </a:lnTo>
                <a:lnTo>
                  <a:pt x="8" y="22"/>
                </a:lnTo>
                <a:lnTo>
                  <a:pt x="8" y="20"/>
                </a:lnTo>
                <a:lnTo>
                  <a:pt x="8" y="20"/>
                </a:lnTo>
                <a:lnTo>
                  <a:pt x="6" y="20"/>
                </a:lnTo>
                <a:lnTo>
                  <a:pt x="6" y="18"/>
                </a:lnTo>
                <a:lnTo>
                  <a:pt x="6" y="16"/>
                </a:lnTo>
                <a:lnTo>
                  <a:pt x="6" y="16"/>
                </a:lnTo>
                <a:lnTo>
                  <a:pt x="6" y="16"/>
                </a:lnTo>
                <a:lnTo>
                  <a:pt x="4" y="14"/>
                </a:lnTo>
                <a:lnTo>
                  <a:pt x="4" y="14"/>
                </a:lnTo>
                <a:lnTo>
                  <a:pt x="4" y="12"/>
                </a:lnTo>
                <a:lnTo>
                  <a:pt x="4" y="12"/>
                </a:lnTo>
                <a:lnTo>
                  <a:pt x="4" y="10"/>
                </a:lnTo>
                <a:lnTo>
                  <a:pt x="2" y="8"/>
                </a:lnTo>
                <a:lnTo>
                  <a:pt x="2" y="8"/>
                </a:lnTo>
                <a:lnTo>
                  <a:pt x="2" y="8"/>
                </a:lnTo>
                <a:lnTo>
                  <a:pt x="2" y="6"/>
                </a:lnTo>
                <a:lnTo>
                  <a:pt x="0" y="6"/>
                </a:lnTo>
                <a:lnTo>
                  <a:pt x="0" y="4"/>
                </a:lnTo>
                <a:lnTo>
                  <a:pt x="0" y="4"/>
                </a:lnTo>
                <a:lnTo>
                  <a:pt x="0" y="4"/>
                </a:lnTo>
                <a:lnTo>
                  <a:pt x="0"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8" name="Freeform 221"/>
          <p:cNvSpPr>
            <a:spLocks/>
          </p:cNvSpPr>
          <p:nvPr/>
        </p:nvSpPr>
        <p:spPr bwMode="auto">
          <a:xfrm>
            <a:off x="10799968" y="4334232"/>
            <a:ext cx="15875" cy="44450"/>
          </a:xfrm>
          <a:custGeom>
            <a:avLst/>
            <a:gdLst>
              <a:gd name="T0" fmla="*/ 2 w 10"/>
              <a:gd name="T1" fmla="*/ 10 h 28"/>
              <a:gd name="T2" fmla="*/ 2 w 10"/>
              <a:gd name="T3" fmla="*/ 10 h 28"/>
              <a:gd name="T4" fmla="*/ 2 w 10"/>
              <a:gd name="T5" fmla="*/ 8 h 28"/>
              <a:gd name="T6" fmla="*/ 2 w 10"/>
              <a:gd name="T7" fmla="*/ 8 h 28"/>
              <a:gd name="T8" fmla="*/ 2 w 10"/>
              <a:gd name="T9" fmla="*/ 6 h 28"/>
              <a:gd name="T10" fmla="*/ 0 w 10"/>
              <a:gd name="T11" fmla="*/ 6 h 28"/>
              <a:gd name="T12" fmla="*/ 0 w 10"/>
              <a:gd name="T13" fmla="*/ 4 h 28"/>
              <a:gd name="T14" fmla="*/ 0 w 10"/>
              <a:gd name="T15" fmla="*/ 4 h 28"/>
              <a:gd name="T16" fmla="*/ 0 w 10"/>
              <a:gd name="T17" fmla="*/ 2 h 28"/>
              <a:gd name="T18" fmla="*/ 0 w 10"/>
              <a:gd name="T19" fmla="*/ 2 h 28"/>
              <a:gd name="T20" fmla="*/ 0 w 10"/>
              <a:gd name="T21" fmla="*/ 0 h 28"/>
              <a:gd name="T22" fmla="*/ 0 w 10"/>
              <a:gd name="T23" fmla="*/ 0 h 28"/>
              <a:gd name="T24" fmla="*/ 0 w 10"/>
              <a:gd name="T25" fmla="*/ 0 h 28"/>
              <a:gd name="T26" fmla="*/ 0 w 10"/>
              <a:gd name="T27" fmla="*/ 0 h 28"/>
              <a:gd name="T28" fmla="*/ 0 w 10"/>
              <a:gd name="T29" fmla="*/ 0 h 28"/>
              <a:gd name="T30" fmla="*/ 2 w 10"/>
              <a:gd name="T31" fmla="*/ 0 h 28"/>
              <a:gd name="T32" fmla="*/ 2 w 10"/>
              <a:gd name="T33" fmla="*/ 0 h 28"/>
              <a:gd name="T34" fmla="*/ 2 w 10"/>
              <a:gd name="T35" fmla="*/ 2 h 28"/>
              <a:gd name="T36" fmla="*/ 2 w 10"/>
              <a:gd name="T37" fmla="*/ 2 h 28"/>
              <a:gd name="T38" fmla="*/ 4 w 10"/>
              <a:gd name="T39" fmla="*/ 4 h 28"/>
              <a:gd name="T40" fmla="*/ 4 w 10"/>
              <a:gd name="T41" fmla="*/ 4 h 28"/>
              <a:gd name="T42" fmla="*/ 4 w 10"/>
              <a:gd name="T43" fmla="*/ 6 h 28"/>
              <a:gd name="T44" fmla="*/ 4 w 10"/>
              <a:gd name="T45" fmla="*/ 6 h 28"/>
              <a:gd name="T46" fmla="*/ 4 w 10"/>
              <a:gd name="T47" fmla="*/ 6 h 28"/>
              <a:gd name="T48" fmla="*/ 4 w 10"/>
              <a:gd name="T49" fmla="*/ 8 h 28"/>
              <a:gd name="T50" fmla="*/ 4 w 10"/>
              <a:gd name="T51" fmla="*/ 10 h 28"/>
              <a:gd name="T52" fmla="*/ 6 w 10"/>
              <a:gd name="T53" fmla="*/ 10 h 28"/>
              <a:gd name="T54" fmla="*/ 6 w 10"/>
              <a:gd name="T55" fmla="*/ 12 h 28"/>
              <a:gd name="T56" fmla="*/ 6 w 10"/>
              <a:gd name="T57" fmla="*/ 12 h 28"/>
              <a:gd name="T58" fmla="*/ 6 w 10"/>
              <a:gd name="T59" fmla="*/ 14 h 28"/>
              <a:gd name="T60" fmla="*/ 6 w 10"/>
              <a:gd name="T61" fmla="*/ 14 h 28"/>
              <a:gd name="T62" fmla="*/ 8 w 10"/>
              <a:gd name="T63" fmla="*/ 16 h 28"/>
              <a:gd name="T64" fmla="*/ 8 w 10"/>
              <a:gd name="T65" fmla="*/ 16 h 28"/>
              <a:gd name="T66" fmla="*/ 8 w 10"/>
              <a:gd name="T67" fmla="*/ 18 h 28"/>
              <a:gd name="T68" fmla="*/ 8 w 10"/>
              <a:gd name="T69" fmla="*/ 20 h 28"/>
              <a:gd name="T70" fmla="*/ 8 w 10"/>
              <a:gd name="T71" fmla="*/ 20 h 28"/>
              <a:gd name="T72" fmla="*/ 10 w 10"/>
              <a:gd name="T73" fmla="*/ 20 h 28"/>
              <a:gd name="T74" fmla="*/ 10 w 10"/>
              <a:gd name="T75" fmla="*/ 22 h 28"/>
              <a:gd name="T76" fmla="*/ 10 w 10"/>
              <a:gd name="T77" fmla="*/ 22 h 28"/>
              <a:gd name="T78" fmla="*/ 10 w 10"/>
              <a:gd name="T79" fmla="*/ 24 h 28"/>
              <a:gd name="T80" fmla="*/ 10 w 10"/>
              <a:gd name="T81" fmla="*/ 24 h 28"/>
              <a:gd name="T82" fmla="*/ 10 w 10"/>
              <a:gd name="T83" fmla="*/ 24 h 28"/>
              <a:gd name="T84" fmla="*/ 10 w 10"/>
              <a:gd name="T85" fmla="*/ 26 h 28"/>
              <a:gd name="T86" fmla="*/ 10 w 10"/>
              <a:gd name="T87" fmla="*/ 28 h 28"/>
              <a:gd name="T88" fmla="*/ 10 w 10"/>
              <a:gd name="T89" fmla="*/ 28 h 28"/>
              <a:gd name="T90" fmla="*/ 8 w 10"/>
              <a:gd name="T91" fmla="*/ 26 h 28"/>
              <a:gd name="T92" fmla="*/ 8 w 10"/>
              <a:gd name="T93" fmla="*/ 26 h 28"/>
              <a:gd name="T94" fmla="*/ 8 w 10"/>
              <a:gd name="T95" fmla="*/ 24 h 28"/>
              <a:gd name="T96" fmla="*/ 8 w 10"/>
              <a:gd name="T97" fmla="*/ 24 h 28"/>
              <a:gd name="T98" fmla="*/ 6 w 10"/>
              <a:gd name="T99" fmla="*/ 22 h 28"/>
              <a:gd name="T100" fmla="*/ 6 w 10"/>
              <a:gd name="T101" fmla="*/ 22 h 28"/>
              <a:gd name="T102" fmla="*/ 6 w 10"/>
              <a:gd name="T103" fmla="*/ 20 h 28"/>
              <a:gd name="T104" fmla="*/ 6 w 10"/>
              <a:gd name="T105" fmla="*/ 20 h 28"/>
              <a:gd name="T106" fmla="*/ 4 w 10"/>
              <a:gd name="T107" fmla="*/ 18 h 28"/>
              <a:gd name="T108" fmla="*/ 4 w 10"/>
              <a:gd name="T109" fmla="*/ 18 h 28"/>
              <a:gd name="T110" fmla="*/ 4 w 10"/>
              <a:gd name="T111" fmla="*/ 16 h 28"/>
              <a:gd name="T112" fmla="*/ 4 w 10"/>
              <a:gd name="T113" fmla="*/ 16 h 28"/>
              <a:gd name="T114" fmla="*/ 4 w 10"/>
              <a:gd name="T115" fmla="*/ 14 h 28"/>
              <a:gd name="T116" fmla="*/ 4 w 10"/>
              <a:gd name="T117" fmla="*/ 14 h 28"/>
              <a:gd name="T118" fmla="*/ 4 w 10"/>
              <a:gd name="T119" fmla="*/ 12 h 28"/>
              <a:gd name="T120" fmla="*/ 2 w 10"/>
              <a:gd name="T121" fmla="*/ 12 h 28"/>
              <a:gd name="T122" fmla="*/ 2 w 10"/>
              <a:gd name="T1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 h="28">
                <a:moveTo>
                  <a:pt x="2" y="10"/>
                </a:moveTo>
                <a:lnTo>
                  <a:pt x="2" y="10"/>
                </a:lnTo>
                <a:lnTo>
                  <a:pt x="2" y="8"/>
                </a:lnTo>
                <a:lnTo>
                  <a:pt x="2" y="8"/>
                </a:lnTo>
                <a:lnTo>
                  <a:pt x="2" y="6"/>
                </a:lnTo>
                <a:lnTo>
                  <a:pt x="0" y="6"/>
                </a:lnTo>
                <a:lnTo>
                  <a:pt x="0" y="4"/>
                </a:lnTo>
                <a:lnTo>
                  <a:pt x="0" y="4"/>
                </a:lnTo>
                <a:lnTo>
                  <a:pt x="0" y="2"/>
                </a:lnTo>
                <a:lnTo>
                  <a:pt x="0" y="2"/>
                </a:lnTo>
                <a:lnTo>
                  <a:pt x="0" y="0"/>
                </a:lnTo>
                <a:lnTo>
                  <a:pt x="0" y="0"/>
                </a:lnTo>
                <a:lnTo>
                  <a:pt x="0" y="0"/>
                </a:lnTo>
                <a:lnTo>
                  <a:pt x="0" y="0"/>
                </a:lnTo>
                <a:lnTo>
                  <a:pt x="0" y="0"/>
                </a:lnTo>
                <a:lnTo>
                  <a:pt x="2" y="0"/>
                </a:lnTo>
                <a:lnTo>
                  <a:pt x="2" y="0"/>
                </a:lnTo>
                <a:lnTo>
                  <a:pt x="2" y="2"/>
                </a:lnTo>
                <a:lnTo>
                  <a:pt x="2" y="2"/>
                </a:lnTo>
                <a:lnTo>
                  <a:pt x="4" y="4"/>
                </a:lnTo>
                <a:lnTo>
                  <a:pt x="4" y="4"/>
                </a:lnTo>
                <a:lnTo>
                  <a:pt x="4" y="6"/>
                </a:lnTo>
                <a:lnTo>
                  <a:pt x="4" y="6"/>
                </a:lnTo>
                <a:lnTo>
                  <a:pt x="4" y="6"/>
                </a:lnTo>
                <a:lnTo>
                  <a:pt x="4" y="8"/>
                </a:lnTo>
                <a:lnTo>
                  <a:pt x="4" y="10"/>
                </a:lnTo>
                <a:lnTo>
                  <a:pt x="6" y="10"/>
                </a:lnTo>
                <a:lnTo>
                  <a:pt x="6" y="12"/>
                </a:lnTo>
                <a:lnTo>
                  <a:pt x="6" y="12"/>
                </a:lnTo>
                <a:lnTo>
                  <a:pt x="6" y="14"/>
                </a:lnTo>
                <a:lnTo>
                  <a:pt x="6" y="14"/>
                </a:lnTo>
                <a:lnTo>
                  <a:pt x="8" y="16"/>
                </a:lnTo>
                <a:lnTo>
                  <a:pt x="8" y="16"/>
                </a:lnTo>
                <a:lnTo>
                  <a:pt x="8" y="18"/>
                </a:lnTo>
                <a:lnTo>
                  <a:pt x="8" y="20"/>
                </a:lnTo>
                <a:lnTo>
                  <a:pt x="8" y="20"/>
                </a:lnTo>
                <a:lnTo>
                  <a:pt x="10" y="20"/>
                </a:lnTo>
                <a:lnTo>
                  <a:pt x="10" y="22"/>
                </a:lnTo>
                <a:lnTo>
                  <a:pt x="10" y="22"/>
                </a:lnTo>
                <a:lnTo>
                  <a:pt x="10" y="24"/>
                </a:lnTo>
                <a:lnTo>
                  <a:pt x="10" y="24"/>
                </a:lnTo>
                <a:lnTo>
                  <a:pt x="10" y="24"/>
                </a:lnTo>
                <a:lnTo>
                  <a:pt x="10" y="26"/>
                </a:lnTo>
                <a:lnTo>
                  <a:pt x="10" y="28"/>
                </a:lnTo>
                <a:lnTo>
                  <a:pt x="10" y="28"/>
                </a:lnTo>
                <a:lnTo>
                  <a:pt x="8" y="26"/>
                </a:lnTo>
                <a:lnTo>
                  <a:pt x="8" y="26"/>
                </a:lnTo>
                <a:lnTo>
                  <a:pt x="8" y="24"/>
                </a:lnTo>
                <a:lnTo>
                  <a:pt x="8" y="24"/>
                </a:lnTo>
                <a:lnTo>
                  <a:pt x="6" y="22"/>
                </a:lnTo>
                <a:lnTo>
                  <a:pt x="6" y="22"/>
                </a:lnTo>
                <a:lnTo>
                  <a:pt x="6" y="20"/>
                </a:lnTo>
                <a:lnTo>
                  <a:pt x="6" y="20"/>
                </a:lnTo>
                <a:lnTo>
                  <a:pt x="4" y="18"/>
                </a:lnTo>
                <a:lnTo>
                  <a:pt x="4" y="18"/>
                </a:lnTo>
                <a:lnTo>
                  <a:pt x="4" y="16"/>
                </a:lnTo>
                <a:lnTo>
                  <a:pt x="4" y="16"/>
                </a:lnTo>
                <a:lnTo>
                  <a:pt x="4" y="14"/>
                </a:lnTo>
                <a:lnTo>
                  <a:pt x="4" y="14"/>
                </a:lnTo>
                <a:lnTo>
                  <a:pt x="4" y="12"/>
                </a:lnTo>
                <a:lnTo>
                  <a:pt x="2" y="12"/>
                </a:lnTo>
                <a:lnTo>
                  <a:pt x="2" y="1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19" name="Freeform 222"/>
          <p:cNvSpPr>
            <a:spLocks/>
          </p:cNvSpPr>
          <p:nvPr/>
        </p:nvSpPr>
        <p:spPr bwMode="auto">
          <a:xfrm>
            <a:off x="10806318" y="4334232"/>
            <a:ext cx="19050" cy="41275"/>
          </a:xfrm>
          <a:custGeom>
            <a:avLst/>
            <a:gdLst>
              <a:gd name="T0" fmla="*/ 6 w 12"/>
              <a:gd name="T1" fmla="*/ 16 h 26"/>
              <a:gd name="T2" fmla="*/ 6 w 12"/>
              <a:gd name="T3" fmla="*/ 16 h 26"/>
              <a:gd name="T4" fmla="*/ 6 w 12"/>
              <a:gd name="T5" fmla="*/ 16 h 26"/>
              <a:gd name="T6" fmla="*/ 8 w 12"/>
              <a:gd name="T7" fmla="*/ 16 h 26"/>
              <a:gd name="T8" fmla="*/ 8 w 12"/>
              <a:gd name="T9" fmla="*/ 18 h 26"/>
              <a:gd name="T10" fmla="*/ 8 w 12"/>
              <a:gd name="T11" fmla="*/ 18 h 26"/>
              <a:gd name="T12" fmla="*/ 8 w 12"/>
              <a:gd name="T13" fmla="*/ 20 h 26"/>
              <a:gd name="T14" fmla="*/ 8 w 12"/>
              <a:gd name="T15" fmla="*/ 20 h 26"/>
              <a:gd name="T16" fmla="*/ 10 w 12"/>
              <a:gd name="T17" fmla="*/ 22 h 26"/>
              <a:gd name="T18" fmla="*/ 8 w 12"/>
              <a:gd name="T19" fmla="*/ 22 h 26"/>
              <a:gd name="T20" fmla="*/ 10 w 12"/>
              <a:gd name="T21" fmla="*/ 22 h 26"/>
              <a:gd name="T22" fmla="*/ 10 w 12"/>
              <a:gd name="T23" fmla="*/ 24 h 26"/>
              <a:gd name="T24" fmla="*/ 10 w 12"/>
              <a:gd name="T25" fmla="*/ 24 h 26"/>
              <a:gd name="T26" fmla="*/ 12 w 12"/>
              <a:gd name="T27" fmla="*/ 26 h 26"/>
              <a:gd name="T28" fmla="*/ 12 w 12"/>
              <a:gd name="T29" fmla="*/ 26 h 26"/>
              <a:gd name="T30" fmla="*/ 10 w 12"/>
              <a:gd name="T31" fmla="*/ 26 h 26"/>
              <a:gd name="T32" fmla="*/ 10 w 12"/>
              <a:gd name="T33" fmla="*/ 26 h 26"/>
              <a:gd name="T34" fmla="*/ 10 w 12"/>
              <a:gd name="T35" fmla="*/ 26 h 26"/>
              <a:gd name="T36" fmla="*/ 8 w 12"/>
              <a:gd name="T37" fmla="*/ 26 h 26"/>
              <a:gd name="T38" fmla="*/ 8 w 12"/>
              <a:gd name="T39" fmla="*/ 24 h 26"/>
              <a:gd name="T40" fmla="*/ 8 w 12"/>
              <a:gd name="T41" fmla="*/ 24 h 26"/>
              <a:gd name="T42" fmla="*/ 8 w 12"/>
              <a:gd name="T43" fmla="*/ 22 h 26"/>
              <a:gd name="T44" fmla="*/ 6 w 12"/>
              <a:gd name="T45" fmla="*/ 20 h 26"/>
              <a:gd name="T46" fmla="*/ 6 w 12"/>
              <a:gd name="T47" fmla="*/ 20 h 26"/>
              <a:gd name="T48" fmla="*/ 6 w 12"/>
              <a:gd name="T49" fmla="*/ 18 h 26"/>
              <a:gd name="T50" fmla="*/ 6 w 12"/>
              <a:gd name="T51" fmla="*/ 18 h 26"/>
              <a:gd name="T52" fmla="*/ 6 w 12"/>
              <a:gd name="T53" fmla="*/ 16 h 26"/>
              <a:gd name="T54" fmla="*/ 6 w 12"/>
              <a:gd name="T55" fmla="*/ 16 h 26"/>
              <a:gd name="T56" fmla="*/ 4 w 12"/>
              <a:gd name="T57" fmla="*/ 16 h 26"/>
              <a:gd name="T58" fmla="*/ 4 w 12"/>
              <a:gd name="T59" fmla="*/ 14 h 26"/>
              <a:gd name="T60" fmla="*/ 4 w 12"/>
              <a:gd name="T61" fmla="*/ 14 h 26"/>
              <a:gd name="T62" fmla="*/ 4 w 12"/>
              <a:gd name="T63" fmla="*/ 12 h 26"/>
              <a:gd name="T64" fmla="*/ 4 w 12"/>
              <a:gd name="T65" fmla="*/ 10 h 26"/>
              <a:gd name="T66" fmla="*/ 2 w 12"/>
              <a:gd name="T67" fmla="*/ 10 h 26"/>
              <a:gd name="T68" fmla="*/ 4 w 12"/>
              <a:gd name="T69" fmla="*/ 10 h 26"/>
              <a:gd name="T70" fmla="*/ 2 w 12"/>
              <a:gd name="T71" fmla="*/ 8 h 26"/>
              <a:gd name="T72" fmla="*/ 2 w 12"/>
              <a:gd name="T73" fmla="*/ 8 h 26"/>
              <a:gd name="T74" fmla="*/ 2 w 12"/>
              <a:gd name="T75" fmla="*/ 6 h 26"/>
              <a:gd name="T76" fmla="*/ 2 w 12"/>
              <a:gd name="T77" fmla="*/ 6 h 26"/>
              <a:gd name="T78" fmla="*/ 0 w 12"/>
              <a:gd name="T79" fmla="*/ 6 h 26"/>
              <a:gd name="T80" fmla="*/ 0 w 12"/>
              <a:gd name="T81" fmla="*/ 4 h 26"/>
              <a:gd name="T82" fmla="*/ 0 w 12"/>
              <a:gd name="T83" fmla="*/ 4 h 26"/>
              <a:gd name="T84" fmla="*/ 0 w 12"/>
              <a:gd name="T85" fmla="*/ 2 h 26"/>
              <a:gd name="T86" fmla="*/ 0 w 12"/>
              <a:gd name="T87" fmla="*/ 2 h 26"/>
              <a:gd name="T88" fmla="*/ 0 w 12"/>
              <a:gd name="T89" fmla="*/ 0 h 26"/>
              <a:gd name="T90" fmla="*/ 0 w 12"/>
              <a:gd name="T91" fmla="*/ 0 h 26"/>
              <a:gd name="T92" fmla="*/ 0 w 12"/>
              <a:gd name="T93" fmla="*/ 0 h 26"/>
              <a:gd name="T94" fmla="*/ 0 w 12"/>
              <a:gd name="T95" fmla="*/ 2 h 26"/>
              <a:gd name="T96" fmla="*/ 0 w 12"/>
              <a:gd name="T97" fmla="*/ 2 h 26"/>
              <a:gd name="T98" fmla="*/ 0 w 12"/>
              <a:gd name="T99" fmla="*/ 4 h 26"/>
              <a:gd name="T100" fmla="*/ 2 w 12"/>
              <a:gd name="T101" fmla="*/ 4 h 26"/>
              <a:gd name="T102" fmla="*/ 2 w 12"/>
              <a:gd name="T103" fmla="*/ 6 h 26"/>
              <a:gd name="T104" fmla="*/ 2 w 12"/>
              <a:gd name="T105" fmla="*/ 6 h 26"/>
              <a:gd name="T106" fmla="*/ 4 w 12"/>
              <a:gd name="T107" fmla="*/ 8 h 26"/>
              <a:gd name="T108" fmla="*/ 4 w 12"/>
              <a:gd name="T109" fmla="*/ 8 h 26"/>
              <a:gd name="T110" fmla="*/ 4 w 12"/>
              <a:gd name="T111" fmla="*/ 10 h 26"/>
              <a:gd name="T112" fmla="*/ 6 w 12"/>
              <a:gd name="T113" fmla="*/ 10 h 26"/>
              <a:gd name="T114" fmla="*/ 6 w 12"/>
              <a:gd name="T115" fmla="*/ 12 h 26"/>
              <a:gd name="T116" fmla="*/ 6 w 12"/>
              <a:gd name="T117" fmla="*/ 14 h 26"/>
              <a:gd name="T118" fmla="*/ 6 w 12"/>
              <a:gd name="T11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 h="26">
                <a:moveTo>
                  <a:pt x="6" y="16"/>
                </a:moveTo>
                <a:lnTo>
                  <a:pt x="6" y="16"/>
                </a:lnTo>
                <a:lnTo>
                  <a:pt x="6" y="16"/>
                </a:lnTo>
                <a:lnTo>
                  <a:pt x="8" y="16"/>
                </a:lnTo>
                <a:lnTo>
                  <a:pt x="8" y="18"/>
                </a:lnTo>
                <a:lnTo>
                  <a:pt x="8" y="18"/>
                </a:lnTo>
                <a:lnTo>
                  <a:pt x="8" y="20"/>
                </a:lnTo>
                <a:lnTo>
                  <a:pt x="8" y="20"/>
                </a:lnTo>
                <a:lnTo>
                  <a:pt x="10" y="22"/>
                </a:lnTo>
                <a:lnTo>
                  <a:pt x="8" y="22"/>
                </a:lnTo>
                <a:lnTo>
                  <a:pt x="10" y="22"/>
                </a:lnTo>
                <a:lnTo>
                  <a:pt x="10" y="24"/>
                </a:lnTo>
                <a:lnTo>
                  <a:pt x="10" y="24"/>
                </a:lnTo>
                <a:lnTo>
                  <a:pt x="12" y="26"/>
                </a:lnTo>
                <a:lnTo>
                  <a:pt x="12" y="26"/>
                </a:lnTo>
                <a:lnTo>
                  <a:pt x="10" y="26"/>
                </a:lnTo>
                <a:lnTo>
                  <a:pt x="10" y="26"/>
                </a:lnTo>
                <a:lnTo>
                  <a:pt x="10" y="26"/>
                </a:lnTo>
                <a:lnTo>
                  <a:pt x="8" y="26"/>
                </a:lnTo>
                <a:lnTo>
                  <a:pt x="8" y="24"/>
                </a:lnTo>
                <a:lnTo>
                  <a:pt x="8" y="24"/>
                </a:lnTo>
                <a:lnTo>
                  <a:pt x="8" y="22"/>
                </a:lnTo>
                <a:lnTo>
                  <a:pt x="6" y="20"/>
                </a:lnTo>
                <a:lnTo>
                  <a:pt x="6" y="20"/>
                </a:lnTo>
                <a:lnTo>
                  <a:pt x="6" y="18"/>
                </a:lnTo>
                <a:lnTo>
                  <a:pt x="6" y="18"/>
                </a:lnTo>
                <a:lnTo>
                  <a:pt x="6" y="16"/>
                </a:lnTo>
                <a:lnTo>
                  <a:pt x="6" y="16"/>
                </a:lnTo>
                <a:lnTo>
                  <a:pt x="4" y="16"/>
                </a:lnTo>
                <a:lnTo>
                  <a:pt x="4" y="14"/>
                </a:lnTo>
                <a:lnTo>
                  <a:pt x="4" y="14"/>
                </a:lnTo>
                <a:lnTo>
                  <a:pt x="4" y="12"/>
                </a:lnTo>
                <a:lnTo>
                  <a:pt x="4" y="10"/>
                </a:lnTo>
                <a:lnTo>
                  <a:pt x="2" y="10"/>
                </a:lnTo>
                <a:lnTo>
                  <a:pt x="4" y="10"/>
                </a:lnTo>
                <a:lnTo>
                  <a:pt x="2" y="8"/>
                </a:lnTo>
                <a:lnTo>
                  <a:pt x="2" y="8"/>
                </a:lnTo>
                <a:lnTo>
                  <a:pt x="2" y="6"/>
                </a:lnTo>
                <a:lnTo>
                  <a:pt x="2" y="6"/>
                </a:lnTo>
                <a:lnTo>
                  <a:pt x="0" y="6"/>
                </a:lnTo>
                <a:lnTo>
                  <a:pt x="0" y="4"/>
                </a:lnTo>
                <a:lnTo>
                  <a:pt x="0" y="4"/>
                </a:lnTo>
                <a:lnTo>
                  <a:pt x="0" y="2"/>
                </a:lnTo>
                <a:lnTo>
                  <a:pt x="0" y="2"/>
                </a:lnTo>
                <a:lnTo>
                  <a:pt x="0" y="0"/>
                </a:lnTo>
                <a:lnTo>
                  <a:pt x="0" y="0"/>
                </a:lnTo>
                <a:lnTo>
                  <a:pt x="0" y="0"/>
                </a:lnTo>
                <a:lnTo>
                  <a:pt x="0" y="2"/>
                </a:lnTo>
                <a:lnTo>
                  <a:pt x="0" y="2"/>
                </a:lnTo>
                <a:lnTo>
                  <a:pt x="0" y="4"/>
                </a:lnTo>
                <a:lnTo>
                  <a:pt x="2" y="4"/>
                </a:lnTo>
                <a:lnTo>
                  <a:pt x="2" y="6"/>
                </a:lnTo>
                <a:lnTo>
                  <a:pt x="2" y="6"/>
                </a:lnTo>
                <a:lnTo>
                  <a:pt x="4" y="8"/>
                </a:lnTo>
                <a:lnTo>
                  <a:pt x="4" y="8"/>
                </a:lnTo>
                <a:lnTo>
                  <a:pt x="4" y="10"/>
                </a:lnTo>
                <a:lnTo>
                  <a:pt x="6" y="10"/>
                </a:lnTo>
                <a:lnTo>
                  <a:pt x="6" y="12"/>
                </a:lnTo>
                <a:lnTo>
                  <a:pt x="6" y="14"/>
                </a:lnTo>
                <a:lnTo>
                  <a:pt x="6" y="16"/>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0" name="Freeform 223"/>
          <p:cNvSpPr>
            <a:spLocks/>
          </p:cNvSpPr>
          <p:nvPr/>
        </p:nvSpPr>
        <p:spPr bwMode="auto">
          <a:xfrm>
            <a:off x="10758693" y="4356457"/>
            <a:ext cx="19050" cy="41275"/>
          </a:xfrm>
          <a:custGeom>
            <a:avLst/>
            <a:gdLst>
              <a:gd name="T0" fmla="*/ 2 w 12"/>
              <a:gd name="T1" fmla="*/ 2 h 26"/>
              <a:gd name="T2" fmla="*/ 0 w 12"/>
              <a:gd name="T3" fmla="*/ 0 h 26"/>
              <a:gd name="T4" fmla="*/ 0 w 12"/>
              <a:gd name="T5" fmla="*/ 0 h 26"/>
              <a:gd name="T6" fmla="*/ 0 w 12"/>
              <a:gd name="T7" fmla="*/ 0 h 26"/>
              <a:gd name="T8" fmla="*/ 2 w 12"/>
              <a:gd name="T9" fmla="*/ 0 h 26"/>
              <a:gd name="T10" fmla="*/ 2 w 12"/>
              <a:gd name="T11" fmla="*/ 2 h 26"/>
              <a:gd name="T12" fmla="*/ 4 w 12"/>
              <a:gd name="T13" fmla="*/ 4 h 26"/>
              <a:gd name="T14" fmla="*/ 4 w 12"/>
              <a:gd name="T15" fmla="*/ 6 h 26"/>
              <a:gd name="T16" fmla="*/ 6 w 12"/>
              <a:gd name="T17" fmla="*/ 6 h 26"/>
              <a:gd name="T18" fmla="*/ 6 w 12"/>
              <a:gd name="T19" fmla="*/ 8 h 26"/>
              <a:gd name="T20" fmla="*/ 6 w 12"/>
              <a:gd name="T21" fmla="*/ 10 h 26"/>
              <a:gd name="T22" fmla="*/ 6 w 12"/>
              <a:gd name="T23" fmla="*/ 12 h 26"/>
              <a:gd name="T24" fmla="*/ 8 w 12"/>
              <a:gd name="T25" fmla="*/ 14 h 26"/>
              <a:gd name="T26" fmla="*/ 8 w 12"/>
              <a:gd name="T27" fmla="*/ 16 h 26"/>
              <a:gd name="T28" fmla="*/ 8 w 12"/>
              <a:gd name="T29" fmla="*/ 18 h 26"/>
              <a:gd name="T30" fmla="*/ 8 w 12"/>
              <a:gd name="T31" fmla="*/ 20 h 26"/>
              <a:gd name="T32" fmla="*/ 10 w 12"/>
              <a:gd name="T33" fmla="*/ 22 h 26"/>
              <a:gd name="T34" fmla="*/ 10 w 12"/>
              <a:gd name="T35" fmla="*/ 24 h 26"/>
              <a:gd name="T36" fmla="*/ 12 w 12"/>
              <a:gd name="T37" fmla="*/ 26 h 26"/>
              <a:gd name="T38" fmla="*/ 12 w 12"/>
              <a:gd name="T39" fmla="*/ 26 h 26"/>
              <a:gd name="T40" fmla="*/ 10 w 12"/>
              <a:gd name="T41" fmla="*/ 24 h 26"/>
              <a:gd name="T42" fmla="*/ 8 w 12"/>
              <a:gd name="T43" fmla="*/ 24 h 26"/>
              <a:gd name="T44" fmla="*/ 8 w 12"/>
              <a:gd name="T45" fmla="*/ 22 h 26"/>
              <a:gd name="T46" fmla="*/ 8 w 12"/>
              <a:gd name="T47" fmla="*/ 20 h 26"/>
              <a:gd name="T48" fmla="*/ 8 w 12"/>
              <a:gd name="T49" fmla="*/ 18 h 26"/>
              <a:gd name="T50" fmla="*/ 8 w 12"/>
              <a:gd name="T51" fmla="*/ 16 h 26"/>
              <a:gd name="T52" fmla="*/ 6 w 12"/>
              <a:gd name="T53" fmla="*/ 16 h 26"/>
              <a:gd name="T54" fmla="*/ 6 w 12"/>
              <a:gd name="T55" fmla="*/ 14 h 26"/>
              <a:gd name="T56" fmla="*/ 4 w 12"/>
              <a:gd name="T57" fmla="*/ 12 h 26"/>
              <a:gd name="T58" fmla="*/ 4 w 12"/>
              <a:gd name="T59" fmla="*/ 10 h 26"/>
              <a:gd name="T60" fmla="*/ 4 w 12"/>
              <a:gd name="T61" fmla="*/ 8 h 26"/>
              <a:gd name="T62" fmla="*/ 2 w 12"/>
              <a:gd name="T63" fmla="*/ 6 h 26"/>
              <a:gd name="T64" fmla="*/ 2 w 12"/>
              <a:gd name="T65" fmla="*/ 4 h 26"/>
              <a:gd name="T66" fmla="*/ 2 w 12"/>
              <a:gd name="T6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26">
                <a:moveTo>
                  <a:pt x="2" y="2"/>
                </a:moveTo>
                <a:lnTo>
                  <a:pt x="2" y="2"/>
                </a:lnTo>
                <a:lnTo>
                  <a:pt x="0" y="2"/>
                </a:lnTo>
                <a:lnTo>
                  <a:pt x="0" y="0"/>
                </a:lnTo>
                <a:lnTo>
                  <a:pt x="0" y="0"/>
                </a:lnTo>
                <a:lnTo>
                  <a:pt x="0" y="0"/>
                </a:lnTo>
                <a:lnTo>
                  <a:pt x="0" y="0"/>
                </a:lnTo>
                <a:lnTo>
                  <a:pt x="0" y="0"/>
                </a:lnTo>
                <a:lnTo>
                  <a:pt x="2" y="0"/>
                </a:lnTo>
                <a:lnTo>
                  <a:pt x="2" y="0"/>
                </a:lnTo>
                <a:lnTo>
                  <a:pt x="2" y="0"/>
                </a:lnTo>
                <a:lnTo>
                  <a:pt x="2" y="2"/>
                </a:lnTo>
                <a:lnTo>
                  <a:pt x="2" y="2"/>
                </a:lnTo>
                <a:lnTo>
                  <a:pt x="4" y="4"/>
                </a:lnTo>
                <a:lnTo>
                  <a:pt x="4" y="4"/>
                </a:lnTo>
                <a:lnTo>
                  <a:pt x="4" y="6"/>
                </a:lnTo>
                <a:lnTo>
                  <a:pt x="4" y="6"/>
                </a:lnTo>
                <a:lnTo>
                  <a:pt x="6" y="6"/>
                </a:lnTo>
                <a:lnTo>
                  <a:pt x="4" y="8"/>
                </a:lnTo>
                <a:lnTo>
                  <a:pt x="6" y="8"/>
                </a:lnTo>
                <a:lnTo>
                  <a:pt x="6" y="10"/>
                </a:lnTo>
                <a:lnTo>
                  <a:pt x="6" y="10"/>
                </a:lnTo>
                <a:lnTo>
                  <a:pt x="6" y="12"/>
                </a:lnTo>
                <a:lnTo>
                  <a:pt x="6" y="12"/>
                </a:lnTo>
                <a:lnTo>
                  <a:pt x="6" y="14"/>
                </a:lnTo>
                <a:lnTo>
                  <a:pt x="8" y="14"/>
                </a:lnTo>
                <a:lnTo>
                  <a:pt x="8" y="16"/>
                </a:lnTo>
                <a:lnTo>
                  <a:pt x="8" y="16"/>
                </a:lnTo>
                <a:lnTo>
                  <a:pt x="8" y="16"/>
                </a:lnTo>
                <a:lnTo>
                  <a:pt x="8" y="18"/>
                </a:lnTo>
                <a:lnTo>
                  <a:pt x="8" y="18"/>
                </a:lnTo>
                <a:lnTo>
                  <a:pt x="8" y="20"/>
                </a:lnTo>
                <a:lnTo>
                  <a:pt x="10" y="20"/>
                </a:lnTo>
                <a:lnTo>
                  <a:pt x="10" y="22"/>
                </a:lnTo>
                <a:lnTo>
                  <a:pt x="10" y="22"/>
                </a:lnTo>
                <a:lnTo>
                  <a:pt x="10" y="24"/>
                </a:lnTo>
                <a:lnTo>
                  <a:pt x="10" y="26"/>
                </a:lnTo>
                <a:lnTo>
                  <a:pt x="12" y="26"/>
                </a:lnTo>
                <a:lnTo>
                  <a:pt x="12" y="26"/>
                </a:lnTo>
                <a:lnTo>
                  <a:pt x="12" y="26"/>
                </a:lnTo>
                <a:lnTo>
                  <a:pt x="10" y="26"/>
                </a:lnTo>
                <a:lnTo>
                  <a:pt x="10" y="24"/>
                </a:lnTo>
                <a:lnTo>
                  <a:pt x="10" y="24"/>
                </a:lnTo>
                <a:lnTo>
                  <a:pt x="8" y="24"/>
                </a:lnTo>
                <a:lnTo>
                  <a:pt x="8" y="22"/>
                </a:lnTo>
                <a:lnTo>
                  <a:pt x="8" y="22"/>
                </a:lnTo>
                <a:lnTo>
                  <a:pt x="8" y="20"/>
                </a:lnTo>
                <a:lnTo>
                  <a:pt x="8" y="20"/>
                </a:lnTo>
                <a:lnTo>
                  <a:pt x="8" y="20"/>
                </a:lnTo>
                <a:lnTo>
                  <a:pt x="8" y="18"/>
                </a:lnTo>
                <a:lnTo>
                  <a:pt x="8" y="18"/>
                </a:lnTo>
                <a:lnTo>
                  <a:pt x="8" y="16"/>
                </a:lnTo>
                <a:lnTo>
                  <a:pt x="6" y="16"/>
                </a:lnTo>
                <a:lnTo>
                  <a:pt x="6" y="16"/>
                </a:lnTo>
                <a:lnTo>
                  <a:pt x="6" y="14"/>
                </a:lnTo>
                <a:lnTo>
                  <a:pt x="6" y="14"/>
                </a:lnTo>
                <a:lnTo>
                  <a:pt x="6" y="12"/>
                </a:lnTo>
                <a:lnTo>
                  <a:pt x="4" y="12"/>
                </a:lnTo>
                <a:lnTo>
                  <a:pt x="4" y="12"/>
                </a:lnTo>
                <a:lnTo>
                  <a:pt x="4" y="10"/>
                </a:lnTo>
                <a:lnTo>
                  <a:pt x="4" y="10"/>
                </a:lnTo>
                <a:lnTo>
                  <a:pt x="4" y="8"/>
                </a:lnTo>
                <a:lnTo>
                  <a:pt x="2" y="8"/>
                </a:lnTo>
                <a:lnTo>
                  <a:pt x="2" y="6"/>
                </a:lnTo>
                <a:lnTo>
                  <a:pt x="2" y="6"/>
                </a:lnTo>
                <a:lnTo>
                  <a:pt x="2" y="4"/>
                </a:lnTo>
                <a:lnTo>
                  <a:pt x="2" y="4"/>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1" name="Freeform 224"/>
          <p:cNvSpPr>
            <a:spLocks/>
          </p:cNvSpPr>
          <p:nvPr/>
        </p:nvSpPr>
        <p:spPr bwMode="auto">
          <a:xfrm>
            <a:off x="10765043" y="4353282"/>
            <a:ext cx="19050" cy="44450"/>
          </a:xfrm>
          <a:custGeom>
            <a:avLst/>
            <a:gdLst>
              <a:gd name="T0" fmla="*/ 2 w 12"/>
              <a:gd name="T1" fmla="*/ 10 h 28"/>
              <a:gd name="T2" fmla="*/ 2 w 12"/>
              <a:gd name="T3" fmla="*/ 10 h 28"/>
              <a:gd name="T4" fmla="*/ 2 w 12"/>
              <a:gd name="T5" fmla="*/ 8 h 28"/>
              <a:gd name="T6" fmla="*/ 2 w 12"/>
              <a:gd name="T7" fmla="*/ 8 h 28"/>
              <a:gd name="T8" fmla="*/ 2 w 12"/>
              <a:gd name="T9" fmla="*/ 6 h 28"/>
              <a:gd name="T10" fmla="*/ 2 w 12"/>
              <a:gd name="T11" fmla="*/ 6 h 28"/>
              <a:gd name="T12" fmla="*/ 0 w 12"/>
              <a:gd name="T13" fmla="*/ 4 h 28"/>
              <a:gd name="T14" fmla="*/ 0 w 12"/>
              <a:gd name="T15" fmla="*/ 4 h 28"/>
              <a:gd name="T16" fmla="*/ 0 w 12"/>
              <a:gd name="T17" fmla="*/ 2 h 28"/>
              <a:gd name="T18" fmla="*/ 0 w 12"/>
              <a:gd name="T19" fmla="*/ 2 h 28"/>
              <a:gd name="T20" fmla="*/ 0 w 12"/>
              <a:gd name="T21" fmla="*/ 2 h 28"/>
              <a:gd name="T22" fmla="*/ 0 w 12"/>
              <a:gd name="T23" fmla="*/ 0 h 28"/>
              <a:gd name="T24" fmla="*/ 0 w 12"/>
              <a:gd name="T25" fmla="*/ 0 h 28"/>
              <a:gd name="T26" fmla="*/ 0 w 12"/>
              <a:gd name="T27" fmla="*/ 0 h 28"/>
              <a:gd name="T28" fmla="*/ 2 w 12"/>
              <a:gd name="T29" fmla="*/ 0 h 28"/>
              <a:gd name="T30" fmla="*/ 2 w 12"/>
              <a:gd name="T31" fmla="*/ 0 h 28"/>
              <a:gd name="T32" fmla="*/ 2 w 12"/>
              <a:gd name="T33" fmla="*/ 0 h 28"/>
              <a:gd name="T34" fmla="*/ 2 w 12"/>
              <a:gd name="T35" fmla="*/ 2 h 28"/>
              <a:gd name="T36" fmla="*/ 4 w 12"/>
              <a:gd name="T37" fmla="*/ 2 h 28"/>
              <a:gd name="T38" fmla="*/ 4 w 12"/>
              <a:gd name="T39" fmla="*/ 4 h 28"/>
              <a:gd name="T40" fmla="*/ 4 w 12"/>
              <a:gd name="T41" fmla="*/ 4 h 28"/>
              <a:gd name="T42" fmla="*/ 4 w 12"/>
              <a:gd name="T43" fmla="*/ 6 h 28"/>
              <a:gd name="T44" fmla="*/ 4 w 12"/>
              <a:gd name="T45" fmla="*/ 6 h 28"/>
              <a:gd name="T46" fmla="*/ 4 w 12"/>
              <a:gd name="T47" fmla="*/ 8 h 28"/>
              <a:gd name="T48" fmla="*/ 4 w 12"/>
              <a:gd name="T49" fmla="*/ 8 h 28"/>
              <a:gd name="T50" fmla="*/ 6 w 12"/>
              <a:gd name="T51" fmla="*/ 10 h 28"/>
              <a:gd name="T52" fmla="*/ 6 w 12"/>
              <a:gd name="T53" fmla="*/ 10 h 28"/>
              <a:gd name="T54" fmla="*/ 6 w 12"/>
              <a:gd name="T55" fmla="*/ 10 h 28"/>
              <a:gd name="T56" fmla="*/ 6 w 12"/>
              <a:gd name="T57" fmla="*/ 12 h 28"/>
              <a:gd name="T58" fmla="*/ 8 w 12"/>
              <a:gd name="T59" fmla="*/ 14 h 28"/>
              <a:gd name="T60" fmla="*/ 8 w 12"/>
              <a:gd name="T61" fmla="*/ 14 h 28"/>
              <a:gd name="T62" fmla="*/ 8 w 12"/>
              <a:gd name="T63" fmla="*/ 16 h 28"/>
              <a:gd name="T64" fmla="*/ 8 w 12"/>
              <a:gd name="T65" fmla="*/ 18 h 28"/>
              <a:gd name="T66" fmla="*/ 8 w 12"/>
              <a:gd name="T67" fmla="*/ 18 h 28"/>
              <a:gd name="T68" fmla="*/ 8 w 12"/>
              <a:gd name="T69" fmla="*/ 20 h 28"/>
              <a:gd name="T70" fmla="*/ 8 w 12"/>
              <a:gd name="T71" fmla="*/ 20 h 28"/>
              <a:gd name="T72" fmla="*/ 10 w 12"/>
              <a:gd name="T73" fmla="*/ 20 h 28"/>
              <a:gd name="T74" fmla="*/ 10 w 12"/>
              <a:gd name="T75" fmla="*/ 22 h 28"/>
              <a:gd name="T76" fmla="*/ 10 w 12"/>
              <a:gd name="T77" fmla="*/ 22 h 28"/>
              <a:gd name="T78" fmla="*/ 10 w 12"/>
              <a:gd name="T79" fmla="*/ 24 h 28"/>
              <a:gd name="T80" fmla="*/ 10 w 12"/>
              <a:gd name="T81" fmla="*/ 26 h 28"/>
              <a:gd name="T82" fmla="*/ 12 w 12"/>
              <a:gd name="T83" fmla="*/ 26 h 28"/>
              <a:gd name="T84" fmla="*/ 12 w 12"/>
              <a:gd name="T85" fmla="*/ 26 h 28"/>
              <a:gd name="T86" fmla="*/ 12 w 12"/>
              <a:gd name="T87" fmla="*/ 28 h 28"/>
              <a:gd name="T88" fmla="*/ 12 w 12"/>
              <a:gd name="T89" fmla="*/ 28 h 28"/>
              <a:gd name="T90" fmla="*/ 10 w 12"/>
              <a:gd name="T91" fmla="*/ 28 h 28"/>
              <a:gd name="T92" fmla="*/ 10 w 12"/>
              <a:gd name="T93" fmla="*/ 28 h 28"/>
              <a:gd name="T94" fmla="*/ 8 w 12"/>
              <a:gd name="T95" fmla="*/ 28 h 28"/>
              <a:gd name="T96" fmla="*/ 8 w 12"/>
              <a:gd name="T97" fmla="*/ 26 h 28"/>
              <a:gd name="T98" fmla="*/ 8 w 12"/>
              <a:gd name="T99" fmla="*/ 24 h 28"/>
              <a:gd name="T100" fmla="*/ 8 w 12"/>
              <a:gd name="T101" fmla="*/ 24 h 28"/>
              <a:gd name="T102" fmla="*/ 8 w 12"/>
              <a:gd name="T103" fmla="*/ 22 h 28"/>
              <a:gd name="T104" fmla="*/ 6 w 12"/>
              <a:gd name="T105" fmla="*/ 20 h 28"/>
              <a:gd name="T106" fmla="*/ 6 w 12"/>
              <a:gd name="T107" fmla="*/ 20 h 28"/>
              <a:gd name="T108" fmla="*/ 6 w 12"/>
              <a:gd name="T109" fmla="*/ 18 h 28"/>
              <a:gd name="T110" fmla="*/ 6 w 12"/>
              <a:gd name="T111" fmla="*/ 18 h 28"/>
              <a:gd name="T112" fmla="*/ 6 w 12"/>
              <a:gd name="T113" fmla="*/ 16 h 28"/>
              <a:gd name="T114" fmla="*/ 4 w 12"/>
              <a:gd name="T115" fmla="*/ 16 h 28"/>
              <a:gd name="T116" fmla="*/ 4 w 12"/>
              <a:gd name="T117" fmla="*/ 14 h 28"/>
              <a:gd name="T118" fmla="*/ 4 w 12"/>
              <a:gd name="T119" fmla="*/ 14 h 28"/>
              <a:gd name="T120" fmla="*/ 4 w 12"/>
              <a:gd name="T121" fmla="*/ 12 h 28"/>
              <a:gd name="T122" fmla="*/ 4 w 12"/>
              <a:gd name="T123" fmla="*/ 12 h 28"/>
              <a:gd name="T124" fmla="*/ 2 w 12"/>
              <a:gd name="T125"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 h="28">
                <a:moveTo>
                  <a:pt x="2" y="10"/>
                </a:moveTo>
                <a:lnTo>
                  <a:pt x="2" y="10"/>
                </a:lnTo>
                <a:lnTo>
                  <a:pt x="2" y="8"/>
                </a:lnTo>
                <a:lnTo>
                  <a:pt x="2" y="8"/>
                </a:lnTo>
                <a:lnTo>
                  <a:pt x="2" y="6"/>
                </a:lnTo>
                <a:lnTo>
                  <a:pt x="2" y="6"/>
                </a:lnTo>
                <a:lnTo>
                  <a:pt x="0" y="4"/>
                </a:lnTo>
                <a:lnTo>
                  <a:pt x="0" y="4"/>
                </a:lnTo>
                <a:lnTo>
                  <a:pt x="0" y="2"/>
                </a:lnTo>
                <a:lnTo>
                  <a:pt x="0" y="2"/>
                </a:lnTo>
                <a:lnTo>
                  <a:pt x="0" y="2"/>
                </a:lnTo>
                <a:lnTo>
                  <a:pt x="0" y="0"/>
                </a:lnTo>
                <a:lnTo>
                  <a:pt x="0" y="0"/>
                </a:lnTo>
                <a:lnTo>
                  <a:pt x="0" y="0"/>
                </a:lnTo>
                <a:lnTo>
                  <a:pt x="2" y="0"/>
                </a:lnTo>
                <a:lnTo>
                  <a:pt x="2" y="0"/>
                </a:lnTo>
                <a:lnTo>
                  <a:pt x="2" y="0"/>
                </a:lnTo>
                <a:lnTo>
                  <a:pt x="2" y="2"/>
                </a:lnTo>
                <a:lnTo>
                  <a:pt x="4" y="2"/>
                </a:lnTo>
                <a:lnTo>
                  <a:pt x="4" y="4"/>
                </a:lnTo>
                <a:lnTo>
                  <a:pt x="4" y="4"/>
                </a:lnTo>
                <a:lnTo>
                  <a:pt x="4" y="6"/>
                </a:lnTo>
                <a:lnTo>
                  <a:pt x="4" y="6"/>
                </a:lnTo>
                <a:lnTo>
                  <a:pt x="4" y="8"/>
                </a:lnTo>
                <a:lnTo>
                  <a:pt x="4" y="8"/>
                </a:lnTo>
                <a:lnTo>
                  <a:pt x="6" y="10"/>
                </a:lnTo>
                <a:lnTo>
                  <a:pt x="6" y="10"/>
                </a:lnTo>
                <a:lnTo>
                  <a:pt x="6" y="10"/>
                </a:lnTo>
                <a:lnTo>
                  <a:pt x="6" y="12"/>
                </a:lnTo>
                <a:lnTo>
                  <a:pt x="8" y="14"/>
                </a:lnTo>
                <a:lnTo>
                  <a:pt x="8" y="14"/>
                </a:lnTo>
                <a:lnTo>
                  <a:pt x="8" y="16"/>
                </a:lnTo>
                <a:lnTo>
                  <a:pt x="8" y="18"/>
                </a:lnTo>
                <a:lnTo>
                  <a:pt x="8" y="18"/>
                </a:lnTo>
                <a:lnTo>
                  <a:pt x="8" y="20"/>
                </a:lnTo>
                <a:lnTo>
                  <a:pt x="8" y="20"/>
                </a:lnTo>
                <a:lnTo>
                  <a:pt x="10" y="20"/>
                </a:lnTo>
                <a:lnTo>
                  <a:pt x="10" y="22"/>
                </a:lnTo>
                <a:lnTo>
                  <a:pt x="10" y="22"/>
                </a:lnTo>
                <a:lnTo>
                  <a:pt x="10" y="24"/>
                </a:lnTo>
                <a:lnTo>
                  <a:pt x="10" y="26"/>
                </a:lnTo>
                <a:lnTo>
                  <a:pt x="12" y="26"/>
                </a:lnTo>
                <a:lnTo>
                  <a:pt x="12" y="26"/>
                </a:lnTo>
                <a:lnTo>
                  <a:pt x="12" y="28"/>
                </a:lnTo>
                <a:lnTo>
                  <a:pt x="12" y="28"/>
                </a:lnTo>
                <a:lnTo>
                  <a:pt x="10" y="28"/>
                </a:lnTo>
                <a:lnTo>
                  <a:pt x="10" y="28"/>
                </a:lnTo>
                <a:lnTo>
                  <a:pt x="8" y="28"/>
                </a:lnTo>
                <a:lnTo>
                  <a:pt x="8" y="26"/>
                </a:lnTo>
                <a:lnTo>
                  <a:pt x="8" y="24"/>
                </a:lnTo>
                <a:lnTo>
                  <a:pt x="8" y="24"/>
                </a:lnTo>
                <a:lnTo>
                  <a:pt x="8" y="22"/>
                </a:lnTo>
                <a:lnTo>
                  <a:pt x="6" y="20"/>
                </a:lnTo>
                <a:lnTo>
                  <a:pt x="6" y="20"/>
                </a:lnTo>
                <a:lnTo>
                  <a:pt x="6" y="18"/>
                </a:lnTo>
                <a:lnTo>
                  <a:pt x="6" y="18"/>
                </a:lnTo>
                <a:lnTo>
                  <a:pt x="6" y="16"/>
                </a:lnTo>
                <a:lnTo>
                  <a:pt x="4" y="16"/>
                </a:lnTo>
                <a:lnTo>
                  <a:pt x="4" y="14"/>
                </a:lnTo>
                <a:lnTo>
                  <a:pt x="4" y="14"/>
                </a:lnTo>
                <a:lnTo>
                  <a:pt x="4" y="12"/>
                </a:lnTo>
                <a:lnTo>
                  <a:pt x="4" y="12"/>
                </a:lnTo>
                <a:lnTo>
                  <a:pt x="2" y="1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2" name="Freeform 225"/>
          <p:cNvSpPr>
            <a:spLocks/>
          </p:cNvSpPr>
          <p:nvPr/>
        </p:nvSpPr>
        <p:spPr bwMode="auto">
          <a:xfrm>
            <a:off x="10771393" y="4353282"/>
            <a:ext cx="19050" cy="44450"/>
          </a:xfrm>
          <a:custGeom>
            <a:avLst/>
            <a:gdLst>
              <a:gd name="T0" fmla="*/ 8 w 12"/>
              <a:gd name="T1" fmla="*/ 14 h 28"/>
              <a:gd name="T2" fmla="*/ 8 w 12"/>
              <a:gd name="T3" fmla="*/ 16 h 28"/>
              <a:gd name="T4" fmla="*/ 8 w 12"/>
              <a:gd name="T5" fmla="*/ 16 h 28"/>
              <a:gd name="T6" fmla="*/ 8 w 12"/>
              <a:gd name="T7" fmla="*/ 18 h 28"/>
              <a:gd name="T8" fmla="*/ 8 w 12"/>
              <a:gd name="T9" fmla="*/ 18 h 28"/>
              <a:gd name="T10" fmla="*/ 10 w 12"/>
              <a:gd name="T11" fmla="*/ 20 h 28"/>
              <a:gd name="T12" fmla="*/ 8 w 12"/>
              <a:gd name="T13" fmla="*/ 20 h 28"/>
              <a:gd name="T14" fmla="*/ 10 w 12"/>
              <a:gd name="T15" fmla="*/ 20 h 28"/>
              <a:gd name="T16" fmla="*/ 10 w 12"/>
              <a:gd name="T17" fmla="*/ 22 h 28"/>
              <a:gd name="T18" fmla="*/ 10 w 12"/>
              <a:gd name="T19" fmla="*/ 22 h 28"/>
              <a:gd name="T20" fmla="*/ 10 w 12"/>
              <a:gd name="T21" fmla="*/ 24 h 28"/>
              <a:gd name="T22" fmla="*/ 10 w 12"/>
              <a:gd name="T23" fmla="*/ 24 h 28"/>
              <a:gd name="T24" fmla="*/ 12 w 12"/>
              <a:gd name="T25" fmla="*/ 24 h 28"/>
              <a:gd name="T26" fmla="*/ 12 w 12"/>
              <a:gd name="T27" fmla="*/ 26 h 28"/>
              <a:gd name="T28" fmla="*/ 12 w 12"/>
              <a:gd name="T29" fmla="*/ 26 h 28"/>
              <a:gd name="T30" fmla="*/ 12 w 12"/>
              <a:gd name="T31" fmla="*/ 28 h 28"/>
              <a:gd name="T32" fmla="*/ 12 w 12"/>
              <a:gd name="T33" fmla="*/ 28 h 28"/>
              <a:gd name="T34" fmla="*/ 10 w 12"/>
              <a:gd name="T35" fmla="*/ 28 h 28"/>
              <a:gd name="T36" fmla="*/ 10 w 12"/>
              <a:gd name="T37" fmla="*/ 26 h 28"/>
              <a:gd name="T38" fmla="*/ 10 w 12"/>
              <a:gd name="T39" fmla="*/ 26 h 28"/>
              <a:gd name="T40" fmla="*/ 10 w 12"/>
              <a:gd name="T41" fmla="*/ 24 h 28"/>
              <a:gd name="T42" fmla="*/ 10 w 12"/>
              <a:gd name="T43" fmla="*/ 24 h 28"/>
              <a:gd name="T44" fmla="*/ 10 w 12"/>
              <a:gd name="T45" fmla="*/ 22 h 28"/>
              <a:gd name="T46" fmla="*/ 8 w 12"/>
              <a:gd name="T47" fmla="*/ 22 h 28"/>
              <a:gd name="T48" fmla="*/ 8 w 12"/>
              <a:gd name="T49" fmla="*/ 20 h 28"/>
              <a:gd name="T50" fmla="*/ 8 w 12"/>
              <a:gd name="T51" fmla="*/ 20 h 28"/>
              <a:gd name="T52" fmla="*/ 8 w 12"/>
              <a:gd name="T53" fmla="*/ 18 h 28"/>
              <a:gd name="T54" fmla="*/ 6 w 12"/>
              <a:gd name="T55" fmla="*/ 18 h 28"/>
              <a:gd name="T56" fmla="*/ 6 w 12"/>
              <a:gd name="T57" fmla="*/ 16 h 28"/>
              <a:gd name="T58" fmla="*/ 6 w 12"/>
              <a:gd name="T59" fmla="*/ 16 h 28"/>
              <a:gd name="T60" fmla="*/ 4 w 12"/>
              <a:gd name="T61" fmla="*/ 14 h 28"/>
              <a:gd name="T62" fmla="*/ 4 w 12"/>
              <a:gd name="T63" fmla="*/ 14 h 28"/>
              <a:gd name="T64" fmla="*/ 4 w 12"/>
              <a:gd name="T65" fmla="*/ 12 h 28"/>
              <a:gd name="T66" fmla="*/ 4 w 12"/>
              <a:gd name="T67" fmla="*/ 12 h 28"/>
              <a:gd name="T68" fmla="*/ 4 w 12"/>
              <a:gd name="T69" fmla="*/ 10 h 28"/>
              <a:gd name="T70" fmla="*/ 4 w 12"/>
              <a:gd name="T71" fmla="*/ 10 h 28"/>
              <a:gd name="T72" fmla="*/ 2 w 12"/>
              <a:gd name="T73" fmla="*/ 10 h 28"/>
              <a:gd name="T74" fmla="*/ 2 w 12"/>
              <a:gd name="T75" fmla="*/ 8 h 28"/>
              <a:gd name="T76" fmla="*/ 2 w 12"/>
              <a:gd name="T77" fmla="*/ 6 h 28"/>
              <a:gd name="T78" fmla="*/ 2 w 12"/>
              <a:gd name="T79" fmla="*/ 6 h 28"/>
              <a:gd name="T80" fmla="*/ 2 w 12"/>
              <a:gd name="T81" fmla="*/ 6 h 28"/>
              <a:gd name="T82" fmla="*/ 0 w 12"/>
              <a:gd name="T83" fmla="*/ 4 h 28"/>
              <a:gd name="T84" fmla="*/ 2 w 12"/>
              <a:gd name="T85" fmla="*/ 4 h 28"/>
              <a:gd name="T86" fmla="*/ 0 w 12"/>
              <a:gd name="T87" fmla="*/ 2 h 28"/>
              <a:gd name="T88" fmla="*/ 0 w 12"/>
              <a:gd name="T89" fmla="*/ 2 h 28"/>
              <a:gd name="T90" fmla="*/ 0 w 12"/>
              <a:gd name="T91" fmla="*/ 0 h 28"/>
              <a:gd name="T92" fmla="*/ 0 w 12"/>
              <a:gd name="T93" fmla="*/ 0 h 28"/>
              <a:gd name="T94" fmla="*/ 0 w 12"/>
              <a:gd name="T95" fmla="*/ 0 h 28"/>
              <a:gd name="T96" fmla="*/ 2 w 12"/>
              <a:gd name="T97" fmla="*/ 0 h 28"/>
              <a:gd name="T98" fmla="*/ 2 w 12"/>
              <a:gd name="T99" fmla="*/ 2 h 28"/>
              <a:gd name="T100" fmla="*/ 2 w 12"/>
              <a:gd name="T101" fmla="*/ 2 h 28"/>
              <a:gd name="T102" fmla="*/ 2 w 12"/>
              <a:gd name="T103" fmla="*/ 4 h 28"/>
              <a:gd name="T104" fmla="*/ 2 w 12"/>
              <a:gd name="T105" fmla="*/ 6 h 28"/>
              <a:gd name="T106" fmla="*/ 4 w 12"/>
              <a:gd name="T107" fmla="*/ 6 h 28"/>
              <a:gd name="T108" fmla="*/ 4 w 12"/>
              <a:gd name="T109" fmla="*/ 8 h 28"/>
              <a:gd name="T110" fmla="*/ 4 w 12"/>
              <a:gd name="T111" fmla="*/ 10 h 28"/>
              <a:gd name="T112" fmla="*/ 6 w 12"/>
              <a:gd name="T113" fmla="*/ 10 h 28"/>
              <a:gd name="T114" fmla="*/ 6 w 12"/>
              <a:gd name="T115" fmla="*/ 12 h 28"/>
              <a:gd name="T116" fmla="*/ 6 w 12"/>
              <a:gd name="T117" fmla="*/ 12 h 28"/>
              <a:gd name="T118" fmla="*/ 6 w 12"/>
              <a:gd name="T119" fmla="*/ 14 h 28"/>
              <a:gd name="T120" fmla="*/ 8 w 12"/>
              <a:gd name="T12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8">
                <a:moveTo>
                  <a:pt x="8" y="14"/>
                </a:moveTo>
                <a:lnTo>
                  <a:pt x="8" y="16"/>
                </a:lnTo>
                <a:lnTo>
                  <a:pt x="8" y="16"/>
                </a:lnTo>
                <a:lnTo>
                  <a:pt x="8" y="18"/>
                </a:lnTo>
                <a:lnTo>
                  <a:pt x="8" y="18"/>
                </a:lnTo>
                <a:lnTo>
                  <a:pt x="10" y="20"/>
                </a:lnTo>
                <a:lnTo>
                  <a:pt x="8" y="20"/>
                </a:lnTo>
                <a:lnTo>
                  <a:pt x="10" y="20"/>
                </a:lnTo>
                <a:lnTo>
                  <a:pt x="10" y="22"/>
                </a:lnTo>
                <a:lnTo>
                  <a:pt x="10" y="22"/>
                </a:lnTo>
                <a:lnTo>
                  <a:pt x="10" y="24"/>
                </a:lnTo>
                <a:lnTo>
                  <a:pt x="10" y="24"/>
                </a:lnTo>
                <a:lnTo>
                  <a:pt x="12" y="24"/>
                </a:lnTo>
                <a:lnTo>
                  <a:pt x="12" y="26"/>
                </a:lnTo>
                <a:lnTo>
                  <a:pt x="12" y="26"/>
                </a:lnTo>
                <a:lnTo>
                  <a:pt x="12" y="28"/>
                </a:lnTo>
                <a:lnTo>
                  <a:pt x="12" y="28"/>
                </a:lnTo>
                <a:lnTo>
                  <a:pt x="10" y="28"/>
                </a:lnTo>
                <a:lnTo>
                  <a:pt x="10" y="26"/>
                </a:lnTo>
                <a:lnTo>
                  <a:pt x="10" y="26"/>
                </a:lnTo>
                <a:lnTo>
                  <a:pt x="10" y="24"/>
                </a:lnTo>
                <a:lnTo>
                  <a:pt x="10" y="24"/>
                </a:lnTo>
                <a:lnTo>
                  <a:pt x="10" y="22"/>
                </a:lnTo>
                <a:lnTo>
                  <a:pt x="8" y="22"/>
                </a:lnTo>
                <a:lnTo>
                  <a:pt x="8" y="20"/>
                </a:lnTo>
                <a:lnTo>
                  <a:pt x="8" y="20"/>
                </a:lnTo>
                <a:lnTo>
                  <a:pt x="8" y="18"/>
                </a:lnTo>
                <a:lnTo>
                  <a:pt x="6" y="18"/>
                </a:lnTo>
                <a:lnTo>
                  <a:pt x="6" y="16"/>
                </a:lnTo>
                <a:lnTo>
                  <a:pt x="6" y="16"/>
                </a:lnTo>
                <a:lnTo>
                  <a:pt x="4" y="14"/>
                </a:lnTo>
                <a:lnTo>
                  <a:pt x="4" y="14"/>
                </a:lnTo>
                <a:lnTo>
                  <a:pt x="4" y="12"/>
                </a:lnTo>
                <a:lnTo>
                  <a:pt x="4" y="12"/>
                </a:lnTo>
                <a:lnTo>
                  <a:pt x="4" y="10"/>
                </a:lnTo>
                <a:lnTo>
                  <a:pt x="4" y="10"/>
                </a:lnTo>
                <a:lnTo>
                  <a:pt x="2" y="10"/>
                </a:lnTo>
                <a:lnTo>
                  <a:pt x="2" y="8"/>
                </a:lnTo>
                <a:lnTo>
                  <a:pt x="2" y="6"/>
                </a:lnTo>
                <a:lnTo>
                  <a:pt x="2" y="6"/>
                </a:lnTo>
                <a:lnTo>
                  <a:pt x="2" y="6"/>
                </a:lnTo>
                <a:lnTo>
                  <a:pt x="0" y="4"/>
                </a:lnTo>
                <a:lnTo>
                  <a:pt x="2" y="4"/>
                </a:lnTo>
                <a:lnTo>
                  <a:pt x="0" y="2"/>
                </a:lnTo>
                <a:lnTo>
                  <a:pt x="0" y="2"/>
                </a:lnTo>
                <a:lnTo>
                  <a:pt x="0" y="0"/>
                </a:lnTo>
                <a:lnTo>
                  <a:pt x="0" y="0"/>
                </a:lnTo>
                <a:lnTo>
                  <a:pt x="0" y="0"/>
                </a:lnTo>
                <a:lnTo>
                  <a:pt x="2" y="0"/>
                </a:lnTo>
                <a:lnTo>
                  <a:pt x="2" y="2"/>
                </a:lnTo>
                <a:lnTo>
                  <a:pt x="2" y="2"/>
                </a:lnTo>
                <a:lnTo>
                  <a:pt x="2" y="4"/>
                </a:lnTo>
                <a:lnTo>
                  <a:pt x="2" y="6"/>
                </a:lnTo>
                <a:lnTo>
                  <a:pt x="4" y="6"/>
                </a:lnTo>
                <a:lnTo>
                  <a:pt x="4" y="8"/>
                </a:lnTo>
                <a:lnTo>
                  <a:pt x="4" y="10"/>
                </a:lnTo>
                <a:lnTo>
                  <a:pt x="6" y="10"/>
                </a:lnTo>
                <a:lnTo>
                  <a:pt x="6" y="12"/>
                </a:lnTo>
                <a:lnTo>
                  <a:pt x="6" y="12"/>
                </a:lnTo>
                <a:lnTo>
                  <a:pt x="6" y="14"/>
                </a:lnTo>
                <a:lnTo>
                  <a:pt x="8"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3" name="Freeform 226"/>
          <p:cNvSpPr>
            <a:spLocks/>
          </p:cNvSpPr>
          <p:nvPr/>
        </p:nvSpPr>
        <p:spPr bwMode="auto">
          <a:xfrm>
            <a:off x="10739643" y="4365982"/>
            <a:ext cx="19050" cy="41275"/>
          </a:xfrm>
          <a:custGeom>
            <a:avLst/>
            <a:gdLst>
              <a:gd name="T0" fmla="*/ 2 w 12"/>
              <a:gd name="T1" fmla="*/ 4 h 26"/>
              <a:gd name="T2" fmla="*/ 2 w 12"/>
              <a:gd name="T3" fmla="*/ 4 h 26"/>
              <a:gd name="T4" fmla="*/ 0 w 12"/>
              <a:gd name="T5" fmla="*/ 2 h 26"/>
              <a:gd name="T6" fmla="*/ 0 w 12"/>
              <a:gd name="T7" fmla="*/ 2 h 26"/>
              <a:gd name="T8" fmla="*/ 0 w 12"/>
              <a:gd name="T9" fmla="*/ 0 h 26"/>
              <a:gd name="T10" fmla="*/ 0 w 12"/>
              <a:gd name="T11" fmla="*/ 0 h 26"/>
              <a:gd name="T12" fmla="*/ 0 w 12"/>
              <a:gd name="T13" fmla="*/ 0 h 26"/>
              <a:gd name="T14" fmla="*/ 2 w 12"/>
              <a:gd name="T15" fmla="*/ 0 h 26"/>
              <a:gd name="T16" fmla="*/ 2 w 12"/>
              <a:gd name="T17" fmla="*/ 0 h 26"/>
              <a:gd name="T18" fmla="*/ 2 w 12"/>
              <a:gd name="T19" fmla="*/ 0 h 26"/>
              <a:gd name="T20" fmla="*/ 2 w 12"/>
              <a:gd name="T21" fmla="*/ 2 h 26"/>
              <a:gd name="T22" fmla="*/ 2 w 12"/>
              <a:gd name="T23" fmla="*/ 2 h 26"/>
              <a:gd name="T24" fmla="*/ 2 w 12"/>
              <a:gd name="T25" fmla="*/ 4 h 26"/>
              <a:gd name="T26" fmla="*/ 4 w 12"/>
              <a:gd name="T27" fmla="*/ 4 h 26"/>
              <a:gd name="T28" fmla="*/ 4 w 12"/>
              <a:gd name="T29" fmla="*/ 6 h 26"/>
              <a:gd name="T30" fmla="*/ 4 w 12"/>
              <a:gd name="T31" fmla="*/ 6 h 26"/>
              <a:gd name="T32" fmla="*/ 4 w 12"/>
              <a:gd name="T33" fmla="*/ 8 h 26"/>
              <a:gd name="T34" fmla="*/ 6 w 12"/>
              <a:gd name="T35" fmla="*/ 8 h 26"/>
              <a:gd name="T36" fmla="*/ 4 w 12"/>
              <a:gd name="T37" fmla="*/ 8 h 26"/>
              <a:gd name="T38" fmla="*/ 6 w 12"/>
              <a:gd name="T39" fmla="*/ 10 h 26"/>
              <a:gd name="T40" fmla="*/ 6 w 12"/>
              <a:gd name="T41" fmla="*/ 10 h 26"/>
              <a:gd name="T42" fmla="*/ 8 w 12"/>
              <a:gd name="T43" fmla="*/ 12 h 26"/>
              <a:gd name="T44" fmla="*/ 8 w 12"/>
              <a:gd name="T45" fmla="*/ 12 h 26"/>
              <a:gd name="T46" fmla="*/ 8 w 12"/>
              <a:gd name="T47" fmla="*/ 14 h 26"/>
              <a:gd name="T48" fmla="*/ 8 w 12"/>
              <a:gd name="T49" fmla="*/ 14 h 26"/>
              <a:gd name="T50" fmla="*/ 10 w 12"/>
              <a:gd name="T51" fmla="*/ 16 h 26"/>
              <a:gd name="T52" fmla="*/ 10 w 12"/>
              <a:gd name="T53" fmla="*/ 16 h 26"/>
              <a:gd name="T54" fmla="*/ 10 w 12"/>
              <a:gd name="T55" fmla="*/ 18 h 26"/>
              <a:gd name="T56" fmla="*/ 10 w 12"/>
              <a:gd name="T57" fmla="*/ 20 h 26"/>
              <a:gd name="T58" fmla="*/ 10 w 12"/>
              <a:gd name="T59" fmla="*/ 20 h 26"/>
              <a:gd name="T60" fmla="*/ 10 w 12"/>
              <a:gd name="T61" fmla="*/ 22 h 26"/>
              <a:gd name="T62" fmla="*/ 12 w 12"/>
              <a:gd name="T63" fmla="*/ 22 h 26"/>
              <a:gd name="T64" fmla="*/ 12 w 12"/>
              <a:gd name="T65" fmla="*/ 24 h 26"/>
              <a:gd name="T66" fmla="*/ 12 w 12"/>
              <a:gd name="T67" fmla="*/ 24 h 26"/>
              <a:gd name="T68" fmla="*/ 12 w 12"/>
              <a:gd name="T69" fmla="*/ 26 h 26"/>
              <a:gd name="T70" fmla="*/ 12 w 12"/>
              <a:gd name="T71" fmla="*/ 26 h 26"/>
              <a:gd name="T72" fmla="*/ 12 w 12"/>
              <a:gd name="T73" fmla="*/ 26 h 26"/>
              <a:gd name="T74" fmla="*/ 12 w 12"/>
              <a:gd name="T75" fmla="*/ 24 h 26"/>
              <a:gd name="T76" fmla="*/ 10 w 12"/>
              <a:gd name="T77" fmla="*/ 24 h 26"/>
              <a:gd name="T78" fmla="*/ 10 w 12"/>
              <a:gd name="T79" fmla="*/ 22 h 26"/>
              <a:gd name="T80" fmla="*/ 10 w 12"/>
              <a:gd name="T81" fmla="*/ 22 h 26"/>
              <a:gd name="T82" fmla="*/ 10 w 12"/>
              <a:gd name="T83" fmla="*/ 22 h 26"/>
              <a:gd name="T84" fmla="*/ 10 w 12"/>
              <a:gd name="T85" fmla="*/ 20 h 26"/>
              <a:gd name="T86" fmla="*/ 8 w 12"/>
              <a:gd name="T87" fmla="*/ 20 h 26"/>
              <a:gd name="T88" fmla="*/ 8 w 12"/>
              <a:gd name="T89" fmla="*/ 18 h 26"/>
              <a:gd name="T90" fmla="*/ 8 w 12"/>
              <a:gd name="T91" fmla="*/ 18 h 26"/>
              <a:gd name="T92" fmla="*/ 8 w 12"/>
              <a:gd name="T93" fmla="*/ 16 h 26"/>
              <a:gd name="T94" fmla="*/ 8 w 12"/>
              <a:gd name="T95" fmla="*/ 16 h 26"/>
              <a:gd name="T96" fmla="*/ 8 w 12"/>
              <a:gd name="T97" fmla="*/ 14 h 26"/>
              <a:gd name="T98" fmla="*/ 6 w 12"/>
              <a:gd name="T99" fmla="*/ 14 h 26"/>
              <a:gd name="T100" fmla="*/ 6 w 12"/>
              <a:gd name="T101" fmla="*/ 12 h 26"/>
              <a:gd name="T102" fmla="*/ 4 w 12"/>
              <a:gd name="T103" fmla="*/ 12 h 26"/>
              <a:gd name="T104" fmla="*/ 6 w 12"/>
              <a:gd name="T105" fmla="*/ 10 h 26"/>
              <a:gd name="T106" fmla="*/ 4 w 12"/>
              <a:gd name="T107" fmla="*/ 10 h 26"/>
              <a:gd name="T108" fmla="*/ 4 w 12"/>
              <a:gd name="T109" fmla="*/ 10 h 26"/>
              <a:gd name="T110" fmla="*/ 4 w 12"/>
              <a:gd name="T111" fmla="*/ 8 h 26"/>
              <a:gd name="T112" fmla="*/ 2 w 12"/>
              <a:gd name="T113" fmla="*/ 8 h 26"/>
              <a:gd name="T114" fmla="*/ 2 w 12"/>
              <a:gd name="T115" fmla="*/ 6 h 26"/>
              <a:gd name="T116" fmla="*/ 2 w 12"/>
              <a:gd name="T117" fmla="*/ 6 h 26"/>
              <a:gd name="T118" fmla="*/ 2 w 12"/>
              <a:gd name="T119" fmla="*/ 6 h 26"/>
              <a:gd name="T120" fmla="*/ 2 w 12"/>
              <a:gd name="T121"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6">
                <a:moveTo>
                  <a:pt x="2" y="4"/>
                </a:moveTo>
                <a:lnTo>
                  <a:pt x="2" y="4"/>
                </a:lnTo>
                <a:lnTo>
                  <a:pt x="0" y="2"/>
                </a:lnTo>
                <a:lnTo>
                  <a:pt x="0" y="2"/>
                </a:lnTo>
                <a:lnTo>
                  <a:pt x="0" y="0"/>
                </a:lnTo>
                <a:lnTo>
                  <a:pt x="0" y="0"/>
                </a:lnTo>
                <a:lnTo>
                  <a:pt x="0" y="0"/>
                </a:lnTo>
                <a:lnTo>
                  <a:pt x="2" y="0"/>
                </a:lnTo>
                <a:lnTo>
                  <a:pt x="2" y="0"/>
                </a:lnTo>
                <a:lnTo>
                  <a:pt x="2" y="0"/>
                </a:lnTo>
                <a:lnTo>
                  <a:pt x="2" y="2"/>
                </a:lnTo>
                <a:lnTo>
                  <a:pt x="2" y="2"/>
                </a:lnTo>
                <a:lnTo>
                  <a:pt x="2" y="4"/>
                </a:lnTo>
                <a:lnTo>
                  <a:pt x="4" y="4"/>
                </a:lnTo>
                <a:lnTo>
                  <a:pt x="4" y="6"/>
                </a:lnTo>
                <a:lnTo>
                  <a:pt x="4" y="6"/>
                </a:lnTo>
                <a:lnTo>
                  <a:pt x="4" y="8"/>
                </a:lnTo>
                <a:lnTo>
                  <a:pt x="6" y="8"/>
                </a:lnTo>
                <a:lnTo>
                  <a:pt x="4" y="8"/>
                </a:lnTo>
                <a:lnTo>
                  <a:pt x="6" y="10"/>
                </a:lnTo>
                <a:lnTo>
                  <a:pt x="6" y="10"/>
                </a:lnTo>
                <a:lnTo>
                  <a:pt x="8" y="12"/>
                </a:lnTo>
                <a:lnTo>
                  <a:pt x="8" y="12"/>
                </a:lnTo>
                <a:lnTo>
                  <a:pt x="8" y="14"/>
                </a:lnTo>
                <a:lnTo>
                  <a:pt x="8" y="14"/>
                </a:lnTo>
                <a:lnTo>
                  <a:pt x="10" y="16"/>
                </a:lnTo>
                <a:lnTo>
                  <a:pt x="10" y="16"/>
                </a:lnTo>
                <a:lnTo>
                  <a:pt x="10" y="18"/>
                </a:lnTo>
                <a:lnTo>
                  <a:pt x="10" y="20"/>
                </a:lnTo>
                <a:lnTo>
                  <a:pt x="10" y="20"/>
                </a:lnTo>
                <a:lnTo>
                  <a:pt x="10" y="22"/>
                </a:lnTo>
                <a:lnTo>
                  <a:pt x="12" y="22"/>
                </a:lnTo>
                <a:lnTo>
                  <a:pt x="12" y="24"/>
                </a:lnTo>
                <a:lnTo>
                  <a:pt x="12" y="24"/>
                </a:lnTo>
                <a:lnTo>
                  <a:pt x="12" y="26"/>
                </a:lnTo>
                <a:lnTo>
                  <a:pt x="12" y="26"/>
                </a:lnTo>
                <a:lnTo>
                  <a:pt x="12" y="26"/>
                </a:lnTo>
                <a:lnTo>
                  <a:pt x="12" y="24"/>
                </a:lnTo>
                <a:lnTo>
                  <a:pt x="10" y="24"/>
                </a:lnTo>
                <a:lnTo>
                  <a:pt x="10" y="22"/>
                </a:lnTo>
                <a:lnTo>
                  <a:pt x="10" y="22"/>
                </a:lnTo>
                <a:lnTo>
                  <a:pt x="10" y="22"/>
                </a:lnTo>
                <a:lnTo>
                  <a:pt x="10" y="20"/>
                </a:lnTo>
                <a:lnTo>
                  <a:pt x="8" y="20"/>
                </a:lnTo>
                <a:lnTo>
                  <a:pt x="8" y="18"/>
                </a:lnTo>
                <a:lnTo>
                  <a:pt x="8" y="18"/>
                </a:lnTo>
                <a:lnTo>
                  <a:pt x="8" y="16"/>
                </a:lnTo>
                <a:lnTo>
                  <a:pt x="8" y="16"/>
                </a:lnTo>
                <a:lnTo>
                  <a:pt x="8" y="14"/>
                </a:lnTo>
                <a:lnTo>
                  <a:pt x="6" y="14"/>
                </a:lnTo>
                <a:lnTo>
                  <a:pt x="6" y="12"/>
                </a:lnTo>
                <a:lnTo>
                  <a:pt x="4" y="12"/>
                </a:lnTo>
                <a:lnTo>
                  <a:pt x="6" y="10"/>
                </a:lnTo>
                <a:lnTo>
                  <a:pt x="4" y="10"/>
                </a:lnTo>
                <a:lnTo>
                  <a:pt x="4" y="10"/>
                </a:lnTo>
                <a:lnTo>
                  <a:pt x="4" y="8"/>
                </a:lnTo>
                <a:lnTo>
                  <a:pt x="2" y="8"/>
                </a:lnTo>
                <a:lnTo>
                  <a:pt x="2" y="6"/>
                </a:lnTo>
                <a:lnTo>
                  <a:pt x="2" y="6"/>
                </a:lnTo>
                <a:lnTo>
                  <a:pt x="2" y="6"/>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4" name="Freeform 227"/>
          <p:cNvSpPr>
            <a:spLocks/>
          </p:cNvSpPr>
          <p:nvPr/>
        </p:nvSpPr>
        <p:spPr bwMode="auto">
          <a:xfrm>
            <a:off x="10749168" y="4362807"/>
            <a:ext cx="15875" cy="44450"/>
          </a:xfrm>
          <a:custGeom>
            <a:avLst/>
            <a:gdLst>
              <a:gd name="T0" fmla="*/ 2 w 10"/>
              <a:gd name="T1" fmla="*/ 10 h 28"/>
              <a:gd name="T2" fmla="*/ 2 w 10"/>
              <a:gd name="T3" fmla="*/ 10 h 28"/>
              <a:gd name="T4" fmla="*/ 2 w 10"/>
              <a:gd name="T5" fmla="*/ 10 h 28"/>
              <a:gd name="T6" fmla="*/ 2 w 10"/>
              <a:gd name="T7" fmla="*/ 8 h 28"/>
              <a:gd name="T8" fmla="*/ 2 w 10"/>
              <a:gd name="T9" fmla="*/ 8 h 28"/>
              <a:gd name="T10" fmla="*/ 0 w 10"/>
              <a:gd name="T11" fmla="*/ 6 h 28"/>
              <a:gd name="T12" fmla="*/ 0 w 10"/>
              <a:gd name="T13" fmla="*/ 6 h 28"/>
              <a:gd name="T14" fmla="*/ 0 w 10"/>
              <a:gd name="T15" fmla="*/ 4 h 28"/>
              <a:gd name="T16" fmla="*/ 0 w 10"/>
              <a:gd name="T17" fmla="*/ 4 h 28"/>
              <a:gd name="T18" fmla="*/ 0 w 10"/>
              <a:gd name="T19" fmla="*/ 4 h 28"/>
              <a:gd name="T20" fmla="*/ 0 w 10"/>
              <a:gd name="T21" fmla="*/ 2 h 28"/>
              <a:gd name="T22" fmla="*/ 0 w 10"/>
              <a:gd name="T23" fmla="*/ 2 h 28"/>
              <a:gd name="T24" fmla="*/ 0 w 10"/>
              <a:gd name="T25" fmla="*/ 0 h 28"/>
              <a:gd name="T26" fmla="*/ 0 w 10"/>
              <a:gd name="T27" fmla="*/ 0 h 28"/>
              <a:gd name="T28" fmla="*/ 0 w 10"/>
              <a:gd name="T29" fmla="*/ 0 h 28"/>
              <a:gd name="T30" fmla="*/ 0 w 10"/>
              <a:gd name="T31" fmla="*/ 0 h 28"/>
              <a:gd name="T32" fmla="*/ 0 w 10"/>
              <a:gd name="T33" fmla="*/ 0 h 28"/>
              <a:gd name="T34" fmla="*/ 2 w 10"/>
              <a:gd name="T35" fmla="*/ 0 h 28"/>
              <a:gd name="T36" fmla="*/ 2 w 10"/>
              <a:gd name="T37" fmla="*/ 0 h 28"/>
              <a:gd name="T38" fmla="*/ 2 w 10"/>
              <a:gd name="T39" fmla="*/ 2 h 28"/>
              <a:gd name="T40" fmla="*/ 4 w 10"/>
              <a:gd name="T41" fmla="*/ 4 h 28"/>
              <a:gd name="T42" fmla="*/ 4 w 10"/>
              <a:gd name="T43" fmla="*/ 6 h 28"/>
              <a:gd name="T44" fmla="*/ 4 w 10"/>
              <a:gd name="T45" fmla="*/ 6 h 28"/>
              <a:gd name="T46" fmla="*/ 4 w 10"/>
              <a:gd name="T47" fmla="*/ 6 h 28"/>
              <a:gd name="T48" fmla="*/ 4 w 10"/>
              <a:gd name="T49" fmla="*/ 8 h 28"/>
              <a:gd name="T50" fmla="*/ 4 w 10"/>
              <a:gd name="T51" fmla="*/ 8 h 28"/>
              <a:gd name="T52" fmla="*/ 4 w 10"/>
              <a:gd name="T53" fmla="*/ 10 h 28"/>
              <a:gd name="T54" fmla="*/ 4 w 10"/>
              <a:gd name="T55" fmla="*/ 10 h 28"/>
              <a:gd name="T56" fmla="*/ 6 w 10"/>
              <a:gd name="T57" fmla="*/ 10 h 28"/>
              <a:gd name="T58" fmla="*/ 6 w 10"/>
              <a:gd name="T59" fmla="*/ 12 h 28"/>
              <a:gd name="T60" fmla="*/ 6 w 10"/>
              <a:gd name="T61" fmla="*/ 14 h 28"/>
              <a:gd name="T62" fmla="*/ 6 w 10"/>
              <a:gd name="T63" fmla="*/ 14 h 28"/>
              <a:gd name="T64" fmla="*/ 8 w 10"/>
              <a:gd name="T65" fmla="*/ 14 h 28"/>
              <a:gd name="T66" fmla="*/ 8 w 10"/>
              <a:gd name="T67" fmla="*/ 16 h 28"/>
              <a:gd name="T68" fmla="*/ 8 w 10"/>
              <a:gd name="T69" fmla="*/ 16 h 28"/>
              <a:gd name="T70" fmla="*/ 8 w 10"/>
              <a:gd name="T71" fmla="*/ 18 h 28"/>
              <a:gd name="T72" fmla="*/ 8 w 10"/>
              <a:gd name="T73" fmla="*/ 20 h 28"/>
              <a:gd name="T74" fmla="*/ 10 w 10"/>
              <a:gd name="T75" fmla="*/ 20 h 28"/>
              <a:gd name="T76" fmla="*/ 10 w 10"/>
              <a:gd name="T77" fmla="*/ 22 h 28"/>
              <a:gd name="T78" fmla="*/ 10 w 10"/>
              <a:gd name="T79" fmla="*/ 24 h 28"/>
              <a:gd name="T80" fmla="*/ 10 w 10"/>
              <a:gd name="T81" fmla="*/ 24 h 28"/>
              <a:gd name="T82" fmla="*/ 10 w 10"/>
              <a:gd name="T83" fmla="*/ 26 h 28"/>
              <a:gd name="T84" fmla="*/ 10 w 10"/>
              <a:gd name="T85" fmla="*/ 26 h 28"/>
              <a:gd name="T86" fmla="*/ 10 w 10"/>
              <a:gd name="T87" fmla="*/ 28 h 28"/>
              <a:gd name="T88" fmla="*/ 10 w 10"/>
              <a:gd name="T89" fmla="*/ 28 h 28"/>
              <a:gd name="T90" fmla="*/ 8 w 10"/>
              <a:gd name="T91" fmla="*/ 28 h 28"/>
              <a:gd name="T92" fmla="*/ 8 w 10"/>
              <a:gd name="T93" fmla="*/ 26 h 28"/>
              <a:gd name="T94" fmla="*/ 8 w 10"/>
              <a:gd name="T95" fmla="*/ 24 h 28"/>
              <a:gd name="T96" fmla="*/ 8 w 10"/>
              <a:gd name="T97" fmla="*/ 24 h 28"/>
              <a:gd name="T98" fmla="*/ 6 w 10"/>
              <a:gd name="T99" fmla="*/ 22 h 28"/>
              <a:gd name="T100" fmla="*/ 6 w 10"/>
              <a:gd name="T101" fmla="*/ 22 h 28"/>
              <a:gd name="T102" fmla="*/ 6 w 10"/>
              <a:gd name="T103" fmla="*/ 20 h 28"/>
              <a:gd name="T104" fmla="*/ 6 w 10"/>
              <a:gd name="T105" fmla="*/ 20 h 28"/>
              <a:gd name="T106" fmla="*/ 4 w 10"/>
              <a:gd name="T107" fmla="*/ 18 h 28"/>
              <a:gd name="T108" fmla="*/ 4 w 10"/>
              <a:gd name="T109" fmla="*/ 16 h 28"/>
              <a:gd name="T110" fmla="*/ 4 w 10"/>
              <a:gd name="T111" fmla="*/ 14 h 28"/>
              <a:gd name="T112" fmla="*/ 4 w 10"/>
              <a:gd name="T113" fmla="*/ 14 h 28"/>
              <a:gd name="T114" fmla="*/ 2 w 10"/>
              <a:gd name="T115" fmla="*/ 12 h 28"/>
              <a:gd name="T116" fmla="*/ 2 w 10"/>
              <a:gd name="T11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28">
                <a:moveTo>
                  <a:pt x="2" y="10"/>
                </a:moveTo>
                <a:lnTo>
                  <a:pt x="2" y="10"/>
                </a:lnTo>
                <a:lnTo>
                  <a:pt x="2" y="10"/>
                </a:lnTo>
                <a:lnTo>
                  <a:pt x="2" y="8"/>
                </a:lnTo>
                <a:lnTo>
                  <a:pt x="2" y="8"/>
                </a:lnTo>
                <a:lnTo>
                  <a:pt x="0" y="6"/>
                </a:lnTo>
                <a:lnTo>
                  <a:pt x="0" y="6"/>
                </a:lnTo>
                <a:lnTo>
                  <a:pt x="0" y="4"/>
                </a:lnTo>
                <a:lnTo>
                  <a:pt x="0" y="4"/>
                </a:lnTo>
                <a:lnTo>
                  <a:pt x="0" y="4"/>
                </a:lnTo>
                <a:lnTo>
                  <a:pt x="0" y="2"/>
                </a:lnTo>
                <a:lnTo>
                  <a:pt x="0" y="2"/>
                </a:lnTo>
                <a:lnTo>
                  <a:pt x="0" y="0"/>
                </a:lnTo>
                <a:lnTo>
                  <a:pt x="0" y="0"/>
                </a:lnTo>
                <a:lnTo>
                  <a:pt x="0" y="0"/>
                </a:lnTo>
                <a:lnTo>
                  <a:pt x="0" y="0"/>
                </a:lnTo>
                <a:lnTo>
                  <a:pt x="0" y="0"/>
                </a:lnTo>
                <a:lnTo>
                  <a:pt x="2" y="0"/>
                </a:lnTo>
                <a:lnTo>
                  <a:pt x="2" y="0"/>
                </a:lnTo>
                <a:lnTo>
                  <a:pt x="2" y="2"/>
                </a:lnTo>
                <a:lnTo>
                  <a:pt x="4" y="4"/>
                </a:lnTo>
                <a:lnTo>
                  <a:pt x="4" y="6"/>
                </a:lnTo>
                <a:lnTo>
                  <a:pt x="4" y="6"/>
                </a:lnTo>
                <a:lnTo>
                  <a:pt x="4" y="6"/>
                </a:lnTo>
                <a:lnTo>
                  <a:pt x="4" y="8"/>
                </a:lnTo>
                <a:lnTo>
                  <a:pt x="4" y="8"/>
                </a:lnTo>
                <a:lnTo>
                  <a:pt x="4" y="10"/>
                </a:lnTo>
                <a:lnTo>
                  <a:pt x="4" y="10"/>
                </a:lnTo>
                <a:lnTo>
                  <a:pt x="6" y="10"/>
                </a:lnTo>
                <a:lnTo>
                  <a:pt x="6" y="12"/>
                </a:lnTo>
                <a:lnTo>
                  <a:pt x="6" y="14"/>
                </a:lnTo>
                <a:lnTo>
                  <a:pt x="6" y="14"/>
                </a:lnTo>
                <a:lnTo>
                  <a:pt x="8" y="14"/>
                </a:lnTo>
                <a:lnTo>
                  <a:pt x="8" y="16"/>
                </a:lnTo>
                <a:lnTo>
                  <a:pt x="8" y="16"/>
                </a:lnTo>
                <a:lnTo>
                  <a:pt x="8" y="18"/>
                </a:lnTo>
                <a:lnTo>
                  <a:pt x="8" y="20"/>
                </a:lnTo>
                <a:lnTo>
                  <a:pt x="10" y="20"/>
                </a:lnTo>
                <a:lnTo>
                  <a:pt x="10" y="22"/>
                </a:lnTo>
                <a:lnTo>
                  <a:pt x="10" y="24"/>
                </a:lnTo>
                <a:lnTo>
                  <a:pt x="10" y="24"/>
                </a:lnTo>
                <a:lnTo>
                  <a:pt x="10" y="26"/>
                </a:lnTo>
                <a:lnTo>
                  <a:pt x="10" y="26"/>
                </a:lnTo>
                <a:lnTo>
                  <a:pt x="10" y="28"/>
                </a:lnTo>
                <a:lnTo>
                  <a:pt x="10" y="28"/>
                </a:lnTo>
                <a:lnTo>
                  <a:pt x="8" y="28"/>
                </a:lnTo>
                <a:lnTo>
                  <a:pt x="8" y="26"/>
                </a:lnTo>
                <a:lnTo>
                  <a:pt x="8" y="24"/>
                </a:lnTo>
                <a:lnTo>
                  <a:pt x="8" y="24"/>
                </a:lnTo>
                <a:lnTo>
                  <a:pt x="6" y="22"/>
                </a:lnTo>
                <a:lnTo>
                  <a:pt x="6" y="22"/>
                </a:lnTo>
                <a:lnTo>
                  <a:pt x="6" y="20"/>
                </a:lnTo>
                <a:lnTo>
                  <a:pt x="6" y="20"/>
                </a:lnTo>
                <a:lnTo>
                  <a:pt x="4" y="18"/>
                </a:lnTo>
                <a:lnTo>
                  <a:pt x="4" y="16"/>
                </a:lnTo>
                <a:lnTo>
                  <a:pt x="4" y="14"/>
                </a:lnTo>
                <a:lnTo>
                  <a:pt x="4" y="14"/>
                </a:lnTo>
                <a:lnTo>
                  <a:pt x="2" y="12"/>
                </a:lnTo>
                <a:lnTo>
                  <a:pt x="2" y="1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5" name="Freeform 228"/>
          <p:cNvSpPr>
            <a:spLocks/>
          </p:cNvSpPr>
          <p:nvPr/>
        </p:nvSpPr>
        <p:spPr bwMode="auto">
          <a:xfrm>
            <a:off x="10755518" y="4365982"/>
            <a:ext cx="19050" cy="38100"/>
          </a:xfrm>
          <a:custGeom>
            <a:avLst/>
            <a:gdLst>
              <a:gd name="T0" fmla="*/ 6 w 12"/>
              <a:gd name="T1" fmla="*/ 12 h 24"/>
              <a:gd name="T2" fmla="*/ 8 w 12"/>
              <a:gd name="T3" fmla="*/ 12 h 24"/>
              <a:gd name="T4" fmla="*/ 8 w 12"/>
              <a:gd name="T5" fmla="*/ 14 h 24"/>
              <a:gd name="T6" fmla="*/ 8 w 12"/>
              <a:gd name="T7" fmla="*/ 16 h 24"/>
              <a:gd name="T8" fmla="*/ 8 w 12"/>
              <a:gd name="T9" fmla="*/ 16 h 24"/>
              <a:gd name="T10" fmla="*/ 8 w 12"/>
              <a:gd name="T11" fmla="*/ 18 h 24"/>
              <a:gd name="T12" fmla="*/ 8 w 12"/>
              <a:gd name="T13" fmla="*/ 18 h 24"/>
              <a:gd name="T14" fmla="*/ 10 w 12"/>
              <a:gd name="T15" fmla="*/ 20 h 24"/>
              <a:gd name="T16" fmla="*/ 10 w 12"/>
              <a:gd name="T17" fmla="*/ 20 h 24"/>
              <a:gd name="T18" fmla="*/ 10 w 12"/>
              <a:gd name="T19" fmla="*/ 22 h 24"/>
              <a:gd name="T20" fmla="*/ 12 w 12"/>
              <a:gd name="T21" fmla="*/ 22 h 24"/>
              <a:gd name="T22" fmla="*/ 12 w 12"/>
              <a:gd name="T23" fmla="*/ 24 h 24"/>
              <a:gd name="T24" fmla="*/ 12 w 12"/>
              <a:gd name="T25" fmla="*/ 24 h 24"/>
              <a:gd name="T26" fmla="*/ 10 w 12"/>
              <a:gd name="T27" fmla="*/ 24 h 24"/>
              <a:gd name="T28" fmla="*/ 10 w 12"/>
              <a:gd name="T29" fmla="*/ 24 h 24"/>
              <a:gd name="T30" fmla="*/ 10 w 12"/>
              <a:gd name="T31" fmla="*/ 24 h 24"/>
              <a:gd name="T32" fmla="*/ 8 w 12"/>
              <a:gd name="T33" fmla="*/ 22 h 24"/>
              <a:gd name="T34" fmla="*/ 8 w 12"/>
              <a:gd name="T35" fmla="*/ 22 h 24"/>
              <a:gd name="T36" fmla="*/ 8 w 12"/>
              <a:gd name="T37" fmla="*/ 20 h 24"/>
              <a:gd name="T38" fmla="*/ 8 w 12"/>
              <a:gd name="T39" fmla="*/ 20 h 24"/>
              <a:gd name="T40" fmla="*/ 8 w 12"/>
              <a:gd name="T41" fmla="*/ 18 h 24"/>
              <a:gd name="T42" fmla="*/ 8 w 12"/>
              <a:gd name="T43" fmla="*/ 18 h 24"/>
              <a:gd name="T44" fmla="*/ 6 w 12"/>
              <a:gd name="T45" fmla="*/ 18 h 24"/>
              <a:gd name="T46" fmla="*/ 6 w 12"/>
              <a:gd name="T47" fmla="*/ 16 h 24"/>
              <a:gd name="T48" fmla="*/ 6 w 12"/>
              <a:gd name="T49" fmla="*/ 14 h 24"/>
              <a:gd name="T50" fmla="*/ 6 w 12"/>
              <a:gd name="T51" fmla="*/ 12 h 24"/>
              <a:gd name="T52" fmla="*/ 4 w 12"/>
              <a:gd name="T53" fmla="*/ 12 h 24"/>
              <a:gd name="T54" fmla="*/ 4 w 12"/>
              <a:gd name="T55" fmla="*/ 12 h 24"/>
              <a:gd name="T56" fmla="*/ 4 w 12"/>
              <a:gd name="T57" fmla="*/ 10 h 24"/>
              <a:gd name="T58" fmla="*/ 4 w 12"/>
              <a:gd name="T59" fmla="*/ 8 h 24"/>
              <a:gd name="T60" fmla="*/ 2 w 12"/>
              <a:gd name="T61" fmla="*/ 8 h 24"/>
              <a:gd name="T62" fmla="*/ 2 w 12"/>
              <a:gd name="T63" fmla="*/ 8 h 24"/>
              <a:gd name="T64" fmla="*/ 2 w 12"/>
              <a:gd name="T65" fmla="*/ 6 h 24"/>
              <a:gd name="T66" fmla="*/ 2 w 12"/>
              <a:gd name="T67" fmla="*/ 6 h 24"/>
              <a:gd name="T68" fmla="*/ 2 w 12"/>
              <a:gd name="T69" fmla="*/ 4 h 24"/>
              <a:gd name="T70" fmla="*/ 2 w 12"/>
              <a:gd name="T71" fmla="*/ 4 h 24"/>
              <a:gd name="T72" fmla="*/ 2 w 12"/>
              <a:gd name="T73" fmla="*/ 4 h 24"/>
              <a:gd name="T74" fmla="*/ 0 w 12"/>
              <a:gd name="T75" fmla="*/ 2 h 24"/>
              <a:gd name="T76" fmla="*/ 0 w 12"/>
              <a:gd name="T77" fmla="*/ 2 h 24"/>
              <a:gd name="T78" fmla="*/ 0 w 12"/>
              <a:gd name="T79" fmla="*/ 0 h 24"/>
              <a:gd name="T80" fmla="*/ 0 w 12"/>
              <a:gd name="T81" fmla="*/ 0 h 24"/>
              <a:gd name="T82" fmla="*/ 0 w 12"/>
              <a:gd name="T83" fmla="*/ 0 h 24"/>
              <a:gd name="T84" fmla="*/ 0 w 12"/>
              <a:gd name="T85" fmla="*/ 0 h 24"/>
              <a:gd name="T86" fmla="*/ 0 w 12"/>
              <a:gd name="T87" fmla="*/ 0 h 24"/>
              <a:gd name="T88" fmla="*/ 0 w 12"/>
              <a:gd name="T89" fmla="*/ 2 h 24"/>
              <a:gd name="T90" fmla="*/ 2 w 12"/>
              <a:gd name="T91" fmla="*/ 2 h 24"/>
              <a:gd name="T92" fmla="*/ 2 w 12"/>
              <a:gd name="T93" fmla="*/ 2 h 24"/>
              <a:gd name="T94" fmla="*/ 2 w 12"/>
              <a:gd name="T95" fmla="*/ 4 h 24"/>
              <a:gd name="T96" fmla="*/ 2 w 12"/>
              <a:gd name="T97" fmla="*/ 4 h 24"/>
              <a:gd name="T98" fmla="*/ 4 w 12"/>
              <a:gd name="T99" fmla="*/ 6 h 24"/>
              <a:gd name="T100" fmla="*/ 4 w 12"/>
              <a:gd name="T101" fmla="*/ 6 h 24"/>
              <a:gd name="T102" fmla="*/ 4 w 12"/>
              <a:gd name="T103" fmla="*/ 8 h 24"/>
              <a:gd name="T104" fmla="*/ 6 w 12"/>
              <a:gd name="T105" fmla="*/ 8 h 24"/>
              <a:gd name="T106" fmla="*/ 6 w 12"/>
              <a:gd name="T107" fmla="*/ 10 h 24"/>
              <a:gd name="T108" fmla="*/ 6 w 12"/>
              <a:gd name="T109" fmla="*/ 10 h 24"/>
              <a:gd name="T110" fmla="*/ 6 w 12"/>
              <a:gd name="T111" fmla="*/ 12 h 24"/>
              <a:gd name="T112" fmla="*/ 6 w 12"/>
              <a:gd name="T113" fmla="*/ 12 h 24"/>
              <a:gd name="T114" fmla="*/ 6 w 12"/>
              <a:gd name="T11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 h="24">
                <a:moveTo>
                  <a:pt x="6" y="12"/>
                </a:moveTo>
                <a:lnTo>
                  <a:pt x="8" y="12"/>
                </a:lnTo>
                <a:lnTo>
                  <a:pt x="8" y="14"/>
                </a:lnTo>
                <a:lnTo>
                  <a:pt x="8" y="16"/>
                </a:lnTo>
                <a:lnTo>
                  <a:pt x="8" y="16"/>
                </a:lnTo>
                <a:lnTo>
                  <a:pt x="8" y="18"/>
                </a:lnTo>
                <a:lnTo>
                  <a:pt x="8" y="18"/>
                </a:lnTo>
                <a:lnTo>
                  <a:pt x="10" y="20"/>
                </a:lnTo>
                <a:lnTo>
                  <a:pt x="10" y="20"/>
                </a:lnTo>
                <a:lnTo>
                  <a:pt x="10" y="22"/>
                </a:lnTo>
                <a:lnTo>
                  <a:pt x="12" y="22"/>
                </a:lnTo>
                <a:lnTo>
                  <a:pt x="12" y="24"/>
                </a:lnTo>
                <a:lnTo>
                  <a:pt x="12" y="24"/>
                </a:lnTo>
                <a:lnTo>
                  <a:pt x="10" y="24"/>
                </a:lnTo>
                <a:lnTo>
                  <a:pt x="10" y="24"/>
                </a:lnTo>
                <a:lnTo>
                  <a:pt x="10" y="24"/>
                </a:lnTo>
                <a:lnTo>
                  <a:pt x="8" y="22"/>
                </a:lnTo>
                <a:lnTo>
                  <a:pt x="8" y="22"/>
                </a:lnTo>
                <a:lnTo>
                  <a:pt x="8" y="20"/>
                </a:lnTo>
                <a:lnTo>
                  <a:pt x="8" y="20"/>
                </a:lnTo>
                <a:lnTo>
                  <a:pt x="8" y="18"/>
                </a:lnTo>
                <a:lnTo>
                  <a:pt x="8" y="18"/>
                </a:lnTo>
                <a:lnTo>
                  <a:pt x="6" y="18"/>
                </a:lnTo>
                <a:lnTo>
                  <a:pt x="6" y="16"/>
                </a:lnTo>
                <a:lnTo>
                  <a:pt x="6" y="14"/>
                </a:lnTo>
                <a:lnTo>
                  <a:pt x="6" y="12"/>
                </a:lnTo>
                <a:lnTo>
                  <a:pt x="4" y="12"/>
                </a:lnTo>
                <a:lnTo>
                  <a:pt x="4" y="12"/>
                </a:lnTo>
                <a:lnTo>
                  <a:pt x="4" y="10"/>
                </a:lnTo>
                <a:lnTo>
                  <a:pt x="4" y="8"/>
                </a:lnTo>
                <a:lnTo>
                  <a:pt x="2" y="8"/>
                </a:lnTo>
                <a:lnTo>
                  <a:pt x="2" y="8"/>
                </a:lnTo>
                <a:lnTo>
                  <a:pt x="2" y="6"/>
                </a:lnTo>
                <a:lnTo>
                  <a:pt x="2" y="6"/>
                </a:lnTo>
                <a:lnTo>
                  <a:pt x="2" y="4"/>
                </a:lnTo>
                <a:lnTo>
                  <a:pt x="2" y="4"/>
                </a:lnTo>
                <a:lnTo>
                  <a:pt x="2" y="4"/>
                </a:lnTo>
                <a:lnTo>
                  <a:pt x="0" y="2"/>
                </a:lnTo>
                <a:lnTo>
                  <a:pt x="0" y="2"/>
                </a:lnTo>
                <a:lnTo>
                  <a:pt x="0" y="0"/>
                </a:lnTo>
                <a:lnTo>
                  <a:pt x="0" y="0"/>
                </a:lnTo>
                <a:lnTo>
                  <a:pt x="0" y="0"/>
                </a:lnTo>
                <a:lnTo>
                  <a:pt x="0" y="0"/>
                </a:lnTo>
                <a:lnTo>
                  <a:pt x="0" y="0"/>
                </a:lnTo>
                <a:lnTo>
                  <a:pt x="0" y="2"/>
                </a:lnTo>
                <a:lnTo>
                  <a:pt x="2" y="2"/>
                </a:lnTo>
                <a:lnTo>
                  <a:pt x="2" y="2"/>
                </a:lnTo>
                <a:lnTo>
                  <a:pt x="2" y="4"/>
                </a:lnTo>
                <a:lnTo>
                  <a:pt x="2" y="4"/>
                </a:lnTo>
                <a:lnTo>
                  <a:pt x="4" y="6"/>
                </a:lnTo>
                <a:lnTo>
                  <a:pt x="4" y="6"/>
                </a:lnTo>
                <a:lnTo>
                  <a:pt x="4" y="8"/>
                </a:lnTo>
                <a:lnTo>
                  <a:pt x="6" y="8"/>
                </a:lnTo>
                <a:lnTo>
                  <a:pt x="6" y="10"/>
                </a:lnTo>
                <a:lnTo>
                  <a:pt x="6" y="10"/>
                </a:lnTo>
                <a:lnTo>
                  <a:pt x="6" y="12"/>
                </a:lnTo>
                <a:lnTo>
                  <a:pt x="6" y="12"/>
                </a:lnTo>
                <a:lnTo>
                  <a:pt x="6" y="1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6" name="Freeform 229"/>
          <p:cNvSpPr>
            <a:spLocks/>
          </p:cNvSpPr>
          <p:nvPr/>
        </p:nvSpPr>
        <p:spPr bwMode="auto">
          <a:xfrm>
            <a:off x="10723768" y="4375507"/>
            <a:ext cx="19050" cy="41275"/>
          </a:xfrm>
          <a:custGeom>
            <a:avLst/>
            <a:gdLst>
              <a:gd name="T0" fmla="*/ 2 w 12"/>
              <a:gd name="T1" fmla="*/ 4 h 26"/>
              <a:gd name="T2" fmla="*/ 2 w 12"/>
              <a:gd name="T3" fmla="*/ 4 h 26"/>
              <a:gd name="T4" fmla="*/ 0 w 12"/>
              <a:gd name="T5" fmla="*/ 2 h 26"/>
              <a:gd name="T6" fmla="*/ 0 w 12"/>
              <a:gd name="T7" fmla="*/ 2 h 26"/>
              <a:gd name="T8" fmla="*/ 0 w 12"/>
              <a:gd name="T9" fmla="*/ 2 h 26"/>
              <a:gd name="T10" fmla="*/ 0 w 12"/>
              <a:gd name="T11" fmla="*/ 0 h 26"/>
              <a:gd name="T12" fmla="*/ 0 w 12"/>
              <a:gd name="T13" fmla="*/ 0 h 26"/>
              <a:gd name="T14" fmla="*/ 2 w 12"/>
              <a:gd name="T15" fmla="*/ 0 h 26"/>
              <a:gd name="T16" fmla="*/ 2 w 12"/>
              <a:gd name="T17" fmla="*/ 0 h 26"/>
              <a:gd name="T18" fmla="*/ 2 w 12"/>
              <a:gd name="T19" fmla="*/ 2 h 26"/>
              <a:gd name="T20" fmla="*/ 2 w 12"/>
              <a:gd name="T21" fmla="*/ 2 h 26"/>
              <a:gd name="T22" fmla="*/ 4 w 12"/>
              <a:gd name="T23" fmla="*/ 4 h 26"/>
              <a:gd name="T24" fmla="*/ 4 w 12"/>
              <a:gd name="T25" fmla="*/ 4 h 26"/>
              <a:gd name="T26" fmla="*/ 4 w 12"/>
              <a:gd name="T27" fmla="*/ 6 h 26"/>
              <a:gd name="T28" fmla="*/ 4 w 12"/>
              <a:gd name="T29" fmla="*/ 6 h 26"/>
              <a:gd name="T30" fmla="*/ 6 w 12"/>
              <a:gd name="T31" fmla="*/ 6 h 26"/>
              <a:gd name="T32" fmla="*/ 6 w 12"/>
              <a:gd name="T33" fmla="*/ 8 h 26"/>
              <a:gd name="T34" fmla="*/ 6 w 12"/>
              <a:gd name="T35" fmla="*/ 8 h 26"/>
              <a:gd name="T36" fmla="*/ 6 w 12"/>
              <a:gd name="T37" fmla="*/ 10 h 26"/>
              <a:gd name="T38" fmla="*/ 6 w 12"/>
              <a:gd name="T39" fmla="*/ 10 h 26"/>
              <a:gd name="T40" fmla="*/ 8 w 12"/>
              <a:gd name="T41" fmla="*/ 12 h 26"/>
              <a:gd name="T42" fmla="*/ 8 w 12"/>
              <a:gd name="T43" fmla="*/ 12 h 26"/>
              <a:gd name="T44" fmla="*/ 8 w 12"/>
              <a:gd name="T45" fmla="*/ 14 h 26"/>
              <a:gd name="T46" fmla="*/ 8 w 12"/>
              <a:gd name="T47" fmla="*/ 16 h 26"/>
              <a:gd name="T48" fmla="*/ 8 w 12"/>
              <a:gd name="T49" fmla="*/ 16 h 26"/>
              <a:gd name="T50" fmla="*/ 10 w 12"/>
              <a:gd name="T51" fmla="*/ 16 h 26"/>
              <a:gd name="T52" fmla="*/ 10 w 12"/>
              <a:gd name="T53" fmla="*/ 18 h 26"/>
              <a:gd name="T54" fmla="*/ 10 w 12"/>
              <a:gd name="T55" fmla="*/ 18 h 26"/>
              <a:gd name="T56" fmla="*/ 10 w 12"/>
              <a:gd name="T57" fmla="*/ 20 h 26"/>
              <a:gd name="T58" fmla="*/ 10 w 12"/>
              <a:gd name="T59" fmla="*/ 20 h 26"/>
              <a:gd name="T60" fmla="*/ 10 w 12"/>
              <a:gd name="T61" fmla="*/ 22 h 26"/>
              <a:gd name="T62" fmla="*/ 10 w 12"/>
              <a:gd name="T63" fmla="*/ 22 h 26"/>
              <a:gd name="T64" fmla="*/ 12 w 12"/>
              <a:gd name="T65" fmla="*/ 24 h 26"/>
              <a:gd name="T66" fmla="*/ 10 w 12"/>
              <a:gd name="T67" fmla="*/ 24 h 26"/>
              <a:gd name="T68" fmla="*/ 12 w 12"/>
              <a:gd name="T69" fmla="*/ 24 h 26"/>
              <a:gd name="T70" fmla="*/ 12 w 12"/>
              <a:gd name="T71" fmla="*/ 26 h 26"/>
              <a:gd name="T72" fmla="*/ 12 w 12"/>
              <a:gd name="T73" fmla="*/ 26 h 26"/>
              <a:gd name="T74" fmla="*/ 12 w 12"/>
              <a:gd name="T75" fmla="*/ 26 h 26"/>
              <a:gd name="T76" fmla="*/ 12 w 12"/>
              <a:gd name="T77" fmla="*/ 24 h 26"/>
              <a:gd name="T78" fmla="*/ 10 w 12"/>
              <a:gd name="T79" fmla="*/ 24 h 26"/>
              <a:gd name="T80" fmla="*/ 10 w 12"/>
              <a:gd name="T81" fmla="*/ 24 h 26"/>
              <a:gd name="T82" fmla="*/ 10 w 12"/>
              <a:gd name="T83" fmla="*/ 24 h 26"/>
              <a:gd name="T84" fmla="*/ 10 w 12"/>
              <a:gd name="T85" fmla="*/ 22 h 26"/>
              <a:gd name="T86" fmla="*/ 10 w 12"/>
              <a:gd name="T87" fmla="*/ 22 h 26"/>
              <a:gd name="T88" fmla="*/ 10 w 12"/>
              <a:gd name="T89" fmla="*/ 20 h 26"/>
              <a:gd name="T90" fmla="*/ 8 w 12"/>
              <a:gd name="T91" fmla="*/ 20 h 26"/>
              <a:gd name="T92" fmla="*/ 8 w 12"/>
              <a:gd name="T93" fmla="*/ 18 h 26"/>
              <a:gd name="T94" fmla="*/ 8 w 12"/>
              <a:gd name="T95" fmla="*/ 18 h 26"/>
              <a:gd name="T96" fmla="*/ 8 w 12"/>
              <a:gd name="T97" fmla="*/ 16 h 26"/>
              <a:gd name="T98" fmla="*/ 6 w 12"/>
              <a:gd name="T99" fmla="*/ 16 h 26"/>
              <a:gd name="T100" fmla="*/ 6 w 12"/>
              <a:gd name="T101" fmla="*/ 14 h 26"/>
              <a:gd name="T102" fmla="*/ 6 w 12"/>
              <a:gd name="T103" fmla="*/ 14 h 26"/>
              <a:gd name="T104" fmla="*/ 6 w 12"/>
              <a:gd name="T105" fmla="*/ 12 h 26"/>
              <a:gd name="T106" fmla="*/ 4 w 12"/>
              <a:gd name="T107" fmla="*/ 12 h 26"/>
              <a:gd name="T108" fmla="*/ 4 w 12"/>
              <a:gd name="T109" fmla="*/ 10 h 26"/>
              <a:gd name="T110" fmla="*/ 4 w 12"/>
              <a:gd name="T111" fmla="*/ 10 h 26"/>
              <a:gd name="T112" fmla="*/ 4 w 12"/>
              <a:gd name="T113" fmla="*/ 8 h 26"/>
              <a:gd name="T114" fmla="*/ 4 w 12"/>
              <a:gd name="T115" fmla="*/ 8 h 26"/>
              <a:gd name="T116" fmla="*/ 2 w 12"/>
              <a:gd name="T117" fmla="*/ 6 h 26"/>
              <a:gd name="T118" fmla="*/ 2 w 12"/>
              <a:gd name="T119" fmla="*/ 6 h 26"/>
              <a:gd name="T120" fmla="*/ 2 w 12"/>
              <a:gd name="T121" fmla="*/ 4 h 26"/>
              <a:gd name="T122" fmla="*/ 2 w 12"/>
              <a:gd name="T12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 h="26">
                <a:moveTo>
                  <a:pt x="2" y="4"/>
                </a:moveTo>
                <a:lnTo>
                  <a:pt x="2" y="4"/>
                </a:lnTo>
                <a:lnTo>
                  <a:pt x="0" y="2"/>
                </a:lnTo>
                <a:lnTo>
                  <a:pt x="0" y="2"/>
                </a:lnTo>
                <a:lnTo>
                  <a:pt x="0" y="2"/>
                </a:lnTo>
                <a:lnTo>
                  <a:pt x="0" y="0"/>
                </a:lnTo>
                <a:lnTo>
                  <a:pt x="0" y="0"/>
                </a:lnTo>
                <a:lnTo>
                  <a:pt x="2" y="0"/>
                </a:lnTo>
                <a:lnTo>
                  <a:pt x="2" y="0"/>
                </a:lnTo>
                <a:lnTo>
                  <a:pt x="2" y="2"/>
                </a:lnTo>
                <a:lnTo>
                  <a:pt x="2" y="2"/>
                </a:lnTo>
                <a:lnTo>
                  <a:pt x="4" y="4"/>
                </a:lnTo>
                <a:lnTo>
                  <a:pt x="4" y="4"/>
                </a:lnTo>
                <a:lnTo>
                  <a:pt x="4" y="6"/>
                </a:lnTo>
                <a:lnTo>
                  <a:pt x="4" y="6"/>
                </a:lnTo>
                <a:lnTo>
                  <a:pt x="6" y="6"/>
                </a:lnTo>
                <a:lnTo>
                  <a:pt x="6" y="8"/>
                </a:lnTo>
                <a:lnTo>
                  <a:pt x="6" y="8"/>
                </a:lnTo>
                <a:lnTo>
                  <a:pt x="6" y="10"/>
                </a:lnTo>
                <a:lnTo>
                  <a:pt x="6" y="10"/>
                </a:lnTo>
                <a:lnTo>
                  <a:pt x="8" y="12"/>
                </a:lnTo>
                <a:lnTo>
                  <a:pt x="8" y="12"/>
                </a:lnTo>
                <a:lnTo>
                  <a:pt x="8" y="14"/>
                </a:lnTo>
                <a:lnTo>
                  <a:pt x="8" y="16"/>
                </a:lnTo>
                <a:lnTo>
                  <a:pt x="8" y="16"/>
                </a:lnTo>
                <a:lnTo>
                  <a:pt x="10" y="16"/>
                </a:lnTo>
                <a:lnTo>
                  <a:pt x="10" y="18"/>
                </a:lnTo>
                <a:lnTo>
                  <a:pt x="10" y="18"/>
                </a:lnTo>
                <a:lnTo>
                  <a:pt x="10" y="20"/>
                </a:lnTo>
                <a:lnTo>
                  <a:pt x="10" y="20"/>
                </a:lnTo>
                <a:lnTo>
                  <a:pt x="10" y="22"/>
                </a:lnTo>
                <a:lnTo>
                  <a:pt x="10" y="22"/>
                </a:lnTo>
                <a:lnTo>
                  <a:pt x="12" y="24"/>
                </a:lnTo>
                <a:lnTo>
                  <a:pt x="10" y="24"/>
                </a:lnTo>
                <a:lnTo>
                  <a:pt x="12" y="24"/>
                </a:lnTo>
                <a:lnTo>
                  <a:pt x="12" y="26"/>
                </a:lnTo>
                <a:lnTo>
                  <a:pt x="12" y="26"/>
                </a:lnTo>
                <a:lnTo>
                  <a:pt x="12" y="26"/>
                </a:lnTo>
                <a:lnTo>
                  <a:pt x="12" y="24"/>
                </a:lnTo>
                <a:lnTo>
                  <a:pt x="10" y="24"/>
                </a:lnTo>
                <a:lnTo>
                  <a:pt x="10" y="24"/>
                </a:lnTo>
                <a:lnTo>
                  <a:pt x="10" y="24"/>
                </a:lnTo>
                <a:lnTo>
                  <a:pt x="10" y="22"/>
                </a:lnTo>
                <a:lnTo>
                  <a:pt x="10" y="22"/>
                </a:lnTo>
                <a:lnTo>
                  <a:pt x="10" y="20"/>
                </a:lnTo>
                <a:lnTo>
                  <a:pt x="8" y="20"/>
                </a:lnTo>
                <a:lnTo>
                  <a:pt x="8" y="18"/>
                </a:lnTo>
                <a:lnTo>
                  <a:pt x="8" y="18"/>
                </a:lnTo>
                <a:lnTo>
                  <a:pt x="8" y="16"/>
                </a:lnTo>
                <a:lnTo>
                  <a:pt x="6" y="16"/>
                </a:lnTo>
                <a:lnTo>
                  <a:pt x="6" y="14"/>
                </a:lnTo>
                <a:lnTo>
                  <a:pt x="6" y="14"/>
                </a:lnTo>
                <a:lnTo>
                  <a:pt x="6" y="12"/>
                </a:lnTo>
                <a:lnTo>
                  <a:pt x="4" y="12"/>
                </a:lnTo>
                <a:lnTo>
                  <a:pt x="4" y="10"/>
                </a:lnTo>
                <a:lnTo>
                  <a:pt x="4" y="10"/>
                </a:lnTo>
                <a:lnTo>
                  <a:pt x="4" y="8"/>
                </a:lnTo>
                <a:lnTo>
                  <a:pt x="4" y="8"/>
                </a:lnTo>
                <a:lnTo>
                  <a:pt x="2" y="6"/>
                </a:lnTo>
                <a:lnTo>
                  <a:pt x="2" y="6"/>
                </a:lnTo>
                <a:lnTo>
                  <a:pt x="2" y="4"/>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7" name="Freeform 230"/>
          <p:cNvSpPr>
            <a:spLocks/>
          </p:cNvSpPr>
          <p:nvPr/>
        </p:nvSpPr>
        <p:spPr bwMode="auto">
          <a:xfrm>
            <a:off x="10733293" y="4372332"/>
            <a:ext cx="15875" cy="44450"/>
          </a:xfrm>
          <a:custGeom>
            <a:avLst/>
            <a:gdLst>
              <a:gd name="T0" fmla="*/ 2 w 10"/>
              <a:gd name="T1" fmla="*/ 10 h 28"/>
              <a:gd name="T2" fmla="*/ 2 w 10"/>
              <a:gd name="T3" fmla="*/ 10 h 28"/>
              <a:gd name="T4" fmla="*/ 2 w 10"/>
              <a:gd name="T5" fmla="*/ 8 h 28"/>
              <a:gd name="T6" fmla="*/ 0 w 10"/>
              <a:gd name="T7" fmla="*/ 8 h 28"/>
              <a:gd name="T8" fmla="*/ 0 w 10"/>
              <a:gd name="T9" fmla="*/ 6 h 28"/>
              <a:gd name="T10" fmla="*/ 0 w 10"/>
              <a:gd name="T11" fmla="*/ 6 h 28"/>
              <a:gd name="T12" fmla="*/ 0 w 10"/>
              <a:gd name="T13" fmla="*/ 4 h 28"/>
              <a:gd name="T14" fmla="*/ 0 w 10"/>
              <a:gd name="T15" fmla="*/ 4 h 28"/>
              <a:gd name="T16" fmla="*/ 0 w 10"/>
              <a:gd name="T17" fmla="*/ 2 h 28"/>
              <a:gd name="T18" fmla="*/ 0 w 10"/>
              <a:gd name="T19" fmla="*/ 2 h 28"/>
              <a:gd name="T20" fmla="*/ 0 w 10"/>
              <a:gd name="T21" fmla="*/ 0 h 28"/>
              <a:gd name="T22" fmla="*/ 0 w 10"/>
              <a:gd name="T23" fmla="*/ 0 h 28"/>
              <a:gd name="T24" fmla="*/ 0 w 10"/>
              <a:gd name="T25" fmla="*/ 0 h 28"/>
              <a:gd name="T26" fmla="*/ 0 w 10"/>
              <a:gd name="T27" fmla="*/ 0 h 28"/>
              <a:gd name="T28" fmla="*/ 0 w 10"/>
              <a:gd name="T29" fmla="*/ 0 h 28"/>
              <a:gd name="T30" fmla="*/ 2 w 10"/>
              <a:gd name="T31" fmla="*/ 0 h 28"/>
              <a:gd name="T32" fmla="*/ 2 w 10"/>
              <a:gd name="T33" fmla="*/ 0 h 28"/>
              <a:gd name="T34" fmla="*/ 2 w 10"/>
              <a:gd name="T35" fmla="*/ 2 h 28"/>
              <a:gd name="T36" fmla="*/ 2 w 10"/>
              <a:gd name="T37" fmla="*/ 4 h 28"/>
              <a:gd name="T38" fmla="*/ 4 w 10"/>
              <a:gd name="T39" fmla="*/ 4 h 28"/>
              <a:gd name="T40" fmla="*/ 4 w 10"/>
              <a:gd name="T41" fmla="*/ 6 h 28"/>
              <a:gd name="T42" fmla="*/ 4 w 10"/>
              <a:gd name="T43" fmla="*/ 6 h 28"/>
              <a:gd name="T44" fmla="*/ 4 w 10"/>
              <a:gd name="T45" fmla="*/ 8 h 28"/>
              <a:gd name="T46" fmla="*/ 4 w 10"/>
              <a:gd name="T47" fmla="*/ 8 h 28"/>
              <a:gd name="T48" fmla="*/ 4 w 10"/>
              <a:gd name="T49" fmla="*/ 10 h 28"/>
              <a:gd name="T50" fmla="*/ 4 w 10"/>
              <a:gd name="T51" fmla="*/ 10 h 28"/>
              <a:gd name="T52" fmla="*/ 6 w 10"/>
              <a:gd name="T53" fmla="*/ 12 h 28"/>
              <a:gd name="T54" fmla="*/ 6 w 10"/>
              <a:gd name="T55" fmla="*/ 14 h 28"/>
              <a:gd name="T56" fmla="*/ 6 w 10"/>
              <a:gd name="T57" fmla="*/ 14 h 28"/>
              <a:gd name="T58" fmla="*/ 6 w 10"/>
              <a:gd name="T59" fmla="*/ 16 h 28"/>
              <a:gd name="T60" fmla="*/ 8 w 10"/>
              <a:gd name="T61" fmla="*/ 16 h 28"/>
              <a:gd name="T62" fmla="*/ 6 w 10"/>
              <a:gd name="T63" fmla="*/ 16 h 28"/>
              <a:gd name="T64" fmla="*/ 8 w 10"/>
              <a:gd name="T65" fmla="*/ 18 h 28"/>
              <a:gd name="T66" fmla="*/ 8 w 10"/>
              <a:gd name="T67" fmla="*/ 18 h 28"/>
              <a:gd name="T68" fmla="*/ 8 w 10"/>
              <a:gd name="T69" fmla="*/ 20 h 28"/>
              <a:gd name="T70" fmla="*/ 8 w 10"/>
              <a:gd name="T71" fmla="*/ 20 h 28"/>
              <a:gd name="T72" fmla="*/ 10 w 10"/>
              <a:gd name="T73" fmla="*/ 22 h 28"/>
              <a:gd name="T74" fmla="*/ 10 w 10"/>
              <a:gd name="T75" fmla="*/ 22 h 28"/>
              <a:gd name="T76" fmla="*/ 10 w 10"/>
              <a:gd name="T77" fmla="*/ 24 h 28"/>
              <a:gd name="T78" fmla="*/ 10 w 10"/>
              <a:gd name="T79" fmla="*/ 24 h 28"/>
              <a:gd name="T80" fmla="*/ 10 w 10"/>
              <a:gd name="T81" fmla="*/ 26 h 28"/>
              <a:gd name="T82" fmla="*/ 10 w 10"/>
              <a:gd name="T83" fmla="*/ 26 h 28"/>
              <a:gd name="T84" fmla="*/ 10 w 10"/>
              <a:gd name="T85" fmla="*/ 28 h 28"/>
              <a:gd name="T86" fmla="*/ 10 w 10"/>
              <a:gd name="T87" fmla="*/ 28 h 28"/>
              <a:gd name="T88" fmla="*/ 8 w 10"/>
              <a:gd name="T89" fmla="*/ 28 h 28"/>
              <a:gd name="T90" fmla="*/ 8 w 10"/>
              <a:gd name="T91" fmla="*/ 26 h 28"/>
              <a:gd name="T92" fmla="*/ 8 w 10"/>
              <a:gd name="T93" fmla="*/ 26 h 28"/>
              <a:gd name="T94" fmla="*/ 8 w 10"/>
              <a:gd name="T95" fmla="*/ 26 h 28"/>
              <a:gd name="T96" fmla="*/ 8 w 10"/>
              <a:gd name="T97" fmla="*/ 24 h 28"/>
              <a:gd name="T98" fmla="*/ 6 w 10"/>
              <a:gd name="T99" fmla="*/ 22 h 28"/>
              <a:gd name="T100" fmla="*/ 8 w 10"/>
              <a:gd name="T101" fmla="*/ 22 h 28"/>
              <a:gd name="T102" fmla="*/ 6 w 10"/>
              <a:gd name="T103" fmla="*/ 20 h 28"/>
              <a:gd name="T104" fmla="*/ 6 w 10"/>
              <a:gd name="T105" fmla="*/ 20 h 28"/>
              <a:gd name="T106" fmla="*/ 4 w 10"/>
              <a:gd name="T107" fmla="*/ 18 h 28"/>
              <a:gd name="T108" fmla="*/ 4 w 10"/>
              <a:gd name="T109" fmla="*/ 16 h 28"/>
              <a:gd name="T110" fmla="*/ 4 w 10"/>
              <a:gd name="T111" fmla="*/ 14 h 28"/>
              <a:gd name="T112" fmla="*/ 4 w 10"/>
              <a:gd name="T113" fmla="*/ 12 h 28"/>
              <a:gd name="T114" fmla="*/ 2 w 10"/>
              <a:gd name="T115" fmla="*/ 12 h 28"/>
              <a:gd name="T116" fmla="*/ 2 w 10"/>
              <a:gd name="T11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28">
                <a:moveTo>
                  <a:pt x="2" y="10"/>
                </a:moveTo>
                <a:lnTo>
                  <a:pt x="2" y="10"/>
                </a:lnTo>
                <a:lnTo>
                  <a:pt x="2" y="8"/>
                </a:lnTo>
                <a:lnTo>
                  <a:pt x="0" y="8"/>
                </a:lnTo>
                <a:lnTo>
                  <a:pt x="0" y="6"/>
                </a:lnTo>
                <a:lnTo>
                  <a:pt x="0" y="6"/>
                </a:lnTo>
                <a:lnTo>
                  <a:pt x="0" y="4"/>
                </a:lnTo>
                <a:lnTo>
                  <a:pt x="0" y="4"/>
                </a:lnTo>
                <a:lnTo>
                  <a:pt x="0" y="2"/>
                </a:lnTo>
                <a:lnTo>
                  <a:pt x="0" y="2"/>
                </a:lnTo>
                <a:lnTo>
                  <a:pt x="0" y="0"/>
                </a:lnTo>
                <a:lnTo>
                  <a:pt x="0" y="0"/>
                </a:lnTo>
                <a:lnTo>
                  <a:pt x="0" y="0"/>
                </a:lnTo>
                <a:lnTo>
                  <a:pt x="0" y="0"/>
                </a:lnTo>
                <a:lnTo>
                  <a:pt x="0" y="0"/>
                </a:lnTo>
                <a:lnTo>
                  <a:pt x="2" y="0"/>
                </a:lnTo>
                <a:lnTo>
                  <a:pt x="2" y="0"/>
                </a:lnTo>
                <a:lnTo>
                  <a:pt x="2" y="2"/>
                </a:lnTo>
                <a:lnTo>
                  <a:pt x="2" y="4"/>
                </a:lnTo>
                <a:lnTo>
                  <a:pt x="4" y="4"/>
                </a:lnTo>
                <a:lnTo>
                  <a:pt x="4" y="6"/>
                </a:lnTo>
                <a:lnTo>
                  <a:pt x="4" y="6"/>
                </a:lnTo>
                <a:lnTo>
                  <a:pt x="4" y="8"/>
                </a:lnTo>
                <a:lnTo>
                  <a:pt x="4" y="8"/>
                </a:lnTo>
                <a:lnTo>
                  <a:pt x="4" y="10"/>
                </a:lnTo>
                <a:lnTo>
                  <a:pt x="4" y="10"/>
                </a:lnTo>
                <a:lnTo>
                  <a:pt x="6" y="12"/>
                </a:lnTo>
                <a:lnTo>
                  <a:pt x="6" y="14"/>
                </a:lnTo>
                <a:lnTo>
                  <a:pt x="6" y="14"/>
                </a:lnTo>
                <a:lnTo>
                  <a:pt x="6" y="16"/>
                </a:lnTo>
                <a:lnTo>
                  <a:pt x="8" y="16"/>
                </a:lnTo>
                <a:lnTo>
                  <a:pt x="6" y="16"/>
                </a:lnTo>
                <a:lnTo>
                  <a:pt x="8" y="18"/>
                </a:lnTo>
                <a:lnTo>
                  <a:pt x="8" y="18"/>
                </a:lnTo>
                <a:lnTo>
                  <a:pt x="8" y="20"/>
                </a:lnTo>
                <a:lnTo>
                  <a:pt x="8" y="20"/>
                </a:lnTo>
                <a:lnTo>
                  <a:pt x="10" y="22"/>
                </a:lnTo>
                <a:lnTo>
                  <a:pt x="10" y="22"/>
                </a:lnTo>
                <a:lnTo>
                  <a:pt x="10" y="24"/>
                </a:lnTo>
                <a:lnTo>
                  <a:pt x="10" y="24"/>
                </a:lnTo>
                <a:lnTo>
                  <a:pt x="10" y="26"/>
                </a:lnTo>
                <a:lnTo>
                  <a:pt x="10" y="26"/>
                </a:lnTo>
                <a:lnTo>
                  <a:pt x="10" y="28"/>
                </a:lnTo>
                <a:lnTo>
                  <a:pt x="10" y="28"/>
                </a:lnTo>
                <a:lnTo>
                  <a:pt x="8" y="28"/>
                </a:lnTo>
                <a:lnTo>
                  <a:pt x="8" y="26"/>
                </a:lnTo>
                <a:lnTo>
                  <a:pt x="8" y="26"/>
                </a:lnTo>
                <a:lnTo>
                  <a:pt x="8" y="26"/>
                </a:lnTo>
                <a:lnTo>
                  <a:pt x="8" y="24"/>
                </a:lnTo>
                <a:lnTo>
                  <a:pt x="6" y="22"/>
                </a:lnTo>
                <a:lnTo>
                  <a:pt x="8" y="22"/>
                </a:lnTo>
                <a:lnTo>
                  <a:pt x="6" y="20"/>
                </a:lnTo>
                <a:lnTo>
                  <a:pt x="6" y="20"/>
                </a:lnTo>
                <a:lnTo>
                  <a:pt x="4" y="18"/>
                </a:lnTo>
                <a:lnTo>
                  <a:pt x="4" y="16"/>
                </a:lnTo>
                <a:lnTo>
                  <a:pt x="4" y="14"/>
                </a:lnTo>
                <a:lnTo>
                  <a:pt x="4" y="12"/>
                </a:lnTo>
                <a:lnTo>
                  <a:pt x="2" y="12"/>
                </a:lnTo>
                <a:lnTo>
                  <a:pt x="2" y="1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8" name="Freeform 231"/>
          <p:cNvSpPr>
            <a:spLocks/>
          </p:cNvSpPr>
          <p:nvPr/>
        </p:nvSpPr>
        <p:spPr bwMode="auto">
          <a:xfrm>
            <a:off x="10739643" y="4375507"/>
            <a:ext cx="15875" cy="38100"/>
          </a:xfrm>
          <a:custGeom>
            <a:avLst/>
            <a:gdLst>
              <a:gd name="T0" fmla="*/ 6 w 10"/>
              <a:gd name="T1" fmla="*/ 12 h 24"/>
              <a:gd name="T2" fmla="*/ 6 w 10"/>
              <a:gd name="T3" fmla="*/ 14 h 24"/>
              <a:gd name="T4" fmla="*/ 6 w 10"/>
              <a:gd name="T5" fmla="*/ 14 h 24"/>
              <a:gd name="T6" fmla="*/ 6 w 10"/>
              <a:gd name="T7" fmla="*/ 16 h 24"/>
              <a:gd name="T8" fmla="*/ 6 w 10"/>
              <a:gd name="T9" fmla="*/ 16 h 24"/>
              <a:gd name="T10" fmla="*/ 8 w 10"/>
              <a:gd name="T11" fmla="*/ 18 h 24"/>
              <a:gd name="T12" fmla="*/ 8 w 10"/>
              <a:gd name="T13" fmla="*/ 18 h 24"/>
              <a:gd name="T14" fmla="*/ 8 w 10"/>
              <a:gd name="T15" fmla="*/ 20 h 24"/>
              <a:gd name="T16" fmla="*/ 8 w 10"/>
              <a:gd name="T17" fmla="*/ 20 h 24"/>
              <a:gd name="T18" fmla="*/ 8 w 10"/>
              <a:gd name="T19" fmla="*/ 20 h 24"/>
              <a:gd name="T20" fmla="*/ 10 w 10"/>
              <a:gd name="T21" fmla="*/ 20 h 24"/>
              <a:gd name="T22" fmla="*/ 10 w 10"/>
              <a:gd name="T23" fmla="*/ 22 h 24"/>
              <a:gd name="T24" fmla="*/ 10 w 10"/>
              <a:gd name="T25" fmla="*/ 22 h 24"/>
              <a:gd name="T26" fmla="*/ 10 w 10"/>
              <a:gd name="T27" fmla="*/ 24 h 24"/>
              <a:gd name="T28" fmla="*/ 10 w 10"/>
              <a:gd name="T29" fmla="*/ 24 h 24"/>
              <a:gd name="T30" fmla="*/ 10 w 10"/>
              <a:gd name="T31" fmla="*/ 24 h 24"/>
              <a:gd name="T32" fmla="*/ 8 w 10"/>
              <a:gd name="T33" fmla="*/ 24 h 24"/>
              <a:gd name="T34" fmla="*/ 8 w 10"/>
              <a:gd name="T35" fmla="*/ 24 h 24"/>
              <a:gd name="T36" fmla="*/ 8 w 10"/>
              <a:gd name="T37" fmla="*/ 22 h 24"/>
              <a:gd name="T38" fmla="*/ 8 w 10"/>
              <a:gd name="T39" fmla="*/ 22 h 24"/>
              <a:gd name="T40" fmla="*/ 6 w 10"/>
              <a:gd name="T41" fmla="*/ 20 h 24"/>
              <a:gd name="T42" fmla="*/ 6 w 10"/>
              <a:gd name="T43" fmla="*/ 18 h 24"/>
              <a:gd name="T44" fmla="*/ 6 w 10"/>
              <a:gd name="T45" fmla="*/ 18 h 24"/>
              <a:gd name="T46" fmla="*/ 6 w 10"/>
              <a:gd name="T47" fmla="*/ 18 h 24"/>
              <a:gd name="T48" fmla="*/ 6 w 10"/>
              <a:gd name="T49" fmla="*/ 16 h 24"/>
              <a:gd name="T50" fmla="*/ 4 w 10"/>
              <a:gd name="T51" fmla="*/ 16 h 24"/>
              <a:gd name="T52" fmla="*/ 4 w 10"/>
              <a:gd name="T53" fmla="*/ 14 h 24"/>
              <a:gd name="T54" fmla="*/ 4 w 10"/>
              <a:gd name="T55" fmla="*/ 14 h 24"/>
              <a:gd name="T56" fmla="*/ 4 w 10"/>
              <a:gd name="T57" fmla="*/ 12 h 24"/>
              <a:gd name="T58" fmla="*/ 4 w 10"/>
              <a:gd name="T59" fmla="*/ 12 h 24"/>
              <a:gd name="T60" fmla="*/ 2 w 10"/>
              <a:gd name="T61" fmla="*/ 10 h 24"/>
              <a:gd name="T62" fmla="*/ 2 w 10"/>
              <a:gd name="T63" fmla="*/ 10 h 24"/>
              <a:gd name="T64" fmla="*/ 2 w 10"/>
              <a:gd name="T65" fmla="*/ 8 h 24"/>
              <a:gd name="T66" fmla="*/ 2 w 10"/>
              <a:gd name="T67" fmla="*/ 6 h 24"/>
              <a:gd name="T68" fmla="*/ 2 w 10"/>
              <a:gd name="T69" fmla="*/ 6 h 24"/>
              <a:gd name="T70" fmla="*/ 0 w 10"/>
              <a:gd name="T71" fmla="*/ 4 h 24"/>
              <a:gd name="T72" fmla="*/ 0 w 10"/>
              <a:gd name="T73" fmla="*/ 4 h 24"/>
              <a:gd name="T74" fmla="*/ 0 w 10"/>
              <a:gd name="T75" fmla="*/ 2 h 24"/>
              <a:gd name="T76" fmla="*/ 0 w 10"/>
              <a:gd name="T77" fmla="*/ 2 h 24"/>
              <a:gd name="T78" fmla="*/ 0 w 10"/>
              <a:gd name="T79" fmla="*/ 2 h 24"/>
              <a:gd name="T80" fmla="*/ 0 w 10"/>
              <a:gd name="T81" fmla="*/ 0 h 24"/>
              <a:gd name="T82" fmla="*/ 0 w 10"/>
              <a:gd name="T83" fmla="*/ 0 h 24"/>
              <a:gd name="T84" fmla="*/ 0 w 10"/>
              <a:gd name="T85" fmla="*/ 0 h 24"/>
              <a:gd name="T86" fmla="*/ 0 w 10"/>
              <a:gd name="T87" fmla="*/ 0 h 24"/>
              <a:gd name="T88" fmla="*/ 0 w 10"/>
              <a:gd name="T89" fmla="*/ 0 h 24"/>
              <a:gd name="T90" fmla="*/ 2 w 10"/>
              <a:gd name="T91" fmla="*/ 2 h 24"/>
              <a:gd name="T92" fmla="*/ 2 w 10"/>
              <a:gd name="T93" fmla="*/ 2 h 24"/>
              <a:gd name="T94" fmla="*/ 2 w 10"/>
              <a:gd name="T95" fmla="*/ 4 h 24"/>
              <a:gd name="T96" fmla="*/ 2 w 10"/>
              <a:gd name="T97" fmla="*/ 4 h 24"/>
              <a:gd name="T98" fmla="*/ 2 w 10"/>
              <a:gd name="T99" fmla="*/ 6 h 24"/>
              <a:gd name="T100" fmla="*/ 4 w 10"/>
              <a:gd name="T101" fmla="*/ 6 h 24"/>
              <a:gd name="T102" fmla="*/ 4 w 10"/>
              <a:gd name="T103" fmla="*/ 8 h 24"/>
              <a:gd name="T104" fmla="*/ 4 w 10"/>
              <a:gd name="T105" fmla="*/ 10 h 24"/>
              <a:gd name="T106" fmla="*/ 4 w 10"/>
              <a:gd name="T107" fmla="*/ 10 h 24"/>
              <a:gd name="T108" fmla="*/ 6 w 10"/>
              <a:gd name="T109" fmla="*/ 12 h 24"/>
              <a:gd name="T110" fmla="*/ 4 w 10"/>
              <a:gd name="T111" fmla="*/ 12 h 24"/>
              <a:gd name="T112" fmla="*/ 6 w 10"/>
              <a:gd name="T11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 h="24">
                <a:moveTo>
                  <a:pt x="6" y="12"/>
                </a:moveTo>
                <a:lnTo>
                  <a:pt x="6" y="14"/>
                </a:lnTo>
                <a:lnTo>
                  <a:pt x="6" y="14"/>
                </a:lnTo>
                <a:lnTo>
                  <a:pt x="6" y="16"/>
                </a:lnTo>
                <a:lnTo>
                  <a:pt x="6" y="16"/>
                </a:lnTo>
                <a:lnTo>
                  <a:pt x="8" y="18"/>
                </a:lnTo>
                <a:lnTo>
                  <a:pt x="8" y="18"/>
                </a:lnTo>
                <a:lnTo>
                  <a:pt x="8" y="20"/>
                </a:lnTo>
                <a:lnTo>
                  <a:pt x="8" y="20"/>
                </a:lnTo>
                <a:lnTo>
                  <a:pt x="8" y="20"/>
                </a:lnTo>
                <a:lnTo>
                  <a:pt x="10" y="20"/>
                </a:lnTo>
                <a:lnTo>
                  <a:pt x="10" y="22"/>
                </a:lnTo>
                <a:lnTo>
                  <a:pt x="10" y="22"/>
                </a:lnTo>
                <a:lnTo>
                  <a:pt x="10" y="24"/>
                </a:lnTo>
                <a:lnTo>
                  <a:pt x="10" y="24"/>
                </a:lnTo>
                <a:lnTo>
                  <a:pt x="10" y="24"/>
                </a:lnTo>
                <a:lnTo>
                  <a:pt x="8" y="24"/>
                </a:lnTo>
                <a:lnTo>
                  <a:pt x="8" y="24"/>
                </a:lnTo>
                <a:lnTo>
                  <a:pt x="8" y="22"/>
                </a:lnTo>
                <a:lnTo>
                  <a:pt x="8" y="22"/>
                </a:lnTo>
                <a:lnTo>
                  <a:pt x="6" y="20"/>
                </a:lnTo>
                <a:lnTo>
                  <a:pt x="6" y="18"/>
                </a:lnTo>
                <a:lnTo>
                  <a:pt x="6" y="18"/>
                </a:lnTo>
                <a:lnTo>
                  <a:pt x="6" y="18"/>
                </a:lnTo>
                <a:lnTo>
                  <a:pt x="6" y="16"/>
                </a:lnTo>
                <a:lnTo>
                  <a:pt x="4" y="16"/>
                </a:lnTo>
                <a:lnTo>
                  <a:pt x="4" y="14"/>
                </a:lnTo>
                <a:lnTo>
                  <a:pt x="4" y="14"/>
                </a:lnTo>
                <a:lnTo>
                  <a:pt x="4" y="12"/>
                </a:lnTo>
                <a:lnTo>
                  <a:pt x="4" y="12"/>
                </a:lnTo>
                <a:lnTo>
                  <a:pt x="2" y="10"/>
                </a:lnTo>
                <a:lnTo>
                  <a:pt x="2" y="10"/>
                </a:lnTo>
                <a:lnTo>
                  <a:pt x="2" y="8"/>
                </a:lnTo>
                <a:lnTo>
                  <a:pt x="2" y="6"/>
                </a:lnTo>
                <a:lnTo>
                  <a:pt x="2" y="6"/>
                </a:lnTo>
                <a:lnTo>
                  <a:pt x="0" y="4"/>
                </a:lnTo>
                <a:lnTo>
                  <a:pt x="0" y="4"/>
                </a:lnTo>
                <a:lnTo>
                  <a:pt x="0" y="2"/>
                </a:lnTo>
                <a:lnTo>
                  <a:pt x="0" y="2"/>
                </a:lnTo>
                <a:lnTo>
                  <a:pt x="0" y="2"/>
                </a:lnTo>
                <a:lnTo>
                  <a:pt x="0" y="0"/>
                </a:lnTo>
                <a:lnTo>
                  <a:pt x="0" y="0"/>
                </a:lnTo>
                <a:lnTo>
                  <a:pt x="0" y="0"/>
                </a:lnTo>
                <a:lnTo>
                  <a:pt x="0" y="0"/>
                </a:lnTo>
                <a:lnTo>
                  <a:pt x="0" y="0"/>
                </a:lnTo>
                <a:lnTo>
                  <a:pt x="2" y="2"/>
                </a:lnTo>
                <a:lnTo>
                  <a:pt x="2" y="2"/>
                </a:lnTo>
                <a:lnTo>
                  <a:pt x="2" y="4"/>
                </a:lnTo>
                <a:lnTo>
                  <a:pt x="2" y="4"/>
                </a:lnTo>
                <a:lnTo>
                  <a:pt x="2" y="6"/>
                </a:lnTo>
                <a:lnTo>
                  <a:pt x="4" y="6"/>
                </a:lnTo>
                <a:lnTo>
                  <a:pt x="4" y="8"/>
                </a:lnTo>
                <a:lnTo>
                  <a:pt x="4" y="10"/>
                </a:lnTo>
                <a:lnTo>
                  <a:pt x="4" y="10"/>
                </a:lnTo>
                <a:lnTo>
                  <a:pt x="6" y="12"/>
                </a:lnTo>
                <a:lnTo>
                  <a:pt x="4" y="12"/>
                </a:lnTo>
                <a:lnTo>
                  <a:pt x="6" y="1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29" name="Freeform 232"/>
          <p:cNvSpPr>
            <a:spLocks/>
          </p:cNvSpPr>
          <p:nvPr/>
        </p:nvSpPr>
        <p:spPr bwMode="auto">
          <a:xfrm>
            <a:off x="10707893" y="4388207"/>
            <a:ext cx="19050" cy="41275"/>
          </a:xfrm>
          <a:custGeom>
            <a:avLst/>
            <a:gdLst>
              <a:gd name="T0" fmla="*/ 2 w 12"/>
              <a:gd name="T1" fmla="*/ 4 h 26"/>
              <a:gd name="T2" fmla="*/ 0 w 12"/>
              <a:gd name="T3" fmla="*/ 2 h 26"/>
              <a:gd name="T4" fmla="*/ 0 w 12"/>
              <a:gd name="T5" fmla="*/ 2 h 26"/>
              <a:gd name="T6" fmla="*/ 0 w 12"/>
              <a:gd name="T7" fmla="*/ 0 h 26"/>
              <a:gd name="T8" fmla="*/ 0 w 12"/>
              <a:gd name="T9" fmla="*/ 0 h 26"/>
              <a:gd name="T10" fmla="*/ 0 w 12"/>
              <a:gd name="T11" fmla="*/ 0 h 26"/>
              <a:gd name="T12" fmla="*/ 2 w 12"/>
              <a:gd name="T13" fmla="*/ 0 h 26"/>
              <a:gd name="T14" fmla="*/ 2 w 12"/>
              <a:gd name="T15" fmla="*/ 0 h 26"/>
              <a:gd name="T16" fmla="*/ 2 w 12"/>
              <a:gd name="T17" fmla="*/ 0 h 26"/>
              <a:gd name="T18" fmla="*/ 2 w 12"/>
              <a:gd name="T19" fmla="*/ 2 h 26"/>
              <a:gd name="T20" fmla="*/ 2 w 12"/>
              <a:gd name="T21" fmla="*/ 2 h 26"/>
              <a:gd name="T22" fmla="*/ 2 w 12"/>
              <a:gd name="T23" fmla="*/ 4 h 26"/>
              <a:gd name="T24" fmla="*/ 4 w 12"/>
              <a:gd name="T25" fmla="*/ 4 h 26"/>
              <a:gd name="T26" fmla="*/ 4 w 12"/>
              <a:gd name="T27" fmla="*/ 4 h 26"/>
              <a:gd name="T28" fmla="*/ 4 w 12"/>
              <a:gd name="T29" fmla="*/ 6 h 26"/>
              <a:gd name="T30" fmla="*/ 4 w 12"/>
              <a:gd name="T31" fmla="*/ 6 h 26"/>
              <a:gd name="T32" fmla="*/ 4 w 12"/>
              <a:gd name="T33" fmla="*/ 6 h 26"/>
              <a:gd name="T34" fmla="*/ 6 w 12"/>
              <a:gd name="T35" fmla="*/ 8 h 26"/>
              <a:gd name="T36" fmla="*/ 6 w 12"/>
              <a:gd name="T37" fmla="*/ 8 h 26"/>
              <a:gd name="T38" fmla="*/ 6 w 12"/>
              <a:gd name="T39" fmla="*/ 10 h 26"/>
              <a:gd name="T40" fmla="*/ 6 w 12"/>
              <a:gd name="T41" fmla="*/ 10 h 26"/>
              <a:gd name="T42" fmla="*/ 6 w 12"/>
              <a:gd name="T43" fmla="*/ 12 h 26"/>
              <a:gd name="T44" fmla="*/ 6 w 12"/>
              <a:gd name="T45" fmla="*/ 12 h 26"/>
              <a:gd name="T46" fmla="*/ 8 w 12"/>
              <a:gd name="T47" fmla="*/ 12 h 26"/>
              <a:gd name="T48" fmla="*/ 8 w 12"/>
              <a:gd name="T49" fmla="*/ 14 h 26"/>
              <a:gd name="T50" fmla="*/ 8 w 12"/>
              <a:gd name="T51" fmla="*/ 16 h 26"/>
              <a:gd name="T52" fmla="*/ 8 w 12"/>
              <a:gd name="T53" fmla="*/ 18 h 26"/>
              <a:gd name="T54" fmla="*/ 8 w 12"/>
              <a:gd name="T55" fmla="*/ 18 h 26"/>
              <a:gd name="T56" fmla="*/ 8 w 12"/>
              <a:gd name="T57" fmla="*/ 20 h 26"/>
              <a:gd name="T58" fmla="*/ 10 w 12"/>
              <a:gd name="T59" fmla="*/ 20 h 26"/>
              <a:gd name="T60" fmla="*/ 8 w 12"/>
              <a:gd name="T61" fmla="*/ 22 h 26"/>
              <a:gd name="T62" fmla="*/ 10 w 12"/>
              <a:gd name="T63" fmla="*/ 22 h 26"/>
              <a:gd name="T64" fmla="*/ 10 w 12"/>
              <a:gd name="T65" fmla="*/ 22 h 26"/>
              <a:gd name="T66" fmla="*/ 12 w 12"/>
              <a:gd name="T67" fmla="*/ 24 h 26"/>
              <a:gd name="T68" fmla="*/ 12 w 12"/>
              <a:gd name="T69" fmla="*/ 24 h 26"/>
              <a:gd name="T70" fmla="*/ 12 w 12"/>
              <a:gd name="T71" fmla="*/ 26 h 26"/>
              <a:gd name="T72" fmla="*/ 10 w 12"/>
              <a:gd name="T73" fmla="*/ 26 h 26"/>
              <a:gd name="T74" fmla="*/ 10 w 12"/>
              <a:gd name="T75" fmla="*/ 24 h 26"/>
              <a:gd name="T76" fmla="*/ 10 w 12"/>
              <a:gd name="T77" fmla="*/ 24 h 26"/>
              <a:gd name="T78" fmla="*/ 10 w 12"/>
              <a:gd name="T79" fmla="*/ 22 h 26"/>
              <a:gd name="T80" fmla="*/ 8 w 12"/>
              <a:gd name="T81" fmla="*/ 22 h 26"/>
              <a:gd name="T82" fmla="*/ 8 w 12"/>
              <a:gd name="T83" fmla="*/ 20 h 26"/>
              <a:gd name="T84" fmla="*/ 8 w 12"/>
              <a:gd name="T85" fmla="*/ 20 h 26"/>
              <a:gd name="T86" fmla="*/ 8 w 12"/>
              <a:gd name="T87" fmla="*/ 18 h 26"/>
              <a:gd name="T88" fmla="*/ 6 w 12"/>
              <a:gd name="T89" fmla="*/ 18 h 26"/>
              <a:gd name="T90" fmla="*/ 6 w 12"/>
              <a:gd name="T91" fmla="*/ 16 h 26"/>
              <a:gd name="T92" fmla="*/ 6 w 12"/>
              <a:gd name="T93" fmla="*/ 16 h 26"/>
              <a:gd name="T94" fmla="*/ 6 w 12"/>
              <a:gd name="T95" fmla="*/ 14 h 26"/>
              <a:gd name="T96" fmla="*/ 4 w 12"/>
              <a:gd name="T97" fmla="*/ 12 h 26"/>
              <a:gd name="T98" fmla="*/ 6 w 12"/>
              <a:gd name="T99" fmla="*/ 12 h 26"/>
              <a:gd name="T100" fmla="*/ 4 w 12"/>
              <a:gd name="T101" fmla="*/ 12 h 26"/>
              <a:gd name="T102" fmla="*/ 4 w 12"/>
              <a:gd name="T103" fmla="*/ 10 h 26"/>
              <a:gd name="T104" fmla="*/ 4 w 12"/>
              <a:gd name="T105" fmla="*/ 10 h 26"/>
              <a:gd name="T106" fmla="*/ 4 w 12"/>
              <a:gd name="T107" fmla="*/ 10 h 26"/>
              <a:gd name="T108" fmla="*/ 4 w 12"/>
              <a:gd name="T109" fmla="*/ 8 h 26"/>
              <a:gd name="T110" fmla="*/ 2 w 12"/>
              <a:gd name="T111" fmla="*/ 8 h 26"/>
              <a:gd name="T112" fmla="*/ 2 w 12"/>
              <a:gd name="T113" fmla="*/ 6 h 26"/>
              <a:gd name="T114" fmla="*/ 2 w 12"/>
              <a:gd name="T115" fmla="*/ 6 h 26"/>
              <a:gd name="T116" fmla="*/ 2 w 12"/>
              <a:gd name="T117" fmla="*/ 4 h 26"/>
              <a:gd name="T118" fmla="*/ 2 w 12"/>
              <a:gd name="T119" fmla="*/ 4 h 26"/>
              <a:gd name="T120" fmla="*/ 2 w 12"/>
              <a:gd name="T121"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6">
                <a:moveTo>
                  <a:pt x="2" y="4"/>
                </a:moveTo>
                <a:lnTo>
                  <a:pt x="0" y="2"/>
                </a:lnTo>
                <a:lnTo>
                  <a:pt x="0" y="2"/>
                </a:lnTo>
                <a:lnTo>
                  <a:pt x="0" y="0"/>
                </a:lnTo>
                <a:lnTo>
                  <a:pt x="0" y="0"/>
                </a:lnTo>
                <a:lnTo>
                  <a:pt x="0" y="0"/>
                </a:lnTo>
                <a:lnTo>
                  <a:pt x="2" y="0"/>
                </a:lnTo>
                <a:lnTo>
                  <a:pt x="2" y="0"/>
                </a:lnTo>
                <a:lnTo>
                  <a:pt x="2" y="0"/>
                </a:lnTo>
                <a:lnTo>
                  <a:pt x="2" y="2"/>
                </a:lnTo>
                <a:lnTo>
                  <a:pt x="2" y="2"/>
                </a:lnTo>
                <a:lnTo>
                  <a:pt x="2" y="4"/>
                </a:lnTo>
                <a:lnTo>
                  <a:pt x="4" y="4"/>
                </a:lnTo>
                <a:lnTo>
                  <a:pt x="4" y="4"/>
                </a:lnTo>
                <a:lnTo>
                  <a:pt x="4" y="6"/>
                </a:lnTo>
                <a:lnTo>
                  <a:pt x="4" y="6"/>
                </a:lnTo>
                <a:lnTo>
                  <a:pt x="4" y="6"/>
                </a:lnTo>
                <a:lnTo>
                  <a:pt x="6" y="8"/>
                </a:lnTo>
                <a:lnTo>
                  <a:pt x="6" y="8"/>
                </a:lnTo>
                <a:lnTo>
                  <a:pt x="6" y="10"/>
                </a:lnTo>
                <a:lnTo>
                  <a:pt x="6" y="10"/>
                </a:lnTo>
                <a:lnTo>
                  <a:pt x="6" y="12"/>
                </a:lnTo>
                <a:lnTo>
                  <a:pt x="6" y="12"/>
                </a:lnTo>
                <a:lnTo>
                  <a:pt x="8" y="12"/>
                </a:lnTo>
                <a:lnTo>
                  <a:pt x="8" y="14"/>
                </a:lnTo>
                <a:lnTo>
                  <a:pt x="8" y="16"/>
                </a:lnTo>
                <a:lnTo>
                  <a:pt x="8" y="18"/>
                </a:lnTo>
                <a:lnTo>
                  <a:pt x="8" y="18"/>
                </a:lnTo>
                <a:lnTo>
                  <a:pt x="8" y="20"/>
                </a:lnTo>
                <a:lnTo>
                  <a:pt x="10" y="20"/>
                </a:lnTo>
                <a:lnTo>
                  <a:pt x="8" y="22"/>
                </a:lnTo>
                <a:lnTo>
                  <a:pt x="10" y="22"/>
                </a:lnTo>
                <a:lnTo>
                  <a:pt x="10" y="22"/>
                </a:lnTo>
                <a:lnTo>
                  <a:pt x="12" y="24"/>
                </a:lnTo>
                <a:lnTo>
                  <a:pt x="12" y="24"/>
                </a:lnTo>
                <a:lnTo>
                  <a:pt x="12" y="26"/>
                </a:lnTo>
                <a:lnTo>
                  <a:pt x="10" y="26"/>
                </a:lnTo>
                <a:lnTo>
                  <a:pt x="10" y="24"/>
                </a:lnTo>
                <a:lnTo>
                  <a:pt x="10" y="24"/>
                </a:lnTo>
                <a:lnTo>
                  <a:pt x="10" y="22"/>
                </a:lnTo>
                <a:lnTo>
                  <a:pt x="8" y="22"/>
                </a:lnTo>
                <a:lnTo>
                  <a:pt x="8" y="20"/>
                </a:lnTo>
                <a:lnTo>
                  <a:pt x="8" y="20"/>
                </a:lnTo>
                <a:lnTo>
                  <a:pt x="8" y="18"/>
                </a:lnTo>
                <a:lnTo>
                  <a:pt x="6" y="18"/>
                </a:lnTo>
                <a:lnTo>
                  <a:pt x="6" y="16"/>
                </a:lnTo>
                <a:lnTo>
                  <a:pt x="6" y="16"/>
                </a:lnTo>
                <a:lnTo>
                  <a:pt x="6" y="14"/>
                </a:lnTo>
                <a:lnTo>
                  <a:pt x="4" y="12"/>
                </a:lnTo>
                <a:lnTo>
                  <a:pt x="6" y="12"/>
                </a:lnTo>
                <a:lnTo>
                  <a:pt x="4" y="12"/>
                </a:lnTo>
                <a:lnTo>
                  <a:pt x="4" y="10"/>
                </a:lnTo>
                <a:lnTo>
                  <a:pt x="4" y="10"/>
                </a:lnTo>
                <a:lnTo>
                  <a:pt x="4" y="10"/>
                </a:lnTo>
                <a:lnTo>
                  <a:pt x="4" y="8"/>
                </a:lnTo>
                <a:lnTo>
                  <a:pt x="2" y="8"/>
                </a:lnTo>
                <a:lnTo>
                  <a:pt x="2" y="6"/>
                </a:lnTo>
                <a:lnTo>
                  <a:pt x="2" y="6"/>
                </a:lnTo>
                <a:lnTo>
                  <a:pt x="2" y="4"/>
                </a:lnTo>
                <a:lnTo>
                  <a:pt x="2" y="4"/>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0" name="Freeform 233"/>
          <p:cNvSpPr>
            <a:spLocks/>
          </p:cNvSpPr>
          <p:nvPr/>
        </p:nvSpPr>
        <p:spPr bwMode="auto">
          <a:xfrm>
            <a:off x="10714243" y="4385032"/>
            <a:ext cx="19050" cy="41275"/>
          </a:xfrm>
          <a:custGeom>
            <a:avLst/>
            <a:gdLst>
              <a:gd name="T0" fmla="*/ 4 w 12"/>
              <a:gd name="T1" fmla="*/ 8 h 26"/>
              <a:gd name="T2" fmla="*/ 2 w 12"/>
              <a:gd name="T3" fmla="*/ 8 h 26"/>
              <a:gd name="T4" fmla="*/ 2 w 12"/>
              <a:gd name="T5" fmla="*/ 8 h 26"/>
              <a:gd name="T6" fmla="*/ 2 w 12"/>
              <a:gd name="T7" fmla="*/ 6 h 26"/>
              <a:gd name="T8" fmla="*/ 2 w 12"/>
              <a:gd name="T9" fmla="*/ 6 h 26"/>
              <a:gd name="T10" fmla="*/ 2 w 12"/>
              <a:gd name="T11" fmla="*/ 4 h 26"/>
              <a:gd name="T12" fmla="*/ 0 w 12"/>
              <a:gd name="T13" fmla="*/ 4 h 26"/>
              <a:gd name="T14" fmla="*/ 0 w 12"/>
              <a:gd name="T15" fmla="*/ 2 h 26"/>
              <a:gd name="T16" fmla="*/ 0 w 12"/>
              <a:gd name="T17" fmla="*/ 2 h 26"/>
              <a:gd name="T18" fmla="*/ 0 w 12"/>
              <a:gd name="T19" fmla="*/ 0 h 26"/>
              <a:gd name="T20" fmla="*/ 0 w 12"/>
              <a:gd name="T21" fmla="*/ 0 h 26"/>
              <a:gd name="T22" fmla="*/ 0 w 12"/>
              <a:gd name="T23" fmla="*/ 0 h 26"/>
              <a:gd name="T24" fmla="*/ 0 w 12"/>
              <a:gd name="T25" fmla="*/ 0 h 26"/>
              <a:gd name="T26" fmla="*/ 2 w 12"/>
              <a:gd name="T27" fmla="*/ 0 h 26"/>
              <a:gd name="T28" fmla="*/ 2 w 12"/>
              <a:gd name="T29" fmla="*/ 0 h 26"/>
              <a:gd name="T30" fmla="*/ 2 w 12"/>
              <a:gd name="T31" fmla="*/ 0 h 26"/>
              <a:gd name="T32" fmla="*/ 2 w 12"/>
              <a:gd name="T33" fmla="*/ 2 h 26"/>
              <a:gd name="T34" fmla="*/ 4 w 12"/>
              <a:gd name="T35" fmla="*/ 2 h 26"/>
              <a:gd name="T36" fmla="*/ 4 w 12"/>
              <a:gd name="T37" fmla="*/ 4 h 26"/>
              <a:gd name="T38" fmla="*/ 4 w 12"/>
              <a:gd name="T39" fmla="*/ 4 h 26"/>
              <a:gd name="T40" fmla="*/ 6 w 12"/>
              <a:gd name="T41" fmla="*/ 6 h 26"/>
              <a:gd name="T42" fmla="*/ 6 w 12"/>
              <a:gd name="T43" fmla="*/ 6 h 26"/>
              <a:gd name="T44" fmla="*/ 6 w 12"/>
              <a:gd name="T45" fmla="*/ 8 h 26"/>
              <a:gd name="T46" fmla="*/ 6 w 12"/>
              <a:gd name="T47" fmla="*/ 8 h 26"/>
              <a:gd name="T48" fmla="*/ 6 w 12"/>
              <a:gd name="T49" fmla="*/ 10 h 26"/>
              <a:gd name="T50" fmla="*/ 8 w 12"/>
              <a:gd name="T51" fmla="*/ 12 h 26"/>
              <a:gd name="T52" fmla="*/ 8 w 12"/>
              <a:gd name="T53" fmla="*/ 12 h 26"/>
              <a:gd name="T54" fmla="*/ 8 w 12"/>
              <a:gd name="T55" fmla="*/ 14 h 26"/>
              <a:gd name="T56" fmla="*/ 8 w 12"/>
              <a:gd name="T57" fmla="*/ 14 h 26"/>
              <a:gd name="T58" fmla="*/ 8 w 12"/>
              <a:gd name="T59" fmla="*/ 14 h 26"/>
              <a:gd name="T60" fmla="*/ 8 w 12"/>
              <a:gd name="T61" fmla="*/ 16 h 26"/>
              <a:gd name="T62" fmla="*/ 8 w 12"/>
              <a:gd name="T63" fmla="*/ 18 h 26"/>
              <a:gd name="T64" fmla="*/ 8 w 12"/>
              <a:gd name="T65" fmla="*/ 18 h 26"/>
              <a:gd name="T66" fmla="*/ 10 w 12"/>
              <a:gd name="T67" fmla="*/ 18 h 26"/>
              <a:gd name="T68" fmla="*/ 10 w 12"/>
              <a:gd name="T69" fmla="*/ 20 h 26"/>
              <a:gd name="T70" fmla="*/ 10 w 12"/>
              <a:gd name="T71" fmla="*/ 20 h 26"/>
              <a:gd name="T72" fmla="*/ 10 w 12"/>
              <a:gd name="T73" fmla="*/ 22 h 26"/>
              <a:gd name="T74" fmla="*/ 10 w 12"/>
              <a:gd name="T75" fmla="*/ 22 h 26"/>
              <a:gd name="T76" fmla="*/ 10 w 12"/>
              <a:gd name="T77" fmla="*/ 24 h 26"/>
              <a:gd name="T78" fmla="*/ 12 w 12"/>
              <a:gd name="T79" fmla="*/ 26 h 26"/>
              <a:gd name="T80" fmla="*/ 12 w 12"/>
              <a:gd name="T81" fmla="*/ 26 h 26"/>
              <a:gd name="T82" fmla="*/ 10 w 12"/>
              <a:gd name="T83" fmla="*/ 26 h 26"/>
              <a:gd name="T84" fmla="*/ 8 w 12"/>
              <a:gd name="T85" fmla="*/ 26 h 26"/>
              <a:gd name="T86" fmla="*/ 8 w 12"/>
              <a:gd name="T87" fmla="*/ 24 h 26"/>
              <a:gd name="T88" fmla="*/ 8 w 12"/>
              <a:gd name="T89" fmla="*/ 24 h 26"/>
              <a:gd name="T90" fmla="*/ 8 w 12"/>
              <a:gd name="T91" fmla="*/ 24 h 26"/>
              <a:gd name="T92" fmla="*/ 8 w 12"/>
              <a:gd name="T93" fmla="*/ 22 h 26"/>
              <a:gd name="T94" fmla="*/ 8 w 12"/>
              <a:gd name="T95" fmla="*/ 20 h 26"/>
              <a:gd name="T96" fmla="*/ 6 w 12"/>
              <a:gd name="T97" fmla="*/ 20 h 26"/>
              <a:gd name="T98" fmla="*/ 6 w 12"/>
              <a:gd name="T99" fmla="*/ 18 h 26"/>
              <a:gd name="T100" fmla="*/ 6 w 12"/>
              <a:gd name="T101" fmla="*/ 16 h 26"/>
              <a:gd name="T102" fmla="*/ 6 w 12"/>
              <a:gd name="T103" fmla="*/ 16 h 26"/>
              <a:gd name="T104" fmla="*/ 4 w 12"/>
              <a:gd name="T105" fmla="*/ 14 h 26"/>
              <a:gd name="T106" fmla="*/ 4 w 12"/>
              <a:gd name="T107" fmla="*/ 14 h 26"/>
              <a:gd name="T108" fmla="*/ 4 w 12"/>
              <a:gd name="T109" fmla="*/ 12 h 26"/>
              <a:gd name="T110" fmla="*/ 4 w 12"/>
              <a:gd name="T111" fmla="*/ 12 h 26"/>
              <a:gd name="T112" fmla="*/ 2 w 12"/>
              <a:gd name="T113" fmla="*/ 10 h 26"/>
              <a:gd name="T114" fmla="*/ 4 w 12"/>
              <a:gd name="T115"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 h="26">
                <a:moveTo>
                  <a:pt x="4" y="8"/>
                </a:moveTo>
                <a:lnTo>
                  <a:pt x="2" y="8"/>
                </a:lnTo>
                <a:lnTo>
                  <a:pt x="2" y="8"/>
                </a:lnTo>
                <a:lnTo>
                  <a:pt x="2" y="6"/>
                </a:lnTo>
                <a:lnTo>
                  <a:pt x="2" y="6"/>
                </a:lnTo>
                <a:lnTo>
                  <a:pt x="2" y="4"/>
                </a:lnTo>
                <a:lnTo>
                  <a:pt x="0" y="4"/>
                </a:lnTo>
                <a:lnTo>
                  <a:pt x="0" y="2"/>
                </a:lnTo>
                <a:lnTo>
                  <a:pt x="0" y="2"/>
                </a:lnTo>
                <a:lnTo>
                  <a:pt x="0" y="0"/>
                </a:lnTo>
                <a:lnTo>
                  <a:pt x="0" y="0"/>
                </a:lnTo>
                <a:lnTo>
                  <a:pt x="0" y="0"/>
                </a:lnTo>
                <a:lnTo>
                  <a:pt x="0" y="0"/>
                </a:lnTo>
                <a:lnTo>
                  <a:pt x="2" y="0"/>
                </a:lnTo>
                <a:lnTo>
                  <a:pt x="2" y="0"/>
                </a:lnTo>
                <a:lnTo>
                  <a:pt x="2" y="0"/>
                </a:lnTo>
                <a:lnTo>
                  <a:pt x="2" y="2"/>
                </a:lnTo>
                <a:lnTo>
                  <a:pt x="4" y="2"/>
                </a:lnTo>
                <a:lnTo>
                  <a:pt x="4" y="4"/>
                </a:lnTo>
                <a:lnTo>
                  <a:pt x="4" y="4"/>
                </a:lnTo>
                <a:lnTo>
                  <a:pt x="6" y="6"/>
                </a:lnTo>
                <a:lnTo>
                  <a:pt x="6" y="6"/>
                </a:lnTo>
                <a:lnTo>
                  <a:pt x="6" y="8"/>
                </a:lnTo>
                <a:lnTo>
                  <a:pt x="6" y="8"/>
                </a:lnTo>
                <a:lnTo>
                  <a:pt x="6" y="10"/>
                </a:lnTo>
                <a:lnTo>
                  <a:pt x="8" y="12"/>
                </a:lnTo>
                <a:lnTo>
                  <a:pt x="8" y="12"/>
                </a:lnTo>
                <a:lnTo>
                  <a:pt x="8" y="14"/>
                </a:lnTo>
                <a:lnTo>
                  <a:pt x="8" y="14"/>
                </a:lnTo>
                <a:lnTo>
                  <a:pt x="8" y="14"/>
                </a:lnTo>
                <a:lnTo>
                  <a:pt x="8" y="16"/>
                </a:lnTo>
                <a:lnTo>
                  <a:pt x="8" y="18"/>
                </a:lnTo>
                <a:lnTo>
                  <a:pt x="8" y="18"/>
                </a:lnTo>
                <a:lnTo>
                  <a:pt x="10" y="18"/>
                </a:lnTo>
                <a:lnTo>
                  <a:pt x="10" y="20"/>
                </a:lnTo>
                <a:lnTo>
                  <a:pt x="10" y="20"/>
                </a:lnTo>
                <a:lnTo>
                  <a:pt x="10" y="22"/>
                </a:lnTo>
                <a:lnTo>
                  <a:pt x="10" y="22"/>
                </a:lnTo>
                <a:lnTo>
                  <a:pt x="10" y="24"/>
                </a:lnTo>
                <a:lnTo>
                  <a:pt x="12" y="26"/>
                </a:lnTo>
                <a:lnTo>
                  <a:pt x="12" y="26"/>
                </a:lnTo>
                <a:lnTo>
                  <a:pt x="10" y="26"/>
                </a:lnTo>
                <a:lnTo>
                  <a:pt x="8" y="26"/>
                </a:lnTo>
                <a:lnTo>
                  <a:pt x="8" y="24"/>
                </a:lnTo>
                <a:lnTo>
                  <a:pt x="8" y="24"/>
                </a:lnTo>
                <a:lnTo>
                  <a:pt x="8" y="24"/>
                </a:lnTo>
                <a:lnTo>
                  <a:pt x="8" y="22"/>
                </a:lnTo>
                <a:lnTo>
                  <a:pt x="8" y="20"/>
                </a:lnTo>
                <a:lnTo>
                  <a:pt x="6" y="20"/>
                </a:lnTo>
                <a:lnTo>
                  <a:pt x="6" y="18"/>
                </a:lnTo>
                <a:lnTo>
                  <a:pt x="6" y="16"/>
                </a:lnTo>
                <a:lnTo>
                  <a:pt x="6" y="16"/>
                </a:lnTo>
                <a:lnTo>
                  <a:pt x="4" y="14"/>
                </a:lnTo>
                <a:lnTo>
                  <a:pt x="4" y="14"/>
                </a:lnTo>
                <a:lnTo>
                  <a:pt x="4" y="12"/>
                </a:lnTo>
                <a:lnTo>
                  <a:pt x="4" y="12"/>
                </a:lnTo>
                <a:lnTo>
                  <a:pt x="2" y="10"/>
                </a:lnTo>
                <a:lnTo>
                  <a:pt x="4" y="8"/>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1" name="Freeform 234"/>
          <p:cNvSpPr>
            <a:spLocks/>
          </p:cNvSpPr>
          <p:nvPr/>
        </p:nvSpPr>
        <p:spPr bwMode="auto">
          <a:xfrm>
            <a:off x="10720593" y="4385032"/>
            <a:ext cx="19050" cy="41275"/>
          </a:xfrm>
          <a:custGeom>
            <a:avLst/>
            <a:gdLst>
              <a:gd name="T0" fmla="*/ 8 w 12"/>
              <a:gd name="T1" fmla="*/ 14 h 26"/>
              <a:gd name="T2" fmla="*/ 8 w 12"/>
              <a:gd name="T3" fmla="*/ 14 h 26"/>
              <a:gd name="T4" fmla="*/ 8 w 12"/>
              <a:gd name="T5" fmla="*/ 16 h 26"/>
              <a:gd name="T6" fmla="*/ 8 w 12"/>
              <a:gd name="T7" fmla="*/ 16 h 26"/>
              <a:gd name="T8" fmla="*/ 10 w 12"/>
              <a:gd name="T9" fmla="*/ 18 h 26"/>
              <a:gd name="T10" fmla="*/ 10 w 12"/>
              <a:gd name="T11" fmla="*/ 20 h 26"/>
              <a:gd name="T12" fmla="*/ 10 w 12"/>
              <a:gd name="T13" fmla="*/ 20 h 26"/>
              <a:gd name="T14" fmla="*/ 10 w 12"/>
              <a:gd name="T15" fmla="*/ 20 h 26"/>
              <a:gd name="T16" fmla="*/ 10 w 12"/>
              <a:gd name="T17" fmla="*/ 22 h 26"/>
              <a:gd name="T18" fmla="*/ 10 w 12"/>
              <a:gd name="T19" fmla="*/ 22 h 26"/>
              <a:gd name="T20" fmla="*/ 12 w 12"/>
              <a:gd name="T21" fmla="*/ 22 h 26"/>
              <a:gd name="T22" fmla="*/ 12 w 12"/>
              <a:gd name="T23" fmla="*/ 24 h 26"/>
              <a:gd name="T24" fmla="*/ 12 w 12"/>
              <a:gd name="T25" fmla="*/ 24 h 26"/>
              <a:gd name="T26" fmla="*/ 12 w 12"/>
              <a:gd name="T27" fmla="*/ 26 h 26"/>
              <a:gd name="T28" fmla="*/ 12 w 12"/>
              <a:gd name="T29" fmla="*/ 26 h 26"/>
              <a:gd name="T30" fmla="*/ 12 w 12"/>
              <a:gd name="T31" fmla="*/ 26 h 26"/>
              <a:gd name="T32" fmla="*/ 10 w 12"/>
              <a:gd name="T33" fmla="*/ 26 h 26"/>
              <a:gd name="T34" fmla="*/ 10 w 12"/>
              <a:gd name="T35" fmla="*/ 24 h 26"/>
              <a:gd name="T36" fmla="*/ 10 w 12"/>
              <a:gd name="T37" fmla="*/ 22 h 26"/>
              <a:gd name="T38" fmla="*/ 10 w 12"/>
              <a:gd name="T39" fmla="*/ 22 h 26"/>
              <a:gd name="T40" fmla="*/ 8 w 12"/>
              <a:gd name="T41" fmla="*/ 22 h 26"/>
              <a:gd name="T42" fmla="*/ 8 w 12"/>
              <a:gd name="T43" fmla="*/ 22 h 26"/>
              <a:gd name="T44" fmla="*/ 8 w 12"/>
              <a:gd name="T45" fmla="*/ 20 h 26"/>
              <a:gd name="T46" fmla="*/ 8 w 12"/>
              <a:gd name="T47" fmla="*/ 20 h 26"/>
              <a:gd name="T48" fmla="*/ 8 w 12"/>
              <a:gd name="T49" fmla="*/ 18 h 26"/>
              <a:gd name="T50" fmla="*/ 8 w 12"/>
              <a:gd name="T51" fmla="*/ 18 h 26"/>
              <a:gd name="T52" fmla="*/ 6 w 12"/>
              <a:gd name="T53" fmla="*/ 16 h 26"/>
              <a:gd name="T54" fmla="*/ 6 w 12"/>
              <a:gd name="T55" fmla="*/ 16 h 26"/>
              <a:gd name="T56" fmla="*/ 6 w 12"/>
              <a:gd name="T57" fmla="*/ 14 h 26"/>
              <a:gd name="T58" fmla="*/ 4 w 12"/>
              <a:gd name="T59" fmla="*/ 14 h 26"/>
              <a:gd name="T60" fmla="*/ 6 w 12"/>
              <a:gd name="T61" fmla="*/ 14 h 26"/>
              <a:gd name="T62" fmla="*/ 4 w 12"/>
              <a:gd name="T63" fmla="*/ 12 h 26"/>
              <a:gd name="T64" fmla="*/ 4 w 12"/>
              <a:gd name="T65" fmla="*/ 12 h 26"/>
              <a:gd name="T66" fmla="*/ 4 w 12"/>
              <a:gd name="T67" fmla="*/ 10 h 26"/>
              <a:gd name="T68" fmla="*/ 4 w 12"/>
              <a:gd name="T69" fmla="*/ 10 h 26"/>
              <a:gd name="T70" fmla="*/ 4 w 12"/>
              <a:gd name="T71" fmla="*/ 8 h 26"/>
              <a:gd name="T72" fmla="*/ 2 w 12"/>
              <a:gd name="T73" fmla="*/ 8 h 26"/>
              <a:gd name="T74" fmla="*/ 2 w 12"/>
              <a:gd name="T75" fmla="*/ 8 h 26"/>
              <a:gd name="T76" fmla="*/ 2 w 12"/>
              <a:gd name="T77" fmla="*/ 6 h 26"/>
              <a:gd name="T78" fmla="*/ 2 w 12"/>
              <a:gd name="T79" fmla="*/ 6 h 26"/>
              <a:gd name="T80" fmla="*/ 2 w 12"/>
              <a:gd name="T81" fmla="*/ 6 h 26"/>
              <a:gd name="T82" fmla="*/ 2 w 12"/>
              <a:gd name="T83" fmla="*/ 4 h 26"/>
              <a:gd name="T84" fmla="*/ 2 w 12"/>
              <a:gd name="T85" fmla="*/ 4 h 26"/>
              <a:gd name="T86" fmla="*/ 0 w 12"/>
              <a:gd name="T87" fmla="*/ 2 h 26"/>
              <a:gd name="T88" fmla="*/ 0 w 12"/>
              <a:gd name="T89" fmla="*/ 2 h 26"/>
              <a:gd name="T90" fmla="*/ 0 w 12"/>
              <a:gd name="T91" fmla="*/ 0 h 26"/>
              <a:gd name="T92" fmla="*/ 0 w 12"/>
              <a:gd name="T93" fmla="*/ 0 h 26"/>
              <a:gd name="T94" fmla="*/ 0 w 12"/>
              <a:gd name="T95" fmla="*/ 0 h 26"/>
              <a:gd name="T96" fmla="*/ 0 w 12"/>
              <a:gd name="T97" fmla="*/ 0 h 26"/>
              <a:gd name="T98" fmla="*/ 2 w 12"/>
              <a:gd name="T99" fmla="*/ 2 h 26"/>
              <a:gd name="T100" fmla="*/ 2 w 12"/>
              <a:gd name="T101" fmla="*/ 2 h 26"/>
              <a:gd name="T102" fmla="*/ 2 w 12"/>
              <a:gd name="T103" fmla="*/ 4 h 26"/>
              <a:gd name="T104" fmla="*/ 4 w 12"/>
              <a:gd name="T105" fmla="*/ 6 h 26"/>
              <a:gd name="T106" fmla="*/ 4 w 12"/>
              <a:gd name="T107" fmla="*/ 6 h 26"/>
              <a:gd name="T108" fmla="*/ 4 w 12"/>
              <a:gd name="T109" fmla="*/ 8 h 26"/>
              <a:gd name="T110" fmla="*/ 4 w 12"/>
              <a:gd name="T111" fmla="*/ 10 h 26"/>
              <a:gd name="T112" fmla="*/ 6 w 12"/>
              <a:gd name="T113" fmla="*/ 10 h 26"/>
              <a:gd name="T114" fmla="*/ 6 w 12"/>
              <a:gd name="T115" fmla="*/ 12 h 26"/>
              <a:gd name="T116" fmla="*/ 8 w 12"/>
              <a:gd name="T1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 h="26">
                <a:moveTo>
                  <a:pt x="8" y="14"/>
                </a:moveTo>
                <a:lnTo>
                  <a:pt x="8" y="14"/>
                </a:lnTo>
                <a:lnTo>
                  <a:pt x="8" y="16"/>
                </a:lnTo>
                <a:lnTo>
                  <a:pt x="8" y="16"/>
                </a:lnTo>
                <a:lnTo>
                  <a:pt x="10" y="18"/>
                </a:lnTo>
                <a:lnTo>
                  <a:pt x="10" y="20"/>
                </a:lnTo>
                <a:lnTo>
                  <a:pt x="10" y="20"/>
                </a:lnTo>
                <a:lnTo>
                  <a:pt x="10" y="20"/>
                </a:lnTo>
                <a:lnTo>
                  <a:pt x="10" y="22"/>
                </a:lnTo>
                <a:lnTo>
                  <a:pt x="10" y="22"/>
                </a:lnTo>
                <a:lnTo>
                  <a:pt x="12" y="22"/>
                </a:lnTo>
                <a:lnTo>
                  <a:pt x="12" y="24"/>
                </a:lnTo>
                <a:lnTo>
                  <a:pt x="12" y="24"/>
                </a:lnTo>
                <a:lnTo>
                  <a:pt x="12" y="26"/>
                </a:lnTo>
                <a:lnTo>
                  <a:pt x="12" y="26"/>
                </a:lnTo>
                <a:lnTo>
                  <a:pt x="12" y="26"/>
                </a:lnTo>
                <a:lnTo>
                  <a:pt x="10" y="26"/>
                </a:lnTo>
                <a:lnTo>
                  <a:pt x="10" y="24"/>
                </a:lnTo>
                <a:lnTo>
                  <a:pt x="10" y="22"/>
                </a:lnTo>
                <a:lnTo>
                  <a:pt x="10" y="22"/>
                </a:lnTo>
                <a:lnTo>
                  <a:pt x="8" y="22"/>
                </a:lnTo>
                <a:lnTo>
                  <a:pt x="8" y="22"/>
                </a:lnTo>
                <a:lnTo>
                  <a:pt x="8" y="20"/>
                </a:lnTo>
                <a:lnTo>
                  <a:pt x="8" y="20"/>
                </a:lnTo>
                <a:lnTo>
                  <a:pt x="8" y="18"/>
                </a:lnTo>
                <a:lnTo>
                  <a:pt x="8" y="18"/>
                </a:lnTo>
                <a:lnTo>
                  <a:pt x="6" y="16"/>
                </a:lnTo>
                <a:lnTo>
                  <a:pt x="6" y="16"/>
                </a:lnTo>
                <a:lnTo>
                  <a:pt x="6" y="14"/>
                </a:lnTo>
                <a:lnTo>
                  <a:pt x="4" y="14"/>
                </a:lnTo>
                <a:lnTo>
                  <a:pt x="6" y="14"/>
                </a:lnTo>
                <a:lnTo>
                  <a:pt x="4" y="12"/>
                </a:lnTo>
                <a:lnTo>
                  <a:pt x="4" y="12"/>
                </a:lnTo>
                <a:lnTo>
                  <a:pt x="4" y="10"/>
                </a:lnTo>
                <a:lnTo>
                  <a:pt x="4" y="10"/>
                </a:lnTo>
                <a:lnTo>
                  <a:pt x="4" y="8"/>
                </a:lnTo>
                <a:lnTo>
                  <a:pt x="2" y="8"/>
                </a:lnTo>
                <a:lnTo>
                  <a:pt x="2" y="8"/>
                </a:lnTo>
                <a:lnTo>
                  <a:pt x="2" y="6"/>
                </a:lnTo>
                <a:lnTo>
                  <a:pt x="2" y="6"/>
                </a:lnTo>
                <a:lnTo>
                  <a:pt x="2" y="6"/>
                </a:lnTo>
                <a:lnTo>
                  <a:pt x="2" y="4"/>
                </a:lnTo>
                <a:lnTo>
                  <a:pt x="2" y="4"/>
                </a:lnTo>
                <a:lnTo>
                  <a:pt x="0" y="2"/>
                </a:lnTo>
                <a:lnTo>
                  <a:pt x="0" y="2"/>
                </a:lnTo>
                <a:lnTo>
                  <a:pt x="0" y="0"/>
                </a:lnTo>
                <a:lnTo>
                  <a:pt x="0" y="0"/>
                </a:lnTo>
                <a:lnTo>
                  <a:pt x="0" y="0"/>
                </a:lnTo>
                <a:lnTo>
                  <a:pt x="0" y="0"/>
                </a:lnTo>
                <a:lnTo>
                  <a:pt x="2" y="2"/>
                </a:lnTo>
                <a:lnTo>
                  <a:pt x="2" y="2"/>
                </a:lnTo>
                <a:lnTo>
                  <a:pt x="2" y="4"/>
                </a:lnTo>
                <a:lnTo>
                  <a:pt x="4" y="6"/>
                </a:lnTo>
                <a:lnTo>
                  <a:pt x="4" y="6"/>
                </a:lnTo>
                <a:lnTo>
                  <a:pt x="4" y="8"/>
                </a:lnTo>
                <a:lnTo>
                  <a:pt x="4" y="10"/>
                </a:lnTo>
                <a:lnTo>
                  <a:pt x="6" y="10"/>
                </a:lnTo>
                <a:lnTo>
                  <a:pt x="6" y="12"/>
                </a:lnTo>
                <a:lnTo>
                  <a:pt x="8"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2" name="Freeform 235"/>
          <p:cNvSpPr>
            <a:spLocks/>
          </p:cNvSpPr>
          <p:nvPr/>
        </p:nvSpPr>
        <p:spPr bwMode="auto">
          <a:xfrm>
            <a:off x="10842830" y="4242157"/>
            <a:ext cx="111125" cy="63500"/>
          </a:xfrm>
          <a:custGeom>
            <a:avLst/>
            <a:gdLst>
              <a:gd name="T0" fmla="*/ 68 w 70"/>
              <a:gd name="T1" fmla="*/ 0 h 40"/>
              <a:gd name="T2" fmla="*/ 68 w 70"/>
              <a:gd name="T3" fmla="*/ 0 h 40"/>
              <a:gd name="T4" fmla="*/ 70 w 70"/>
              <a:gd name="T5" fmla="*/ 0 h 40"/>
              <a:gd name="T6" fmla="*/ 70 w 70"/>
              <a:gd name="T7" fmla="*/ 0 h 40"/>
              <a:gd name="T8" fmla="*/ 70 w 70"/>
              <a:gd name="T9" fmla="*/ 0 h 40"/>
              <a:gd name="T10" fmla="*/ 60 w 70"/>
              <a:gd name="T11" fmla="*/ 6 h 40"/>
              <a:gd name="T12" fmla="*/ 36 w 70"/>
              <a:gd name="T13" fmla="*/ 20 h 40"/>
              <a:gd name="T14" fmla="*/ 12 w 70"/>
              <a:gd name="T15" fmla="*/ 34 h 40"/>
              <a:gd name="T16" fmla="*/ 0 w 70"/>
              <a:gd name="T17" fmla="*/ 40 h 40"/>
              <a:gd name="T18" fmla="*/ 0 w 70"/>
              <a:gd name="T19" fmla="*/ 38 h 40"/>
              <a:gd name="T20" fmla="*/ 0 w 70"/>
              <a:gd name="T21" fmla="*/ 38 h 40"/>
              <a:gd name="T22" fmla="*/ 10 w 70"/>
              <a:gd name="T23" fmla="*/ 32 h 40"/>
              <a:gd name="T24" fmla="*/ 34 w 70"/>
              <a:gd name="T25" fmla="*/ 18 h 40"/>
              <a:gd name="T26" fmla="*/ 58 w 70"/>
              <a:gd name="T27" fmla="*/ 4 h 40"/>
              <a:gd name="T28" fmla="*/ 68 w 70"/>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40">
                <a:moveTo>
                  <a:pt x="68" y="0"/>
                </a:moveTo>
                <a:lnTo>
                  <a:pt x="68" y="0"/>
                </a:lnTo>
                <a:lnTo>
                  <a:pt x="70" y="0"/>
                </a:lnTo>
                <a:lnTo>
                  <a:pt x="70" y="0"/>
                </a:lnTo>
                <a:lnTo>
                  <a:pt x="70" y="0"/>
                </a:lnTo>
                <a:lnTo>
                  <a:pt x="60" y="6"/>
                </a:lnTo>
                <a:lnTo>
                  <a:pt x="36" y="20"/>
                </a:lnTo>
                <a:lnTo>
                  <a:pt x="12" y="34"/>
                </a:lnTo>
                <a:lnTo>
                  <a:pt x="0" y="40"/>
                </a:lnTo>
                <a:lnTo>
                  <a:pt x="0" y="38"/>
                </a:lnTo>
                <a:lnTo>
                  <a:pt x="0" y="38"/>
                </a:lnTo>
                <a:lnTo>
                  <a:pt x="10" y="32"/>
                </a:lnTo>
                <a:lnTo>
                  <a:pt x="34" y="18"/>
                </a:lnTo>
                <a:lnTo>
                  <a:pt x="58" y="4"/>
                </a:lnTo>
                <a:lnTo>
                  <a:pt x="68" y="0"/>
                </a:lnTo>
                <a:close/>
              </a:path>
            </a:pathLst>
          </a:custGeom>
          <a:solidFill>
            <a:srgbClr val="5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3" name="Freeform 236"/>
          <p:cNvSpPr>
            <a:spLocks/>
          </p:cNvSpPr>
          <p:nvPr/>
        </p:nvSpPr>
        <p:spPr bwMode="auto">
          <a:xfrm>
            <a:off x="11119055" y="4324707"/>
            <a:ext cx="92075" cy="28575"/>
          </a:xfrm>
          <a:custGeom>
            <a:avLst/>
            <a:gdLst>
              <a:gd name="T0" fmla="*/ 58 w 58"/>
              <a:gd name="T1" fmla="*/ 0 h 18"/>
              <a:gd name="T2" fmla="*/ 38 w 58"/>
              <a:gd name="T3" fmla="*/ 0 h 18"/>
              <a:gd name="T4" fmla="*/ 0 w 58"/>
              <a:gd name="T5" fmla="*/ 18 h 18"/>
              <a:gd name="T6" fmla="*/ 24 w 58"/>
              <a:gd name="T7" fmla="*/ 18 h 18"/>
              <a:gd name="T8" fmla="*/ 58 w 58"/>
              <a:gd name="T9" fmla="*/ 0 h 18"/>
            </a:gdLst>
            <a:ahLst/>
            <a:cxnLst>
              <a:cxn ang="0">
                <a:pos x="T0" y="T1"/>
              </a:cxn>
              <a:cxn ang="0">
                <a:pos x="T2" y="T3"/>
              </a:cxn>
              <a:cxn ang="0">
                <a:pos x="T4" y="T5"/>
              </a:cxn>
              <a:cxn ang="0">
                <a:pos x="T6" y="T7"/>
              </a:cxn>
              <a:cxn ang="0">
                <a:pos x="T8" y="T9"/>
              </a:cxn>
            </a:cxnLst>
            <a:rect l="0" t="0" r="r" b="b"/>
            <a:pathLst>
              <a:path w="58" h="18">
                <a:moveTo>
                  <a:pt x="58" y="0"/>
                </a:moveTo>
                <a:lnTo>
                  <a:pt x="38" y="0"/>
                </a:lnTo>
                <a:lnTo>
                  <a:pt x="0" y="18"/>
                </a:lnTo>
                <a:lnTo>
                  <a:pt x="24" y="18"/>
                </a:lnTo>
                <a:lnTo>
                  <a:pt x="58"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4" name="Rectangle 237"/>
          <p:cNvSpPr>
            <a:spLocks noChangeArrowheads="1"/>
          </p:cNvSpPr>
          <p:nvPr/>
        </p:nvSpPr>
        <p:spPr bwMode="auto">
          <a:xfrm>
            <a:off x="11119055" y="4356457"/>
            <a:ext cx="41275" cy="76200"/>
          </a:xfrm>
          <a:prstGeom prst="rect">
            <a:avLst/>
          </a:prstGeom>
          <a:solidFill>
            <a:srgbClr val="009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5" name="Freeform 238"/>
          <p:cNvSpPr>
            <a:spLocks/>
          </p:cNvSpPr>
          <p:nvPr/>
        </p:nvSpPr>
        <p:spPr bwMode="auto">
          <a:xfrm>
            <a:off x="11119055" y="4432657"/>
            <a:ext cx="92075" cy="28575"/>
          </a:xfrm>
          <a:custGeom>
            <a:avLst/>
            <a:gdLst>
              <a:gd name="T0" fmla="*/ 0 w 58"/>
              <a:gd name="T1" fmla="*/ 0 h 18"/>
              <a:gd name="T2" fmla="*/ 24 w 58"/>
              <a:gd name="T3" fmla="*/ 0 h 18"/>
              <a:gd name="T4" fmla="*/ 58 w 58"/>
              <a:gd name="T5" fmla="*/ 18 h 18"/>
              <a:gd name="T6" fmla="*/ 38 w 58"/>
              <a:gd name="T7" fmla="*/ 18 h 18"/>
              <a:gd name="T8" fmla="*/ 0 w 58"/>
              <a:gd name="T9" fmla="*/ 0 h 18"/>
            </a:gdLst>
            <a:ahLst/>
            <a:cxnLst>
              <a:cxn ang="0">
                <a:pos x="T0" y="T1"/>
              </a:cxn>
              <a:cxn ang="0">
                <a:pos x="T2" y="T3"/>
              </a:cxn>
              <a:cxn ang="0">
                <a:pos x="T4" y="T5"/>
              </a:cxn>
              <a:cxn ang="0">
                <a:pos x="T6" y="T7"/>
              </a:cxn>
              <a:cxn ang="0">
                <a:pos x="T8" y="T9"/>
              </a:cxn>
            </a:cxnLst>
            <a:rect l="0" t="0" r="r" b="b"/>
            <a:pathLst>
              <a:path w="58" h="18">
                <a:moveTo>
                  <a:pt x="0" y="0"/>
                </a:moveTo>
                <a:lnTo>
                  <a:pt x="24" y="0"/>
                </a:lnTo>
                <a:lnTo>
                  <a:pt x="58" y="18"/>
                </a:lnTo>
                <a:lnTo>
                  <a:pt x="38" y="18"/>
                </a:lnTo>
                <a:lnTo>
                  <a:pt x="0" y="0"/>
                </a:lnTo>
                <a:close/>
              </a:path>
            </a:pathLst>
          </a:custGeom>
          <a:solidFill>
            <a:srgbClr val="008B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6" name="Freeform 239"/>
          <p:cNvSpPr>
            <a:spLocks/>
          </p:cNvSpPr>
          <p:nvPr/>
        </p:nvSpPr>
        <p:spPr bwMode="auto">
          <a:xfrm>
            <a:off x="11160330" y="4324707"/>
            <a:ext cx="104775" cy="136525"/>
          </a:xfrm>
          <a:custGeom>
            <a:avLst/>
            <a:gdLst>
              <a:gd name="T0" fmla="*/ 32 w 66"/>
              <a:gd name="T1" fmla="*/ 0 h 86"/>
              <a:gd name="T2" fmla="*/ 0 w 66"/>
              <a:gd name="T3" fmla="*/ 18 h 86"/>
              <a:gd name="T4" fmla="*/ 0 w 66"/>
              <a:gd name="T5" fmla="*/ 66 h 86"/>
              <a:gd name="T6" fmla="*/ 32 w 66"/>
              <a:gd name="T7" fmla="*/ 86 h 86"/>
              <a:gd name="T8" fmla="*/ 66 w 66"/>
              <a:gd name="T9" fmla="*/ 66 h 86"/>
              <a:gd name="T10" fmla="*/ 66 w 66"/>
              <a:gd name="T11" fmla="*/ 18 h 86"/>
              <a:gd name="T12" fmla="*/ 32 w 6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66" h="86">
                <a:moveTo>
                  <a:pt x="32" y="0"/>
                </a:moveTo>
                <a:lnTo>
                  <a:pt x="0" y="18"/>
                </a:lnTo>
                <a:lnTo>
                  <a:pt x="0" y="66"/>
                </a:lnTo>
                <a:lnTo>
                  <a:pt x="32" y="86"/>
                </a:lnTo>
                <a:lnTo>
                  <a:pt x="66" y="66"/>
                </a:lnTo>
                <a:lnTo>
                  <a:pt x="66" y="18"/>
                </a:lnTo>
                <a:lnTo>
                  <a:pt x="32" y="0"/>
                </a:lnTo>
                <a:close/>
              </a:path>
            </a:pathLst>
          </a:custGeom>
          <a:solidFill>
            <a:srgbClr val="006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7" name="Freeform 240"/>
          <p:cNvSpPr>
            <a:spLocks/>
          </p:cNvSpPr>
          <p:nvPr/>
        </p:nvSpPr>
        <p:spPr bwMode="auto">
          <a:xfrm>
            <a:off x="11179380" y="4362807"/>
            <a:ext cx="25400" cy="57150"/>
          </a:xfrm>
          <a:custGeom>
            <a:avLst/>
            <a:gdLst>
              <a:gd name="T0" fmla="*/ 8 w 16"/>
              <a:gd name="T1" fmla="*/ 0 h 36"/>
              <a:gd name="T2" fmla="*/ 4 w 16"/>
              <a:gd name="T3" fmla="*/ 2 h 36"/>
              <a:gd name="T4" fmla="*/ 2 w 16"/>
              <a:gd name="T5" fmla="*/ 4 h 36"/>
              <a:gd name="T6" fmla="*/ 2 w 16"/>
              <a:gd name="T7" fmla="*/ 8 h 36"/>
              <a:gd name="T8" fmla="*/ 0 w 16"/>
              <a:gd name="T9" fmla="*/ 10 h 36"/>
              <a:gd name="T10" fmla="*/ 0 w 16"/>
              <a:gd name="T11" fmla="*/ 14 h 36"/>
              <a:gd name="T12" fmla="*/ 0 w 16"/>
              <a:gd name="T13" fmla="*/ 16 h 36"/>
              <a:gd name="T14" fmla="*/ 0 w 16"/>
              <a:gd name="T15" fmla="*/ 22 h 36"/>
              <a:gd name="T16" fmla="*/ 0 w 16"/>
              <a:gd name="T17" fmla="*/ 26 h 36"/>
              <a:gd name="T18" fmla="*/ 2 w 16"/>
              <a:gd name="T19" fmla="*/ 30 h 36"/>
              <a:gd name="T20" fmla="*/ 4 w 16"/>
              <a:gd name="T21" fmla="*/ 34 h 36"/>
              <a:gd name="T22" fmla="*/ 8 w 16"/>
              <a:gd name="T23" fmla="*/ 36 h 36"/>
              <a:gd name="T24" fmla="*/ 12 w 16"/>
              <a:gd name="T25" fmla="*/ 32 h 36"/>
              <a:gd name="T26" fmla="*/ 14 w 16"/>
              <a:gd name="T27" fmla="*/ 28 h 36"/>
              <a:gd name="T28" fmla="*/ 14 w 16"/>
              <a:gd name="T29" fmla="*/ 24 h 36"/>
              <a:gd name="T30" fmla="*/ 14 w 16"/>
              <a:gd name="T31" fmla="*/ 22 h 36"/>
              <a:gd name="T32" fmla="*/ 14 w 16"/>
              <a:gd name="T33" fmla="*/ 16 h 36"/>
              <a:gd name="T34" fmla="*/ 16 w 16"/>
              <a:gd name="T35" fmla="*/ 12 h 36"/>
              <a:gd name="T36" fmla="*/ 14 w 16"/>
              <a:gd name="T37" fmla="*/ 8 h 36"/>
              <a:gd name="T38" fmla="*/ 12 w 16"/>
              <a:gd name="T39" fmla="*/ 6 h 36"/>
              <a:gd name="T40" fmla="*/ 10 w 16"/>
              <a:gd name="T41" fmla="*/ 2 h 36"/>
              <a:gd name="T42" fmla="*/ 8 w 16"/>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6">
                <a:moveTo>
                  <a:pt x="8" y="0"/>
                </a:moveTo>
                <a:lnTo>
                  <a:pt x="4" y="2"/>
                </a:lnTo>
                <a:lnTo>
                  <a:pt x="2" y="4"/>
                </a:lnTo>
                <a:lnTo>
                  <a:pt x="2" y="8"/>
                </a:lnTo>
                <a:lnTo>
                  <a:pt x="0" y="10"/>
                </a:lnTo>
                <a:lnTo>
                  <a:pt x="0" y="14"/>
                </a:lnTo>
                <a:lnTo>
                  <a:pt x="0" y="16"/>
                </a:lnTo>
                <a:lnTo>
                  <a:pt x="0" y="22"/>
                </a:lnTo>
                <a:lnTo>
                  <a:pt x="0" y="26"/>
                </a:lnTo>
                <a:lnTo>
                  <a:pt x="2" y="30"/>
                </a:lnTo>
                <a:lnTo>
                  <a:pt x="4" y="34"/>
                </a:lnTo>
                <a:lnTo>
                  <a:pt x="8" y="36"/>
                </a:lnTo>
                <a:lnTo>
                  <a:pt x="12" y="32"/>
                </a:lnTo>
                <a:lnTo>
                  <a:pt x="14" y="28"/>
                </a:lnTo>
                <a:lnTo>
                  <a:pt x="14" y="24"/>
                </a:lnTo>
                <a:lnTo>
                  <a:pt x="14" y="22"/>
                </a:lnTo>
                <a:lnTo>
                  <a:pt x="14" y="16"/>
                </a:lnTo>
                <a:lnTo>
                  <a:pt x="16" y="12"/>
                </a:lnTo>
                <a:lnTo>
                  <a:pt x="14" y="8"/>
                </a:lnTo>
                <a:lnTo>
                  <a:pt x="12" y="6"/>
                </a:lnTo>
                <a:lnTo>
                  <a:pt x="10" y="2"/>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38" name="Freeform 241"/>
          <p:cNvSpPr>
            <a:spLocks/>
          </p:cNvSpPr>
          <p:nvPr/>
        </p:nvSpPr>
        <p:spPr bwMode="auto">
          <a:xfrm>
            <a:off x="11195255" y="4356457"/>
            <a:ext cx="50800" cy="73025"/>
          </a:xfrm>
          <a:custGeom>
            <a:avLst/>
            <a:gdLst>
              <a:gd name="T0" fmla="*/ 0 w 32"/>
              <a:gd name="T1" fmla="*/ 2 h 46"/>
              <a:gd name="T2" fmla="*/ 0 w 32"/>
              <a:gd name="T3" fmla="*/ 2 h 46"/>
              <a:gd name="T4" fmla="*/ 4 w 32"/>
              <a:gd name="T5" fmla="*/ 0 h 46"/>
              <a:gd name="T6" fmla="*/ 6 w 32"/>
              <a:gd name="T7" fmla="*/ 0 h 46"/>
              <a:gd name="T8" fmla="*/ 12 w 32"/>
              <a:gd name="T9" fmla="*/ 0 h 46"/>
              <a:gd name="T10" fmla="*/ 16 w 32"/>
              <a:gd name="T11" fmla="*/ 0 h 46"/>
              <a:gd name="T12" fmla="*/ 20 w 32"/>
              <a:gd name="T13" fmla="*/ 2 h 46"/>
              <a:gd name="T14" fmla="*/ 22 w 32"/>
              <a:gd name="T15" fmla="*/ 2 h 46"/>
              <a:gd name="T16" fmla="*/ 26 w 32"/>
              <a:gd name="T17" fmla="*/ 6 h 46"/>
              <a:gd name="T18" fmla="*/ 28 w 32"/>
              <a:gd name="T19" fmla="*/ 10 h 46"/>
              <a:gd name="T20" fmla="*/ 30 w 32"/>
              <a:gd name="T21" fmla="*/ 14 h 46"/>
              <a:gd name="T22" fmla="*/ 32 w 32"/>
              <a:gd name="T23" fmla="*/ 16 h 46"/>
              <a:gd name="T24" fmla="*/ 32 w 32"/>
              <a:gd name="T25" fmla="*/ 20 h 46"/>
              <a:gd name="T26" fmla="*/ 32 w 32"/>
              <a:gd name="T27" fmla="*/ 24 h 46"/>
              <a:gd name="T28" fmla="*/ 30 w 32"/>
              <a:gd name="T29" fmla="*/ 32 h 46"/>
              <a:gd name="T30" fmla="*/ 28 w 32"/>
              <a:gd name="T31" fmla="*/ 36 h 46"/>
              <a:gd name="T32" fmla="*/ 26 w 32"/>
              <a:gd name="T33" fmla="*/ 40 h 46"/>
              <a:gd name="T34" fmla="*/ 22 w 32"/>
              <a:gd name="T35" fmla="*/ 42 h 46"/>
              <a:gd name="T36" fmla="*/ 18 w 32"/>
              <a:gd name="T37" fmla="*/ 44 h 46"/>
              <a:gd name="T38" fmla="*/ 16 w 32"/>
              <a:gd name="T39" fmla="*/ 46 h 46"/>
              <a:gd name="T40" fmla="*/ 12 w 32"/>
              <a:gd name="T41" fmla="*/ 46 h 46"/>
              <a:gd name="T42" fmla="*/ 10 w 32"/>
              <a:gd name="T43" fmla="*/ 46 h 46"/>
              <a:gd name="T44" fmla="*/ 6 w 32"/>
              <a:gd name="T45" fmla="*/ 46 h 46"/>
              <a:gd name="T46" fmla="*/ 2 w 32"/>
              <a:gd name="T47" fmla="*/ 44 h 46"/>
              <a:gd name="T48" fmla="*/ 0 w 32"/>
              <a:gd name="T49" fmla="*/ 44 h 46"/>
              <a:gd name="T50" fmla="*/ 0 w 32"/>
              <a:gd name="T51" fmla="*/ 42 h 46"/>
              <a:gd name="T52" fmla="*/ 0 w 32"/>
              <a:gd name="T53" fmla="*/ 38 h 46"/>
              <a:gd name="T54" fmla="*/ 2 w 32"/>
              <a:gd name="T55" fmla="*/ 34 h 46"/>
              <a:gd name="T56" fmla="*/ 4 w 32"/>
              <a:gd name="T57" fmla="*/ 32 h 46"/>
              <a:gd name="T58" fmla="*/ 6 w 32"/>
              <a:gd name="T59" fmla="*/ 26 h 46"/>
              <a:gd name="T60" fmla="*/ 6 w 32"/>
              <a:gd name="T61" fmla="*/ 22 h 46"/>
              <a:gd name="T62" fmla="*/ 6 w 32"/>
              <a:gd name="T63" fmla="*/ 18 h 46"/>
              <a:gd name="T64" fmla="*/ 4 w 32"/>
              <a:gd name="T65" fmla="*/ 14 h 46"/>
              <a:gd name="T66" fmla="*/ 2 w 32"/>
              <a:gd name="T67" fmla="*/ 8 h 46"/>
              <a:gd name="T68" fmla="*/ 2 w 32"/>
              <a:gd name="T69" fmla="*/ 6 h 46"/>
              <a:gd name="T70" fmla="*/ 0 w 32"/>
              <a:gd name="T71"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6">
                <a:moveTo>
                  <a:pt x="0" y="2"/>
                </a:moveTo>
                <a:lnTo>
                  <a:pt x="0" y="2"/>
                </a:lnTo>
                <a:lnTo>
                  <a:pt x="4" y="0"/>
                </a:lnTo>
                <a:lnTo>
                  <a:pt x="6" y="0"/>
                </a:lnTo>
                <a:lnTo>
                  <a:pt x="12" y="0"/>
                </a:lnTo>
                <a:lnTo>
                  <a:pt x="16" y="0"/>
                </a:lnTo>
                <a:lnTo>
                  <a:pt x="20" y="2"/>
                </a:lnTo>
                <a:lnTo>
                  <a:pt x="22" y="2"/>
                </a:lnTo>
                <a:lnTo>
                  <a:pt x="26" y="6"/>
                </a:lnTo>
                <a:lnTo>
                  <a:pt x="28" y="10"/>
                </a:lnTo>
                <a:lnTo>
                  <a:pt x="30" y="14"/>
                </a:lnTo>
                <a:lnTo>
                  <a:pt x="32" y="16"/>
                </a:lnTo>
                <a:lnTo>
                  <a:pt x="32" y="20"/>
                </a:lnTo>
                <a:lnTo>
                  <a:pt x="32" y="24"/>
                </a:lnTo>
                <a:lnTo>
                  <a:pt x="30" y="32"/>
                </a:lnTo>
                <a:lnTo>
                  <a:pt x="28" y="36"/>
                </a:lnTo>
                <a:lnTo>
                  <a:pt x="26" y="40"/>
                </a:lnTo>
                <a:lnTo>
                  <a:pt x="22" y="42"/>
                </a:lnTo>
                <a:lnTo>
                  <a:pt x="18" y="44"/>
                </a:lnTo>
                <a:lnTo>
                  <a:pt x="16" y="46"/>
                </a:lnTo>
                <a:lnTo>
                  <a:pt x="12" y="46"/>
                </a:lnTo>
                <a:lnTo>
                  <a:pt x="10" y="46"/>
                </a:lnTo>
                <a:lnTo>
                  <a:pt x="6" y="46"/>
                </a:lnTo>
                <a:lnTo>
                  <a:pt x="2" y="44"/>
                </a:lnTo>
                <a:lnTo>
                  <a:pt x="0" y="44"/>
                </a:lnTo>
                <a:lnTo>
                  <a:pt x="0" y="42"/>
                </a:lnTo>
                <a:lnTo>
                  <a:pt x="0" y="38"/>
                </a:lnTo>
                <a:lnTo>
                  <a:pt x="2" y="34"/>
                </a:lnTo>
                <a:lnTo>
                  <a:pt x="4" y="32"/>
                </a:lnTo>
                <a:lnTo>
                  <a:pt x="6" y="26"/>
                </a:lnTo>
                <a:lnTo>
                  <a:pt x="6" y="22"/>
                </a:lnTo>
                <a:lnTo>
                  <a:pt x="6" y="18"/>
                </a:lnTo>
                <a:lnTo>
                  <a:pt x="4" y="14"/>
                </a:lnTo>
                <a:lnTo>
                  <a:pt x="2" y="8"/>
                </a:lnTo>
                <a:lnTo>
                  <a:pt x="2" y="6"/>
                </a:lnTo>
                <a:lnTo>
                  <a:pt x="0" y="2"/>
                </a:lnTo>
                <a:close/>
              </a:path>
            </a:pathLst>
          </a:custGeom>
          <a:solidFill>
            <a:srgbClr val="22D1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nvGrpSpPr>
          <p:cNvPr id="1239" name="Group 242"/>
          <p:cNvGrpSpPr>
            <a:grpSpLocks/>
          </p:cNvGrpSpPr>
          <p:nvPr/>
        </p:nvGrpSpPr>
        <p:grpSpPr bwMode="auto">
          <a:xfrm>
            <a:off x="10134805" y="5670907"/>
            <a:ext cx="941388" cy="620712"/>
            <a:chOff x="4842" y="3448"/>
            <a:chExt cx="593" cy="391"/>
          </a:xfrm>
        </p:grpSpPr>
        <p:sp>
          <p:nvSpPr>
            <p:cNvPr id="1240" name="Rectangle 243"/>
            <p:cNvSpPr>
              <a:spLocks noChangeArrowheads="1"/>
            </p:cNvSpPr>
            <p:nvPr/>
          </p:nvSpPr>
          <p:spPr bwMode="auto">
            <a:xfrm>
              <a:off x="4842" y="3448"/>
              <a:ext cx="577" cy="375"/>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41" name="Rectangle 244"/>
            <p:cNvSpPr>
              <a:spLocks noChangeArrowheads="1"/>
            </p:cNvSpPr>
            <p:nvPr/>
          </p:nvSpPr>
          <p:spPr bwMode="auto">
            <a:xfrm>
              <a:off x="4858" y="3464"/>
              <a:ext cx="577" cy="375"/>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42" name="Rectangle 245"/>
            <p:cNvSpPr>
              <a:spLocks noChangeArrowheads="1"/>
            </p:cNvSpPr>
            <p:nvPr/>
          </p:nvSpPr>
          <p:spPr bwMode="auto">
            <a:xfrm>
              <a:off x="4850" y="3456"/>
              <a:ext cx="577" cy="375"/>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243" name="Group 246"/>
          <p:cNvGrpSpPr>
            <a:grpSpLocks/>
          </p:cNvGrpSpPr>
          <p:nvPr/>
        </p:nvGrpSpPr>
        <p:grpSpPr bwMode="auto">
          <a:xfrm>
            <a:off x="10615818" y="5493107"/>
            <a:ext cx="317500" cy="877887"/>
            <a:chOff x="5145" y="3336"/>
            <a:chExt cx="200" cy="553"/>
          </a:xfrm>
        </p:grpSpPr>
        <p:grpSp>
          <p:nvGrpSpPr>
            <p:cNvPr id="1244" name="Group 247"/>
            <p:cNvGrpSpPr>
              <a:grpSpLocks/>
            </p:cNvGrpSpPr>
            <p:nvPr/>
          </p:nvGrpSpPr>
          <p:grpSpPr bwMode="auto">
            <a:xfrm>
              <a:off x="5145" y="3336"/>
              <a:ext cx="200" cy="553"/>
              <a:chOff x="5145" y="3336"/>
              <a:chExt cx="200" cy="553"/>
            </a:xfrm>
          </p:grpSpPr>
          <p:sp>
            <p:nvSpPr>
              <p:cNvPr id="1303" name="Freeform 248"/>
              <p:cNvSpPr>
                <a:spLocks/>
              </p:cNvSpPr>
              <p:nvPr/>
            </p:nvSpPr>
            <p:spPr bwMode="auto">
              <a:xfrm>
                <a:off x="5145" y="333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861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4" name="Freeform 249"/>
              <p:cNvSpPr>
                <a:spLocks/>
              </p:cNvSpPr>
              <p:nvPr/>
            </p:nvSpPr>
            <p:spPr bwMode="auto">
              <a:xfrm>
                <a:off x="5145" y="333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862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5" name="Freeform 250"/>
              <p:cNvSpPr>
                <a:spLocks/>
              </p:cNvSpPr>
              <p:nvPr/>
            </p:nvSpPr>
            <p:spPr bwMode="auto">
              <a:xfrm>
                <a:off x="5145" y="334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963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6" name="Freeform 251"/>
              <p:cNvSpPr>
                <a:spLocks/>
              </p:cNvSpPr>
              <p:nvPr/>
            </p:nvSpPr>
            <p:spPr bwMode="auto">
              <a:xfrm>
                <a:off x="5145" y="334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A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7" name="Freeform 252"/>
              <p:cNvSpPr>
                <a:spLocks/>
              </p:cNvSpPr>
              <p:nvPr/>
            </p:nvSpPr>
            <p:spPr bwMode="auto">
              <a:xfrm>
                <a:off x="5145" y="334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B66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8" name="Freeform 253"/>
              <p:cNvSpPr>
                <a:spLocks/>
              </p:cNvSpPr>
              <p:nvPr/>
            </p:nvSpPr>
            <p:spPr bwMode="auto">
              <a:xfrm>
                <a:off x="5145" y="335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B67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9" name="Freeform 254"/>
              <p:cNvSpPr>
                <a:spLocks/>
              </p:cNvSpPr>
              <p:nvPr/>
            </p:nvSpPr>
            <p:spPr bwMode="auto">
              <a:xfrm>
                <a:off x="5145" y="335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C6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0" name="Freeform 255"/>
              <p:cNvSpPr>
                <a:spLocks/>
              </p:cNvSpPr>
              <p:nvPr/>
            </p:nvSpPr>
            <p:spPr bwMode="auto">
              <a:xfrm>
                <a:off x="5145" y="335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D6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1" name="Freeform 256"/>
              <p:cNvSpPr>
                <a:spLocks/>
              </p:cNvSpPr>
              <p:nvPr/>
            </p:nvSpPr>
            <p:spPr bwMode="auto">
              <a:xfrm>
                <a:off x="5145" y="335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E6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2" name="Freeform 257"/>
              <p:cNvSpPr>
                <a:spLocks/>
              </p:cNvSpPr>
              <p:nvPr/>
            </p:nvSpPr>
            <p:spPr bwMode="auto">
              <a:xfrm>
                <a:off x="5145" y="336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F6E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3" name="Freeform 258"/>
              <p:cNvSpPr>
                <a:spLocks/>
              </p:cNvSpPr>
              <p:nvPr/>
            </p:nvSpPr>
            <p:spPr bwMode="auto">
              <a:xfrm>
                <a:off x="5145" y="336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171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4" name="Freeform 259"/>
              <p:cNvSpPr>
                <a:spLocks/>
              </p:cNvSpPr>
              <p:nvPr/>
            </p:nvSpPr>
            <p:spPr bwMode="auto">
              <a:xfrm>
                <a:off x="5145" y="336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273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5" name="Freeform 260"/>
              <p:cNvSpPr>
                <a:spLocks/>
              </p:cNvSpPr>
              <p:nvPr/>
            </p:nvSpPr>
            <p:spPr bwMode="auto">
              <a:xfrm>
                <a:off x="5145" y="337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476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6" name="Freeform 261"/>
              <p:cNvSpPr>
                <a:spLocks/>
              </p:cNvSpPr>
              <p:nvPr/>
            </p:nvSpPr>
            <p:spPr bwMode="auto">
              <a:xfrm>
                <a:off x="5145" y="337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579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7" name="Freeform 262"/>
              <p:cNvSpPr>
                <a:spLocks/>
              </p:cNvSpPr>
              <p:nvPr/>
            </p:nvSpPr>
            <p:spPr bwMode="auto">
              <a:xfrm>
                <a:off x="5145" y="337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77C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8" name="Freeform 263"/>
              <p:cNvSpPr>
                <a:spLocks/>
              </p:cNvSpPr>
              <p:nvPr/>
            </p:nvSpPr>
            <p:spPr bwMode="auto">
              <a:xfrm>
                <a:off x="5145" y="338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97F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19" name="Freeform 264"/>
              <p:cNvSpPr>
                <a:spLocks/>
              </p:cNvSpPr>
              <p:nvPr/>
            </p:nvSpPr>
            <p:spPr bwMode="auto">
              <a:xfrm>
                <a:off x="5145" y="338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A8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0" name="Freeform 265"/>
              <p:cNvSpPr>
                <a:spLocks/>
              </p:cNvSpPr>
              <p:nvPr/>
            </p:nvSpPr>
            <p:spPr bwMode="auto">
              <a:xfrm>
                <a:off x="5145" y="338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C84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1" name="Freeform 266"/>
              <p:cNvSpPr>
                <a:spLocks/>
              </p:cNvSpPr>
              <p:nvPr/>
            </p:nvSpPr>
            <p:spPr bwMode="auto">
              <a:xfrm>
                <a:off x="5145" y="338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E8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2" name="Freeform 267"/>
              <p:cNvSpPr>
                <a:spLocks/>
              </p:cNvSpPr>
              <p:nvPr/>
            </p:nvSpPr>
            <p:spPr bwMode="auto">
              <a:xfrm>
                <a:off x="5145" y="339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08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3" name="Freeform 268"/>
              <p:cNvSpPr>
                <a:spLocks/>
              </p:cNvSpPr>
              <p:nvPr/>
            </p:nvSpPr>
            <p:spPr bwMode="auto">
              <a:xfrm>
                <a:off x="5145" y="339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28F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4" name="Freeform 269"/>
              <p:cNvSpPr>
                <a:spLocks/>
              </p:cNvSpPr>
              <p:nvPr/>
            </p:nvSpPr>
            <p:spPr bwMode="auto">
              <a:xfrm>
                <a:off x="5145" y="339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493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5" name="Freeform 270"/>
              <p:cNvSpPr>
                <a:spLocks/>
              </p:cNvSpPr>
              <p:nvPr/>
            </p:nvSpPr>
            <p:spPr bwMode="auto">
              <a:xfrm>
                <a:off x="5145" y="340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697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6" name="Freeform 271"/>
              <p:cNvSpPr>
                <a:spLocks/>
              </p:cNvSpPr>
              <p:nvPr/>
            </p:nvSpPr>
            <p:spPr bwMode="auto">
              <a:xfrm>
                <a:off x="5145" y="340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899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7" name="Freeform 272"/>
              <p:cNvSpPr>
                <a:spLocks/>
              </p:cNvSpPr>
              <p:nvPr/>
            </p:nvSpPr>
            <p:spPr bwMode="auto">
              <a:xfrm>
                <a:off x="5145" y="340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A9D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8" name="Freeform 273"/>
              <p:cNvSpPr>
                <a:spLocks/>
              </p:cNvSpPr>
              <p:nvPr/>
            </p:nvSpPr>
            <p:spPr bwMode="auto">
              <a:xfrm>
                <a:off x="5145" y="340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CA1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29" name="Freeform 274"/>
              <p:cNvSpPr>
                <a:spLocks/>
              </p:cNvSpPr>
              <p:nvPr/>
            </p:nvSpPr>
            <p:spPr bwMode="auto">
              <a:xfrm>
                <a:off x="5145" y="341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EA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0" name="Freeform 275"/>
              <p:cNvSpPr>
                <a:spLocks/>
              </p:cNvSpPr>
              <p:nvPr/>
            </p:nvSpPr>
            <p:spPr bwMode="auto">
              <a:xfrm>
                <a:off x="5145" y="341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0A8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1" name="Freeform 276"/>
              <p:cNvSpPr>
                <a:spLocks/>
              </p:cNvSpPr>
              <p:nvPr/>
            </p:nvSpPr>
            <p:spPr bwMode="auto">
              <a:xfrm>
                <a:off x="5145" y="341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63A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2" name="Freeform 277"/>
              <p:cNvSpPr>
                <a:spLocks/>
              </p:cNvSpPr>
              <p:nvPr/>
            </p:nvSpPr>
            <p:spPr bwMode="auto">
              <a:xfrm>
                <a:off x="5145" y="342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5B1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3" name="Freeform 278"/>
              <p:cNvSpPr>
                <a:spLocks/>
              </p:cNvSpPr>
              <p:nvPr/>
            </p:nvSpPr>
            <p:spPr bwMode="auto">
              <a:xfrm>
                <a:off x="5145" y="342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67B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4" name="Freeform 279"/>
              <p:cNvSpPr>
                <a:spLocks/>
              </p:cNvSpPr>
              <p:nvPr/>
            </p:nvSpPr>
            <p:spPr bwMode="auto">
              <a:xfrm>
                <a:off x="5145" y="342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9B8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5" name="Freeform 280"/>
              <p:cNvSpPr>
                <a:spLocks/>
              </p:cNvSpPr>
              <p:nvPr/>
            </p:nvSpPr>
            <p:spPr bwMode="auto">
              <a:xfrm>
                <a:off x="5145" y="342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BBA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6" name="Freeform 281"/>
              <p:cNvSpPr>
                <a:spLocks/>
              </p:cNvSpPr>
              <p:nvPr/>
            </p:nvSpPr>
            <p:spPr bwMode="auto">
              <a:xfrm>
                <a:off x="5145" y="343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6DBE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7" name="Freeform 282"/>
              <p:cNvSpPr>
                <a:spLocks/>
              </p:cNvSpPr>
              <p:nvPr/>
            </p:nvSpPr>
            <p:spPr bwMode="auto">
              <a:xfrm>
                <a:off x="5145" y="343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FC1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8" name="Freeform 283"/>
              <p:cNvSpPr>
                <a:spLocks/>
              </p:cNvSpPr>
              <p:nvPr/>
            </p:nvSpPr>
            <p:spPr bwMode="auto">
              <a:xfrm>
                <a:off x="5145" y="343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1C5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39" name="Freeform 284"/>
              <p:cNvSpPr>
                <a:spLocks/>
              </p:cNvSpPr>
              <p:nvPr/>
            </p:nvSpPr>
            <p:spPr bwMode="auto">
              <a:xfrm>
                <a:off x="5145" y="344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3C9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0" name="Freeform 285"/>
              <p:cNvSpPr>
                <a:spLocks/>
              </p:cNvSpPr>
              <p:nvPr/>
            </p:nvSpPr>
            <p:spPr bwMode="auto">
              <a:xfrm>
                <a:off x="5145" y="344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5C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1" name="Freeform 286"/>
              <p:cNvSpPr>
                <a:spLocks/>
              </p:cNvSpPr>
              <p:nvPr/>
            </p:nvSpPr>
            <p:spPr bwMode="auto">
              <a:xfrm>
                <a:off x="5145" y="344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6C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2" name="Freeform 287"/>
              <p:cNvSpPr>
                <a:spLocks/>
              </p:cNvSpPr>
              <p:nvPr/>
            </p:nvSpPr>
            <p:spPr bwMode="auto">
              <a:xfrm>
                <a:off x="5145" y="344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8D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3" name="Freeform 288"/>
              <p:cNvSpPr>
                <a:spLocks/>
              </p:cNvSpPr>
              <p:nvPr/>
            </p:nvSpPr>
            <p:spPr bwMode="auto">
              <a:xfrm>
                <a:off x="5145" y="345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9D4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4" name="Freeform 289"/>
              <p:cNvSpPr>
                <a:spLocks/>
              </p:cNvSpPr>
              <p:nvPr/>
            </p:nvSpPr>
            <p:spPr bwMode="auto">
              <a:xfrm>
                <a:off x="5145" y="345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BD6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5" name="Freeform 290"/>
              <p:cNvSpPr>
                <a:spLocks/>
              </p:cNvSpPr>
              <p:nvPr/>
            </p:nvSpPr>
            <p:spPr bwMode="auto">
              <a:xfrm>
                <a:off x="5145" y="345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CD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6" name="Freeform 291"/>
              <p:cNvSpPr>
                <a:spLocks/>
              </p:cNvSpPr>
              <p:nvPr/>
            </p:nvSpPr>
            <p:spPr bwMode="auto">
              <a:xfrm>
                <a:off x="5145" y="346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EDB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7" name="Freeform 292"/>
              <p:cNvSpPr>
                <a:spLocks/>
              </p:cNvSpPr>
              <p:nvPr/>
            </p:nvSpPr>
            <p:spPr bwMode="auto">
              <a:xfrm>
                <a:off x="5145" y="346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FDE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8" name="Freeform 293"/>
              <p:cNvSpPr>
                <a:spLocks/>
              </p:cNvSpPr>
              <p:nvPr/>
            </p:nvSpPr>
            <p:spPr bwMode="auto">
              <a:xfrm>
                <a:off x="5145" y="346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0E0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49" name="Freeform 294"/>
              <p:cNvSpPr>
                <a:spLocks/>
              </p:cNvSpPr>
              <p:nvPr/>
            </p:nvSpPr>
            <p:spPr bwMode="auto">
              <a:xfrm>
                <a:off x="5145" y="346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1E2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0" name="Freeform 295"/>
              <p:cNvSpPr>
                <a:spLocks/>
              </p:cNvSpPr>
              <p:nvPr/>
            </p:nvSpPr>
            <p:spPr bwMode="auto">
              <a:xfrm>
                <a:off x="5145" y="347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3E4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1" name="Freeform 296"/>
              <p:cNvSpPr>
                <a:spLocks/>
              </p:cNvSpPr>
              <p:nvPr/>
            </p:nvSpPr>
            <p:spPr bwMode="auto">
              <a:xfrm>
                <a:off x="5145" y="347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3E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2" name="Freeform 297"/>
              <p:cNvSpPr>
                <a:spLocks/>
              </p:cNvSpPr>
              <p:nvPr/>
            </p:nvSpPr>
            <p:spPr bwMode="auto">
              <a:xfrm>
                <a:off x="5145" y="347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4E7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3" name="Freeform 298"/>
              <p:cNvSpPr>
                <a:spLocks/>
              </p:cNvSpPr>
              <p:nvPr/>
            </p:nvSpPr>
            <p:spPr bwMode="auto">
              <a:xfrm>
                <a:off x="5145" y="348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5E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4" name="Freeform 299"/>
              <p:cNvSpPr>
                <a:spLocks/>
              </p:cNvSpPr>
              <p:nvPr/>
            </p:nvSpPr>
            <p:spPr bwMode="auto">
              <a:xfrm>
                <a:off x="5145" y="348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6E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5" name="Freeform 300"/>
              <p:cNvSpPr>
                <a:spLocks/>
              </p:cNvSpPr>
              <p:nvPr/>
            </p:nvSpPr>
            <p:spPr bwMode="auto">
              <a:xfrm>
                <a:off x="5145" y="348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7E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6" name="Freeform 301"/>
              <p:cNvSpPr>
                <a:spLocks/>
              </p:cNvSpPr>
              <p:nvPr/>
            </p:nvSpPr>
            <p:spPr bwMode="auto">
              <a:xfrm>
                <a:off x="5145" y="348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7E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7" name="Freeform 302"/>
              <p:cNvSpPr>
                <a:spLocks/>
              </p:cNvSpPr>
              <p:nvPr/>
            </p:nvSpPr>
            <p:spPr bwMode="auto">
              <a:xfrm>
                <a:off x="5145" y="349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8ED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8" name="Freeform 303"/>
              <p:cNvSpPr>
                <a:spLocks/>
              </p:cNvSpPr>
              <p:nvPr/>
            </p:nvSpPr>
            <p:spPr bwMode="auto">
              <a:xfrm>
                <a:off x="5145" y="349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8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59" name="Freeform 304"/>
              <p:cNvSpPr>
                <a:spLocks/>
              </p:cNvSpPr>
              <p:nvPr/>
            </p:nvSpPr>
            <p:spPr bwMode="auto">
              <a:xfrm>
                <a:off x="5145" y="349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9E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0" name="Freeform 305"/>
              <p:cNvSpPr>
                <a:spLocks/>
              </p:cNvSpPr>
              <p:nvPr/>
            </p:nvSpPr>
            <p:spPr bwMode="auto">
              <a:xfrm>
                <a:off x="5145" y="350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9F0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1" name="Freeform 306"/>
              <p:cNvSpPr>
                <a:spLocks/>
              </p:cNvSpPr>
              <p:nvPr/>
            </p:nvSpPr>
            <p:spPr bwMode="auto">
              <a:xfrm>
                <a:off x="5145" y="350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2" name="Freeform 307"/>
              <p:cNvSpPr>
                <a:spLocks/>
              </p:cNvSpPr>
              <p:nvPr/>
            </p:nvSpPr>
            <p:spPr bwMode="auto">
              <a:xfrm>
                <a:off x="5145" y="3506"/>
                <a:ext cx="200" cy="187"/>
              </a:xfrm>
              <a:custGeom>
                <a:avLst/>
                <a:gdLst>
                  <a:gd name="T0" fmla="*/ 200 w 200"/>
                  <a:gd name="T1" fmla="*/ 185 h 187"/>
                  <a:gd name="T2" fmla="*/ 0 w 200"/>
                  <a:gd name="T3" fmla="*/ 0 h 187"/>
                  <a:gd name="T4" fmla="*/ 0 w 200"/>
                  <a:gd name="T5" fmla="*/ 3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3"/>
                    </a:lnTo>
                    <a:lnTo>
                      <a:pt x="200" y="187"/>
                    </a:lnTo>
                    <a:lnTo>
                      <a:pt x="200" y="185"/>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3" name="Freeform 308"/>
              <p:cNvSpPr>
                <a:spLocks/>
              </p:cNvSpPr>
              <p:nvPr/>
            </p:nvSpPr>
            <p:spPr bwMode="auto">
              <a:xfrm>
                <a:off x="5145" y="350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4" name="Freeform 309"/>
              <p:cNvSpPr>
                <a:spLocks/>
              </p:cNvSpPr>
              <p:nvPr/>
            </p:nvSpPr>
            <p:spPr bwMode="auto">
              <a:xfrm>
                <a:off x="5145" y="351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5" name="Freeform 310"/>
              <p:cNvSpPr>
                <a:spLocks/>
              </p:cNvSpPr>
              <p:nvPr/>
            </p:nvSpPr>
            <p:spPr bwMode="auto">
              <a:xfrm>
                <a:off x="5145" y="351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6" name="Freeform 311"/>
              <p:cNvSpPr>
                <a:spLocks/>
              </p:cNvSpPr>
              <p:nvPr/>
            </p:nvSpPr>
            <p:spPr bwMode="auto">
              <a:xfrm>
                <a:off x="5145" y="351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7" name="Freeform 312"/>
              <p:cNvSpPr>
                <a:spLocks/>
              </p:cNvSpPr>
              <p:nvPr/>
            </p:nvSpPr>
            <p:spPr bwMode="auto">
              <a:xfrm>
                <a:off x="5145" y="352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8" name="Freeform 313"/>
              <p:cNvSpPr>
                <a:spLocks/>
              </p:cNvSpPr>
              <p:nvPr/>
            </p:nvSpPr>
            <p:spPr bwMode="auto">
              <a:xfrm>
                <a:off x="5145" y="352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69" name="Freeform 314"/>
              <p:cNvSpPr>
                <a:spLocks/>
              </p:cNvSpPr>
              <p:nvPr/>
            </p:nvSpPr>
            <p:spPr bwMode="auto">
              <a:xfrm>
                <a:off x="5145" y="352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0" name="Freeform 315"/>
              <p:cNvSpPr>
                <a:spLocks/>
              </p:cNvSpPr>
              <p:nvPr/>
            </p:nvSpPr>
            <p:spPr bwMode="auto">
              <a:xfrm>
                <a:off x="5145" y="352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1" name="Freeform 316"/>
              <p:cNvSpPr>
                <a:spLocks/>
              </p:cNvSpPr>
              <p:nvPr/>
            </p:nvSpPr>
            <p:spPr bwMode="auto">
              <a:xfrm>
                <a:off x="5145" y="353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2" name="Freeform 317"/>
              <p:cNvSpPr>
                <a:spLocks/>
              </p:cNvSpPr>
              <p:nvPr/>
            </p:nvSpPr>
            <p:spPr bwMode="auto">
              <a:xfrm>
                <a:off x="5145" y="353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3" name="Freeform 318"/>
              <p:cNvSpPr>
                <a:spLocks/>
              </p:cNvSpPr>
              <p:nvPr/>
            </p:nvSpPr>
            <p:spPr bwMode="auto">
              <a:xfrm>
                <a:off x="5145" y="353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9F0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4" name="Freeform 319"/>
              <p:cNvSpPr>
                <a:spLocks/>
              </p:cNvSpPr>
              <p:nvPr/>
            </p:nvSpPr>
            <p:spPr bwMode="auto">
              <a:xfrm>
                <a:off x="5145" y="354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9E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5" name="Freeform 320"/>
              <p:cNvSpPr>
                <a:spLocks/>
              </p:cNvSpPr>
              <p:nvPr/>
            </p:nvSpPr>
            <p:spPr bwMode="auto">
              <a:xfrm>
                <a:off x="5145" y="354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9EE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6" name="Freeform 321"/>
              <p:cNvSpPr>
                <a:spLocks/>
              </p:cNvSpPr>
              <p:nvPr/>
            </p:nvSpPr>
            <p:spPr bwMode="auto">
              <a:xfrm>
                <a:off x="5145" y="354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8ED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7" name="Freeform 322"/>
              <p:cNvSpPr>
                <a:spLocks/>
              </p:cNvSpPr>
              <p:nvPr/>
            </p:nvSpPr>
            <p:spPr bwMode="auto">
              <a:xfrm>
                <a:off x="5145" y="354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7E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8" name="Freeform 323"/>
              <p:cNvSpPr>
                <a:spLocks/>
              </p:cNvSpPr>
              <p:nvPr/>
            </p:nvSpPr>
            <p:spPr bwMode="auto">
              <a:xfrm>
                <a:off x="5145" y="355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7E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79" name="Freeform 324"/>
              <p:cNvSpPr>
                <a:spLocks/>
              </p:cNvSpPr>
              <p:nvPr/>
            </p:nvSpPr>
            <p:spPr bwMode="auto">
              <a:xfrm>
                <a:off x="5145" y="355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6E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0" name="Freeform 325"/>
              <p:cNvSpPr>
                <a:spLocks/>
              </p:cNvSpPr>
              <p:nvPr/>
            </p:nvSpPr>
            <p:spPr bwMode="auto">
              <a:xfrm>
                <a:off x="5145" y="355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5E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1" name="Freeform 326"/>
              <p:cNvSpPr>
                <a:spLocks/>
              </p:cNvSpPr>
              <p:nvPr/>
            </p:nvSpPr>
            <p:spPr bwMode="auto">
              <a:xfrm>
                <a:off x="5145" y="356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4E7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2" name="Freeform 327"/>
              <p:cNvSpPr>
                <a:spLocks/>
              </p:cNvSpPr>
              <p:nvPr/>
            </p:nvSpPr>
            <p:spPr bwMode="auto">
              <a:xfrm>
                <a:off x="5145" y="356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3E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3" name="Freeform 328"/>
              <p:cNvSpPr>
                <a:spLocks/>
              </p:cNvSpPr>
              <p:nvPr/>
            </p:nvSpPr>
            <p:spPr bwMode="auto">
              <a:xfrm>
                <a:off x="5145" y="356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3E4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4" name="Freeform 329"/>
              <p:cNvSpPr>
                <a:spLocks/>
              </p:cNvSpPr>
              <p:nvPr/>
            </p:nvSpPr>
            <p:spPr bwMode="auto">
              <a:xfrm>
                <a:off x="5145" y="356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1E2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5" name="Freeform 330"/>
              <p:cNvSpPr>
                <a:spLocks/>
              </p:cNvSpPr>
              <p:nvPr/>
            </p:nvSpPr>
            <p:spPr bwMode="auto">
              <a:xfrm>
                <a:off x="5145" y="357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0E0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6" name="Freeform 331"/>
              <p:cNvSpPr>
                <a:spLocks/>
              </p:cNvSpPr>
              <p:nvPr/>
            </p:nvSpPr>
            <p:spPr bwMode="auto">
              <a:xfrm>
                <a:off x="5145" y="357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FDE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7" name="Freeform 332"/>
              <p:cNvSpPr>
                <a:spLocks/>
              </p:cNvSpPr>
              <p:nvPr/>
            </p:nvSpPr>
            <p:spPr bwMode="auto">
              <a:xfrm>
                <a:off x="5145" y="357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EDB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8" name="Freeform 333"/>
              <p:cNvSpPr>
                <a:spLocks/>
              </p:cNvSpPr>
              <p:nvPr/>
            </p:nvSpPr>
            <p:spPr bwMode="auto">
              <a:xfrm>
                <a:off x="5145" y="358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CD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89" name="Freeform 334"/>
              <p:cNvSpPr>
                <a:spLocks/>
              </p:cNvSpPr>
              <p:nvPr/>
            </p:nvSpPr>
            <p:spPr bwMode="auto">
              <a:xfrm>
                <a:off x="5145" y="358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BD6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0" name="Freeform 335"/>
              <p:cNvSpPr>
                <a:spLocks/>
              </p:cNvSpPr>
              <p:nvPr/>
            </p:nvSpPr>
            <p:spPr bwMode="auto">
              <a:xfrm>
                <a:off x="5145" y="358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AD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1" name="Freeform 336"/>
              <p:cNvSpPr>
                <a:spLocks/>
              </p:cNvSpPr>
              <p:nvPr/>
            </p:nvSpPr>
            <p:spPr bwMode="auto">
              <a:xfrm>
                <a:off x="5145" y="358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8D2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2" name="Freeform 337"/>
              <p:cNvSpPr>
                <a:spLocks/>
              </p:cNvSpPr>
              <p:nvPr/>
            </p:nvSpPr>
            <p:spPr bwMode="auto">
              <a:xfrm>
                <a:off x="5145" y="359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6C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3" name="Freeform 338"/>
              <p:cNvSpPr>
                <a:spLocks/>
              </p:cNvSpPr>
              <p:nvPr/>
            </p:nvSpPr>
            <p:spPr bwMode="auto">
              <a:xfrm>
                <a:off x="5145" y="359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5C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4" name="Freeform 339"/>
              <p:cNvSpPr>
                <a:spLocks/>
              </p:cNvSpPr>
              <p:nvPr/>
            </p:nvSpPr>
            <p:spPr bwMode="auto">
              <a:xfrm>
                <a:off x="5145" y="359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3C9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5" name="Freeform 340"/>
              <p:cNvSpPr>
                <a:spLocks/>
              </p:cNvSpPr>
              <p:nvPr/>
            </p:nvSpPr>
            <p:spPr bwMode="auto">
              <a:xfrm>
                <a:off x="5145" y="360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1C5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6" name="Freeform 341"/>
              <p:cNvSpPr>
                <a:spLocks/>
              </p:cNvSpPr>
              <p:nvPr/>
            </p:nvSpPr>
            <p:spPr bwMode="auto">
              <a:xfrm>
                <a:off x="5145" y="360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FC1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7" name="Freeform 342"/>
              <p:cNvSpPr>
                <a:spLocks/>
              </p:cNvSpPr>
              <p:nvPr/>
            </p:nvSpPr>
            <p:spPr bwMode="auto">
              <a:xfrm>
                <a:off x="5145" y="360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6DBE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8" name="Freeform 343"/>
              <p:cNvSpPr>
                <a:spLocks/>
              </p:cNvSpPr>
              <p:nvPr/>
            </p:nvSpPr>
            <p:spPr bwMode="auto">
              <a:xfrm>
                <a:off x="5145" y="361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BBA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99" name="Freeform 344"/>
              <p:cNvSpPr>
                <a:spLocks/>
              </p:cNvSpPr>
              <p:nvPr/>
            </p:nvSpPr>
            <p:spPr bwMode="auto">
              <a:xfrm>
                <a:off x="5145" y="361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9B8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0" name="Freeform 345"/>
              <p:cNvSpPr>
                <a:spLocks/>
              </p:cNvSpPr>
              <p:nvPr/>
            </p:nvSpPr>
            <p:spPr bwMode="auto">
              <a:xfrm>
                <a:off x="5145" y="361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67B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1" name="Freeform 346"/>
              <p:cNvSpPr>
                <a:spLocks/>
              </p:cNvSpPr>
              <p:nvPr/>
            </p:nvSpPr>
            <p:spPr bwMode="auto">
              <a:xfrm>
                <a:off x="5145" y="361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5B1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2" name="Freeform 347"/>
              <p:cNvSpPr>
                <a:spLocks/>
              </p:cNvSpPr>
              <p:nvPr/>
            </p:nvSpPr>
            <p:spPr bwMode="auto">
              <a:xfrm>
                <a:off x="5145" y="362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63A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3" name="Freeform 348"/>
              <p:cNvSpPr>
                <a:spLocks/>
              </p:cNvSpPr>
              <p:nvPr/>
            </p:nvSpPr>
            <p:spPr bwMode="auto">
              <a:xfrm>
                <a:off x="5145" y="362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0A8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4" name="Freeform 349"/>
              <p:cNvSpPr>
                <a:spLocks/>
              </p:cNvSpPr>
              <p:nvPr/>
            </p:nvSpPr>
            <p:spPr bwMode="auto">
              <a:xfrm>
                <a:off x="5145" y="362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EA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5" name="Freeform 350"/>
              <p:cNvSpPr>
                <a:spLocks/>
              </p:cNvSpPr>
              <p:nvPr/>
            </p:nvSpPr>
            <p:spPr bwMode="auto">
              <a:xfrm>
                <a:off x="5145" y="363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CA1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6" name="Freeform 351"/>
              <p:cNvSpPr>
                <a:spLocks/>
              </p:cNvSpPr>
              <p:nvPr/>
            </p:nvSpPr>
            <p:spPr bwMode="auto">
              <a:xfrm>
                <a:off x="5145" y="363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B9E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7" name="Freeform 352"/>
              <p:cNvSpPr>
                <a:spLocks/>
              </p:cNvSpPr>
              <p:nvPr/>
            </p:nvSpPr>
            <p:spPr bwMode="auto">
              <a:xfrm>
                <a:off x="5145" y="363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89A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8" name="Freeform 353"/>
              <p:cNvSpPr>
                <a:spLocks/>
              </p:cNvSpPr>
              <p:nvPr/>
            </p:nvSpPr>
            <p:spPr bwMode="auto">
              <a:xfrm>
                <a:off x="5145" y="363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697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09" name="Freeform 354"/>
              <p:cNvSpPr>
                <a:spLocks/>
              </p:cNvSpPr>
              <p:nvPr/>
            </p:nvSpPr>
            <p:spPr bwMode="auto">
              <a:xfrm>
                <a:off x="5145" y="364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493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0" name="Freeform 355"/>
              <p:cNvSpPr>
                <a:spLocks/>
              </p:cNvSpPr>
              <p:nvPr/>
            </p:nvSpPr>
            <p:spPr bwMode="auto">
              <a:xfrm>
                <a:off x="5145" y="364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28F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1" name="Freeform 356"/>
              <p:cNvSpPr>
                <a:spLocks/>
              </p:cNvSpPr>
              <p:nvPr/>
            </p:nvSpPr>
            <p:spPr bwMode="auto">
              <a:xfrm>
                <a:off x="5145" y="364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08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2" name="Freeform 357"/>
              <p:cNvSpPr>
                <a:spLocks/>
              </p:cNvSpPr>
              <p:nvPr/>
            </p:nvSpPr>
            <p:spPr bwMode="auto">
              <a:xfrm>
                <a:off x="5145" y="365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E8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3" name="Freeform 358"/>
              <p:cNvSpPr>
                <a:spLocks/>
              </p:cNvSpPr>
              <p:nvPr/>
            </p:nvSpPr>
            <p:spPr bwMode="auto">
              <a:xfrm>
                <a:off x="5145" y="365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C84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4" name="Freeform 359"/>
              <p:cNvSpPr>
                <a:spLocks/>
              </p:cNvSpPr>
              <p:nvPr/>
            </p:nvSpPr>
            <p:spPr bwMode="auto">
              <a:xfrm>
                <a:off x="5145" y="365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A8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5" name="Freeform 360"/>
              <p:cNvSpPr>
                <a:spLocks/>
              </p:cNvSpPr>
              <p:nvPr/>
            </p:nvSpPr>
            <p:spPr bwMode="auto">
              <a:xfrm>
                <a:off x="5145" y="365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97F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6" name="Freeform 361"/>
              <p:cNvSpPr>
                <a:spLocks/>
              </p:cNvSpPr>
              <p:nvPr/>
            </p:nvSpPr>
            <p:spPr bwMode="auto">
              <a:xfrm>
                <a:off x="5145" y="366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77C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7" name="Freeform 362"/>
              <p:cNvSpPr>
                <a:spLocks/>
              </p:cNvSpPr>
              <p:nvPr/>
            </p:nvSpPr>
            <p:spPr bwMode="auto">
              <a:xfrm>
                <a:off x="5145" y="366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579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8" name="Freeform 363"/>
              <p:cNvSpPr>
                <a:spLocks/>
              </p:cNvSpPr>
              <p:nvPr/>
            </p:nvSpPr>
            <p:spPr bwMode="auto">
              <a:xfrm>
                <a:off x="5145" y="366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476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19" name="Freeform 364"/>
              <p:cNvSpPr>
                <a:spLocks/>
              </p:cNvSpPr>
              <p:nvPr/>
            </p:nvSpPr>
            <p:spPr bwMode="auto">
              <a:xfrm>
                <a:off x="5145" y="367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273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0" name="Freeform 365"/>
              <p:cNvSpPr>
                <a:spLocks/>
              </p:cNvSpPr>
              <p:nvPr/>
            </p:nvSpPr>
            <p:spPr bwMode="auto">
              <a:xfrm>
                <a:off x="5145" y="367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171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1" name="Freeform 366"/>
              <p:cNvSpPr>
                <a:spLocks/>
              </p:cNvSpPr>
              <p:nvPr/>
            </p:nvSpPr>
            <p:spPr bwMode="auto">
              <a:xfrm>
                <a:off x="5145" y="367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F6E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2" name="Freeform 367"/>
              <p:cNvSpPr>
                <a:spLocks/>
              </p:cNvSpPr>
              <p:nvPr/>
            </p:nvSpPr>
            <p:spPr bwMode="auto">
              <a:xfrm>
                <a:off x="5145" y="367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F6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3" name="Freeform 368"/>
              <p:cNvSpPr>
                <a:spLocks/>
              </p:cNvSpPr>
              <p:nvPr/>
            </p:nvSpPr>
            <p:spPr bwMode="auto">
              <a:xfrm>
                <a:off x="5145" y="368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D6B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4" name="Freeform 369"/>
              <p:cNvSpPr>
                <a:spLocks/>
              </p:cNvSpPr>
              <p:nvPr/>
            </p:nvSpPr>
            <p:spPr bwMode="auto">
              <a:xfrm>
                <a:off x="5145" y="368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C6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5" name="Freeform 370"/>
              <p:cNvSpPr>
                <a:spLocks/>
              </p:cNvSpPr>
              <p:nvPr/>
            </p:nvSpPr>
            <p:spPr bwMode="auto">
              <a:xfrm>
                <a:off x="5145" y="368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B67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6" name="Freeform 371"/>
              <p:cNvSpPr>
                <a:spLocks/>
              </p:cNvSpPr>
              <p:nvPr/>
            </p:nvSpPr>
            <p:spPr bwMode="auto">
              <a:xfrm>
                <a:off x="5145" y="369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B66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7" name="Freeform 372"/>
              <p:cNvSpPr>
                <a:spLocks/>
              </p:cNvSpPr>
              <p:nvPr/>
            </p:nvSpPr>
            <p:spPr bwMode="auto">
              <a:xfrm>
                <a:off x="5145" y="369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A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8" name="Freeform 373"/>
              <p:cNvSpPr>
                <a:spLocks/>
              </p:cNvSpPr>
              <p:nvPr/>
            </p:nvSpPr>
            <p:spPr bwMode="auto">
              <a:xfrm>
                <a:off x="5145" y="369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963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29" name="Freeform 374"/>
              <p:cNvSpPr>
                <a:spLocks/>
              </p:cNvSpPr>
              <p:nvPr/>
            </p:nvSpPr>
            <p:spPr bwMode="auto">
              <a:xfrm>
                <a:off x="5145" y="369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862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0" name="Freeform 375"/>
              <p:cNvSpPr>
                <a:spLocks/>
              </p:cNvSpPr>
              <p:nvPr/>
            </p:nvSpPr>
            <p:spPr bwMode="auto">
              <a:xfrm>
                <a:off x="5145" y="370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861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1" name="Freeform 376"/>
              <p:cNvSpPr>
                <a:spLocks/>
              </p:cNvSpPr>
              <p:nvPr/>
            </p:nvSpPr>
            <p:spPr bwMode="auto">
              <a:xfrm>
                <a:off x="5147" y="3523"/>
                <a:ext cx="194" cy="182"/>
              </a:xfrm>
              <a:custGeom>
                <a:avLst/>
                <a:gdLst>
                  <a:gd name="T0" fmla="*/ 68 w 194"/>
                  <a:gd name="T1" fmla="*/ 6 h 182"/>
                  <a:gd name="T2" fmla="*/ 88 w 194"/>
                  <a:gd name="T3" fmla="*/ 2 h 182"/>
                  <a:gd name="T4" fmla="*/ 106 w 194"/>
                  <a:gd name="T5" fmla="*/ 0 h 182"/>
                  <a:gd name="T6" fmla="*/ 126 w 194"/>
                  <a:gd name="T7" fmla="*/ 2 h 182"/>
                  <a:gd name="T8" fmla="*/ 142 w 194"/>
                  <a:gd name="T9" fmla="*/ 8 h 182"/>
                  <a:gd name="T10" fmla="*/ 158 w 194"/>
                  <a:gd name="T11" fmla="*/ 16 h 182"/>
                  <a:gd name="T12" fmla="*/ 172 w 194"/>
                  <a:gd name="T13" fmla="*/ 28 h 182"/>
                  <a:gd name="T14" fmla="*/ 182 w 194"/>
                  <a:gd name="T15" fmla="*/ 42 h 182"/>
                  <a:gd name="T16" fmla="*/ 190 w 194"/>
                  <a:gd name="T17" fmla="*/ 58 h 182"/>
                  <a:gd name="T18" fmla="*/ 194 w 194"/>
                  <a:gd name="T19" fmla="*/ 76 h 182"/>
                  <a:gd name="T20" fmla="*/ 194 w 194"/>
                  <a:gd name="T21" fmla="*/ 94 h 182"/>
                  <a:gd name="T22" fmla="*/ 190 w 194"/>
                  <a:gd name="T23" fmla="*/ 112 h 182"/>
                  <a:gd name="T24" fmla="*/ 184 w 194"/>
                  <a:gd name="T25" fmla="*/ 128 h 182"/>
                  <a:gd name="T26" fmla="*/ 174 w 194"/>
                  <a:gd name="T27" fmla="*/ 144 h 182"/>
                  <a:gd name="T28" fmla="*/ 160 w 194"/>
                  <a:gd name="T29" fmla="*/ 156 h 182"/>
                  <a:gd name="T30" fmla="*/ 144 w 194"/>
                  <a:gd name="T31" fmla="*/ 168 h 182"/>
                  <a:gd name="T32" fmla="*/ 126 w 194"/>
                  <a:gd name="T33" fmla="*/ 176 h 182"/>
                  <a:gd name="T34" fmla="*/ 108 w 194"/>
                  <a:gd name="T35" fmla="*/ 180 h 182"/>
                  <a:gd name="T36" fmla="*/ 88 w 194"/>
                  <a:gd name="T37" fmla="*/ 182 h 182"/>
                  <a:gd name="T38" fmla="*/ 70 w 194"/>
                  <a:gd name="T39" fmla="*/ 180 h 182"/>
                  <a:gd name="T40" fmla="*/ 52 w 194"/>
                  <a:gd name="T41" fmla="*/ 174 h 182"/>
                  <a:gd name="T42" fmla="*/ 36 w 194"/>
                  <a:gd name="T43" fmla="*/ 166 h 182"/>
                  <a:gd name="T44" fmla="*/ 22 w 194"/>
                  <a:gd name="T45" fmla="*/ 154 h 182"/>
                  <a:gd name="T46" fmla="*/ 12 w 194"/>
                  <a:gd name="T47" fmla="*/ 140 h 182"/>
                  <a:gd name="T48" fmla="*/ 4 w 194"/>
                  <a:gd name="T49" fmla="*/ 124 h 182"/>
                  <a:gd name="T50" fmla="*/ 0 w 194"/>
                  <a:gd name="T51" fmla="*/ 106 h 182"/>
                  <a:gd name="T52" fmla="*/ 0 w 194"/>
                  <a:gd name="T53" fmla="*/ 88 h 182"/>
                  <a:gd name="T54" fmla="*/ 4 w 194"/>
                  <a:gd name="T55" fmla="*/ 70 h 182"/>
                  <a:gd name="T56" fmla="*/ 10 w 194"/>
                  <a:gd name="T57" fmla="*/ 54 h 182"/>
                  <a:gd name="T58" fmla="*/ 20 w 194"/>
                  <a:gd name="T59" fmla="*/ 38 h 182"/>
                  <a:gd name="T60" fmla="*/ 34 w 194"/>
                  <a:gd name="T61" fmla="*/ 26 h 182"/>
                  <a:gd name="T62" fmla="*/ 50 w 194"/>
                  <a:gd name="T63" fmla="*/ 14 h 182"/>
                  <a:gd name="T64" fmla="*/ 68 w 194"/>
                  <a:gd name="T65"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182">
                    <a:moveTo>
                      <a:pt x="68" y="6"/>
                    </a:moveTo>
                    <a:lnTo>
                      <a:pt x="88" y="2"/>
                    </a:lnTo>
                    <a:lnTo>
                      <a:pt x="106" y="0"/>
                    </a:lnTo>
                    <a:lnTo>
                      <a:pt x="126" y="2"/>
                    </a:lnTo>
                    <a:lnTo>
                      <a:pt x="142" y="8"/>
                    </a:lnTo>
                    <a:lnTo>
                      <a:pt x="158" y="16"/>
                    </a:lnTo>
                    <a:lnTo>
                      <a:pt x="172" y="28"/>
                    </a:lnTo>
                    <a:lnTo>
                      <a:pt x="182" y="42"/>
                    </a:lnTo>
                    <a:lnTo>
                      <a:pt x="190" y="58"/>
                    </a:lnTo>
                    <a:lnTo>
                      <a:pt x="194" y="76"/>
                    </a:lnTo>
                    <a:lnTo>
                      <a:pt x="194" y="94"/>
                    </a:lnTo>
                    <a:lnTo>
                      <a:pt x="190" y="112"/>
                    </a:lnTo>
                    <a:lnTo>
                      <a:pt x="184" y="128"/>
                    </a:lnTo>
                    <a:lnTo>
                      <a:pt x="174" y="144"/>
                    </a:lnTo>
                    <a:lnTo>
                      <a:pt x="160" y="156"/>
                    </a:lnTo>
                    <a:lnTo>
                      <a:pt x="144" y="168"/>
                    </a:lnTo>
                    <a:lnTo>
                      <a:pt x="126" y="176"/>
                    </a:lnTo>
                    <a:lnTo>
                      <a:pt x="108" y="180"/>
                    </a:lnTo>
                    <a:lnTo>
                      <a:pt x="88" y="182"/>
                    </a:lnTo>
                    <a:lnTo>
                      <a:pt x="70" y="180"/>
                    </a:lnTo>
                    <a:lnTo>
                      <a:pt x="52" y="174"/>
                    </a:lnTo>
                    <a:lnTo>
                      <a:pt x="36" y="166"/>
                    </a:lnTo>
                    <a:lnTo>
                      <a:pt x="22" y="154"/>
                    </a:lnTo>
                    <a:lnTo>
                      <a:pt x="12" y="140"/>
                    </a:lnTo>
                    <a:lnTo>
                      <a:pt x="4" y="124"/>
                    </a:lnTo>
                    <a:lnTo>
                      <a:pt x="0" y="106"/>
                    </a:lnTo>
                    <a:lnTo>
                      <a:pt x="0" y="88"/>
                    </a:lnTo>
                    <a:lnTo>
                      <a:pt x="4" y="70"/>
                    </a:lnTo>
                    <a:lnTo>
                      <a:pt x="10" y="54"/>
                    </a:lnTo>
                    <a:lnTo>
                      <a:pt x="20" y="38"/>
                    </a:lnTo>
                    <a:lnTo>
                      <a:pt x="34" y="26"/>
                    </a:lnTo>
                    <a:lnTo>
                      <a:pt x="50" y="14"/>
                    </a:lnTo>
                    <a:lnTo>
                      <a:pt x="68" y="6"/>
                    </a:lnTo>
                    <a:close/>
                  </a:path>
                </a:pathLst>
              </a:custGeom>
              <a:solidFill>
                <a:srgbClr val="38615D"/>
              </a:solidFill>
              <a:ln w="0">
                <a:solidFill>
                  <a:srgbClr val="FFFFFF"/>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2" name="Freeform 377"/>
              <p:cNvSpPr>
                <a:spLocks/>
              </p:cNvSpPr>
              <p:nvPr/>
            </p:nvSpPr>
            <p:spPr bwMode="auto">
              <a:xfrm>
                <a:off x="5147" y="3523"/>
                <a:ext cx="194" cy="182"/>
              </a:xfrm>
              <a:custGeom>
                <a:avLst/>
                <a:gdLst>
                  <a:gd name="T0" fmla="*/ 68 w 194"/>
                  <a:gd name="T1" fmla="*/ 6 h 182"/>
                  <a:gd name="T2" fmla="*/ 88 w 194"/>
                  <a:gd name="T3" fmla="*/ 2 h 182"/>
                  <a:gd name="T4" fmla="*/ 106 w 194"/>
                  <a:gd name="T5" fmla="*/ 0 h 182"/>
                  <a:gd name="T6" fmla="*/ 126 w 194"/>
                  <a:gd name="T7" fmla="*/ 2 h 182"/>
                  <a:gd name="T8" fmla="*/ 142 w 194"/>
                  <a:gd name="T9" fmla="*/ 8 h 182"/>
                  <a:gd name="T10" fmla="*/ 158 w 194"/>
                  <a:gd name="T11" fmla="*/ 16 h 182"/>
                  <a:gd name="T12" fmla="*/ 172 w 194"/>
                  <a:gd name="T13" fmla="*/ 28 h 182"/>
                  <a:gd name="T14" fmla="*/ 182 w 194"/>
                  <a:gd name="T15" fmla="*/ 42 h 182"/>
                  <a:gd name="T16" fmla="*/ 190 w 194"/>
                  <a:gd name="T17" fmla="*/ 58 h 182"/>
                  <a:gd name="T18" fmla="*/ 194 w 194"/>
                  <a:gd name="T19" fmla="*/ 76 h 182"/>
                  <a:gd name="T20" fmla="*/ 194 w 194"/>
                  <a:gd name="T21" fmla="*/ 94 h 182"/>
                  <a:gd name="T22" fmla="*/ 190 w 194"/>
                  <a:gd name="T23" fmla="*/ 112 h 182"/>
                  <a:gd name="T24" fmla="*/ 184 w 194"/>
                  <a:gd name="T25" fmla="*/ 128 h 182"/>
                  <a:gd name="T26" fmla="*/ 174 w 194"/>
                  <a:gd name="T27" fmla="*/ 144 h 182"/>
                  <a:gd name="T28" fmla="*/ 160 w 194"/>
                  <a:gd name="T29" fmla="*/ 156 h 182"/>
                  <a:gd name="T30" fmla="*/ 144 w 194"/>
                  <a:gd name="T31" fmla="*/ 168 h 182"/>
                  <a:gd name="T32" fmla="*/ 126 w 194"/>
                  <a:gd name="T33" fmla="*/ 176 h 182"/>
                  <a:gd name="T34" fmla="*/ 108 w 194"/>
                  <a:gd name="T35" fmla="*/ 180 h 182"/>
                  <a:gd name="T36" fmla="*/ 88 w 194"/>
                  <a:gd name="T37" fmla="*/ 182 h 182"/>
                  <a:gd name="T38" fmla="*/ 70 w 194"/>
                  <a:gd name="T39" fmla="*/ 180 h 182"/>
                  <a:gd name="T40" fmla="*/ 52 w 194"/>
                  <a:gd name="T41" fmla="*/ 174 h 182"/>
                  <a:gd name="T42" fmla="*/ 36 w 194"/>
                  <a:gd name="T43" fmla="*/ 166 h 182"/>
                  <a:gd name="T44" fmla="*/ 22 w 194"/>
                  <a:gd name="T45" fmla="*/ 154 h 182"/>
                  <a:gd name="T46" fmla="*/ 12 w 194"/>
                  <a:gd name="T47" fmla="*/ 140 h 182"/>
                  <a:gd name="T48" fmla="*/ 4 w 194"/>
                  <a:gd name="T49" fmla="*/ 124 h 182"/>
                  <a:gd name="T50" fmla="*/ 0 w 194"/>
                  <a:gd name="T51" fmla="*/ 106 h 182"/>
                  <a:gd name="T52" fmla="*/ 0 w 194"/>
                  <a:gd name="T53" fmla="*/ 88 h 182"/>
                  <a:gd name="T54" fmla="*/ 4 w 194"/>
                  <a:gd name="T55" fmla="*/ 70 h 182"/>
                  <a:gd name="T56" fmla="*/ 10 w 194"/>
                  <a:gd name="T57" fmla="*/ 54 h 182"/>
                  <a:gd name="T58" fmla="*/ 20 w 194"/>
                  <a:gd name="T59" fmla="*/ 38 h 182"/>
                  <a:gd name="T60" fmla="*/ 34 w 194"/>
                  <a:gd name="T61" fmla="*/ 26 h 182"/>
                  <a:gd name="T62" fmla="*/ 50 w 194"/>
                  <a:gd name="T63" fmla="*/ 14 h 182"/>
                  <a:gd name="T64" fmla="*/ 68 w 194"/>
                  <a:gd name="T65"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182">
                    <a:moveTo>
                      <a:pt x="68" y="6"/>
                    </a:moveTo>
                    <a:lnTo>
                      <a:pt x="88" y="2"/>
                    </a:lnTo>
                    <a:lnTo>
                      <a:pt x="106" y="0"/>
                    </a:lnTo>
                    <a:lnTo>
                      <a:pt x="126" y="2"/>
                    </a:lnTo>
                    <a:lnTo>
                      <a:pt x="142" y="8"/>
                    </a:lnTo>
                    <a:lnTo>
                      <a:pt x="158" y="16"/>
                    </a:lnTo>
                    <a:lnTo>
                      <a:pt x="172" y="28"/>
                    </a:lnTo>
                    <a:lnTo>
                      <a:pt x="182" y="42"/>
                    </a:lnTo>
                    <a:lnTo>
                      <a:pt x="190" y="58"/>
                    </a:lnTo>
                    <a:lnTo>
                      <a:pt x="194" y="76"/>
                    </a:lnTo>
                    <a:lnTo>
                      <a:pt x="194" y="94"/>
                    </a:lnTo>
                    <a:lnTo>
                      <a:pt x="190" y="112"/>
                    </a:lnTo>
                    <a:lnTo>
                      <a:pt x="184" y="128"/>
                    </a:lnTo>
                    <a:lnTo>
                      <a:pt x="174" y="144"/>
                    </a:lnTo>
                    <a:lnTo>
                      <a:pt x="160" y="156"/>
                    </a:lnTo>
                    <a:lnTo>
                      <a:pt x="144" y="168"/>
                    </a:lnTo>
                    <a:lnTo>
                      <a:pt x="126" y="176"/>
                    </a:lnTo>
                    <a:lnTo>
                      <a:pt x="108" y="180"/>
                    </a:lnTo>
                    <a:lnTo>
                      <a:pt x="88" y="182"/>
                    </a:lnTo>
                    <a:lnTo>
                      <a:pt x="70" y="180"/>
                    </a:lnTo>
                    <a:lnTo>
                      <a:pt x="52" y="174"/>
                    </a:lnTo>
                    <a:lnTo>
                      <a:pt x="36" y="166"/>
                    </a:lnTo>
                    <a:lnTo>
                      <a:pt x="22" y="154"/>
                    </a:lnTo>
                    <a:lnTo>
                      <a:pt x="12" y="140"/>
                    </a:lnTo>
                    <a:lnTo>
                      <a:pt x="4" y="124"/>
                    </a:lnTo>
                    <a:lnTo>
                      <a:pt x="0" y="106"/>
                    </a:lnTo>
                    <a:lnTo>
                      <a:pt x="0" y="88"/>
                    </a:lnTo>
                    <a:lnTo>
                      <a:pt x="4" y="70"/>
                    </a:lnTo>
                    <a:lnTo>
                      <a:pt x="10" y="54"/>
                    </a:lnTo>
                    <a:lnTo>
                      <a:pt x="20" y="38"/>
                    </a:lnTo>
                    <a:lnTo>
                      <a:pt x="34" y="26"/>
                    </a:lnTo>
                    <a:lnTo>
                      <a:pt x="50" y="14"/>
                    </a:lnTo>
                    <a:lnTo>
                      <a:pt x="6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3" name="Freeform 378"/>
              <p:cNvSpPr>
                <a:spLocks/>
              </p:cNvSpPr>
              <p:nvPr/>
            </p:nvSpPr>
            <p:spPr bwMode="auto">
              <a:xfrm>
                <a:off x="5145" y="333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861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4" name="Freeform 379"/>
              <p:cNvSpPr>
                <a:spLocks/>
              </p:cNvSpPr>
              <p:nvPr/>
            </p:nvSpPr>
            <p:spPr bwMode="auto">
              <a:xfrm>
                <a:off x="5145" y="333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862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5" name="Freeform 380"/>
              <p:cNvSpPr>
                <a:spLocks/>
              </p:cNvSpPr>
              <p:nvPr/>
            </p:nvSpPr>
            <p:spPr bwMode="auto">
              <a:xfrm>
                <a:off x="5145" y="334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963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6" name="Freeform 381"/>
              <p:cNvSpPr>
                <a:spLocks/>
              </p:cNvSpPr>
              <p:nvPr/>
            </p:nvSpPr>
            <p:spPr bwMode="auto">
              <a:xfrm>
                <a:off x="5145" y="334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A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7" name="Freeform 382"/>
              <p:cNvSpPr>
                <a:spLocks/>
              </p:cNvSpPr>
              <p:nvPr/>
            </p:nvSpPr>
            <p:spPr bwMode="auto">
              <a:xfrm>
                <a:off x="5145" y="334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B66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8" name="Freeform 383"/>
              <p:cNvSpPr>
                <a:spLocks/>
              </p:cNvSpPr>
              <p:nvPr/>
            </p:nvSpPr>
            <p:spPr bwMode="auto">
              <a:xfrm>
                <a:off x="5145" y="335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B67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39" name="Freeform 384"/>
              <p:cNvSpPr>
                <a:spLocks/>
              </p:cNvSpPr>
              <p:nvPr/>
            </p:nvSpPr>
            <p:spPr bwMode="auto">
              <a:xfrm>
                <a:off x="5145" y="335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C6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0" name="Freeform 385"/>
              <p:cNvSpPr>
                <a:spLocks/>
              </p:cNvSpPr>
              <p:nvPr/>
            </p:nvSpPr>
            <p:spPr bwMode="auto">
              <a:xfrm>
                <a:off x="5145" y="335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D6A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1" name="Freeform 386"/>
              <p:cNvSpPr>
                <a:spLocks/>
              </p:cNvSpPr>
              <p:nvPr/>
            </p:nvSpPr>
            <p:spPr bwMode="auto">
              <a:xfrm>
                <a:off x="5145" y="335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3E6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2" name="Freeform 387"/>
              <p:cNvSpPr>
                <a:spLocks/>
              </p:cNvSpPr>
              <p:nvPr/>
            </p:nvSpPr>
            <p:spPr bwMode="auto">
              <a:xfrm>
                <a:off x="5145" y="336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3F6E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3" name="Freeform 388"/>
              <p:cNvSpPr>
                <a:spLocks/>
              </p:cNvSpPr>
              <p:nvPr/>
            </p:nvSpPr>
            <p:spPr bwMode="auto">
              <a:xfrm>
                <a:off x="5145" y="336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171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4" name="Freeform 389"/>
              <p:cNvSpPr>
                <a:spLocks/>
              </p:cNvSpPr>
              <p:nvPr/>
            </p:nvSpPr>
            <p:spPr bwMode="auto">
              <a:xfrm>
                <a:off x="5145" y="336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273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5" name="Freeform 390"/>
              <p:cNvSpPr>
                <a:spLocks/>
              </p:cNvSpPr>
              <p:nvPr/>
            </p:nvSpPr>
            <p:spPr bwMode="auto">
              <a:xfrm>
                <a:off x="5145" y="337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476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6" name="Freeform 391"/>
              <p:cNvSpPr>
                <a:spLocks/>
              </p:cNvSpPr>
              <p:nvPr/>
            </p:nvSpPr>
            <p:spPr bwMode="auto">
              <a:xfrm>
                <a:off x="5145" y="337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579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7" name="Freeform 392"/>
              <p:cNvSpPr>
                <a:spLocks/>
              </p:cNvSpPr>
              <p:nvPr/>
            </p:nvSpPr>
            <p:spPr bwMode="auto">
              <a:xfrm>
                <a:off x="5145" y="337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77C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8" name="Freeform 393"/>
              <p:cNvSpPr>
                <a:spLocks/>
              </p:cNvSpPr>
              <p:nvPr/>
            </p:nvSpPr>
            <p:spPr bwMode="auto">
              <a:xfrm>
                <a:off x="5145" y="338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97F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49" name="Freeform 394"/>
              <p:cNvSpPr>
                <a:spLocks/>
              </p:cNvSpPr>
              <p:nvPr/>
            </p:nvSpPr>
            <p:spPr bwMode="auto">
              <a:xfrm>
                <a:off x="5145" y="338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A8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0" name="Freeform 395"/>
              <p:cNvSpPr>
                <a:spLocks/>
              </p:cNvSpPr>
              <p:nvPr/>
            </p:nvSpPr>
            <p:spPr bwMode="auto">
              <a:xfrm>
                <a:off x="5145" y="338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4C84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1" name="Freeform 396"/>
              <p:cNvSpPr>
                <a:spLocks/>
              </p:cNvSpPr>
              <p:nvPr/>
            </p:nvSpPr>
            <p:spPr bwMode="auto">
              <a:xfrm>
                <a:off x="5145" y="338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4E8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2" name="Freeform 397"/>
              <p:cNvSpPr>
                <a:spLocks/>
              </p:cNvSpPr>
              <p:nvPr/>
            </p:nvSpPr>
            <p:spPr bwMode="auto">
              <a:xfrm>
                <a:off x="5145" y="339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08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3" name="Freeform 398"/>
              <p:cNvSpPr>
                <a:spLocks/>
              </p:cNvSpPr>
              <p:nvPr/>
            </p:nvSpPr>
            <p:spPr bwMode="auto">
              <a:xfrm>
                <a:off x="5145" y="339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28F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4" name="Freeform 399"/>
              <p:cNvSpPr>
                <a:spLocks/>
              </p:cNvSpPr>
              <p:nvPr/>
            </p:nvSpPr>
            <p:spPr bwMode="auto">
              <a:xfrm>
                <a:off x="5145" y="339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493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5" name="Freeform 400"/>
              <p:cNvSpPr>
                <a:spLocks/>
              </p:cNvSpPr>
              <p:nvPr/>
            </p:nvSpPr>
            <p:spPr bwMode="auto">
              <a:xfrm>
                <a:off x="5145" y="340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697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6" name="Freeform 401"/>
              <p:cNvSpPr>
                <a:spLocks/>
              </p:cNvSpPr>
              <p:nvPr/>
            </p:nvSpPr>
            <p:spPr bwMode="auto">
              <a:xfrm>
                <a:off x="5145" y="340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899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7" name="Freeform 402"/>
              <p:cNvSpPr>
                <a:spLocks/>
              </p:cNvSpPr>
              <p:nvPr/>
            </p:nvSpPr>
            <p:spPr bwMode="auto">
              <a:xfrm>
                <a:off x="5145" y="3404"/>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A9D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8" name="Freeform 403"/>
              <p:cNvSpPr>
                <a:spLocks/>
              </p:cNvSpPr>
              <p:nvPr/>
            </p:nvSpPr>
            <p:spPr bwMode="auto">
              <a:xfrm>
                <a:off x="5145" y="340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5CA1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59" name="Freeform 404"/>
              <p:cNvSpPr>
                <a:spLocks/>
              </p:cNvSpPr>
              <p:nvPr/>
            </p:nvSpPr>
            <p:spPr bwMode="auto">
              <a:xfrm>
                <a:off x="5145" y="341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5EA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0" name="Freeform 405"/>
              <p:cNvSpPr>
                <a:spLocks/>
              </p:cNvSpPr>
              <p:nvPr/>
            </p:nvSpPr>
            <p:spPr bwMode="auto">
              <a:xfrm>
                <a:off x="5145" y="341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0A8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1" name="Freeform 406"/>
              <p:cNvSpPr>
                <a:spLocks/>
              </p:cNvSpPr>
              <p:nvPr/>
            </p:nvSpPr>
            <p:spPr bwMode="auto">
              <a:xfrm>
                <a:off x="5145" y="341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63A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2" name="Freeform 407"/>
              <p:cNvSpPr>
                <a:spLocks/>
              </p:cNvSpPr>
              <p:nvPr/>
            </p:nvSpPr>
            <p:spPr bwMode="auto">
              <a:xfrm>
                <a:off x="5145" y="342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5B1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3" name="Freeform 408"/>
              <p:cNvSpPr>
                <a:spLocks/>
              </p:cNvSpPr>
              <p:nvPr/>
            </p:nvSpPr>
            <p:spPr bwMode="auto">
              <a:xfrm>
                <a:off x="5145" y="342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67B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4" name="Freeform 409"/>
              <p:cNvSpPr>
                <a:spLocks/>
              </p:cNvSpPr>
              <p:nvPr/>
            </p:nvSpPr>
            <p:spPr bwMode="auto">
              <a:xfrm>
                <a:off x="5145" y="342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9B8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5" name="Freeform 410"/>
              <p:cNvSpPr>
                <a:spLocks/>
              </p:cNvSpPr>
              <p:nvPr/>
            </p:nvSpPr>
            <p:spPr bwMode="auto">
              <a:xfrm>
                <a:off x="5145" y="342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BBA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6" name="Freeform 411"/>
              <p:cNvSpPr>
                <a:spLocks/>
              </p:cNvSpPr>
              <p:nvPr/>
            </p:nvSpPr>
            <p:spPr bwMode="auto">
              <a:xfrm>
                <a:off x="5145" y="343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6DBE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7" name="Freeform 412"/>
              <p:cNvSpPr>
                <a:spLocks/>
              </p:cNvSpPr>
              <p:nvPr/>
            </p:nvSpPr>
            <p:spPr bwMode="auto">
              <a:xfrm>
                <a:off x="5145" y="343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6FC1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8" name="Freeform 413"/>
              <p:cNvSpPr>
                <a:spLocks/>
              </p:cNvSpPr>
              <p:nvPr/>
            </p:nvSpPr>
            <p:spPr bwMode="auto">
              <a:xfrm>
                <a:off x="5145" y="343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1C5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69" name="Freeform 414"/>
              <p:cNvSpPr>
                <a:spLocks/>
              </p:cNvSpPr>
              <p:nvPr/>
            </p:nvSpPr>
            <p:spPr bwMode="auto">
              <a:xfrm>
                <a:off x="5145" y="344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3C9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0" name="Freeform 415"/>
              <p:cNvSpPr>
                <a:spLocks/>
              </p:cNvSpPr>
              <p:nvPr/>
            </p:nvSpPr>
            <p:spPr bwMode="auto">
              <a:xfrm>
                <a:off x="5145" y="344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5C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1" name="Freeform 416"/>
              <p:cNvSpPr>
                <a:spLocks/>
              </p:cNvSpPr>
              <p:nvPr/>
            </p:nvSpPr>
            <p:spPr bwMode="auto">
              <a:xfrm>
                <a:off x="5145" y="344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6C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2" name="Freeform 417"/>
              <p:cNvSpPr>
                <a:spLocks/>
              </p:cNvSpPr>
              <p:nvPr/>
            </p:nvSpPr>
            <p:spPr bwMode="auto">
              <a:xfrm>
                <a:off x="5145" y="3448"/>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8D1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3" name="Freeform 418"/>
              <p:cNvSpPr>
                <a:spLocks/>
              </p:cNvSpPr>
              <p:nvPr/>
            </p:nvSpPr>
            <p:spPr bwMode="auto">
              <a:xfrm>
                <a:off x="5145" y="3450"/>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9D4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4" name="Freeform 419"/>
              <p:cNvSpPr>
                <a:spLocks/>
              </p:cNvSpPr>
              <p:nvPr/>
            </p:nvSpPr>
            <p:spPr bwMode="auto">
              <a:xfrm>
                <a:off x="5145" y="345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BD6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5" name="Freeform 420"/>
              <p:cNvSpPr>
                <a:spLocks/>
              </p:cNvSpPr>
              <p:nvPr/>
            </p:nvSpPr>
            <p:spPr bwMode="auto">
              <a:xfrm>
                <a:off x="5145" y="345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CD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6" name="Freeform 421"/>
              <p:cNvSpPr>
                <a:spLocks/>
              </p:cNvSpPr>
              <p:nvPr/>
            </p:nvSpPr>
            <p:spPr bwMode="auto">
              <a:xfrm>
                <a:off x="5145" y="346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7EDB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7" name="Freeform 422"/>
              <p:cNvSpPr>
                <a:spLocks/>
              </p:cNvSpPr>
              <p:nvPr/>
            </p:nvSpPr>
            <p:spPr bwMode="auto">
              <a:xfrm>
                <a:off x="5145" y="346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7FDE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8" name="Freeform 423"/>
              <p:cNvSpPr>
                <a:spLocks/>
              </p:cNvSpPr>
              <p:nvPr/>
            </p:nvSpPr>
            <p:spPr bwMode="auto">
              <a:xfrm>
                <a:off x="5145" y="346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0E0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79" name="Freeform 424"/>
              <p:cNvSpPr>
                <a:spLocks/>
              </p:cNvSpPr>
              <p:nvPr/>
            </p:nvSpPr>
            <p:spPr bwMode="auto">
              <a:xfrm>
                <a:off x="5145" y="346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1E2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0" name="Freeform 425"/>
              <p:cNvSpPr>
                <a:spLocks/>
              </p:cNvSpPr>
              <p:nvPr/>
            </p:nvSpPr>
            <p:spPr bwMode="auto">
              <a:xfrm>
                <a:off x="5145" y="347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3E4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1" name="Freeform 426"/>
              <p:cNvSpPr>
                <a:spLocks/>
              </p:cNvSpPr>
              <p:nvPr/>
            </p:nvSpPr>
            <p:spPr bwMode="auto">
              <a:xfrm>
                <a:off x="5145" y="347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3E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2" name="Freeform 427"/>
              <p:cNvSpPr>
                <a:spLocks/>
              </p:cNvSpPr>
              <p:nvPr/>
            </p:nvSpPr>
            <p:spPr bwMode="auto">
              <a:xfrm>
                <a:off x="5145" y="347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4E7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3" name="Freeform 428"/>
              <p:cNvSpPr>
                <a:spLocks/>
              </p:cNvSpPr>
              <p:nvPr/>
            </p:nvSpPr>
            <p:spPr bwMode="auto">
              <a:xfrm>
                <a:off x="5145" y="348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5E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4" name="Freeform 429"/>
              <p:cNvSpPr>
                <a:spLocks/>
              </p:cNvSpPr>
              <p:nvPr/>
            </p:nvSpPr>
            <p:spPr bwMode="auto">
              <a:xfrm>
                <a:off x="5145" y="348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6E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5" name="Freeform 430"/>
              <p:cNvSpPr>
                <a:spLocks/>
              </p:cNvSpPr>
              <p:nvPr/>
            </p:nvSpPr>
            <p:spPr bwMode="auto">
              <a:xfrm>
                <a:off x="5145" y="3486"/>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7E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6" name="Freeform 431"/>
              <p:cNvSpPr>
                <a:spLocks/>
              </p:cNvSpPr>
              <p:nvPr/>
            </p:nvSpPr>
            <p:spPr bwMode="auto">
              <a:xfrm>
                <a:off x="5145" y="3488"/>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7E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7" name="Freeform 432"/>
              <p:cNvSpPr>
                <a:spLocks/>
              </p:cNvSpPr>
              <p:nvPr/>
            </p:nvSpPr>
            <p:spPr bwMode="auto">
              <a:xfrm>
                <a:off x="5145" y="3492"/>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8ED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8" name="Freeform 433"/>
              <p:cNvSpPr>
                <a:spLocks/>
              </p:cNvSpPr>
              <p:nvPr/>
            </p:nvSpPr>
            <p:spPr bwMode="auto">
              <a:xfrm>
                <a:off x="5145" y="3494"/>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8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89" name="Freeform 434"/>
              <p:cNvSpPr>
                <a:spLocks/>
              </p:cNvSpPr>
              <p:nvPr/>
            </p:nvSpPr>
            <p:spPr bwMode="auto">
              <a:xfrm>
                <a:off x="5145" y="3496"/>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9E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0" name="Freeform 435"/>
              <p:cNvSpPr>
                <a:spLocks/>
              </p:cNvSpPr>
              <p:nvPr/>
            </p:nvSpPr>
            <p:spPr bwMode="auto">
              <a:xfrm>
                <a:off x="5145" y="3500"/>
                <a:ext cx="200" cy="187"/>
              </a:xfrm>
              <a:custGeom>
                <a:avLst/>
                <a:gdLst>
                  <a:gd name="T0" fmla="*/ 200 w 200"/>
                  <a:gd name="T1" fmla="*/ 185 h 187"/>
                  <a:gd name="T2" fmla="*/ 0 w 200"/>
                  <a:gd name="T3" fmla="*/ 0 h 187"/>
                  <a:gd name="T4" fmla="*/ 0 w 200"/>
                  <a:gd name="T5" fmla="*/ 2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2"/>
                    </a:lnTo>
                    <a:lnTo>
                      <a:pt x="200" y="187"/>
                    </a:lnTo>
                    <a:lnTo>
                      <a:pt x="200" y="185"/>
                    </a:lnTo>
                    <a:close/>
                  </a:path>
                </a:pathLst>
              </a:custGeom>
              <a:solidFill>
                <a:srgbClr val="89F0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1" name="Freeform 436"/>
              <p:cNvSpPr>
                <a:spLocks/>
              </p:cNvSpPr>
              <p:nvPr/>
            </p:nvSpPr>
            <p:spPr bwMode="auto">
              <a:xfrm>
                <a:off x="5145" y="3502"/>
                <a:ext cx="200" cy="189"/>
              </a:xfrm>
              <a:custGeom>
                <a:avLst/>
                <a:gdLst>
                  <a:gd name="T0" fmla="*/ 200 w 200"/>
                  <a:gd name="T1" fmla="*/ 185 h 189"/>
                  <a:gd name="T2" fmla="*/ 0 w 200"/>
                  <a:gd name="T3" fmla="*/ 0 h 189"/>
                  <a:gd name="T4" fmla="*/ 0 w 200"/>
                  <a:gd name="T5" fmla="*/ 4 h 189"/>
                  <a:gd name="T6" fmla="*/ 200 w 200"/>
                  <a:gd name="T7" fmla="*/ 189 h 189"/>
                  <a:gd name="T8" fmla="*/ 200 w 200"/>
                  <a:gd name="T9" fmla="*/ 185 h 189"/>
                </a:gdLst>
                <a:ahLst/>
                <a:cxnLst>
                  <a:cxn ang="0">
                    <a:pos x="T0" y="T1"/>
                  </a:cxn>
                  <a:cxn ang="0">
                    <a:pos x="T2" y="T3"/>
                  </a:cxn>
                  <a:cxn ang="0">
                    <a:pos x="T4" y="T5"/>
                  </a:cxn>
                  <a:cxn ang="0">
                    <a:pos x="T6" y="T7"/>
                  </a:cxn>
                  <a:cxn ang="0">
                    <a:pos x="T8" y="T9"/>
                  </a:cxn>
                </a:cxnLst>
                <a:rect l="0" t="0" r="r" b="b"/>
                <a:pathLst>
                  <a:path w="200" h="189">
                    <a:moveTo>
                      <a:pt x="200" y="185"/>
                    </a:moveTo>
                    <a:lnTo>
                      <a:pt x="0" y="0"/>
                    </a:lnTo>
                    <a:lnTo>
                      <a:pt x="0" y="4"/>
                    </a:lnTo>
                    <a:lnTo>
                      <a:pt x="200" y="189"/>
                    </a:lnTo>
                    <a:lnTo>
                      <a:pt x="200" y="185"/>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2" name="Freeform 437"/>
              <p:cNvSpPr>
                <a:spLocks/>
              </p:cNvSpPr>
              <p:nvPr/>
            </p:nvSpPr>
            <p:spPr bwMode="auto">
              <a:xfrm>
                <a:off x="5145" y="3506"/>
                <a:ext cx="200" cy="187"/>
              </a:xfrm>
              <a:custGeom>
                <a:avLst/>
                <a:gdLst>
                  <a:gd name="T0" fmla="*/ 200 w 200"/>
                  <a:gd name="T1" fmla="*/ 185 h 187"/>
                  <a:gd name="T2" fmla="*/ 0 w 200"/>
                  <a:gd name="T3" fmla="*/ 0 h 187"/>
                  <a:gd name="T4" fmla="*/ 0 w 200"/>
                  <a:gd name="T5" fmla="*/ 3 h 187"/>
                  <a:gd name="T6" fmla="*/ 200 w 200"/>
                  <a:gd name="T7" fmla="*/ 187 h 187"/>
                  <a:gd name="T8" fmla="*/ 200 w 200"/>
                  <a:gd name="T9" fmla="*/ 185 h 187"/>
                </a:gdLst>
                <a:ahLst/>
                <a:cxnLst>
                  <a:cxn ang="0">
                    <a:pos x="T0" y="T1"/>
                  </a:cxn>
                  <a:cxn ang="0">
                    <a:pos x="T2" y="T3"/>
                  </a:cxn>
                  <a:cxn ang="0">
                    <a:pos x="T4" y="T5"/>
                  </a:cxn>
                  <a:cxn ang="0">
                    <a:pos x="T6" y="T7"/>
                  </a:cxn>
                  <a:cxn ang="0">
                    <a:pos x="T8" y="T9"/>
                  </a:cxn>
                </a:cxnLst>
                <a:rect l="0" t="0" r="r" b="b"/>
                <a:pathLst>
                  <a:path w="200" h="187">
                    <a:moveTo>
                      <a:pt x="200" y="185"/>
                    </a:moveTo>
                    <a:lnTo>
                      <a:pt x="0" y="0"/>
                    </a:lnTo>
                    <a:lnTo>
                      <a:pt x="0" y="3"/>
                    </a:lnTo>
                    <a:lnTo>
                      <a:pt x="200" y="187"/>
                    </a:lnTo>
                    <a:lnTo>
                      <a:pt x="200" y="185"/>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3" name="Freeform 438"/>
              <p:cNvSpPr>
                <a:spLocks/>
              </p:cNvSpPr>
              <p:nvPr/>
            </p:nvSpPr>
            <p:spPr bwMode="auto">
              <a:xfrm>
                <a:off x="5145" y="350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4" name="Freeform 439"/>
              <p:cNvSpPr>
                <a:spLocks/>
              </p:cNvSpPr>
              <p:nvPr/>
            </p:nvSpPr>
            <p:spPr bwMode="auto">
              <a:xfrm>
                <a:off x="5145" y="351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5" name="Freeform 440"/>
              <p:cNvSpPr>
                <a:spLocks/>
              </p:cNvSpPr>
              <p:nvPr/>
            </p:nvSpPr>
            <p:spPr bwMode="auto">
              <a:xfrm>
                <a:off x="5145" y="351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6" name="Freeform 441"/>
              <p:cNvSpPr>
                <a:spLocks/>
              </p:cNvSpPr>
              <p:nvPr/>
            </p:nvSpPr>
            <p:spPr bwMode="auto">
              <a:xfrm>
                <a:off x="5145" y="351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7" name="Freeform 442"/>
              <p:cNvSpPr>
                <a:spLocks/>
              </p:cNvSpPr>
              <p:nvPr/>
            </p:nvSpPr>
            <p:spPr bwMode="auto">
              <a:xfrm>
                <a:off x="5145" y="352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8" name="Freeform 443"/>
              <p:cNvSpPr>
                <a:spLocks/>
              </p:cNvSpPr>
              <p:nvPr/>
            </p:nvSpPr>
            <p:spPr bwMode="auto">
              <a:xfrm>
                <a:off x="5145" y="352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499" name="Freeform 444"/>
              <p:cNvSpPr>
                <a:spLocks/>
              </p:cNvSpPr>
              <p:nvPr/>
            </p:nvSpPr>
            <p:spPr bwMode="auto">
              <a:xfrm>
                <a:off x="5145" y="352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BF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00" name="Freeform 445"/>
              <p:cNvSpPr>
                <a:spLocks/>
              </p:cNvSpPr>
              <p:nvPr/>
            </p:nvSpPr>
            <p:spPr bwMode="auto">
              <a:xfrm>
                <a:off x="5145" y="352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BF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01" name="Freeform 446"/>
              <p:cNvSpPr>
                <a:spLocks/>
              </p:cNvSpPr>
              <p:nvPr/>
            </p:nvSpPr>
            <p:spPr bwMode="auto">
              <a:xfrm>
                <a:off x="5145" y="353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02" name="Freeform 447"/>
              <p:cNvSpPr>
                <a:spLocks/>
              </p:cNvSpPr>
              <p:nvPr/>
            </p:nvSpPr>
            <p:spPr bwMode="auto">
              <a:xfrm>
                <a:off x="5145" y="353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AF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245" name="Freeform 448"/>
            <p:cNvSpPr>
              <a:spLocks/>
            </p:cNvSpPr>
            <p:nvPr/>
          </p:nvSpPr>
          <p:spPr bwMode="auto">
            <a:xfrm>
              <a:off x="5145" y="353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9F0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46" name="Freeform 449"/>
            <p:cNvSpPr>
              <a:spLocks/>
            </p:cNvSpPr>
            <p:nvPr/>
          </p:nvSpPr>
          <p:spPr bwMode="auto">
            <a:xfrm>
              <a:off x="5145" y="354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9E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47" name="Freeform 450"/>
            <p:cNvSpPr>
              <a:spLocks/>
            </p:cNvSpPr>
            <p:nvPr/>
          </p:nvSpPr>
          <p:spPr bwMode="auto">
            <a:xfrm>
              <a:off x="5145" y="354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9EE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48" name="Freeform 451"/>
            <p:cNvSpPr>
              <a:spLocks/>
            </p:cNvSpPr>
            <p:nvPr/>
          </p:nvSpPr>
          <p:spPr bwMode="auto">
            <a:xfrm>
              <a:off x="5145" y="354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8ED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49" name="Freeform 452"/>
            <p:cNvSpPr>
              <a:spLocks/>
            </p:cNvSpPr>
            <p:nvPr/>
          </p:nvSpPr>
          <p:spPr bwMode="auto">
            <a:xfrm>
              <a:off x="5145" y="354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7E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0" name="Freeform 453"/>
            <p:cNvSpPr>
              <a:spLocks/>
            </p:cNvSpPr>
            <p:nvPr/>
          </p:nvSpPr>
          <p:spPr bwMode="auto">
            <a:xfrm>
              <a:off x="5145" y="355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7E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1" name="Freeform 454"/>
            <p:cNvSpPr>
              <a:spLocks/>
            </p:cNvSpPr>
            <p:nvPr/>
          </p:nvSpPr>
          <p:spPr bwMode="auto">
            <a:xfrm>
              <a:off x="5145" y="355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6E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2" name="Freeform 455"/>
            <p:cNvSpPr>
              <a:spLocks/>
            </p:cNvSpPr>
            <p:nvPr/>
          </p:nvSpPr>
          <p:spPr bwMode="auto">
            <a:xfrm>
              <a:off x="5145" y="355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5E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3" name="Freeform 456"/>
            <p:cNvSpPr>
              <a:spLocks/>
            </p:cNvSpPr>
            <p:nvPr/>
          </p:nvSpPr>
          <p:spPr bwMode="auto">
            <a:xfrm>
              <a:off x="5145" y="356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4E7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4" name="Freeform 457"/>
            <p:cNvSpPr>
              <a:spLocks/>
            </p:cNvSpPr>
            <p:nvPr/>
          </p:nvSpPr>
          <p:spPr bwMode="auto">
            <a:xfrm>
              <a:off x="5145" y="356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3E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5" name="Freeform 458"/>
            <p:cNvSpPr>
              <a:spLocks/>
            </p:cNvSpPr>
            <p:nvPr/>
          </p:nvSpPr>
          <p:spPr bwMode="auto">
            <a:xfrm>
              <a:off x="5145" y="356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3E4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6" name="Freeform 459"/>
            <p:cNvSpPr>
              <a:spLocks/>
            </p:cNvSpPr>
            <p:nvPr/>
          </p:nvSpPr>
          <p:spPr bwMode="auto">
            <a:xfrm>
              <a:off x="5145" y="356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81E2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7" name="Freeform 460"/>
            <p:cNvSpPr>
              <a:spLocks/>
            </p:cNvSpPr>
            <p:nvPr/>
          </p:nvSpPr>
          <p:spPr bwMode="auto">
            <a:xfrm>
              <a:off x="5145" y="357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80E0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8" name="Freeform 461"/>
            <p:cNvSpPr>
              <a:spLocks/>
            </p:cNvSpPr>
            <p:nvPr/>
          </p:nvSpPr>
          <p:spPr bwMode="auto">
            <a:xfrm>
              <a:off x="5145" y="357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FDE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59" name="Freeform 462"/>
            <p:cNvSpPr>
              <a:spLocks/>
            </p:cNvSpPr>
            <p:nvPr/>
          </p:nvSpPr>
          <p:spPr bwMode="auto">
            <a:xfrm>
              <a:off x="5145" y="357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EDB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0" name="Freeform 463"/>
            <p:cNvSpPr>
              <a:spLocks/>
            </p:cNvSpPr>
            <p:nvPr/>
          </p:nvSpPr>
          <p:spPr bwMode="auto">
            <a:xfrm>
              <a:off x="5145" y="358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CD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1" name="Freeform 464"/>
            <p:cNvSpPr>
              <a:spLocks/>
            </p:cNvSpPr>
            <p:nvPr/>
          </p:nvSpPr>
          <p:spPr bwMode="auto">
            <a:xfrm>
              <a:off x="5145" y="358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BD6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2" name="Freeform 465"/>
            <p:cNvSpPr>
              <a:spLocks/>
            </p:cNvSpPr>
            <p:nvPr/>
          </p:nvSpPr>
          <p:spPr bwMode="auto">
            <a:xfrm>
              <a:off x="5145" y="358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AD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3" name="Freeform 466"/>
            <p:cNvSpPr>
              <a:spLocks/>
            </p:cNvSpPr>
            <p:nvPr/>
          </p:nvSpPr>
          <p:spPr bwMode="auto">
            <a:xfrm>
              <a:off x="5145" y="358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8D2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4" name="Freeform 467"/>
            <p:cNvSpPr>
              <a:spLocks/>
            </p:cNvSpPr>
            <p:nvPr/>
          </p:nvSpPr>
          <p:spPr bwMode="auto">
            <a:xfrm>
              <a:off x="5145" y="359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6CF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5" name="Freeform 468"/>
            <p:cNvSpPr>
              <a:spLocks/>
            </p:cNvSpPr>
            <p:nvPr/>
          </p:nvSpPr>
          <p:spPr bwMode="auto">
            <a:xfrm>
              <a:off x="5145" y="359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5CC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6" name="Freeform 469"/>
            <p:cNvSpPr>
              <a:spLocks/>
            </p:cNvSpPr>
            <p:nvPr/>
          </p:nvSpPr>
          <p:spPr bwMode="auto">
            <a:xfrm>
              <a:off x="5145" y="359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73C9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7" name="Freeform 470"/>
            <p:cNvSpPr>
              <a:spLocks/>
            </p:cNvSpPr>
            <p:nvPr/>
          </p:nvSpPr>
          <p:spPr bwMode="auto">
            <a:xfrm>
              <a:off x="5145" y="360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71C5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8" name="Freeform 471"/>
            <p:cNvSpPr>
              <a:spLocks/>
            </p:cNvSpPr>
            <p:nvPr/>
          </p:nvSpPr>
          <p:spPr bwMode="auto">
            <a:xfrm>
              <a:off x="5145" y="360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FC1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69" name="Freeform 472"/>
            <p:cNvSpPr>
              <a:spLocks/>
            </p:cNvSpPr>
            <p:nvPr/>
          </p:nvSpPr>
          <p:spPr bwMode="auto">
            <a:xfrm>
              <a:off x="5145" y="360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6DBE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0" name="Freeform 473"/>
            <p:cNvSpPr>
              <a:spLocks/>
            </p:cNvSpPr>
            <p:nvPr/>
          </p:nvSpPr>
          <p:spPr bwMode="auto">
            <a:xfrm>
              <a:off x="5145" y="361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BBA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1" name="Freeform 474"/>
            <p:cNvSpPr>
              <a:spLocks/>
            </p:cNvSpPr>
            <p:nvPr/>
          </p:nvSpPr>
          <p:spPr bwMode="auto">
            <a:xfrm>
              <a:off x="5145" y="361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9B8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2" name="Freeform 475"/>
            <p:cNvSpPr>
              <a:spLocks/>
            </p:cNvSpPr>
            <p:nvPr/>
          </p:nvSpPr>
          <p:spPr bwMode="auto">
            <a:xfrm>
              <a:off x="5145" y="361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67B4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3" name="Freeform 476"/>
            <p:cNvSpPr>
              <a:spLocks/>
            </p:cNvSpPr>
            <p:nvPr/>
          </p:nvSpPr>
          <p:spPr bwMode="auto">
            <a:xfrm>
              <a:off x="5145" y="361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5B1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4" name="Freeform 477"/>
            <p:cNvSpPr>
              <a:spLocks/>
            </p:cNvSpPr>
            <p:nvPr/>
          </p:nvSpPr>
          <p:spPr bwMode="auto">
            <a:xfrm>
              <a:off x="5145" y="362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63A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5" name="Freeform 478"/>
            <p:cNvSpPr>
              <a:spLocks/>
            </p:cNvSpPr>
            <p:nvPr/>
          </p:nvSpPr>
          <p:spPr bwMode="auto">
            <a:xfrm>
              <a:off x="5145" y="362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60A8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6" name="Freeform 479"/>
            <p:cNvSpPr>
              <a:spLocks/>
            </p:cNvSpPr>
            <p:nvPr/>
          </p:nvSpPr>
          <p:spPr bwMode="auto">
            <a:xfrm>
              <a:off x="5145" y="362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EA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7" name="Freeform 480"/>
            <p:cNvSpPr>
              <a:spLocks/>
            </p:cNvSpPr>
            <p:nvPr/>
          </p:nvSpPr>
          <p:spPr bwMode="auto">
            <a:xfrm>
              <a:off x="5145" y="363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CA1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8" name="Freeform 481"/>
            <p:cNvSpPr>
              <a:spLocks/>
            </p:cNvSpPr>
            <p:nvPr/>
          </p:nvSpPr>
          <p:spPr bwMode="auto">
            <a:xfrm>
              <a:off x="5145" y="363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B9E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79" name="Freeform 482"/>
            <p:cNvSpPr>
              <a:spLocks/>
            </p:cNvSpPr>
            <p:nvPr/>
          </p:nvSpPr>
          <p:spPr bwMode="auto">
            <a:xfrm>
              <a:off x="5145" y="3635"/>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89A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0" name="Freeform 483"/>
            <p:cNvSpPr>
              <a:spLocks/>
            </p:cNvSpPr>
            <p:nvPr/>
          </p:nvSpPr>
          <p:spPr bwMode="auto">
            <a:xfrm>
              <a:off x="5145" y="363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697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1" name="Freeform 484"/>
            <p:cNvSpPr>
              <a:spLocks/>
            </p:cNvSpPr>
            <p:nvPr/>
          </p:nvSpPr>
          <p:spPr bwMode="auto">
            <a:xfrm>
              <a:off x="5145" y="364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493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2" name="Freeform 485"/>
            <p:cNvSpPr>
              <a:spLocks/>
            </p:cNvSpPr>
            <p:nvPr/>
          </p:nvSpPr>
          <p:spPr bwMode="auto">
            <a:xfrm>
              <a:off x="5145" y="364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528F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3" name="Freeform 486"/>
            <p:cNvSpPr>
              <a:spLocks/>
            </p:cNvSpPr>
            <p:nvPr/>
          </p:nvSpPr>
          <p:spPr bwMode="auto">
            <a:xfrm>
              <a:off x="5145" y="364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508B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4" name="Freeform 487"/>
            <p:cNvSpPr>
              <a:spLocks/>
            </p:cNvSpPr>
            <p:nvPr/>
          </p:nvSpPr>
          <p:spPr bwMode="auto">
            <a:xfrm>
              <a:off x="5145" y="365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E8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5" name="Freeform 488"/>
            <p:cNvSpPr>
              <a:spLocks/>
            </p:cNvSpPr>
            <p:nvPr/>
          </p:nvSpPr>
          <p:spPr bwMode="auto">
            <a:xfrm>
              <a:off x="5145" y="365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C84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6" name="Freeform 489"/>
            <p:cNvSpPr>
              <a:spLocks/>
            </p:cNvSpPr>
            <p:nvPr/>
          </p:nvSpPr>
          <p:spPr bwMode="auto">
            <a:xfrm>
              <a:off x="5145" y="365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A8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7" name="Freeform 490"/>
            <p:cNvSpPr>
              <a:spLocks/>
            </p:cNvSpPr>
            <p:nvPr/>
          </p:nvSpPr>
          <p:spPr bwMode="auto">
            <a:xfrm>
              <a:off x="5145" y="365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97F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8" name="Freeform 491"/>
            <p:cNvSpPr>
              <a:spLocks/>
            </p:cNvSpPr>
            <p:nvPr/>
          </p:nvSpPr>
          <p:spPr bwMode="auto">
            <a:xfrm>
              <a:off x="5145" y="366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77C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89" name="Freeform 492"/>
            <p:cNvSpPr>
              <a:spLocks/>
            </p:cNvSpPr>
            <p:nvPr/>
          </p:nvSpPr>
          <p:spPr bwMode="auto">
            <a:xfrm>
              <a:off x="5145" y="366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579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0" name="Freeform 493"/>
            <p:cNvSpPr>
              <a:spLocks/>
            </p:cNvSpPr>
            <p:nvPr/>
          </p:nvSpPr>
          <p:spPr bwMode="auto">
            <a:xfrm>
              <a:off x="5145" y="366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476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1" name="Freeform 494"/>
            <p:cNvSpPr>
              <a:spLocks/>
            </p:cNvSpPr>
            <p:nvPr/>
          </p:nvSpPr>
          <p:spPr bwMode="auto">
            <a:xfrm>
              <a:off x="5145" y="367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4273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2" name="Freeform 495"/>
            <p:cNvSpPr>
              <a:spLocks/>
            </p:cNvSpPr>
            <p:nvPr/>
          </p:nvSpPr>
          <p:spPr bwMode="auto">
            <a:xfrm>
              <a:off x="5145" y="367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4171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3" name="Freeform 496"/>
            <p:cNvSpPr>
              <a:spLocks/>
            </p:cNvSpPr>
            <p:nvPr/>
          </p:nvSpPr>
          <p:spPr bwMode="auto">
            <a:xfrm>
              <a:off x="5145" y="367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F6E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4" name="Freeform 497"/>
            <p:cNvSpPr>
              <a:spLocks/>
            </p:cNvSpPr>
            <p:nvPr/>
          </p:nvSpPr>
          <p:spPr bwMode="auto">
            <a:xfrm>
              <a:off x="5145" y="3679"/>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F6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5" name="Freeform 498"/>
            <p:cNvSpPr>
              <a:spLocks/>
            </p:cNvSpPr>
            <p:nvPr/>
          </p:nvSpPr>
          <p:spPr bwMode="auto">
            <a:xfrm>
              <a:off x="5145" y="3681"/>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D6B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6" name="Freeform 499"/>
            <p:cNvSpPr>
              <a:spLocks/>
            </p:cNvSpPr>
            <p:nvPr/>
          </p:nvSpPr>
          <p:spPr bwMode="auto">
            <a:xfrm>
              <a:off x="5145" y="3685"/>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C69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7" name="Freeform 500"/>
            <p:cNvSpPr>
              <a:spLocks/>
            </p:cNvSpPr>
            <p:nvPr/>
          </p:nvSpPr>
          <p:spPr bwMode="auto">
            <a:xfrm>
              <a:off x="5145" y="3687"/>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B67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8" name="Freeform 501"/>
            <p:cNvSpPr>
              <a:spLocks/>
            </p:cNvSpPr>
            <p:nvPr/>
          </p:nvSpPr>
          <p:spPr bwMode="auto">
            <a:xfrm>
              <a:off x="5145" y="3691"/>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B66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299" name="Freeform 502"/>
            <p:cNvSpPr>
              <a:spLocks/>
            </p:cNvSpPr>
            <p:nvPr/>
          </p:nvSpPr>
          <p:spPr bwMode="auto">
            <a:xfrm>
              <a:off x="5145" y="3693"/>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A64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0" name="Freeform 503"/>
            <p:cNvSpPr>
              <a:spLocks/>
            </p:cNvSpPr>
            <p:nvPr/>
          </p:nvSpPr>
          <p:spPr bwMode="auto">
            <a:xfrm>
              <a:off x="5145" y="3697"/>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963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1" name="Freeform 504"/>
            <p:cNvSpPr>
              <a:spLocks/>
            </p:cNvSpPr>
            <p:nvPr/>
          </p:nvSpPr>
          <p:spPr bwMode="auto">
            <a:xfrm>
              <a:off x="5145" y="3699"/>
              <a:ext cx="200" cy="188"/>
            </a:xfrm>
            <a:custGeom>
              <a:avLst/>
              <a:gdLst>
                <a:gd name="T0" fmla="*/ 200 w 200"/>
                <a:gd name="T1" fmla="*/ 184 h 188"/>
                <a:gd name="T2" fmla="*/ 0 w 200"/>
                <a:gd name="T3" fmla="*/ 0 h 188"/>
                <a:gd name="T4" fmla="*/ 0 w 200"/>
                <a:gd name="T5" fmla="*/ 4 h 188"/>
                <a:gd name="T6" fmla="*/ 200 w 200"/>
                <a:gd name="T7" fmla="*/ 188 h 188"/>
                <a:gd name="T8" fmla="*/ 200 w 200"/>
                <a:gd name="T9" fmla="*/ 184 h 188"/>
              </a:gdLst>
              <a:ahLst/>
              <a:cxnLst>
                <a:cxn ang="0">
                  <a:pos x="T0" y="T1"/>
                </a:cxn>
                <a:cxn ang="0">
                  <a:pos x="T2" y="T3"/>
                </a:cxn>
                <a:cxn ang="0">
                  <a:pos x="T4" y="T5"/>
                </a:cxn>
                <a:cxn ang="0">
                  <a:pos x="T6" y="T7"/>
                </a:cxn>
                <a:cxn ang="0">
                  <a:pos x="T8" y="T9"/>
                </a:cxn>
              </a:cxnLst>
              <a:rect l="0" t="0" r="r" b="b"/>
              <a:pathLst>
                <a:path w="200" h="188">
                  <a:moveTo>
                    <a:pt x="200" y="184"/>
                  </a:moveTo>
                  <a:lnTo>
                    <a:pt x="0" y="0"/>
                  </a:lnTo>
                  <a:lnTo>
                    <a:pt x="0" y="4"/>
                  </a:lnTo>
                  <a:lnTo>
                    <a:pt x="200" y="188"/>
                  </a:lnTo>
                  <a:lnTo>
                    <a:pt x="200" y="184"/>
                  </a:lnTo>
                  <a:close/>
                </a:path>
              </a:pathLst>
            </a:custGeom>
            <a:solidFill>
              <a:srgbClr val="3862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302" name="Freeform 505"/>
            <p:cNvSpPr>
              <a:spLocks/>
            </p:cNvSpPr>
            <p:nvPr/>
          </p:nvSpPr>
          <p:spPr bwMode="auto">
            <a:xfrm>
              <a:off x="5145" y="3703"/>
              <a:ext cx="200" cy="186"/>
            </a:xfrm>
            <a:custGeom>
              <a:avLst/>
              <a:gdLst>
                <a:gd name="T0" fmla="*/ 200 w 200"/>
                <a:gd name="T1" fmla="*/ 184 h 186"/>
                <a:gd name="T2" fmla="*/ 0 w 200"/>
                <a:gd name="T3" fmla="*/ 0 h 186"/>
                <a:gd name="T4" fmla="*/ 0 w 200"/>
                <a:gd name="T5" fmla="*/ 2 h 186"/>
                <a:gd name="T6" fmla="*/ 200 w 200"/>
                <a:gd name="T7" fmla="*/ 186 h 186"/>
                <a:gd name="T8" fmla="*/ 200 w 200"/>
                <a:gd name="T9" fmla="*/ 184 h 186"/>
              </a:gdLst>
              <a:ahLst/>
              <a:cxnLst>
                <a:cxn ang="0">
                  <a:pos x="T0" y="T1"/>
                </a:cxn>
                <a:cxn ang="0">
                  <a:pos x="T2" y="T3"/>
                </a:cxn>
                <a:cxn ang="0">
                  <a:pos x="T4" y="T5"/>
                </a:cxn>
                <a:cxn ang="0">
                  <a:pos x="T6" y="T7"/>
                </a:cxn>
                <a:cxn ang="0">
                  <a:pos x="T8" y="T9"/>
                </a:cxn>
              </a:cxnLst>
              <a:rect l="0" t="0" r="r" b="b"/>
              <a:pathLst>
                <a:path w="200" h="186">
                  <a:moveTo>
                    <a:pt x="200" y="184"/>
                  </a:moveTo>
                  <a:lnTo>
                    <a:pt x="0" y="0"/>
                  </a:lnTo>
                  <a:lnTo>
                    <a:pt x="0" y="2"/>
                  </a:lnTo>
                  <a:lnTo>
                    <a:pt x="200" y="186"/>
                  </a:lnTo>
                  <a:lnTo>
                    <a:pt x="200" y="184"/>
                  </a:lnTo>
                  <a:close/>
                </a:path>
              </a:pathLst>
            </a:custGeom>
            <a:solidFill>
              <a:srgbClr val="38615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503" name="Group 506"/>
          <p:cNvGrpSpPr>
            <a:grpSpLocks/>
          </p:cNvGrpSpPr>
          <p:nvPr/>
        </p:nvGrpSpPr>
        <p:grpSpPr bwMode="auto">
          <a:xfrm>
            <a:off x="10660268" y="5528032"/>
            <a:ext cx="282575" cy="792162"/>
            <a:chOff x="5173" y="3358"/>
            <a:chExt cx="178" cy="499"/>
          </a:xfrm>
        </p:grpSpPr>
        <p:grpSp>
          <p:nvGrpSpPr>
            <p:cNvPr id="1504" name="Group 507"/>
            <p:cNvGrpSpPr>
              <a:grpSpLocks/>
            </p:cNvGrpSpPr>
            <p:nvPr/>
          </p:nvGrpSpPr>
          <p:grpSpPr bwMode="auto">
            <a:xfrm>
              <a:off x="5173" y="3358"/>
              <a:ext cx="178" cy="499"/>
              <a:chOff x="5173" y="3358"/>
              <a:chExt cx="178" cy="499"/>
            </a:xfrm>
          </p:grpSpPr>
          <p:grpSp>
            <p:nvGrpSpPr>
              <p:cNvPr id="1506" name="Group 508"/>
              <p:cNvGrpSpPr>
                <a:grpSpLocks/>
              </p:cNvGrpSpPr>
              <p:nvPr/>
            </p:nvGrpSpPr>
            <p:grpSpPr bwMode="auto">
              <a:xfrm>
                <a:off x="5173" y="3358"/>
                <a:ext cx="178" cy="499"/>
                <a:chOff x="5173" y="3358"/>
                <a:chExt cx="178" cy="499"/>
              </a:xfrm>
            </p:grpSpPr>
            <p:sp>
              <p:nvSpPr>
                <p:cNvPr id="1565" name="Freeform 509"/>
                <p:cNvSpPr>
                  <a:spLocks/>
                </p:cNvSpPr>
                <p:nvPr/>
              </p:nvSpPr>
              <p:spPr bwMode="auto">
                <a:xfrm>
                  <a:off x="5173" y="335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6" name="Freeform 510"/>
                <p:cNvSpPr>
                  <a:spLocks/>
                </p:cNvSpPr>
                <p:nvPr/>
              </p:nvSpPr>
              <p:spPr bwMode="auto">
                <a:xfrm>
                  <a:off x="5173" y="336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7" name="Freeform 511"/>
                <p:cNvSpPr>
                  <a:spLocks/>
                </p:cNvSpPr>
                <p:nvPr/>
              </p:nvSpPr>
              <p:spPr bwMode="auto">
                <a:xfrm>
                  <a:off x="5173" y="336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8" name="Freeform 512"/>
                <p:cNvSpPr>
                  <a:spLocks/>
                </p:cNvSpPr>
                <p:nvPr/>
              </p:nvSpPr>
              <p:spPr bwMode="auto">
                <a:xfrm>
                  <a:off x="5173" y="336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9" name="Freeform 513"/>
                <p:cNvSpPr>
                  <a:spLocks/>
                </p:cNvSpPr>
                <p:nvPr/>
              </p:nvSpPr>
              <p:spPr bwMode="auto">
                <a:xfrm>
                  <a:off x="5173" y="336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49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0" name="Freeform 514"/>
                <p:cNvSpPr>
                  <a:spLocks/>
                </p:cNvSpPr>
                <p:nvPr/>
              </p:nvSpPr>
              <p:spPr bwMode="auto">
                <a:xfrm>
                  <a:off x="5173" y="337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59B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1" name="Freeform 515"/>
                <p:cNvSpPr>
                  <a:spLocks/>
                </p:cNvSpPr>
                <p:nvPr/>
              </p:nvSpPr>
              <p:spPr bwMode="auto">
                <a:xfrm>
                  <a:off x="5173" y="337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69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2" name="Freeform 516"/>
                <p:cNvSpPr>
                  <a:spLocks/>
                </p:cNvSpPr>
                <p:nvPr/>
              </p:nvSpPr>
              <p:spPr bwMode="auto">
                <a:xfrm>
                  <a:off x="5173" y="337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79D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3" name="Freeform 517"/>
                <p:cNvSpPr>
                  <a:spLocks/>
                </p:cNvSpPr>
                <p:nvPr/>
              </p:nvSpPr>
              <p:spPr bwMode="auto">
                <a:xfrm>
                  <a:off x="5173" y="3378"/>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79E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4" name="Freeform 518"/>
                <p:cNvSpPr>
                  <a:spLocks/>
                </p:cNvSpPr>
                <p:nvPr/>
              </p:nvSpPr>
              <p:spPr bwMode="auto">
                <a:xfrm>
                  <a:off x="5173" y="338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99F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5" name="Freeform 519"/>
                <p:cNvSpPr>
                  <a:spLocks/>
                </p:cNvSpPr>
                <p:nvPr/>
              </p:nvSpPr>
              <p:spPr bwMode="auto">
                <a:xfrm>
                  <a:off x="5173" y="338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9A0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6" name="Freeform 520"/>
                <p:cNvSpPr>
                  <a:spLocks/>
                </p:cNvSpPr>
                <p:nvPr/>
              </p:nvSpPr>
              <p:spPr bwMode="auto">
                <a:xfrm>
                  <a:off x="5173" y="338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BA2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7" name="Freeform 521"/>
                <p:cNvSpPr>
                  <a:spLocks/>
                </p:cNvSpPr>
                <p:nvPr/>
              </p:nvSpPr>
              <p:spPr bwMode="auto">
                <a:xfrm>
                  <a:off x="5173" y="339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CA4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8" name="Freeform 522"/>
                <p:cNvSpPr>
                  <a:spLocks/>
                </p:cNvSpPr>
                <p:nvPr/>
              </p:nvSpPr>
              <p:spPr bwMode="auto">
                <a:xfrm>
                  <a:off x="5173" y="339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DA5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79" name="Freeform 523"/>
                <p:cNvSpPr>
                  <a:spLocks/>
                </p:cNvSpPr>
                <p:nvPr/>
              </p:nvSpPr>
              <p:spPr bwMode="auto">
                <a:xfrm>
                  <a:off x="5173" y="339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E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0" name="Freeform 524"/>
                <p:cNvSpPr>
                  <a:spLocks/>
                </p:cNvSpPr>
                <p:nvPr/>
              </p:nvSpPr>
              <p:spPr bwMode="auto">
                <a:xfrm>
                  <a:off x="5173" y="339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FA8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1" name="Freeform 525"/>
                <p:cNvSpPr>
                  <a:spLocks/>
                </p:cNvSpPr>
                <p:nvPr/>
              </p:nvSpPr>
              <p:spPr bwMode="auto">
                <a:xfrm>
                  <a:off x="5173" y="340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1AB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2" name="Freeform 526"/>
                <p:cNvSpPr>
                  <a:spLocks/>
                </p:cNvSpPr>
                <p:nvPr/>
              </p:nvSpPr>
              <p:spPr bwMode="auto">
                <a:xfrm>
                  <a:off x="5173" y="340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2AC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3" name="Freeform 527"/>
                <p:cNvSpPr>
                  <a:spLocks/>
                </p:cNvSpPr>
                <p:nvPr/>
              </p:nvSpPr>
              <p:spPr bwMode="auto">
                <a:xfrm>
                  <a:off x="5173" y="3404"/>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84AF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4" name="Freeform 528"/>
                <p:cNvSpPr>
                  <a:spLocks/>
                </p:cNvSpPr>
                <p:nvPr/>
              </p:nvSpPr>
              <p:spPr bwMode="auto">
                <a:xfrm>
                  <a:off x="5173" y="340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6B1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5" name="Freeform 529"/>
                <p:cNvSpPr>
                  <a:spLocks/>
                </p:cNvSpPr>
                <p:nvPr/>
              </p:nvSpPr>
              <p:spPr bwMode="auto">
                <a:xfrm>
                  <a:off x="5173" y="341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7B3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6" name="Freeform 530"/>
                <p:cNvSpPr>
                  <a:spLocks/>
                </p:cNvSpPr>
                <p:nvPr/>
              </p:nvSpPr>
              <p:spPr bwMode="auto">
                <a:xfrm>
                  <a:off x="5173" y="341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89B6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7" name="Freeform 531"/>
                <p:cNvSpPr>
                  <a:spLocks/>
                </p:cNvSpPr>
                <p:nvPr/>
              </p:nvSpPr>
              <p:spPr bwMode="auto">
                <a:xfrm>
                  <a:off x="5173" y="341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BB8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8" name="Freeform 532"/>
                <p:cNvSpPr>
                  <a:spLocks/>
                </p:cNvSpPr>
                <p:nvPr/>
              </p:nvSpPr>
              <p:spPr bwMode="auto">
                <a:xfrm>
                  <a:off x="5173" y="341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DBB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89" name="Freeform 533"/>
                <p:cNvSpPr>
                  <a:spLocks/>
                </p:cNvSpPr>
                <p:nvPr/>
              </p:nvSpPr>
              <p:spPr bwMode="auto">
                <a:xfrm>
                  <a:off x="5173" y="342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FBD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0" name="Freeform 534"/>
                <p:cNvSpPr>
                  <a:spLocks/>
                </p:cNvSpPr>
                <p:nvPr/>
              </p:nvSpPr>
              <p:spPr bwMode="auto">
                <a:xfrm>
                  <a:off x="5173" y="342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91BF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1" name="Freeform 535"/>
                <p:cNvSpPr>
                  <a:spLocks/>
                </p:cNvSpPr>
                <p:nvPr/>
              </p:nvSpPr>
              <p:spPr bwMode="auto">
                <a:xfrm>
                  <a:off x="5173" y="342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3C3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2" name="Freeform 536"/>
                <p:cNvSpPr>
                  <a:spLocks/>
                </p:cNvSpPr>
                <p:nvPr/>
              </p:nvSpPr>
              <p:spPr bwMode="auto">
                <a:xfrm>
                  <a:off x="5173" y="342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5C5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3" name="Freeform 537"/>
                <p:cNvSpPr>
                  <a:spLocks/>
                </p:cNvSpPr>
                <p:nvPr/>
              </p:nvSpPr>
              <p:spPr bwMode="auto">
                <a:xfrm>
                  <a:off x="5173" y="343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97C8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4" name="Freeform 538"/>
                <p:cNvSpPr>
                  <a:spLocks/>
                </p:cNvSpPr>
                <p:nvPr/>
              </p:nvSpPr>
              <p:spPr bwMode="auto">
                <a:xfrm>
                  <a:off x="5173" y="343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9CB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5" name="Freeform 539"/>
                <p:cNvSpPr>
                  <a:spLocks/>
                </p:cNvSpPr>
                <p:nvPr/>
              </p:nvSpPr>
              <p:spPr bwMode="auto">
                <a:xfrm>
                  <a:off x="5173" y="343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BCD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6" name="Freeform 540"/>
                <p:cNvSpPr>
                  <a:spLocks/>
                </p:cNvSpPr>
                <p:nvPr/>
              </p:nvSpPr>
              <p:spPr bwMode="auto">
                <a:xfrm>
                  <a:off x="5173" y="343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CC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7" name="Freeform 541"/>
                <p:cNvSpPr>
                  <a:spLocks/>
                </p:cNvSpPr>
                <p:nvPr/>
              </p:nvSpPr>
              <p:spPr bwMode="auto">
                <a:xfrm>
                  <a:off x="5173" y="344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9ED2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8" name="Freeform 542"/>
                <p:cNvSpPr>
                  <a:spLocks/>
                </p:cNvSpPr>
                <p:nvPr/>
              </p:nvSpPr>
              <p:spPr bwMode="auto">
                <a:xfrm>
                  <a:off x="5173" y="344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1D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99" name="Freeform 543"/>
                <p:cNvSpPr>
                  <a:spLocks/>
                </p:cNvSpPr>
                <p:nvPr/>
              </p:nvSpPr>
              <p:spPr bwMode="auto">
                <a:xfrm>
                  <a:off x="5173" y="344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2D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0" name="Freeform 544"/>
                <p:cNvSpPr>
                  <a:spLocks/>
                </p:cNvSpPr>
                <p:nvPr/>
              </p:nvSpPr>
              <p:spPr bwMode="auto">
                <a:xfrm>
                  <a:off x="5173" y="3448"/>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A4D9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1" name="Freeform 545"/>
                <p:cNvSpPr>
                  <a:spLocks/>
                </p:cNvSpPr>
                <p:nvPr/>
              </p:nvSpPr>
              <p:spPr bwMode="auto">
                <a:xfrm>
                  <a:off x="5173" y="345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6D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2" name="Freeform 546"/>
                <p:cNvSpPr>
                  <a:spLocks/>
                </p:cNvSpPr>
                <p:nvPr/>
              </p:nvSpPr>
              <p:spPr bwMode="auto">
                <a:xfrm>
                  <a:off x="5173" y="345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8DE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3" name="Freeform 547"/>
                <p:cNvSpPr>
                  <a:spLocks/>
                </p:cNvSpPr>
                <p:nvPr/>
              </p:nvSpPr>
              <p:spPr bwMode="auto">
                <a:xfrm>
                  <a:off x="5173" y="345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AAE1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4" name="Freeform 548"/>
                <p:cNvSpPr>
                  <a:spLocks/>
                </p:cNvSpPr>
                <p:nvPr/>
              </p:nvSpPr>
              <p:spPr bwMode="auto">
                <a:xfrm>
                  <a:off x="5173" y="346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CE3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5" name="Freeform 549"/>
                <p:cNvSpPr>
                  <a:spLocks/>
                </p:cNvSpPr>
                <p:nvPr/>
              </p:nvSpPr>
              <p:spPr bwMode="auto">
                <a:xfrm>
                  <a:off x="5173" y="346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DE5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6" name="Freeform 550"/>
                <p:cNvSpPr>
                  <a:spLocks/>
                </p:cNvSpPr>
                <p:nvPr/>
              </p:nvSpPr>
              <p:spPr bwMode="auto">
                <a:xfrm>
                  <a:off x="5173" y="346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EE7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7" name="Freeform 551"/>
                <p:cNvSpPr>
                  <a:spLocks/>
                </p:cNvSpPr>
                <p:nvPr/>
              </p:nvSpPr>
              <p:spPr bwMode="auto">
                <a:xfrm>
                  <a:off x="5173" y="346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0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8" name="Freeform 552"/>
                <p:cNvSpPr>
                  <a:spLocks/>
                </p:cNvSpPr>
                <p:nvPr/>
              </p:nvSpPr>
              <p:spPr bwMode="auto">
                <a:xfrm>
                  <a:off x="5173" y="347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1E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09" name="Freeform 553"/>
                <p:cNvSpPr>
                  <a:spLocks/>
                </p:cNvSpPr>
                <p:nvPr/>
              </p:nvSpPr>
              <p:spPr bwMode="auto">
                <a:xfrm>
                  <a:off x="5173" y="347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2E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0" name="Freeform 554"/>
                <p:cNvSpPr>
                  <a:spLocks/>
                </p:cNvSpPr>
                <p:nvPr/>
              </p:nvSpPr>
              <p:spPr bwMode="auto">
                <a:xfrm>
                  <a:off x="5173" y="3474"/>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4EE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1" name="Freeform 555"/>
                <p:cNvSpPr>
                  <a:spLocks/>
                </p:cNvSpPr>
                <p:nvPr/>
              </p:nvSpPr>
              <p:spPr bwMode="auto">
                <a:xfrm>
                  <a:off x="5173" y="347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5F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2" name="Freeform 556"/>
                <p:cNvSpPr>
                  <a:spLocks/>
                </p:cNvSpPr>
                <p:nvPr/>
              </p:nvSpPr>
              <p:spPr bwMode="auto">
                <a:xfrm>
                  <a:off x="5173" y="348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6F1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3" name="Freeform 557"/>
                <p:cNvSpPr>
                  <a:spLocks/>
                </p:cNvSpPr>
                <p:nvPr/>
              </p:nvSpPr>
              <p:spPr bwMode="auto">
                <a:xfrm>
                  <a:off x="5173" y="348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7F3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4" name="Freeform 558"/>
                <p:cNvSpPr>
                  <a:spLocks/>
                </p:cNvSpPr>
                <p:nvPr/>
              </p:nvSpPr>
              <p:spPr bwMode="auto">
                <a:xfrm>
                  <a:off x="5173" y="348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8F4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5" name="Freeform 559"/>
                <p:cNvSpPr>
                  <a:spLocks/>
                </p:cNvSpPr>
                <p:nvPr/>
              </p:nvSpPr>
              <p:spPr bwMode="auto">
                <a:xfrm>
                  <a:off x="5173" y="348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9F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6" name="Freeform 560"/>
                <p:cNvSpPr>
                  <a:spLocks/>
                </p:cNvSpPr>
                <p:nvPr/>
              </p:nvSpPr>
              <p:spPr bwMode="auto">
                <a:xfrm>
                  <a:off x="5173" y="349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AF6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7" name="Freeform 561"/>
                <p:cNvSpPr>
                  <a:spLocks/>
                </p:cNvSpPr>
                <p:nvPr/>
              </p:nvSpPr>
              <p:spPr bwMode="auto">
                <a:xfrm>
                  <a:off x="5173" y="349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AF7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8" name="Freeform 562"/>
                <p:cNvSpPr>
                  <a:spLocks/>
                </p:cNvSpPr>
                <p:nvPr/>
              </p:nvSpPr>
              <p:spPr bwMode="auto">
                <a:xfrm>
                  <a:off x="5173" y="349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BF8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19" name="Freeform 563"/>
                <p:cNvSpPr>
                  <a:spLocks/>
                </p:cNvSpPr>
                <p:nvPr/>
              </p:nvSpPr>
              <p:spPr bwMode="auto">
                <a:xfrm>
                  <a:off x="5173" y="349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CF9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0" name="Freeform 564"/>
                <p:cNvSpPr>
                  <a:spLocks/>
                </p:cNvSpPr>
                <p:nvPr/>
              </p:nvSpPr>
              <p:spPr bwMode="auto">
                <a:xfrm>
                  <a:off x="5173" y="350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C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1" name="Freeform 565"/>
                <p:cNvSpPr>
                  <a:spLocks/>
                </p:cNvSpPr>
                <p:nvPr/>
              </p:nvSpPr>
              <p:spPr bwMode="auto">
                <a:xfrm>
                  <a:off x="5173" y="350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D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2" name="Freeform 566"/>
                <p:cNvSpPr>
                  <a:spLocks/>
                </p:cNvSpPr>
                <p:nvPr/>
              </p:nvSpPr>
              <p:spPr bwMode="auto">
                <a:xfrm>
                  <a:off x="5173" y="3506"/>
                  <a:ext cx="178" cy="169"/>
                </a:xfrm>
                <a:custGeom>
                  <a:avLst/>
                  <a:gdLst>
                    <a:gd name="T0" fmla="*/ 178 w 178"/>
                    <a:gd name="T1" fmla="*/ 167 h 169"/>
                    <a:gd name="T2" fmla="*/ 0 w 178"/>
                    <a:gd name="T3" fmla="*/ 0 h 169"/>
                    <a:gd name="T4" fmla="*/ 0 w 178"/>
                    <a:gd name="T5" fmla="*/ 3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3"/>
                      </a:lnTo>
                      <a:lnTo>
                        <a:pt x="178" y="169"/>
                      </a:lnTo>
                      <a:lnTo>
                        <a:pt x="178" y="167"/>
                      </a:lnTo>
                      <a:close/>
                    </a:path>
                  </a:pathLst>
                </a:custGeom>
                <a:solidFill>
                  <a:srgbClr val="BD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3" name="Freeform 567"/>
                <p:cNvSpPr>
                  <a:spLocks/>
                </p:cNvSpPr>
                <p:nvPr/>
              </p:nvSpPr>
              <p:spPr bwMode="auto">
                <a:xfrm>
                  <a:off x="5173" y="350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E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4" name="Freeform 568"/>
                <p:cNvSpPr>
                  <a:spLocks/>
                </p:cNvSpPr>
                <p:nvPr/>
              </p:nvSpPr>
              <p:spPr bwMode="auto">
                <a:xfrm>
                  <a:off x="5173" y="351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E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5" name="Freeform 569"/>
                <p:cNvSpPr>
                  <a:spLocks/>
                </p:cNvSpPr>
                <p:nvPr/>
              </p:nvSpPr>
              <p:spPr bwMode="auto">
                <a:xfrm>
                  <a:off x="5173" y="351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6" name="Freeform 570"/>
                <p:cNvSpPr>
                  <a:spLocks/>
                </p:cNvSpPr>
                <p:nvPr/>
              </p:nvSpPr>
              <p:spPr bwMode="auto">
                <a:xfrm>
                  <a:off x="5173" y="351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7" name="Freeform 571"/>
                <p:cNvSpPr>
                  <a:spLocks/>
                </p:cNvSpPr>
                <p:nvPr/>
              </p:nvSpPr>
              <p:spPr bwMode="auto">
                <a:xfrm>
                  <a:off x="5173" y="351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8" name="Freeform 572"/>
                <p:cNvSpPr>
                  <a:spLocks/>
                </p:cNvSpPr>
                <p:nvPr/>
              </p:nvSpPr>
              <p:spPr bwMode="auto">
                <a:xfrm>
                  <a:off x="5173" y="352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29" name="Freeform 573"/>
                <p:cNvSpPr>
                  <a:spLocks/>
                </p:cNvSpPr>
                <p:nvPr/>
              </p:nvSpPr>
              <p:spPr bwMode="auto">
                <a:xfrm>
                  <a:off x="5173" y="352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0" name="Freeform 574"/>
                <p:cNvSpPr>
                  <a:spLocks/>
                </p:cNvSpPr>
                <p:nvPr/>
              </p:nvSpPr>
              <p:spPr bwMode="auto">
                <a:xfrm>
                  <a:off x="5173" y="352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1" name="Freeform 575"/>
                <p:cNvSpPr>
                  <a:spLocks/>
                </p:cNvSpPr>
                <p:nvPr/>
              </p:nvSpPr>
              <p:spPr bwMode="auto">
                <a:xfrm>
                  <a:off x="5173" y="353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2" name="Freeform 576"/>
                <p:cNvSpPr>
                  <a:spLocks/>
                </p:cNvSpPr>
                <p:nvPr/>
              </p:nvSpPr>
              <p:spPr bwMode="auto">
                <a:xfrm>
                  <a:off x="5173" y="353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3" name="Freeform 577"/>
                <p:cNvSpPr>
                  <a:spLocks/>
                </p:cNvSpPr>
                <p:nvPr/>
              </p:nvSpPr>
              <p:spPr bwMode="auto">
                <a:xfrm>
                  <a:off x="5173" y="353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E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4" name="Freeform 578"/>
                <p:cNvSpPr>
                  <a:spLocks/>
                </p:cNvSpPr>
                <p:nvPr/>
              </p:nvSpPr>
              <p:spPr bwMode="auto">
                <a:xfrm>
                  <a:off x="5173" y="353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E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5" name="Freeform 579"/>
                <p:cNvSpPr>
                  <a:spLocks/>
                </p:cNvSpPr>
                <p:nvPr/>
              </p:nvSpPr>
              <p:spPr bwMode="auto">
                <a:xfrm>
                  <a:off x="5173" y="354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D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6" name="Freeform 580"/>
                <p:cNvSpPr>
                  <a:spLocks/>
                </p:cNvSpPr>
                <p:nvPr/>
              </p:nvSpPr>
              <p:spPr bwMode="auto">
                <a:xfrm>
                  <a:off x="5173" y="354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D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7" name="Freeform 581"/>
                <p:cNvSpPr>
                  <a:spLocks/>
                </p:cNvSpPr>
                <p:nvPr/>
              </p:nvSpPr>
              <p:spPr bwMode="auto">
                <a:xfrm>
                  <a:off x="5173" y="354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C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8" name="Freeform 582"/>
                <p:cNvSpPr>
                  <a:spLocks/>
                </p:cNvSpPr>
                <p:nvPr/>
              </p:nvSpPr>
              <p:spPr bwMode="auto">
                <a:xfrm>
                  <a:off x="5173" y="354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CF9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39" name="Freeform 583"/>
                <p:cNvSpPr>
                  <a:spLocks/>
                </p:cNvSpPr>
                <p:nvPr/>
              </p:nvSpPr>
              <p:spPr bwMode="auto">
                <a:xfrm>
                  <a:off x="5173" y="355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BF8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0" name="Freeform 584"/>
                <p:cNvSpPr>
                  <a:spLocks/>
                </p:cNvSpPr>
                <p:nvPr/>
              </p:nvSpPr>
              <p:spPr bwMode="auto">
                <a:xfrm>
                  <a:off x="5173" y="355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AF7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1" name="Freeform 585"/>
                <p:cNvSpPr>
                  <a:spLocks/>
                </p:cNvSpPr>
                <p:nvPr/>
              </p:nvSpPr>
              <p:spPr bwMode="auto">
                <a:xfrm>
                  <a:off x="5173" y="355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AF6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2" name="Freeform 586"/>
                <p:cNvSpPr>
                  <a:spLocks/>
                </p:cNvSpPr>
                <p:nvPr/>
              </p:nvSpPr>
              <p:spPr bwMode="auto">
                <a:xfrm>
                  <a:off x="5173" y="355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9F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3" name="Freeform 587"/>
                <p:cNvSpPr>
                  <a:spLocks/>
                </p:cNvSpPr>
                <p:nvPr/>
              </p:nvSpPr>
              <p:spPr bwMode="auto">
                <a:xfrm>
                  <a:off x="5173" y="356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8F4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4" name="Freeform 588"/>
                <p:cNvSpPr>
                  <a:spLocks/>
                </p:cNvSpPr>
                <p:nvPr/>
              </p:nvSpPr>
              <p:spPr bwMode="auto">
                <a:xfrm>
                  <a:off x="5173" y="356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7F3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5" name="Freeform 589"/>
                <p:cNvSpPr>
                  <a:spLocks/>
                </p:cNvSpPr>
                <p:nvPr/>
              </p:nvSpPr>
              <p:spPr bwMode="auto">
                <a:xfrm>
                  <a:off x="5173" y="356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6F1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6" name="Freeform 590"/>
                <p:cNvSpPr>
                  <a:spLocks/>
                </p:cNvSpPr>
                <p:nvPr/>
              </p:nvSpPr>
              <p:spPr bwMode="auto">
                <a:xfrm>
                  <a:off x="5173" y="356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5F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7" name="Freeform 591"/>
                <p:cNvSpPr>
                  <a:spLocks/>
                </p:cNvSpPr>
                <p:nvPr/>
              </p:nvSpPr>
              <p:spPr bwMode="auto">
                <a:xfrm>
                  <a:off x="5173" y="3571"/>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4EE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8" name="Freeform 592"/>
                <p:cNvSpPr>
                  <a:spLocks/>
                </p:cNvSpPr>
                <p:nvPr/>
              </p:nvSpPr>
              <p:spPr bwMode="auto">
                <a:xfrm>
                  <a:off x="5173" y="357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2E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49" name="Freeform 593"/>
                <p:cNvSpPr>
                  <a:spLocks/>
                </p:cNvSpPr>
                <p:nvPr/>
              </p:nvSpPr>
              <p:spPr bwMode="auto">
                <a:xfrm>
                  <a:off x="5173" y="357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1E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0" name="Freeform 594"/>
                <p:cNvSpPr>
                  <a:spLocks/>
                </p:cNvSpPr>
                <p:nvPr/>
              </p:nvSpPr>
              <p:spPr bwMode="auto">
                <a:xfrm>
                  <a:off x="5173" y="357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0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1" name="Freeform 595"/>
                <p:cNvSpPr>
                  <a:spLocks/>
                </p:cNvSpPr>
                <p:nvPr/>
              </p:nvSpPr>
              <p:spPr bwMode="auto">
                <a:xfrm>
                  <a:off x="5173" y="358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EE7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2" name="Freeform 596"/>
                <p:cNvSpPr>
                  <a:spLocks/>
                </p:cNvSpPr>
                <p:nvPr/>
              </p:nvSpPr>
              <p:spPr bwMode="auto">
                <a:xfrm>
                  <a:off x="5173" y="358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DE5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3" name="Freeform 597"/>
                <p:cNvSpPr>
                  <a:spLocks/>
                </p:cNvSpPr>
                <p:nvPr/>
              </p:nvSpPr>
              <p:spPr bwMode="auto">
                <a:xfrm>
                  <a:off x="5173" y="358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CE3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4" name="Freeform 598"/>
                <p:cNvSpPr>
                  <a:spLocks/>
                </p:cNvSpPr>
                <p:nvPr/>
              </p:nvSpPr>
              <p:spPr bwMode="auto">
                <a:xfrm>
                  <a:off x="5173" y="358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AAE1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5" name="Freeform 599"/>
                <p:cNvSpPr>
                  <a:spLocks/>
                </p:cNvSpPr>
                <p:nvPr/>
              </p:nvSpPr>
              <p:spPr bwMode="auto">
                <a:xfrm>
                  <a:off x="5173" y="359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8DE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6" name="Freeform 600"/>
                <p:cNvSpPr>
                  <a:spLocks/>
                </p:cNvSpPr>
                <p:nvPr/>
              </p:nvSpPr>
              <p:spPr bwMode="auto">
                <a:xfrm>
                  <a:off x="5173" y="359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6D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7" name="Freeform 601"/>
                <p:cNvSpPr>
                  <a:spLocks/>
                </p:cNvSpPr>
                <p:nvPr/>
              </p:nvSpPr>
              <p:spPr bwMode="auto">
                <a:xfrm>
                  <a:off x="5173" y="359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A4D9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8" name="Freeform 602"/>
                <p:cNvSpPr>
                  <a:spLocks/>
                </p:cNvSpPr>
                <p:nvPr/>
              </p:nvSpPr>
              <p:spPr bwMode="auto">
                <a:xfrm>
                  <a:off x="5173" y="360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2D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59" name="Freeform 603"/>
                <p:cNvSpPr>
                  <a:spLocks/>
                </p:cNvSpPr>
                <p:nvPr/>
              </p:nvSpPr>
              <p:spPr bwMode="auto">
                <a:xfrm>
                  <a:off x="5173" y="360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1D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0" name="Freeform 604"/>
                <p:cNvSpPr>
                  <a:spLocks/>
                </p:cNvSpPr>
                <p:nvPr/>
              </p:nvSpPr>
              <p:spPr bwMode="auto">
                <a:xfrm>
                  <a:off x="5173" y="360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FD3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1" name="Freeform 605"/>
                <p:cNvSpPr>
                  <a:spLocks/>
                </p:cNvSpPr>
                <p:nvPr/>
              </p:nvSpPr>
              <p:spPr bwMode="auto">
                <a:xfrm>
                  <a:off x="5173" y="360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9D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2" name="Freeform 606"/>
                <p:cNvSpPr>
                  <a:spLocks/>
                </p:cNvSpPr>
                <p:nvPr/>
              </p:nvSpPr>
              <p:spPr bwMode="auto">
                <a:xfrm>
                  <a:off x="5173" y="361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BCD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3" name="Freeform 607"/>
                <p:cNvSpPr>
                  <a:spLocks/>
                </p:cNvSpPr>
                <p:nvPr/>
              </p:nvSpPr>
              <p:spPr bwMode="auto">
                <a:xfrm>
                  <a:off x="5173" y="361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9CB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4" name="Freeform 608"/>
                <p:cNvSpPr>
                  <a:spLocks/>
                </p:cNvSpPr>
                <p:nvPr/>
              </p:nvSpPr>
              <p:spPr bwMode="auto">
                <a:xfrm>
                  <a:off x="5173" y="361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97C8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5" name="Freeform 609"/>
                <p:cNvSpPr>
                  <a:spLocks/>
                </p:cNvSpPr>
                <p:nvPr/>
              </p:nvSpPr>
              <p:spPr bwMode="auto">
                <a:xfrm>
                  <a:off x="5173" y="361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5C5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6" name="Freeform 610"/>
                <p:cNvSpPr>
                  <a:spLocks/>
                </p:cNvSpPr>
                <p:nvPr/>
              </p:nvSpPr>
              <p:spPr bwMode="auto">
                <a:xfrm>
                  <a:off x="5173" y="362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3C3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7" name="Freeform 611"/>
                <p:cNvSpPr>
                  <a:spLocks/>
                </p:cNvSpPr>
                <p:nvPr/>
              </p:nvSpPr>
              <p:spPr bwMode="auto">
                <a:xfrm>
                  <a:off x="5173" y="362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91BF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8" name="Freeform 612"/>
                <p:cNvSpPr>
                  <a:spLocks/>
                </p:cNvSpPr>
                <p:nvPr/>
              </p:nvSpPr>
              <p:spPr bwMode="auto">
                <a:xfrm>
                  <a:off x="5173" y="362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FBD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69" name="Freeform 613"/>
                <p:cNvSpPr>
                  <a:spLocks/>
                </p:cNvSpPr>
                <p:nvPr/>
              </p:nvSpPr>
              <p:spPr bwMode="auto">
                <a:xfrm>
                  <a:off x="5173" y="362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DBB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0" name="Freeform 614"/>
                <p:cNvSpPr>
                  <a:spLocks/>
                </p:cNvSpPr>
                <p:nvPr/>
              </p:nvSpPr>
              <p:spPr bwMode="auto">
                <a:xfrm>
                  <a:off x="5173" y="363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BB8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1" name="Freeform 615"/>
                <p:cNvSpPr>
                  <a:spLocks/>
                </p:cNvSpPr>
                <p:nvPr/>
              </p:nvSpPr>
              <p:spPr bwMode="auto">
                <a:xfrm>
                  <a:off x="5173" y="363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89B6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2" name="Freeform 616"/>
                <p:cNvSpPr>
                  <a:spLocks/>
                </p:cNvSpPr>
                <p:nvPr/>
              </p:nvSpPr>
              <p:spPr bwMode="auto">
                <a:xfrm>
                  <a:off x="5173" y="363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7B3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3" name="Freeform 617"/>
                <p:cNvSpPr>
                  <a:spLocks/>
                </p:cNvSpPr>
                <p:nvPr/>
              </p:nvSpPr>
              <p:spPr bwMode="auto">
                <a:xfrm>
                  <a:off x="5173" y="363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6B1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4" name="Freeform 618"/>
                <p:cNvSpPr>
                  <a:spLocks/>
                </p:cNvSpPr>
                <p:nvPr/>
              </p:nvSpPr>
              <p:spPr bwMode="auto">
                <a:xfrm>
                  <a:off x="5173" y="3641"/>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84AF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5" name="Freeform 619"/>
                <p:cNvSpPr>
                  <a:spLocks/>
                </p:cNvSpPr>
                <p:nvPr/>
              </p:nvSpPr>
              <p:spPr bwMode="auto">
                <a:xfrm>
                  <a:off x="5173" y="364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2AC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6" name="Freeform 620"/>
                <p:cNvSpPr>
                  <a:spLocks/>
                </p:cNvSpPr>
                <p:nvPr/>
              </p:nvSpPr>
              <p:spPr bwMode="auto">
                <a:xfrm>
                  <a:off x="5173" y="364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1AB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7" name="Freeform 621"/>
                <p:cNvSpPr>
                  <a:spLocks/>
                </p:cNvSpPr>
                <p:nvPr/>
              </p:nvSpPr>
              <p:spPr bwMode="auto">
                <a:xfrm>
                  <a:off x="5173" y="364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FA8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8" name="Freeform 622"/>
                <p:cNvSpPr>
                  <a:spLocks/>
                </p:cNvSpPr>
                <p:nvPr/>
              </p:nvSpPr>
              <p:spPr bwMode="auto">
                <a:xfrm>
                  <a:off x="5173" y="365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E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79" name="Freeform 623"/>
                <p:cNvSpPr>
                  <a:spLocks/>
                </p:cNvSpPr>
                <p:nvPr/>
              </p:nvSpPr>
              <p:spPr bwMode="auto">
                <a:xfrm>
                  <a:off x="5173" y="365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DA5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0" name="Freeform 624"/>
                <p:cNvSpPr>
                  <a:spLocks/>
                </p:cNvSpPr>
                <p:nvPr/>
              </p:nvSpPr>
              <p:spPr bwMode="auto">
                <a:xfrm>
                  <a:off x="5173" y="365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CA4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1" name="Freeform 625"/>
                <p:cNvSpPr>
                  <a:spLocks/>
                </p:cNvSpPr>
                <p:nvPr/>
              </p:nvSpPr>
              <p:spPr bwMode="auto">
                <a:xfrm>
                  <a:off x="5173" y="365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BA2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2" name="Freeform 626"/>
                <p:cNvSpPr>
                  <a:spLocks/>
                </p:cNvSpPr>
                <p:nvPr/>
              </p:nvSpPr>
              <p:spPr bwMode="auto">
                <a:xfrm>
                  <a:off x="5173" y="366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9A0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3" name="Freeform 627"/>
                <p:cNvSpPr>
                  <a:spLocks/>
                </p:cNvSpPr>
                <p:nvPr/>
              </p:nvSpPr>
              <p:spPr bwMode="auto">
                <a:xfrm>
                  <a:off x="5173" y="366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99F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4" name="Freeform 628"/>
                <p:cNvSpPr>
                  <a:spLocks/>
                </p:cNvSpPr>
                <p:nvPr/>
              </p:nvSpPr>
              <p:spPr bwMode="auto">
                <a:xfrm>
                  <a:off x="5173" y="366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79E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5" name="Freeform 629"/>
                <p:cNvSpPr>
                  <a:spLocks/>
                </p:cNvSpPr>
                <p:nvPr/>
              </p:nvSpPr>
              <p:spPr bwMode="auto">
                <a:xfrm>
                  <a:off x="5173" y="367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79D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6" name="Freeform 630"/>
                <p:cNvSpPr>
                  <a:spLocks/>
                </p:cNvSpPr>
                <p:nvPr/>
              </p:nvSpPr>
              <p:spPr bwMode="auto">
                <a:xfrm>
                  <a:off x="5173" y="367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69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7" name="Freeform 631"/>
                <p:cNvSpPr>
                  <a:spLocks/>
                </p:cNvSpPr>
                <p:nvPr/>
              </p:nvSpPr>
              <p:spPr bwMode="auto">
                <a:xfrm>
                  <a:off x="5173" y="367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59B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8" name="Freeform 632"/>
                <p:cNvSpPr>
                  <a:spLocks/>
                </p:cNvSpPr>
                <p:nvPr/>
              </p:nvSpPr>
              <p:spPr bwMode="auto">
                <a:xfrm>
                  <a:off x="5173" y="367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49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89" name="Freeform 633"/>
                <p:cNvSpPr>
                  <a:spLocks/>
                </p:cNvSpPr>
                <p:nvPr/>
              </p:nvSpPr>
              <p:spPr bwMode="auto">
                <a:xfrm>
                  <a:off x="5173" y="368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0" name="Freeform 634"/>
                <p:cNvSpPr>
                  <a:spLocks/>
                </p:cNvSpPr>
                <p:nvPr/>
              </p:nvSpPr>
              <p:spPr bwMode="auto">
                <a:xfrm>
                  <a:off x="5173" y="368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1" name="Freeform 635"/>
                <p:cNvSpPr>
                  <a:spLocks/>
                </p:cNvSpPr>
                <p:nvPr/>
              </p:nvSpPr>
              <p:spPr bwMode="auto">
                <a:xfrm>
                  <a:off x="5173" y="368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2" name="Freeform 636"/>
                <p:cNvSpPr>
                  <a:spLocks/>
                </p:cNvSpPr>
                <p:nvPr/>
              </p:nvSpPr>
              <p:spPr bwMode="auto">
                <a:xfrm>
                  <a:off x="5173" y="368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3" name="Freeform 637"/>
                <p:cNvSpPr>
                  <a:spLocks/>
                </p:cNvSpPr>
                <p:nvPr/>
              </p:nvSpPr>
              <p:spPr bwMode="auto">
                <a:xfrm>
                  <a:off x="5175" y="3525"/>
                  <a:ext cx="174" cy="166"/>
                </a:xfrm>
                <a:custGeom>
                  <a:avLst/>
                  <a:gdLst>
                    <a:gd name="T0" fmla="*/ 60 w 174"/>
                    <a:gd name="T1" fmla="*/ 6 h 166"/>
                    <a:gd name="T2" fmla="*/ 78 w 174"/>
                    <a:gd name="T3" fmla="*/ 2 h 166"/>
                    <a:gd name="T4" fmla="*/ 94 w 174"/>
                    <a:gd name="T5" fmla="*/ 0 h 166"/>
                    <a:gd name="T6" fmla="*/ 110 w 174"/>
                    <a:gd name="T7" fmla="*/ 4 h 166"/>
                    <a:gd name="T8" fmla="*/ 126 w 174"/>
                    <a:gd name="T9" fmla="*/ 8 h 166"/>
                    <a:gd name="T10" fmla="*/ 140 w 174"/>
                    <a:gd name="T11" fmla="*/ 16 h 166"/>
                    <a:gd name="T12" fmla="*/ 152 w 174"/>
                    <a:gd name="T13" fmla="*/ 26 h 166"/>
                    <a:gd name="T14" fmla="*/ 162 w 174"/>
                    <a:gd name="T15" fmla="*/ 40 h 166"/>
                    <a:gd name="T16" fmla="*/ 170 w 174"/>
                    <a:gd name="T17" fmla="*/ 54 h 166"/>
                    <a:gd name="T18" fmla="*/ 174 w 174"/>
                    <a:gd name="T19" fmla="*/ 70 h 166"/>
                    <a:gd name="T20" fmla="*/ 174 w 174"/>
                    <a:gd name="T21" fmla="*/ 86 h 166"/>
                    <a:gd name="T22" fmla="*/ 170 w 174"/>
                    <a:gd name="T23" fmla="*/ 102 h 166"/>
                    <a:gd name="T24" fmla="*/ 164 w 174"/>
                    <a:gd name="T25" fmla="*/ 116 h 166"/>
                    <a:gd name="T26" fmla="*/ 154 w 174"/>
                    <a:gd name="T27" fmla="*/ 130 h 166"/>
                    <a:gd name="T28" fmla="*/ 144 w 174"/>
                    <a:gd name="T29" fmla="*/ 142 h 166"/>
                    <a:gd name="T30" fmla="*/ 130 w 174"/>
                    <a:gd name="T31" fmla="*/ 152 h 166"/>
                    <a:gd name="T32" fmla="*/ 114 w 174"/>
                    <a:gd name="T33" fmla="*/ 160 h 166"/>
                    <a:gd name="T34" fmla="*/ 96 w 174"/>
                    <a:gd name="T35" fmla="*/ 164 h 166"/>
                    <a:gd name="T36" fmla="*/ 80 w 174"/>
                    <a:gd name="T37" fmla="*/ 166 h 166"/>
                    <a:gd name="T38" fmla="*/ 64 w 174"/>
                    <a:gd name="T39" fmla="*/ 162 h 166"/>
                    <a:gd name="T40" fmla="*/ 48 w 174"/>
                    <a:gd name="T41" fmla="*/ 158 h 166"/>
                    <a:gd name="T42" fmla="*/ 34 w 174"/>
                    <a:gd name="T43" fmla="*/ 150 h 166"/>
                    <a:gd name="T44" fmla="*/ 22 w 174"/>
                    <a:gd name="T45" fmla="*/ 138 h 166"/>
                    <a:gd name="T46" fmla="*/ 12 w 174"/>
                    <a:gd name="T47" fmla="*/ 126 h 166"/>
                    <a:gd name="T48" fmla="*/ 4 w 174"/>
                    <a:gd name="T49" fmla="*/ 110 h 166"/>
                    <a:gd name="T50" fmla="*/ 0 w 174"/>
                    <a:gd name="T51" fmla="*/ 94 h 166"/>
                    <a:gd name="T52" fmla="*/ 0 w 174"/>
                    <a:gd name="T53" fmla="*/ 78 h 166"/>
                    <a:gd name="T54" fmla="*/ 4 w 174"/>
                    <a:gd name="T55" fmla="*/ 62 h 166"/>
                    <a:gd name="T56" fmla="*/ 10 w 174"/>
                    <a:gd name="T57" fmla="*/ 48 h 166"/>
                    <a:gd name="T58" fmla="*/ 20 w 174"/>
                    <a:gd name="T59" fmla="*/ 34 h 166"/>
                    <a:gd name="T60" fmla="*/ 30 w 174"/>
                    <a:gd name="T61" fmla="*/ 24 h 166"/>
                    <a:gd name="T62" fmla="*/ 44 w 174"/>
                    <a:gd name="T63" fmla="*/ 14 h 166"/>
                    <a:gd name="T64" fmla="*/ 60 w 174"/>
                    <a:gd name="T65"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166">
                      <a:moveTo>
                        <a:pt x="60" y="6"/>
                      </a:moveTo>
                      <a:lnTo>
                        <a:pt x="78" y="2"/>
                      </a:lnTo>
                      <a:lnTo>
                        <a:pt x="94" y="0"/>
                      </a:lnTo>
                      <a:lnTo>
                        <a:pt x="110" y="4"/>
                      </a:lnTo>
                      <a:lnTo>
                        <a:pt x="126" y="8"/>
                      </a:lnTo>
                      <a:lnTo>
                        <a:pt x="140" y="16"/>
                      </a:lnTo>
                      <a:lnTo>
                        <a:pt x="152" y="26"/>
                      </a:lnTo>
                      <a:lnTo>
                        <a:pt x="162" y="40"/>
                      </a:lnTo>
                      <a:lnTo>
                        <a:pt x="170" y="54"/>
                      </a:lnTo>
                      <a:lnTo>
                        <a:pt x="174" y="70"/>
                      </a:lnTo>
                      <a:lnTo>
                        <a:pt x="174" y="86"/>
                      </a:lnTo>
                      <a:lnTo>
                        <a:pt x="170" y="102"/>
                      </a:lnTo>
                      <a:lnTo>
                        <a:pt x="164" y="116"/>
                      </a:lnTo>
                      <a:lnTo>
                        <a:pt x="154" y="130"/>
                      </a:lnTo>
                      <a:lnTo>
                        <a:pt x="144" y="142"/>
                      </a:lnTo>
                      <a:lnTo>
                        <a:pt x="130" y="152"/>
                      </a:lnTo>
                      <a:lnTo>
                        <a:pt x="114" y="160"/>
                      </a:lnTo>
                      <a:lnTo>
                        <a:pt x="96" y="164"/>
                      </a:lnTo>
                      <a:lnTo>
                        <a:pt x="80" y="166"/>
                      </a:lnTo>
                      <a:lnTo>
                        <a:pt x="64" y="162"/>
                      </a:lnTo>
                      <a:lnTo>
                        <a:pt x="48" y="158"/>
                      </a:lnTo>
                      <a:lnTo>
                        <a:pt x="34" y="150"/>
                      </a:lnTo>
                      <a:lnTo>
                        <a:pt x="22" y="138"/>
                      </a:lnTo>
                      <a:lnTo>
                        <a:pt x="12" y="126"/>
                      </a:lnTo>
                      <a:lnTo>
                        <a:pt x="4" y="110"/>
                      </a:lnTo>
                      <a:lnTo>
                        <a:pt x="0" y="94"/>
                      </a:lnTo>
                      <a:lnTo>
                        <a:pt x="0" y="78"/>
                      </a:lnTo>
                      <a:lnTo>
                        <a:pt x="4" y="62"/>
                      </a:lnTo>
                      <a:lnTo>
                        <a:pt x="10" y="48"/>
                      </a:lnTo>
                      <a:lnTo>
                        <a:pt x="20" y="34"/>
                      </a:lnTo>
                      <a:lnTo>
                        <a:pt x="30" y="24"/>
                      </a:lnTo>
                      <a:lnTo>
                        <a:pt x="44" y="14"/>
                      </a:lnTo>
                      <a:lnTo>
                        <a:pt x="60" y="6"/>
                      </a:lnTo>
                      <a:close/>
                    </a:path>
                  </a:pathLst>
                </a:custGeom>
                <a:solidFill>
                  <a:srgbClr val="739895"/>
                </a:solidFill>
                <a:ln w="0">
                  <a:solidFill>
                    <a:srgbClr val="FFFFFF"/>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4" name="Freeform 638"/>
                <p:cNvSpPr>
                  <a:spLocks/>
                </p:cNvSpPr>
                <p:nvPr/>
              </p:nvSpPr>
              <p:spPr bwMode="auto">
                <a:xfrm>
                  <a:off x="5175" y="3525"/>
                  <a:ext cx="174" cy="166"/>
                </a:xfrm>
                <a:custGeom>
                  <a:avLst/>
                  <a:gdLst>
                    <a:gd name="T0" fmla="*/ 60 w 174"/>
                    <a:gd name="T1" fmla="*/ 6 h 166"/>
                    <a:gd name="T2" fmla="*/ 78 w 174"/>
                    <a:gd name="T3" fmla="*/ 2 h 166"/>
                    <a:gd name="T4" fmla="*/ 94 w 174"/>
                    <a:gd name="T5" fmla="*/ 0 h 166"/>
                    <a:gd name="T6" fmla="*/ 110 w 174"/>
                    <a:gd name="T7" fmla="*/ 4 h 166"/>
                    <a:gd name="T8" fmla="*/ 126 w 174"/>
                    <a:gd name="T9" fmla="*/ 8 h 166"/>
                    <a:gd name="T10" fmla="*/ 140 w 174"/>
                    <a:gd name="T11" fmla="*/ 16 h 166"/>
                    <a:gd name="T12" fmla="*/ 152 w 174"/>
                    <a:gd name="T13" fmla="*/ 26 h 166"/>
                    <a:gd name="T14" fmla="*/ 162 w 174"/>
                    <a:gd name="T15" fmla="*/ 40 h 166"/>
                    <a:gd name="T16" fmla="*/ 170 w 174"/>
                    <a:gd name="T17" fmla="*/ 54 h 166"/>
                    <a:gd name="T18" fmla="*/ 174 w 174"/>
                    <a:gd name="T19" fmla="*/ 70 h 166"/>
                    <a:gd name="T20" fmla="*/ 174 w 174"/>
                    <a:gd name="T21" fmla="*/ 86 h 166"/>
                    <a:gd name="T22" fmla="*/ 170 w 174"/>
                    <a:gd name="T23" fmla="*/ 102 h 166"/>
                    <a:gd name="T24" fmla="*/ 164 w 174"/>
                    <a:gd name="T25" fmla="*/ 116 h 166"/>
                    <a:gd name="T26" fmla="*/ 154 w 174"/>
                    <a:gd name="T27" fmla="*/ 130 h 166"/>
                    <a:gd name="T28" fmla="*/ 144 w 174"/>
                    <a:gd name="T29" fmla="*/ 142 h 166"/>
                    <a:gd name="T30" fmla="*/ 130 w 174"/>
                    <a:gd name="T31" fmla="*/ 152 h 166"/>
                    <a:gd name="T32" fmla="*/ 114 w 174"/>
                    <a:gd name="T33" fmla="*/ 160 h 166"/>
                    <a:gd name="T34" fmla="*/ 96 w 174"/>
                    <a:gd name="T35" fmla="*/ 164 h 166"/>
                    <a:gd name="T36" fmla="*/ 80 w 174"/>
                    <a:gd name="T37" fmla="*/ 166 h 166"/>
                    <a:gd name="T38" fmla="*/ 64 w 174"/>
                    <a:gd name="T39" fmla="*/ 162 h 166"/>
                    <a:gd name="T40" fmla="*/ 48 w 174"/>
                    <a:gd name="T41" fmla="*/ 158 h 166"/>
                    <a:gd name="T42" fmla="*/ 34 w 174"/>
                    <a:gd name="T43" fmla="*/ 150 h 166"/>
                    <a:gd name="T44" fmla="*/ 22 w 174"/>
                    <a:gd name="T45" fmla="*/ 138 h 166"/>
                    <a:gd name="T46" fmla="*/ 12 w 174"/>
                    <a:gd name="T47" fmla="*/ 126 h 166"/>
                    <a:gd name="T48" fmla="*/ 4 w 174"/>
                    <a:gd name="T49" fmla="*/ 110 h 166"/>
                    <a:gd name="T50" fmla="*/ 0 w 174"/>
                    <a:gd name="T51" fmla="*/ 94 h 166"/>
                    <a:gd name="T52" fmla="*/ 0 w 174"/>
                    <a:gd name="T53" fmla="*/ 78 h 166"/>
                    <a:gd name="T54" fmla="*/ 4 w 174"/>
                    <a:gd name="T55" fmla="*/ 62 h 166"/>
                    <a:gd name="T56" fmla="*/ 10 w 174"/>
                    <a:gd name="T57" fmla="*/ 48 h 166"/>
                    <a:gd name="T58" fmla="*/ 20 w 174"/>
                    <a:gd name="T59" fmla="*/ 34 h 166"/>
                    <a:gd name="T60" fmla="*/ 30 w 174"/>
                    <a:gd name="T61" fmla="*/ 24 h 166"/>
                    <a:gd name="T62" fmla="*/ 44 w 174"/>
                    <a:gd name="T63" fmla="*/ 14 h 166"/>
                    <a:gd name="T64" fmla="*/ 60 w 174"/>
                    <a:gd name="T65"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166">
                      <a:moveTo>
                        <a:pt x="60" y="6"/>
                      </a:moveTo>
                      <a:lnTo>
                        <a:pt x="78" y="2"/>
                      </a:lnTo>
                      <a:lnTo>
                        <a:pt x="94" y="0"/>
                      </a:lnTo>
                      <a:lnTo>
                        <a:pt x="110" y="4"/>
                      </a:lnTo>
                      <a:lnTo>
                        <a:pt x="126" y="8"/>
                      </a:lnTo>
                      <a:lnTo>
                        <a:pt x="140" y="16"/>
                      </a:lnTo>
                      <a:lnTo>
                        <a:pt x="152" y="26"/>
                      </a:lnTo>
                      <a:lnTo>
                        <a:pt x="162" y="40"/>
                      </a:lnTo>
                      <a:lnTo>
                        <a:pt x="170" y="54"/>
                      </a:lnTo>
                      <a:lnTo>
                        <a:pt x="174" y="70"/>
                      </a:lnTo>
                      <a:lnTo>
                        <a:pt x="174" y="86"/>
                      </a:lnTo>
                      <a:lnTo>
                        <a:pt x="170" y="102"/>
                      </a:lnTo>
                      <a:lnTo>
                        <a:pt x="164" y="116"/>
                      </a:lnTo>
                      <a:lnTo>
                        <a:pt x="154" y="130"/>
                      </a:lnTo>
                      <a:lnTo>
                        <a:pt x="144" y="142"/>
                      </a:lnTo>
                      <a:lnTo>
                        <a:pt x="130" y="152"/>
                      </a:lnTo>
                      <a:lnTo>
                        <a:pt x="114" y="160"/>
                      </a:lnTo>
                      <a:lnTo>
                        <a:pt x="96" y="164"/>
                      </a:lnTo>
                      <a:lnTo>
                        <a:pt x="80" y="166"/>
                      </a:lnTo>
                      <a:lnTo>
                        <a:pt x="64" y="162"/>
                      </a:lnTo>
                      <a:lnTo>
                        <a:pt x="48" y="158"/>
                      </a:lnTo>
                      <a:lnTo>
                        <a:pt x="34" y="150"/>
                      </a:lnTo>
                      <a:lnTo>
                        <a:pt x="22" y="138"/>
                      </a:lnTo>
                      <a:lnTo>
                        <a:pt x="12" y="126"/>
                      </a:lnTo>
                      <a:lnTo>
                        <a:pt x="4" y="110"/>
                      </a:lnTo>
                      <a:lnTo>
                        <a:pt x="0" y="94"/>
                      </a:lnTo>
                      <a:lnTo>
                        <a:pt x="0" y="78"/>
                      </a:lnTo>
                      <a:lnTo>
                        <a:pt x="4" y="62"/>
                      </a:lnTo>
                      <a:lnTo>
                        <a:pt x="10" y="48"/>
                      </a:lnTo>
                      <a:lnTo>
                        <a:pt x="20" y="34"/>
                      </a:lnTo>
                      <a:lnTo>
                        <a:pt x="30" y="24"/>
                      </a:lnTo>
                      <a:lnTo>
                        <a:pt x="44" y="14"/>
                      </a:lnTo>
                      <a:lnTo>
                        <a:pt x="6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5" name="Freeform 639"/>
                <p:cNvSpPr>
                  <a:spLocks/>
                </p:cNvSpPr>
                <p:nvPr/>
              </p:nvSpPr>
              <p:spPr bwMode="auto">
                <a:xfrm>
                  <a:off x="5173" y="335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6" name="Freeform 640"/>
                <p:cNvSpPr>
                  <a:spLocks/>
                </p:cNvSpPr>
                <p:nvPr/>
              </p:nvSpPr>
              <p:spPr bwMode="auto">
                <a:xfrm>
                  <a:off x="5173" y="336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7" name="Freeform 641"/>
                <p:cNvSpPr>
                  <a:spLocks/>
                </p:cNvSpPr>
                <p:nvPr/>
              </p:nvSpPr>
              <p:spPr bwMode="auto">
                <a:xfrm>
                  <a:off x="5173" y="336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8" name="Freeform 642"/>
                <p:cNvSpPr>
                  <a:spLocks/>
                </p:cNvSpPr>
                <p:nvPr/>
              </p:nvSpPr>
              <p:spPr bwMode="auto">
                <a:xfrm>
                  <a:off x="5173" y="336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699" name="Freeform 643"/>
                <p:cNvSpPr>
                  <a:spLocks/>
                </p:cNvSpPr>
                <p:nvPr/>
              </p:nvSpPr>
              <p:spPr bwMode="auto">
                <a:xfrm>
                  <a:off x="5173" y="336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49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0" name="Freeform 644"/>
                <p:cNvSpPr>
                  <a:spLocks/>
                </p:cNvSpPr>
                <p:nvPr/>
              </p:nvSpPr>
              <p:spPr bwMode="auto">
                <a:xfrm>
                  <a:off x="5173" y="337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59B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1" name="Freeform 645"/>
                <p:cNvSpPr>
                  <a:spLocks/>
                </p:cNvSpPr>
                <p:nvPr/>
              </p:nvSpPr>
              <p:spPr bwMode="auto">
                <a:xfrm>
                  <a:off x="5173" y="337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69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2" name="Freeform 646"/>
                <p:cNvSpPr>
                  <a:spLocks/>
                </p:cNvSpPr>
                <p:nvPr/>
              </p:nvSpPr>
              <p:spPr bwMode="auto">
                <a:xfrm>
                  <a:off x="5173" y="337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79D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3" name="Freeform 647"/>
                <p:cNvSpPr>
                  <a:spLocks/>
                </p:cNvSpPr>
                <p:nvPr/>
              </p:nvSpPr>
              <p:spPr bwMode="auto">
                <a:xfrm>
                  <a:off x="5173" y="3378"/>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79E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4" name="Freeform 648"/>
                <p:cNvSpPr>
                  <a:spLocks/>
                </p:cNvSpPr>
                <p:nvPr/>
              </p:nvSpPr>
              <p:spPr bwMode="auto">
                <a:xfrm>
                  <a:off x="5173" y="338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99F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5" name="Freeform 649"/>
                <p:cNvSpPr>
                  <a:spLocks/>
                </p:cNvSpPr>
                <p:nvPr/>
              </p:nvSpPr>
              <p:spPr bwMode="auto">
                <a:xfrm>
                  <a:off x="5173" y="338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9A0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6" name="Freeform 650"/>
                <p:cNvSpPr>
                  <a:spLocks/>
                </p:cNvSpPr>
                <p:nvPr/>
              </p:nvSpPr>
              <p:spPr bwMode="auto">
                <a:xfrm>
                  <a:off x="5173" y="338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BA2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7" name="Freeform 651"/>
                <p:cNvSpPr>
                  <a:spLocks/>
                </p:cNvSpPr>
                <p:nvPr/>
              </p:nvSpPr>
              <p:spPr bwMode="auto">
                <a:xfrm>
                  <a:off x="5173" y="339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CA4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8" name="Freeform 652"/>
                <p:cNvSpPr>
                  <a:spLocks/>
                </p:cNvSpPr>
                <p:nvPr/>
              </p:nvSpPr>
              <p:spPr bwMode="auto">
                <a:xfrm>
                  <a:off x="5173" y="339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DA5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09" name="Freeform 653"/>
                <p:cNvSpPr>
                  <a:spLocks/>
                </p:cNvSpPr>
                <p:nvPr/>
              </p:nvSpPr>
              <p:spPr bwMode="auto">
                <a:xfrm>
                  <a:off x="5173" y="339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7E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0" name="Freeform 654"/>
                <p:cNvSpPr>
                  <a:spLocks/>
                </p:cNvSpPr>
                <p:nvPr/>
              </p:nvSpPr>
              <p:spPr bwMode="auto">
                <a:xfrm>
                  <a:off x="5173" y="339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7FA8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1" name="Freeform 655"/>
                <p:cNvSpPr>
                  <a:spLocks/>
                </p:cNvSpPr>
                <p:nvPr/>
              </p:nvSpPr>
              <p:spPr bwMode="auto">
                <a:xfrm>
                  <a:off x="5173" y="340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1AB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2" name="Freeform 656"/>
                <p:cNvSpPr>
                  <a:spLocks/>
                </p:cNvSpPr>
                <p:nvPr/>
              </p:nvSpPr>
              <p:spPr bwMode="auto">
                <a:xfrm>
                  <a:off x="5173" y="340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2AC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3" name="Freeform 657"/>
                <p:cNvSpPr>
                  <a:spLocks/>
                </p:cNvSpPr>
                <p:nvPr/>
              </p:nvSpPr>
              <p:spPr bwMode="auto">
                <a:xfrm>
                  <a:off x="5173" y="3404"/>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84AF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4" name="Freeform 658"/>
                <p:cNvSpPr>
                  <a:spLocks/>
                </p:cNvSpPr>
                <p:nvPr/>
              </p:nvSpPr>
              <p:spPr bwMode="auto">
                <a:xfrm>
                  <a:off x="5173" y="340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6B1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5" name="Freeform 659"/>
                <p:cNvSpPr>
                  <a:spLocks/>
                </p:cNvSpPr>
                <p:nvPr/>
              </p:nvSpPr>
              <p:spPr bwMode="auto">
                <a:xfrm>
                  <a:off x="5173" y="341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7B3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6" name="Freeform 660"/>
                <p:cNvSpPr>
                  <a:spLocks/>
                </p:cNvSpPr>
                <p:nvPr/>
              </p:nvSpPr>
              <p:spPr bwMode="auto">
                <a:xfrm>
                  <a:off x="5173" y="341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89B6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7" name="Freeform 661"/>
                <p:cNvSpPr>
                  <a:spLocks/>
                </p:cNvSpPr>
                <p:nvPr/>
              </p:nvSpPr>
              <p:spPr bwMode="auto">
                <a:xfrm>
                  <a:off x="5173" y="341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BB8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8" name="Freeform 662"/>
                <p:cNvSpPr>
                  <a:spLocks/>
                </p:cNvSpPr>
                <p:nvPr/>
              </p:nvSpPr>
              <p:spPr bwMode="auto">
                <a:xfrm>
                  <a:off x="5173" y="341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DBB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19" name="Freeform 663"/>
                <p:cNvSpPr>
                  <a:spLocks/>
                </p:cNvSpPr>
                <p:nvPr/>
              </p:nvSpPr>
              <p:spPr bwMode="auto">
                <a:xfrm>
                  <a:off x="5173" y="342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8FBD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0" name="Freeform 664"/>
                <p:cNvSpPr>
                  <a:spLocks/>
                </p:cNvSpPr>
                <p:nvPr/>
              </p:nvSpPr>
              <p:spPr bwMode="auto">
                <a:xfrm>
                  <a:off x="5173" y="342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91BF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1" name="Freeform 665"/>
                <p:cNvSpPr>
                  <a:spLocks/>
                </p:cNvSpPr>
                <p:nvPr/>
              </p:nvSpPr>
              <p:spPr bwMode="auto">
                <a:xfrm>
                  <a:off x="5173" y="342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3C3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2" name="Freeform 666"/>
                <p:cNvSpPr>
                  <a:spLocks/>
                </p:cNvSpPr>
                <p:nvPr/>
              </p:nvSpPr>
              <p:spPr bwMode="auto">
                <a:xfrm>
                  <a:off x="5173" y="342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5C5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3" name="Freeform 667"/>
                <p:cNvSpPr>
                  <a:spLocks/>
                </p:cNvSpPr>
                <p:nvPr/>
              </p:nvSpPr>
              <p:spPr bwMode="auto">
                <a:xfrm>
                  <a:off x="5173" y="343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97C8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4" name="Freeform 668"/>
                <p:cNvSpPr>
                  <a:spLocks/>
                </p:cNvSpPr>
                <p:nvPr/>
              </p:nvSpPr>
              <p:spPr bwMode="auto">
                <a:xfrm>
                  <a:off x="5173" y="343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9CB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5" name="Freeform 669"/>
                <p:cNvSpPr>
                  <a:spLocks/>
                </p:cNvSpPr>
                <p:nvPr/>
              </p:nvSpPr>
              <p:spPr bwMode="auto">
                <a:xfrm>
                  <a:off x="5173" y="343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BCD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6" name="Freeform 670"/>
                <p:cNvSpPr>
                  <a:spLocks/>
                </p:cNvSpPr>
                <p:nvPr/>
              </p:nvSpPr>
              <p:spPr bwMode="auto">
                <a:xfrm>
                  <a:off x="5173" y="343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9CC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7" name="Freeform 671"/>
                <p:cNvSpPr>
                  <a:spLocks/>
                </p:cNvSpPr>
                <p:nvPr/>
              </p:nvSpPr>
              <p:spPr bwMode="auto">
                <a:xfrm>
                  <a:off x="5173" y="344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9ED2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8" name="Freeform 672"/>
                <p:cNvSpPr>
                  <a:spLocks/>
                </p:cNvSpPr>
                <p:nvPr/>
              </p:nvSpPr>
              <p:spPr bwMode="auto">
                <a:xfrm>
                  <a:off x="5173" y="344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1D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29" name="Freeform 673"/>
                <p:cNvSpPr>
                  <a:spLocks/>
                </p:cNvSpPr>
                <p:nvPr/>
              </p:nvSpPr>
              <p:spPr bwMode="auto">
                <a:xfrm>
                  <a:off x="5173" y="344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2D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0" name="Freeform 674"/>
                <p:cNvSpPr>
                  <a:spLocks/>
                </p:cNvSpPr>
                <p:nvPr/>
              </p:nvSpPr>
              <p:spPr bwMode="auto">
                <a:xfrm>
                  <a:off x="5173" y="3448"/>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A4D9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1" name="Freeform 675"/>
                <p:cNvSpPr>
                  <a:spLocks/>
                </p:cNvSpPr>
                <p:nvPr/>
              </p:nvSpPr>
              <p:spPr bwMode="auto">
                <a:xfrm>
                  <a:off x="5173" y="345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6D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2" name="Freeform 676"/>
                <p:cNvSpPr>
                  <a:spLocks/>
                </p:cNvSpPr>
                <p:nvPr/>
              </p:nvSpPr>
              <p:spPr bwMode="auto">
                <a:xfrm>
                  <a:off x="5173" y="345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8DE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3" name="Freeform 677"/>
                <p:cNvSpPr>
                  <a:spLocks/>
                </p:cNvSpPr>
                <p:nvPr/>
              </p:nvSpPr>
              <p:spPr bwMode="auto">
                <a:xfrm>
                  <a:off x="5173" y="345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AAE1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4" name="Freeform 678"/>
                <p:cNvSpPr>
                  <a:spLocks/>
                </p:cNvSpPr>
                <p:nvPr/>
              </p:nvSpPr>
              <p:spPr bwMode="auto">
                <a:xfrm>
                  <a:off x="5173" y="346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CE3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5" name="Freeform 679"/>
                <p:cNvSpPr>
                  <a:spLocks/>
                </p:cNvSpPr>
                <p:nvPr/>
              </p:nvSpPr>
              <p:spPr bwMode="auto">
                <a:xfrm>
                  <a:off x="5173" y="346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DE5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6" name="Freeform 680"/>
                <p:cNvSpPr>
                  <a:spLocks/>
                </p:cNvSpPr>
                <p:nvPr/>
              </p:nvSpPr>
              <p:spPr bwMode="auto">
                <a:xfrm>
                  <a:off x="5173" y="346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AEE7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7" name="Freeform 681"/>
                <p:cNvSpPr>
                  <a:spLocks/>
                </p:cNvSpPr>
                <p:nvPr/>
              </p:nvSpPr>
              <p:spPr bwMode="auto">
                <a:xfrm>
                  <a:off x="5173" y="3466"/>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0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8" name="Freeform 682"/>
                <p:cNvSpPr>
                  <a:spLocks/>
                </p:cNvSpPr>
                <p:nvPr/>
              </p:nvSpPr>
              <p:spPr bwMode="auto">
                <a:xfrm>
                  <a:off x="5173" y="347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1E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39" name="Freeform 683"/>
                <p:cNvSpPr>
                  <a:spLocks/>
                </p:cNvSpPr>
                <p:nvPr/>
              </p:nvSpPr>
              <p:spPr bwMode="auto">
                <a:xfrm>
                  <a:off x="5173" y="3472"/>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2E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0" name="Freeform 684"/>
                <p:cNvSpPr>
                  <a:spLocks/>
                </p:cNvSpPr>
                <p:nvPr/>
              </p:nvSpPr>
              <p:spPr bwMode="auto">
                <a:xfrm>
                  <a:off x="5173" y="3474"/>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4EE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1" name="Freeform 685"/>
                <p:cNvSpPr>
                  <a:spLocks/>
                </p:cNvSpPr>
                <p:nvPr/>
              </p:nvSpPr>
              <p:spPr bwMode="auto">
                <a:xfrm>
                  <a:off x="5173" y="347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5F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2" name="Freeform 686"/>
                <p:cNvSpPr>
                  <a:spLocks/>
                </p:cNvSpPr>
                <p:nvPr/>
              </p:nvSpPr>
              <p:spPr bwMode="auto">
                <a:xfrm>
                  <a:off x="5173" y="348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6F1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3" name="Freeform 687"/>
                <p:cNvSpPr>
                  <a:spLocks/>
                </p:cNvSpPr>
                <p:nvPr/>
              </p:nvSpPr>
              <p:spPr bwMode="auto">
                <a:xfrm>
                  <a:off x="5173" y="348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7F3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4" name="Freeform 688"/>
                <p:cNvSpPr>
                  <a:spLocks/>
                </p:cNvSpPr>
                <p:nvPr/>
              </p:nvSpPr>
              <p:spPr bwMode="auto">
                <a:xfrm>
                  <a:off x="5173" y="348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8F4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5" name="Freeform 689"/>
                <p:cNvSpPr>
                  <a:spLocks/>
                </p:cNvSpPr>
                <p:nvPr/>
              </p:nvSpPr>
              <p:spPr bwMode="auto">
                <a:xfrm>
                  <a:off x="5173" y="348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9F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6" name="Freeform 690"/>
                <p:cNvSpPr>
                  <a:spLocks/>
                </p:cNvSpPr>
                <p:nvPr/>
              </p:nvSpPr>
              <p:spPr bwMode="auto">
                <a:xfrm>
                  <a:off x="5173" y="3490"/>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AF6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7" name="Freeform 691"/>
                <p:cNvSpPr>
                  <a:spLocks/>
                </p:cNvSpPr>
                <p:nvPr/>
              </p:nvSpPr>
              <p:spPr bwMode="auto">
                <a:xfrm>
                  <a:off x="5173" y="3492"/>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AF7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8" name="Freeform 692"/>
                <p:cNvSpPr>
                  <a:spLocks/>
                </p:cNvSpPr>
                <p:nvPr/>
              </p:nvSpPr>
              <p:spPr bwMode="auto">
                <a:xfrm>
                  <a:off x="5173" y="3496"/>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BF8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49" name="Freeform 693"/>
                <p:cNvSpPr>
                  <a:spLocks/>
                </p:cNvSpPr>
                <p:nvPr/>
              </p:nvSpPr>
              <p:spPr bwMode="auto">
                <a:xfrm>
                  <a:off x="5173" y="3498"/>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CF9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0" name="Freeform 694"/>
                <p:cNvSpPr>
                  <a:spLocks/>
                </p:cNvSpPr>
                <p:nvPr/>
              </p:nvSpPr>
              <p:spPr bwMode="auto">
                <a:xfrm>
                  <a:off x="5173" y="3500"/>
                  <a:ext cx="178" cy="171"/>
                </a:xfrm>
                <a:custGeom>
                  <a:avLst/>
                  <a:gdLst>
                    <a:gd name="T0" fmla="*/ 178 w 178"/>
                    <a:gd name="T1" fmla="*/ 167 h 171"/>
                    <a:gd name="T2" fmla="*/ 0 w 178"/>
                    <a:gd name="T3" fmla="*/ 0 h 171"/>
                    <a:gd name="T4" fmla="*/ 0 w 178"/>
                    <a:gd name="T5" fmla="*/ 4 h 171"/>
                    <a:gd name="T6" fmla="*/ 178 w 178"/>
                    <a:gd name="T7" fmla="*/ 171 h 171"/>
                    <a:gd name="T8" fmla="*/ 178 w 178"/>
                    <a:gd name="T9" fmla="*/ 167 h 171"/>
                  </a:gdLst>
                  <a:ahLst/>
                  <a:cxnLst>
                    <a:cxn ang="0">
                      <a:pos x="T0" y="T1"/>
                    </a:cxn>
                    <a:cxn ang="0">
                      <a:pos x="T2" y="T3"/>
                    </a:cxn>
                    <a:cxn ang="0">
                      <a:pos x="T4" y="T5"/>
                    </a:cxn>
                    <a:cxn ang="0">
                      <a:pos x="T6" y="T7"/>
                    </a:cxn>
                    <a:cxn ang="0">
                      <a:pos x="T8" y="T9"/>
                    </a:cxn>
                  </a:cxnLst>
                  <a:rect l="0" t="0" r="r" b="b"/>
                  <a:pathLst>
                    <a:path w="178" h="171">
                      <a:moveTo>
                        <a:pt x="178" y="167"/>
                      </a:moveTo>
                      <a:lnTo>
                        <a:pt x="0" y="0"/>
                      </a:lnTo>
                      <a:lnTo>
                        <a:pt x="0" y="4"/>
                      </a:lnTo>
                      <a:lnTo>
                        <a:pt x="178" y="171"/>
                      </a:lnTo>
                      <a:lnTo>
                        <a:pt x="178" y="167"/>
                      </a:lnTo>
                      <a:close/>
                    </a:path>
                  </a:pathLst>
                </a:custGeom>
                <a:solidFill>
                  <a:srgbClr val="BC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1" name="Freeform 695"/>
                <p:cNvSpPr>
                  <a:spLocks/>
                </p:cNvSpPr>
                <p:nvPr/>
              </p:nvSpPr>
              <p:spPr bwMode="auto">
                <a:xfrm>
                  <a:off x="5173" y="3504"/>
                  <a:ext cx="178" cy="169"/>
                </a:xfrm>
                <a:custGeom>
                  <a:avLst/>
                  <a:gdLst>
                    <a:gd name="T0" fmla="*/ 178 w 178"/>
                    <a:gd name="T1" fmla="*/ 167 h 169"/>
                    <a:gd name="T2" fmla="*/ 0 w 178"/>
                    <a:gd name="T3" fmla="*/ 0 h 169"/>
                    <a:gd name="T4" fmla="*/ 0 w 178"/>
                    <a:gd name="T5" fmla="*/ 2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2"/>
                      </a:lnTo>
                      <a:lnTo>
                        <a:pt x="178" y="169"/>
                      </a:lnTo>
                      <a:lnTo>
                        <a:pt x="178" y="167"/>
                      </a:lnTo>
                      <a:close/>
                    </a:path>
                  </a:pathLst>
                </a:custGeom>
                <a:solidFill>
                  <a:srgbClr val="BD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2" name="Freeform 696"/>
                <p:cNvSpPr>
                  <a:spLocks/>
                </p:cNvSpPr>
                <p:nvPr/>
              </p:nvSpPr>
              <p:spPr bwMode="auto">
                <a:xfrm>
                  <a:off x="5173" y="3506"/>
                  <a:ext cx="178" cy="169"/>
                </a:xfrm>
                <a:custGeom>
                  <a:avLst/>
                  <a:gdLst>
                    <a:gd name="T0" fmla="*/ 178 w 178"/>
                    <a:gd name="T1" fmla="*/ 167 h 169"/>
                    <a:gd name="T2" fmla="*/ 0 w 178"/>
                    <a:gd name="T3" fmla="*/ 0 h 169"/>
                    <a:gd name="T4" fmla="*/ 0 w 178"/>
                    <a:gd name="T5" fmla="*/ 3 h 169"/>
                    <a:gd name="T6" fmla="*/ 178 w 178"/>
                    <a:gd name="T7" fmla="*/ 169 h 169"/>
                    <a:gd name="T8" fmla="*/ 178 w 178"/>
                    <a:gd name="T9" fmla="*/ 167 h 169"/>
                  </a:gdLst>
                  <a:ahLst/>
                  <a:cxnLst>
                    <a:cxn ang="0">
                      <a:pos x="T0" y="T1"/>
                    </a:cxn>
                    <a:cxn ang="0">
                      <a:pos x="T2" y="T3"/>
                    </a:cxn>
                    <a:cxn ang="0">
                      <a:pos x="T4" y="T5"/>
                    </a:cxn>
                    <a:cxn ang="0">
                      <a:pos x="T6" y="T7"/>
                    </a:cxn>
                    <a:cxn ang="0">
                      <a:pos x="T8" y="T9"/>
                    </a:cxn>
                  </a:cxnLst>
                  <a:rect l="0" t="0" r="r" b="b"/>
                  <a:pathLst>
                    <a:path w="178" h="169">
                      <a:moveTo>
                        <a:pt x="178" y="167"/>
                      </a:moveTo>
                      <a:lnTo>
                        <a:pt x="0" y="0"/>
                      </a:lnTo>
                      <a:lnTo>
                        <a:pt x="0" y="3"/>
                      </a:lnTo>
                      <a:lnTo>
                        <a:pt x="178" y="169"/>
                      </a:lnTo>
                      <a:lnTo>
                        <a:pt x="178" y="167"/>
                      </a:lnTo>
                      <a:close/>
                    </a:path>
                  </a:pathLst>
                </a:custGeom>
                <a:solidFill>
                  <a:srgbClr val="BD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3" name="Freeform 697"/>
                <p:cNvSpPr>
                  <a:spLocks/>
                </p:cNvSpPr>
                <p:nvPr/>
              </p:nvSpPr>
              <p:spPr bwMode="auto">
                <a:xfrm>
                  <a:off x="5173" y="350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E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4" name="Freeform 698"/>
                <p:cNvSpPr>
                  <a:spLocks/>
                </p:cNvSpPr>
                <p:nvPr/>
              </p:nvSpPr>
              <p:spPr bwMode="auto">
                <a:xfrm>
                  <a:off x="5173" y="351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E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5" name="Freeform 699"/>
                <p:cNvSpPr>
                  <a:spLocks/>
                </p:cNvSpPr>
                <p:nvPr/>
              </p:nvSpPr>
              <p:spPr bwMode="auto">
                <a:xfrm>
                  <a:off x="5173" y="351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6" name="Freeform 700"/>
                <p:cNvSpPr>
                  <a:spLocks/>
                </p:cNvSpPr>
                <p:nvPr/>
              </p:nvSpPr>
              <p:spPr bwMode="auto">
                <a:xfrm>
                  <a:off x="5173" y="351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7" name="Freeform 701"/>
                <p:cNvSpPr>
                  <a:spLocks/>
                </p:cNvSpPr>
                <p:nvPr/>
              </p:nvSpPr>
              <p:spPr bwMode="auto">
                <a:xfrm>
                  <a:off x="5173" y="351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8" name="Freeform 702"/>
                <p:cNvSpPr>
                  <a:spLocks/>
                </p:cNvSpPr>
                <p:nvPr/>
              </p:nvSpPr>
              <p:spPr bwMode="auto">
                <a:xfrm>
                  <a:off x="5173" y="352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59" name="Freeform 703"/>
                <p:cNvSpPr>
                  <a:spLocks/>
                </p:cNvSpPr>
                <p:nvPr/>
              </p:nvSpPr>
              <p:spPr bwMode="auto">
                <a:xfrm>
                  <a:off x="5173" y="352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0" name="Freeform 704"/>
                <p:cNvSpPr>
                  <a:spLocks/>
                </p:cNvSpPr>
                <p:nvPr/>
              </p:nvSpPr>
              <p:spPr bwMode="auto">
                <a:xfrm>
                  <a:off x="5173" y="352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1" name="Freeform 705"/>
                <p:cNvSpPr>
                  <a:spLocks/>
                </p:cNvSpPr>
                <p:nvPr/>
              </p:nvSpPr>
              <p:spPr bwMode="auto">
                <a:xfrm>
                  <a:off x="5173" y="353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D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2" name="Freeform 706"/>
                <p:cNvSpPr>
                  <a:spLocks/>
                </p:cNvSpPr>
                <p:nvPr/>
              </p:nvSpPr>
              <p:spPr bwMode="auto">
                <a:xfrm>
                  <a:off x="5173" y="353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F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3" name="Freeform 707"/>
                <p:cNvSpPr>
                  <a:spLocks/>
                </p:cNvSpPr>
                <p:nvPr/>
              </p:nvSpPr>
              <p:spPr bwMode="auto">
                <a:xfrm>
                  <a:off x="5173" y="353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EFC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4" name="Freeform 708"/>
                <p:cNvSpPr>
                  <a:spLocks/>
                </p:cNvSpPr>
                <p:nvPr/>
              </p:nvSpPr>
              <p:spPr bwMode="auto">
                <a:xfrm>
                  <a:off x="5173" y="353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E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507" name="Freeform 709"/>
              <p:cNvSpPr>
                <a:spLocks/>
              </p:cNvSpPr>
              <p:nvPr/>
            </p:nvSpPr>
            <p:spPr bwMode="auto">
              <a:xfrm>
                <a:off x="5173" y="354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DFB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08" name="Freeform 710"/>
              <p:cNvSpPr>
                <a:spLocks/>
              </p:cNvSpPr>
              <p:nvPr/>
            </p:nvSpPr>
            <p:spPr bwMode="auto">
              <a:xfrm>
                <a:off x="5173" y="354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D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09" name="Freeform 711"/>
              <p:cNvSpPr>
                <a:spLocks/>
              </p:cNvSpPr>
              <p:nvPr/>
            </p:nvSpPr>
            <p:spPr bwMode="auto">
              <a:xfrm>
                <a:off x="5173" y="354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CFA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0" name="Freeform 712"/>
              <p:cNvSpPr>
                <a:spLocks/>
              </p:cNvSpPr>
              <p:nvPr/>
            </p:nvSpPr>
            <p:spPr bwMode="auto">
              <a:xfrm>
                <a:off x="5173" y="354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CF9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1" name="Freeform 713"/>
              <p:cNvSpPr>
                <a:spLocks/>
              </p:cNvSpPr>
              <p:nvPr/>
            </p:nvSpPr>
            <p:spPr bwMode="auto">
              <a:xfrm>
                <a:off x="5173" y="355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BF8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2" name="Freeform 714"/>
              <p:cNvSpPr>
                <a:spLocks/>
              </p:cNvSpPr>
              <p:nvPr/>
            </p:nvSpPr>
            <p:spPr bwMode="auto">
              <a:xfrm>
                <a:off x="5173" y="355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AF7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3" name="Freeform 715"/>
              <p:cNvSpPr>
                <a:spLocks/>
              </p:cNvSpPr>
              <p:nvPr/>
            </p:nvSpPr>
            <p:spPr bwMode="auto">
              <a:xfrm>
                <a:off x="5173" y="355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AF6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4" name="Freeform 716"/>
              <p:cNvSpPr>
                <a:spLocks/>
              </p:cNvSpPr>
              <p:nvPr/>
            </p:nvSpPr>
            <p:spPr bwMode="auto">
              <a:xfrm>
                <a:off x="5173" y="355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9F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5" name="Freeform 717"/>
              <p:cNvSpPr>
                <a:spLocks/>
              </p:cNvSpPr>
              <p:nvPr/>
            </p:nvSpPr>
            <p:spPr bwMode="auto">
              <a:xfrm>
                <a:off x="5173" y="356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8F4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6" name="Freeform 718"/>
              <p:cNvSpPr>
                <a:spLocks/>
              </p:cNvSpPr>
              <p:nvPr/>
            </p:nvSpPr>
            <p:spPr bwMode="auto">
              <a:xfrm>
                <a:off x="5173" y="356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7F3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7" name="Freeform 719"/>
              <p:cNvSpPr>
                <a:spLocks/>
              </p:cNvSpPr>
              <p:nvPr/>
            </p:nvSpPr>
            <p:spPr bwMode="auto">
              <a:xfrm>
                <a:off x="5173" y="356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6F1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8" name="Freeform 720"/>
              <p:cNvSpPr>
                <a:spLocks/>
              </p:cNvSpPr>
              <p:nvPr/>
            </p:nvSpPr>
            <p:spPr bwMode="auto">
              <a:xfrm>
                <a:off x="5173" y="356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5F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19" name="Freeform 721"/>
              <p:cNvSpPr>
                <a:spLocks/>
              </p:cNvSpPr>
              <p:nvPr/>
            </p:nvSpPr>
            <p:spPr bwMode="auto">
              <a:xfrm>
                <a:off x="5173" y="3571"/>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4EE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0" name="Freeform 722"/>
              <p:cNvSpPr>
                <a:spLocks/>
              </p:cNvSpPr>
              <p:nvPr/>
            </p:nvSpPr>
            <p:spPr bwMode="auto">
              <a:xfrm>
                <a:off x="5173" y="357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2E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1" name="Freeform 723"/>
              <p:cNvSpPr>
                <a:spLocks/>
              </p:cNvSpPr>
              <p:nvPr/>
            </p:nvSpPr>
            <p:spPr bwMode="auto">
              <a:xfrm>
                <a:off x="5173" y="357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B1EB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2" name="Freeform 724"/>
              <p:cNvSpPr>
                <a:spLocks/>
              </p:cNvSpPr>
              <p:nvPr/>
            </p:nvSpPr>
            <p:spPr bwMode="auto">
              <a:xfrm>
                <a:off x="5173" y="357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B0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3" name="Freeform 725"/>
              <p:cNvSpPr>
                <a:spLocks/>
              </p:cNvSpPr>
              <p:nvPr/>
            </p:nvSpPr>
            <p:spPr bwMode="auto">
              <a:xfrm>
                <a:off x="5173" y="358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EE7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4" name="Freeform 726"/>
              <p:cNvSpPr>
                <a:spLocks/>
              </p:cNvSpPr>
              <p:nvPr/>
            </p:nvSpPr>
            <p:spPr bwMode="auto">
              <a:xfrm>
                <a:off x="5173" y="358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DE5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5" name="Freeform 727"/>
              <p:cNvSpPr>
                <a:spLocks/>
              </p:cNvSpPr>
              <p:nvPr/>
            </p:nvSpPr>
            <p:spPr bwMode="auto">
              <a:xfrm>
                <a:off x="5173" y="358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CE3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6" name="Freeform 728"/>
              <p:cNvSpPr>
                <a:spLocks/>
              </p:cNvSpPr>
              <p:nvPr/>
            </p:nvSpPr>
            <p:spPr bwMode="auto">
              <a:xfrm>
                <a:off x="5173" y="358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AAE1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7" name="Freeform 729"/>
              <p:cNvSpPr>
                <a:spLocks/>
              </p:cNvSpPr>
              <p:nvPr/>
            </p:nvSpPr>
            <p:spPr bwMode="auto">
              <a:xfrm>
                <a:off x="5173" y="359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8DE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8" name="Freeform 730"/>
              <p:cNvSpPr>
                <a:spLocks/>
              </p:cNvSpPr>
              <p:nvPr/>
            </p:nvSpPr>
            <p:spPr bwMode="auto">
              <a:xfrm>
                <a:off x="5173" y="359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6D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29" name="Freeform 731"/>
              <p:cNvSpPr>
                <a:spLocks/>
              </p:cNvSpPr>
              <p:nvPr/>
            </p:nvSpPr>
            <p:spPr bwMode="auto">
              <a:xfrm>
                <a:off x="5173" y="359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A4D9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0" name="Freeform 732"/>
              <p:cNvSpPr>
                <a:spLocks/>
              </p:cNvSpPr>
              <p:nvPr/>
            </p:nvSpPr>
            <p:spPr bwMode="auto">
              <a:xfrm>
                <a:off x="5173" y="360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2D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1" name="Freeform 733"/>
              <p:cNvSpPr>
                <a:spLocks/>
              </p:cNvSpPr>
              <p:nvPr/>
            </p:nvSpPr>
            <p:spPr bwMode="auto">
              <a:xfrm>
                <a:off x="5173" y="360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A1D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2" name="Freeform 734"/>
              <p:cNvSpPr>
                <a:spLocks/>
              </p:cNvSpPr>
              <p:nvPr/>
            </p:nvSpPr>
            <p:spPr bwMode="auto">
              <a:xfrm>
                <a:off x="5173" y="360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FD3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3" name="Freeform 735"/>
              <p:cNvSpPr>
                <a:spLocks/>
              </p:cNvSpPr>
              <p:nvPr/>
            </p:nvSpPr>
            <p:spPr bwMode="auto">
              <a:xfrm>
                <a:off x="5173" y="360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9D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4" name="Freeform 736"/>
              <p:cNvSpPr>
                <a:spLocks/>
              </p:cNvSpPr>
              <p:nvPr/>
            </p:nvSpPr>
            <p:spPr bwMode="auto">
              <a:xfrm>
                <a:off x="5173" y="361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BCD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5" name="Freeform 737"/>
              <p:cNvSpPr>
                <a:spLocks/>
              </p:cNvSpPr>
              <p:nvPr/>
            </p:nvSpPr>
            <p:spPr bwMode="auto">
              <a:xfrm>
                <a:off x="5173" y="361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9CB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6" name="Freeform 738"/>
              <p:cNvSpPr>
                <a:spLocks/>
              </p:cNvSpPr>
              <p:nvPr/>
            </p:nvSpPr>
            <p:spPr bwMode="auto">
              <a:xfrm>
                <a:off x="5173" y="361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97C8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7" name="Freeform 739"/>
              <p:cNvSpPr>
                <a:spLocks/>
              </p:cNvSpPr>
              <p:nvPr/>
            </p:nvSpPr>
            <p:spPr bwMode="auto">
              <a:xfrm>
                <a:off x="5173" y="361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5C5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8" name="Freeform 740"/>
              <p:cNvSpPr>
                <a:spLocks/>
              </p:cNvSpPr>
              <p:nvPr/>
            </p:nvSpPr>
            <p:spPr bwMode="auto">
              <a:xfrm>
                <a:off x="5173" y="362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93C3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39" name="Freeform 741"/>
              <p:cNvSpPr>
                <a:spLocks/>
              </p:cNvSpPr>
              <p:nvPr/>
            </p:nvSpPr>
            <p:spPr bwMode="auto">
              <a:xfrm>
                <a:off x="5173" y="362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91BF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0" name="Freeform 742"/>
              <p:cNvSpPr>
                <a:spLocks/>
              </p:cNvSpPr>
              <p:nvPr/>
            </p:nvSpPr>
            <p:spPr bwMode="auto">
              <a:xfrm>
                <a:off x="5173" y="362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FBD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1" name="Freeform 743"/>
              <p:cNvSpPr>
                <a:spLocks/>
              </p:cNvSpPr>
              <p:nvPr/>
            </p:nvSpPr>
            <p:spPr bwMode="auto">
              <a:xfrm>
                <a:off x="5173" y="362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DBB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2" name="Freeform 744"/>
              <p:cNvSpPr>
                <a:spLocks/>
              </p:cNvSpPr>
              <p:nvPr/>
            </p:nvSpPr>
            <p:spPr bwMode="auto">
              <a:xfrm>
                <a:off x="5173" y="363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BB8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3" name="Freeform 745"/>
              <p:cNvSpPr>
                <a:spLocks/>
              </p:cNvSpPr>
              <p:nvPr/>
            </p:nvSpPr>
            <p:spPr bwMode="auto">
              <a:xfrm>
                <a:off x="5173" y="3633"/>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89B6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4" name="Freeform 746"/>
              <p:cNvSpPr>
                <a:spLocks/>
              </p:cNvSpPr>
              <p:nvPr/>
            </p:nvSpPr>
            <p:spPr bwMode="auto">
              <a:xfrm>
                <a:off x="5173" y="363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7B3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5" name="Freeform 747"/>
              <p:cNvSpPr>
                <a:spLocks/>
              </p:cNvSpPr>
              <p:nvPr/>
            </p:nvSpPr>
            <p:spPr bwMode="auto">
              <a:xfrm>
                <a:off x="5173" y="363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6B1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6" name="Freeform 748"/>
              <p:cNvSpPr>
                <a:spLocks/>
              </p:cNvSpPr>
              <p:nvPr/>
            </p:nvSpPr>
            <p:spPr bwMode="auto">
              <a:xfrm>
                <a:off x="5173" y="3641"/>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84AF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7" name="Freeform 749"/>
              <p:cNvSpPr>
                <a:spLocks/>
              </p:cNvSpPr>
              <p:nvPr/>
            </p:nvSpPr>
            <p:spPr bwMode="auto">
              <a:xfrm>
                <a:off x="5173" y="364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2AC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8" name="Freeform 750"/>
              <p:cNvSpPr>
                <a:spLocks/>
              </p:cNvSpPr>
              <p:nvPr/>
            </p:nvSpPr>
            <p:spPr bwMode="auto">
              <a:xfrm>
                <a:off x="5173" y="364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81AB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49" name="Freeform 751"/>
              <p:cNvSpPr>
                <a:spLocks/>
              </p:cNvSpPr>
              <p:nvPr/>
            </p:nvSpPr>
            <p:spPr bwMode="auto">
              <a:xfrm>
                <a:off x="5173" y="364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FA8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0" name="Freeform 752"/>
              <p:cNvSpPr>
                <a:spLocks/>
              </p:cNvSpPr>
              <p:nvPr/>
            </p:nvSpPr>
            <p:spPr bwMode="auto">
              <a:xfrm>
                <a:off x="5173" y="365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E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1" name="Freeform 753"/>
              <p:cNvSpPr>
                <a:spLocks/>
              </p:cNvSpPr>
              <p:nvPr/>
            </p:nvSpPr>
            <p:spPr bwMode="auto">
              <a:xfrm>
                <a:off x="5173" y="365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DA5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2" name="Freeform 754"/>
              <p:cNvSpPr>
                <a:spLocks/>
              </p:cNvSpPr>
              <p:nvPr/>
            </p:nvSpPr>
            <p:spPr bwMode="auto">
              <a:xfrm>
                <a:off x="5173" y="3657"/>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CA4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3" name="Freeform 755"/>
              <p:cNvSpPr>
                <a:spLocks/>
              </p:cNvSpPr>
              <p:nvPr/>
            </p:nvSpPr>
            <p:spPr bwMode="auto">
              <a:xfrm>
                <a:off x="5173" y="3659"/>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BA2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4" name="Freeform 756"/>
              <p:cNvSpPr>
                <a:spLocks/>
              </p:cNvSpPr>
              <p:nvPr/>
            </p:nvSpPr>
            <p:spPr bwMode="auto">
              <a:xfrm>
                <a:off x="5173" y="366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9A0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5" name="Freeform 757"/>
              <p:cNvSpPr>
                <a:spLocks/>
              </p:cNvSpPr>
              <p:nvPr/>
            </p:nvSpPr>
            <p:spPr bwMode="auto">
              <a:xfrm>
                <a:off x="5173" y="3665"/>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99F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6" name="Freeform 758"/>
              <p:cNvSpPr>
                <a:spLocks/>
              </p:cNvSpPr>
              <p:nvPr/>
            </p:nvSpPr>
            <p:spPr bwMode="auto">
              <a:xfrm>
                <a:off x="5173" y="3667"/>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79E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7" name="Freeform 759"/>
              <p:cNvSpPr>
                <a:spLocks/>
              </p:cNvSpPr>
              <p:nvPr/>
            </p:nvSpPr>
            <p:spPr bwMode="auto">
              <a:xfrm>
                <a:off x="5173" y="367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79D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8" name="Freeform 760"/>
              <p:cNvSpPr>
                <a:spLocks/>
              </p:cNvSpPr>
              <p:nvPr/>
            </p:nvSpPr>
            <p:spPr bwMode="auto">
              <a:xfrm>
                <a:off x="5173" y="367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69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59" name="Freeform 761"/>
              <p:cNvSpPr>
                <a:spLocks/>
              </p:cNvSpPr>
              <p:nvPr/>
            </p:nvSpPr>
            <p:spPr bwMode="auto">
              <a:xfrm>
                <a:off x="5173" y="367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59B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0" name="Freeform 762"/>
              <p:cNvSpPr>
                <a:spLocks/>
              </p:cNvSpPr>
              <p:nvPr/>
            </p:nvSpPr>
            <p:spPr bwMode="auto">
              <a:xfrm>
                <a:off x="5173" y="367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49A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1" name="Freeform 763"/>
              <p:cNvSpPr>
                <a:spLocks/>
              </p:cNvSpPr>
              <p:nvPr/>
            </p:nvSpPr>
            <p:spPr bwMode="auto">
              <a:xfrm>
                <a:off x="5173" y="3681"/>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2" name="Freeform 764"/>
              <p:cNvSpPr>
                <a:spLocks/>
              </p:cNvSpPr>
              <p:nvPr/>
            </p:nvSpPr>
            <p:spPr bwMode="auto">
              <a:xfrm>
                <a:off x="5173" y="3683"/>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499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3" name="Freeform 765"/>
              <p:cNvSpPr>
                <a:spLocks/>
              </p:cNvSpPr>
              <p:nvPr/>
            </p:nvSpPr>
            <p:spPr bwMode="auto">
              <a:xfrm>
                <a:off x="5173" y="3685"/>
                <a:ext cx="178" cy="170"/>
              </a:xfrm>
              <a:custGeom>
                <a:avLst/>
                <a:gdLst>
                  <a:gd name="T0" fmla="*/ 178 w 178"/>
                  <a:gd name="T1" fmla="*/ 166 h 170"/>
                  <a:gd name="T2" fmla="*/ 0 w 178"/>
                  <a:gd name="T3" fmla="*/ 0 h 170"/>
                  <a:gd name="T4" fmla="*/ 0 w 178"/>
                  <a:gd name="T5" fmla="*/ 4 h 170"/>
                  <a:gd name="T6" fmla="*/ 178 w 178"/>
                  <a:gd name="T7" fmla="*/ 170 h 170"/>
                  <a:gd name="T8" fmla="*/ 178 w 178"/>
                  <a:gd name="T9" fmla="*/ 166 h 170"/>
                </a:gdLst>
                <a:ahLst/>
                <a:cxnLst>
                  <a:cxn ang="0">
                    <a:pos x="T0" y="T1"/>
                  </a:cxn>
                  <a:cxn ang="0">
                    <a:pos x="T2" y="T3"/>
                  </a:cxn>
                  <a:cxn ang="0">
                    <a:pos x="T4" y="T5"/>
                  </a:cxn>
                  <a:cxn ang="0">
                    <a:pos x="T6" y="T7"/>
                  </a:cxn>
                  <a:cxn ang="0">
                    <a:pos x="T8" y="T9"/>
                  </a:cxn>
                </a:cxnLst>
                <a:rect l="0" t="0" r="r" b="b"/>
                <a:pathLst>
                  <a:path w="178" h="170">
                    <a:moveTo>
                      <a:pt x="178" y="166"/>
                    </a:moveTo>
                    <a:lnTo>
                      <a:pt x="0" y="0"/>
                    </a:lnTo>
                    <a:lnTo>
                      <a:pt x="0" y="4"/>
                    </a:lnTo>
                    <a:lnTo>
                      <a:pt x="178" y="170"/>
                    </a:lnTo>
                    <a:lnTo>
                      <a:pt x="178" y="166"/>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564" name="Freeform 766"/>
              <p:cNvSpPr>
                <a:spLocks/>
              </p:cNvSpPr>
              <p:nvPr/>
            </p:nvSpPr>
            <p:spPr bwMode="auto">
              <a:xfrm>
                <a:off x="5173" y="3689"/>
                <a:ext cx="178" cy="168"/>
              </a:xfrm>
              <a:custGeom>
                <a:avLst/>
                <a:gdLst>
                  <a:gd name="T0" fmla="*/ 178 w 178"/>
                  <a:gd name="T1" fmla="*/ 166 h 168"/>
                  <a:gd name="T2" fmla="*/ 0 w 178"/>
                  <a:gd name="T3" fmla="*/ 0 h 168"/>
                  <a:gd name="T4" fmla="*/ 0 w 178"/>
                  <a:gd name="T5" fmla="*/ 2 h 168"/>
                  <a:gd name="T6" fmla="*/ 178 w 178"/>
                  <a:gd name="T7" fmla="*/ 168 h 168"/>
                  <a:gd name="T8" fmla="*/ 178 w 178"/>
                  <a:gd name="T9" fmla="*/ 166 h 168"/>
                </a:gdLst>
                <a:ahLst/>
                <a:cxnLst>
                  <a:cxn ang="0">
                    <a:pos x="T0" y="T1"/>
                  </a:cxn>
                  <a:cxn ang="0">
                    <a:pos x="T2" y="T3"/>
                  </a:cxn>
                  <a:cxn ang="0">
                    <a:pos x="T4" y="T5"/>
                  </a:cxn>
                  <a:cxn ang="0">
                    <a:pos x="T6" y="T7"/>
                  </a:cxn>
                  <a:cxn ang="0">
                    <a:pos x="T8" y="T9"/>
                  </a:cxn>
                </a:cxnLst>
                <a:rect l="0" t="0" r="r" b="b"/>
                <a:pathLst>
                  <a:path w="178" h="168">
                    <a:moveTo>
                      <a:pt x="178" y="166"/>
                    </a:moveTo>
                    <a:lnTo>
                      <a:pt x="0" y="0"/>
                    </a:lnTo>
                    <a:lnTo>
                      <a:pt x="0" y="2"/>
                    </a:lnTo>
                    <a:lnTo>
                      <a:pt x="178" y="168"/>
                    </a:lnTo>
                    <a:lnTo>
                      <a:pt x="178" y="166"/>
                    </a:lnTo>
                    <a:close/>
                  </a:path>
                </a:pathLst>
              </a:custGeom>
              <a:solidFill>
                <a:srgbClr val="7398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505" name="Freeform 767"/>
            <p:cNvSpPr>
              <a:spLocks/>
            </p:cNvSpPr>
            <p:nvPr/>
          </p:nvSpPr>
          <p:spPr bwMode="auto">
            <a:xfrm>
              <a:off x="5175" y="3525"/>
              <a:ext cx="174" cy="166"/>
            </a:xfrm>
            <a:custGeom>
              <a:avLst/>
              <a:gdLst>
                <a:gd name="T0" fmla="*/ 60 w 174"/>
                <a:gd name="T1" fmla="*/ 6 h 166"/>
                <a:gd name="T2" fmla="*/ 78 w 174"/>
                <a:gd name="T3" fmla="*/ 2 h 166"/>
                <a:gd name="T4" fmla="*/ 94 w 174"/>
                <a:gd name="T5" fmla="*/ 0 h 166"/>
                <a:gd name="T6" fmla="*/ 110 w 174"/>
                <a:gd name="T7" fmla="*/ 4 h 166"/>
                <a:gd name="T8" fmla="*/ 126 w 174"/>
                <a:gd name="T9" fmla="*/ 8 h 166"/>
                <a:gd name="T10" fmla="*/ 140 w 174"/>
                <a:gd name="T11" fmla="*/ 16 h 166"/>
                <a:gd name="T12" fmla="*/ 152 w 174"/>
                <a:gd name="T13" fmla="*/ 26 h 166"/>
                <a:gd name="T14" fmla="*/ 162 w 174"/>
                <a:gd name="T15" fmla="*/ 40 h 166"/>
                <a:gd name="T16" fmla="*/ 170 w 174"/>
                <a:gd name="T17" fmla="*/ 54 h 166"/>
                <a:gd name="T18" fmla="*/ 174 w 174"/>
                <a:gd name="T19" fmla="*/ 70 h 166"/>
                <a:gd name="T20" fmla="*/ 174 w 174"/>
                <a:gd name="T21" fmla="*/ 86 h 166"/>
                <a:gd name="T22" fmla="*/ 170 w 174"/>
                <a:gd name="T23" fmla="*/ 102 h 166"/>
                <a:gd name="T24" fmla="*/ 164 w 174"/>
                <a:gd name="T25" fmla="*/ 116 h 166"/>
                <a:gd name="T26" fmla="*/ 154 w 174"/>
                <a:gd name="T27" fmla="*/ 130 h 166"/>
                <a:gd name="T28" fmla="*/ 144 w 174"/>
                <a:gd name="T29" fmla="*/ 142 h 166"/>
                <a:gd name="T30" fmla="*/ 130 w 174"/>
                <a:gd name="T31" fmla="*/ 152 h 166"/>
                <a:gd name="T32" fmla="*/ 114 w 174"/>
                <a:gd name="T33" fmla="*/ 160 h 166"/>
                <a:gd name="T34" fmla="*/ 96 w 174"/>
                <a:gd name="T35" fmla="*/ 164 h 166"/>
                <a:gd name="T36" fmla="*/ 80 w 174"/>
                <a:gd name="T37" fmla="*/ 166 h 166"/>
                <a:gd name="T38" fmla="*/ 64 w 174"/>
                <a:gd name="T39" fmla="*/ 162 h 166"/>
                <a:gd name="T40" fmla="*/ 48 w 174"/>
                <a:gd name="T41" fmla="*/ 158 h 166"/>
                <a:gd name="T42" fmla="*/ 34 w 174"/>
                <a:gd name="T43" fmla="*/ 150 h 166"/>
                <a:gd name="T44" fmla="*/ 22 w 174"/>
                <a:gd name="T45" fmla="*/ 138 h 166"/>
                <a:gd name="T46" fmla="*/ 12 w 174"/>
                <a:gd name="T47" fmla="*/ 126 h 166"/>
                <a:gd name="T48" fmla="*/ 4 w 174"/>
                <a:gd name="T49" fmla="*/ 110 h 166"/>
                <a:gd name="T50" fmla="*/ 0 w 174"/>
                <a:gd name="T51" fmla="*/ 94 h 166"/>
                <a:gd name="T52" fmla="*/ 0 w 174"/>
                <a:gd name="T53" fmla="*/ 78 h 166"/>
                <a:gd name="T54" fmla="*/ 4 w 174"/>
                <a:gd name="T55" fmla="*/ 62 h 166"/>
                <a:gd name="T56" fmla="*/ 10 w 174"/>
                <a:gd name="T57" fmla="*/ 48 h 166"/>
                <a:gd name="T58" fmla="*/ 20 w 174"/>
                <a:gd name="T59" fmla="*/ 34 h 166"/>
                <a:gd name="T60" fmla="*/ 30 w 174"/>
                <a:gd name="T61" fmla="*/ 24 h 166"/>
                <a:gd name="T62" fmla="*/ 44 w 174"/>
                <a:gd name="T63" fmla="*/ 14 h 166"/>
                <a:gd name="T64" fmla="*/ 60 w 174"/>
                <a:gd name="T65"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166">
                  <a:moveTo>
                    <a:pt x="60" y="6"/>
                  </a:moveTo>
                  <a:lnTo>
                    <a:pt x="78" y="2"/>
                  </a:lnTo>
                  <a:lnTo>
                    <a:pt x="94" y="0"/>
                  </a:lnTo>
                  <a:lnTo>
                    <a:pt x="110" y="4"/>
                  </a:lnTo>
                  <a:lnTo>
                    <a:pt x="126" y="8"/>
                  </a:lnTo>
                  <a:lnTo>
                    <a:pt x="140" y="16"/>
                  </a:lnTo>
                  <a:lnTo>
                    <a:pt x="152" y="26"/>
                  </a:lnTo>
                  <a:lnTo>
                    <a:pt x="162" y="40"/>
                  </a:lnTo>
                  <a:lnTo>
                    <a:pt x="170" y="54"/>
                  </a:lnTo>
                  <a:lnTo>
                    <a:pt x="174" y="70"/>
                  </a:lnTo>
                  <a:lnTo>
                    <a:pt x="174" y="86"/>
                  </a:lnTo>
                  <a:lnTo>
                    <a:pt x="170" y="102"/>
                  </a:lnTo>
                  <a:lnTo>
                    <a:pt x="164" y="116"/>
                  </a:lnTo>
                  <a:lnTo>
                    <a:pt x="154" y="130"/>
                  </a:lnTo>
                  <a:lnTo>
                    <a:pt x="144" y="142"/>
                  </a:lnTo>
                  <a:lnTo>
                    <a:pt x="130" y="152"/>
                  </a:lnTo>
                  <a:lnTo>
                    <a:pt x="114" y="160"/>
                  </a:lnTo>
                  <a:lnTo>
                    <a:pt x="96" y="164"/>
                  </a:lnTo>
                  <a:lnTo>
                    <a:pt x="80" y="166"/>
                  </a:lnTo>
                  <a:lnTo>
                    <a:pt x="64" y="162"/>
                  </a:lnTo>
                  <a:lnTo>
                    <a:pt x="48" y="158"/>
                  </a:lnTo>
                  <a:lnTo>
                    <a:pt x="34" y="150"/>
                  </a:lnTo>
                  <a:lnTo>
                    <a:pt x="22" y="138"/>
                  </a:lnTo>
                  <a:lnTo>
                    <a:pt x="12" y="126"/>
                  </a:lnTo>
                  <a:lnTo>
                    <a:pt x="4" y="110"/>
                  </a:lnTo>
                  <a:lnTo>
                    <a:pt x="0" y="94"/>
                  </a:lnTo>
                  <a:lnTo>
                    <a:pt x="0" y="78"/>
                  </a:lnTo>
                  <a:lnTo>
                    <a:pt x="4" y="62"/>
                  </a:lnTo>
                  <a:lnTo>
                    <a:pt x="10" y="48"/>
                  </a:lnTo>
                  <a:lnTo>
                    <a:pt x="20" y="34"/>
                  </a:lnTo>
                  <a:lnTo>
                    <a:pt x="30" y="24"/>
                  </a:lnTo>
                  <a:lnTo>
                    <a:pt x="44" y="14"/>
                  </a:lnTo>
                  <a:lnTo>
                    <a:pt x="60" y="6"/>
                  </a:lnTo>
                  <a:close/>
                </a:path>
              </a:pathLst>
            </a:custGeom>
            <a:noFill/>
            <a:ln w="25400">
              <a:solidFill>
                <a:srgbClr val="C0FEF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765" name="Freeform 768"/>
          <p:cNvSpPr>
            <a:spLocks/>
          </p:cNvSpPr>
          <p:nvPr/>
        </p:nvSpPr>
        <p:spPr bwMode="auto">
          <a:xfrm>
            <a:off x="10628518" y="5970944"/>
            <a:ext cx="22225" cy="15875"/>
          </a:xfrm>
          <a:custGeom>
            <a:avLst/>
            <a:gdLst>
              <a:gd name="T0" fmla="*/ 4 w 14"/>
              <a:gd name="T1" fmla="*/ 0 h 10"/>
              <a:gd name="T2" fmla="*/ 10 w 14"/>
              <a:gd name="T3" fmla="*/ 0 h 10"/>
              <a:gd name="T4" fmla="*/ 14 w 14"/>
              <a:gd name="T5" fmla="*/ 2 h 10"/>
              <a:gd name="T6" fmla="*/ 12 w 14"/>
              <a:gd name="T7" fmla="*/ 8 h 10"/>
              <a:gd name="T8" fmla="*/ 8 w 14"/>
              <a:gd name="T9" fmla="*/ 10 h 10"/>
              <a:gd name="T10" fmla="*/ 2 w 14"/>
              <a:gd name="T11" fmla="*/ 10 h 10"/>
              <a:gd name="T12" fmla="*/ 0 w 14"/>
              <a:gd name="T13" fmla="*/ 8 h 10"/>
              <a:gd name="T14" fmla="*/ 0 w 14"/>
              <a:gd name="T15" fmla="*/ 2 h 10"/>
              <a:gd name="T16" fmla="*/ 4 w 14"/>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4" y="0"/>
                </a:moveTo>
                <a:lnTo>
                  <a:pt x="10" y="0"/>
                </a:lnTo>
                <a:lnTo>
                  <a:pt x="14" y="2"/>
                </a:lnTo>
                <a:lnTo>
                  <a:pt x="12" y="8"/>
                </a:lnTo>
                <a:lnTo>
                  <a:pt x="8" y="10"/>
                </a:lnTo>
                <a:lnTo>
                  <a:pt x="2" y="10"/>
                </a:lnTo>
                <a:lnTo>
                  <a:pt x="0" y="8"/>
                </a:lnTo>
                <a:lnTo>
                  <a:pt x="0" y="2"/>
                </a:lnTo>
                <a:lnTo>
                  <a:pt x="4" y="0"/>
                </a:lnTo>
                <a:close/>
              </a:path>
            </a:pathLst>
          </a:custGeom>
          <a:solidFill>
            <a:srgbClr val="6E0043"/>
          </a:solidFill>
          <a:ln w="12700">
            <a:solidFill>
              <a:srgbClr val="000000"/>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6" name="Freeform 769"/>
          <p:cNvSpPr>
            <a:spLocks/>
          </p:cNvSpPr>
          <p:nvPr/>
        </p:nvSpPr>
        <p:spPr bwMode="auto">
          <a:xfrm>
            <a:off x="10599943" y="5958244"/>
            <a:ext cx="47625" cy="60325"/>
          </a:xfrm>
          <a:custGeom>
            <a:avLst/>
            <a:gdLst>
              <a:gd name="T0" fmla="*/ 0 w 30"/>
              <a:gd name="T1" fmla="*/ 0 h 38"/>
              <a:gd name="T2" fmla="*/ 24 w 30"/>
              <a:gd name="T3" fmla="*/ 2 h 38"/>
              <a:gd name="T4" fmla="*/ 30 w 30"/>
              <a:gd name="T5" fmla="*/ 22 h 38"/>
              <a:gd name="T6" fmla="*/ 12 w 30"/>
              <a:gd name="T7" fmla="*/ 38 h 38"/>
              <a:gd name="T8" fmla="*/ 0 w 30"/>
              <a:gd name="T9" fmla="*/ 0 h 38"/>
            </a:gdLst>
            <a:ahLst/>
            <a:cxnLst>
              <a:cxn ang="0">
                <a:pos x="T0" y="T1"/>
              </a:cxn>
              <a:cxn ang="0">
                <a:pos x="T2" y="T3"/>
              </a:cxn>
              <a:cxn ang="0">
                <a:pos x="T4" y="T5"/>
              </a:cxn>
              <a:cxn ang="0">
                <a:pos x="T6" y="T7"/>
              </a:cxn>
              <a:cxn ang="0">
                <a:pos x="T8" y="T9"/>
              </a:cxn>
            </a:cxnLst>
            <a:rect l="0" t="0" r="r" b="b"/>
            <a:pathLst>
              <a:path w="30" h="38">
                <a:moveTo>
                  <a:pt x="0" y="0"/>
                </a:moveTo>
                <a:lnTo>
                  <a:pt x="24" y="2"/>
                </a:lnTo>
                <a:lnTo>
                  <a:pt x="30" y="22"/>
                </a:lnTo>
                <a:lnTo>
                  <a:pt x="12"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7" name="Freeform 770"/>
          <p:cNvSpPr>
            <a:spLocks/>
          </p:cNvSpPr>
          <p:nvPr/>
        </p:nvSpPr>
        <p:spPr bwMode="auto">
          <a:xfrm>
            <a:off x="10261805" y="5964594"/>
            <a:ext cx="347663" cy="161925"/>
          </a:xfrm>
          <a:custGeom>
            <a:avLst/>
            <a:gdLst>
              <a:gd name="T0" fmla="*/ 209 w 219"/>
              <a:gd name="T1" fmla="*/ 0 h 102"/>
              <a:gd name="T2" fmla="*/ 219 w 219"/>
              <a:gd name="T3" fmla="*/ 30 h 102"/>
              <a:gd name="T4" fmla="*/ 8 w 219"/>
              <a:gd name="T5" fmla="*/ 102 h 102"/>
              <a:gd name="T6" fmla="*/ 0 w 219"/>
              <a:gd name="T7" fmla="*/ 72 h 102"/>
              <a:gd name="T8" fmla="*/ 209 w 219"/>
              <a:gd name="T9" fmla="*/ 0 h 102"/>
            </a:gdLst>
            <a:ahLst/>
            <a:cxnLst>
              <a:cxn ang="0">
                <a:pos x="T0" y="T1"/>
              </a:cxn>
              <a:cxn ang="0">
                <a:pos x="T2" y="T3"/>
              </a:cxn>
              <a:cxn ang="0">
                <a:pos x="T4" y="T5"/>
              </a:cxn>
              <a:cxn ang="0">
                <a:pos x="T6" y="T7"/>
              </a:cxn>
              <a:cxn ang="0">
                <a:pos x="T8" y="T9"/>
              </a:cxn>
            </a:cxnLst>
            <a:rect l="0" t="0" r="r" b="b"/>
            <a:pathLst>
              <a:path w="219" h="102">
                <a:moveTo>
                  <a:pt x="209" y="0"/>
                </a:moveTo>
                <a:lnTo>
                  <a:pt x="219" y="30"/>
                </a:lnTo>
                <a:lnTo>
                  <a:pt x="8" y="102"/>
                </a:lnTo>
                <a:lnTo>
                  <a:pt x="0" y="72"/>
                </a:lnTo>
                <a:lnTo>
                  <a:pt x="209" y="0"/>
                </a:lnTo>
                <a:close/>
              </a:path>
            </a:pathLst>
          </a:custGeom>
          <a:solidFill>
            <a:srgbClr val="919191"/>
          </a:solidFill>
          <a:ln w="12700">
            <a:solidFill>
              <a:srgbClr val="919191"/>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8" name="Freeform 771"/>
          <p:cNvSpPr>
            <a:spLocks/>
          </p:cNvSpPr>
          <p:nvPr/>
        </p:nvSpPr>
        <p:spPr bwMode="auto">
          <a:xfrm>
            <a:off x="10236405" y="6072544"/>
            <a:ext cx="50800" cy="57150"/>
          </a:xfrm>
          <a:custGeom>
            <a:avLst/>
            <a:gdLst>
              <a:gd name="T0" fmla="*/ 10 w 32"/>
              <a:gd name="T1" fmla="*/ 0 h 36"/>
              <a:gd name="T2" fmla="*/ 16 w 32"/>
              <a:gd name="T3" fmla="*/ 0 h 36"/>
              <a:gd name="T4" fmla="*/ 22 w 32"/>
              <a:gd name="T5" fmla="*/ 2 h 36"/>
              <a:gd name="T6" fmla="*/ 28 w 32"/>
              <a:gd name="T7" fmla="*/ 6 h 36"/>
              <a:gd name="T8" fmla="*/ 32 w 32"/>
              <a:gd name="T9" fmla="*/ 12 h 36"/>
              <a:gd name="T10" fmla="*/ 32 w 32"/>
              <a:gd name="T11" fmla="*/ 20 h 36"/>
              <a:gd name="T12" fmla="*/ 30 w 32"/>
              <a:gd name="T13" fmla="*/ 28 h 36"/>
              <a:gd name="T14" fmla="*/ 28 w 32"/>
              <a:gd name="T15" fmla="*/ 32 h 36"/>
              <a:gd name="T16" fmla="*/ 22 w 32"/>
              <a:gd name="T17" fmla="*/ 36 h 36"/>
              <a:gd name="T18" fmla="*/ 16 w 32"/>
              <a:gd name="T19" fmla="*/ 36 h 36"/>
              <a:gd name="T20" fmla="*/ 10 w 32"/>
              <a:gd name="T21" fmla="*/ 34 h 36"/>
              <a:gd name="T22" fmla="*/ 2 w 32"/>
              <a:gd name="T23" fmla="*/ 24 h 36"/>
              <a:gd name="T24" fmla="*/ 0 w 32"/>
              <a:gd name="T25" fmla="*/ 16 h 36"/>
              <a:gd name="T26" fmla="*/ 2 w 32"/>
              <a:gd name="T27" fmla="*/ 10 h 36"/>
              <a:gd name="T28" fmla="*/ 4 w 32"/>
              <a:gd name="T29" fmla="*/ 4 h 36"/>
              <a:gd name="T30" fmla="*/ 10 w 32"/>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36">
                <a:moveTo>
                  <a:pt x="10" y="0"/>
                </a:moveTo>
                <a:lnTo>
                  <a:pt x="16" y="0"/>
                </a:lnTo>
                <a:lnTo>
                  <a:pt x="22" y="2"/>
                </a:lnTo>
                <a:lnTo>
                  <a:pt x="28" y="6"/>
                </a:lnTo>
                <a:lnTo>
                  <a:pt x="32" y="12"/>
                </a:lnTo>
                <a:lnTo>
                  <a:pt x="32" y="20"/>
                </a:lnTo>
                <a:lnTo>
                  <a:pt x="30" y="28"/>
                </a:lnTo>
                <a:lnTo>
                  <a:pt x="28" y="32"/>
                </a:lnTo>
                <a:lnTo>
                  <a:pt x="22" y="36"/>
                </a:lnTo>
                <a:lnTo>
                  <a:pt x="16" y="36"/>
                </a:lnTo>
                <a:lnTo>
                  <a:pt x="10" y="34"/>
                </a:lnTo>
                <a:lnTo>
                  <a:pt x="2" y="24"/>
                </a:lnTo>
                <a:lnTo>
                  <a:pt x="0" y="16"/>
                </a:lnTo>
                <a:lnTo>
                  <a:pt x="2" y="10"/>
                </a:lnTo>
                <a:lnTo>
                  <a:pt x="4" y="4"/>
                </a:lnTo>
                <a:lnTo>
                  <a:pt x="1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69" name="Rectangle 775"/>
          <p:cNvSpPr>
            <a:spLocks noChangeArrowheads="1"/>
          </p:cNvSpPr>
          <p:nvPr/>
        </p:nvSpPr>
        <p:spPr bwMode="auto">
          <a:xfrm>
            <a:off x="4069761" y="856817"/>
            <a:ext cx="75961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kumimoji="1" lang="zh-CN" altLang="en-US" b="1" dirty="0" smtClean="0">
                <a:solidFill>
                  <a:srgbClr val="000000"/>
                </a:solidFill>
                <a:latin typeface="微软雅黑" panose="020B0503020204020204" pitchFamily="34" charset="-122"/>
                <a:ea typeface="微软雅黑" panose="020B0503020204020204" pitchFamily="34" charset="-122"/>
              </a:rPr>
              <a:t>工艺路线：列出制造一件产品所需要的特定步骤。这些步骤称为工序。</a:t>
            </a:r>
          </a:p>
        </p:txBody>
      </p:sp>
      <p:sp>
        <p:nvSpPr>
          <p:cNvPr id="1770" name="Line 780"/>
          <p:cNvSpPr>
            <a:spLocks noChangeShapeType="1"/>
          </p:cNvSpPr>
          <p:nvPr/>
        </p:nvSpPr>
        <p:spPr bwMode="auto">
          <a:xfrm flipH="1">
            <a:off x="7329693" y="4305657"/>
            <a:ext cx="863600" cy="215900"/>
          </a:xfrm>
          <a:prstGeom prst="line">
            <a:avLst/>
          </a:prstGeom>
          <a:noFill/>
          <a:ln w="28575" cap="sq">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71" name="Line 781"/>
          <p:cNvSpPr>
            <a:spLocks noChangeShapeType="1"/>
          </p:cNvSpPr>
          <p:nvPr/>
        </p:nvSpPr>
        <p:spPr bwMode="auto">
          <a:xfrm flipH="1" flipV="1">
            <a:off x="6969330" y="5240694"/>
            <a:ext cx="1008063" cy="409575"/>
          </a:xfrm>
          <a:prstGeom prst="line">
            <a:avLst/>
          </a:prstGeom>
          <a:noFill/>
          <a:ln w="28575" cap="sq">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nvGrpSpPr>
          <p:cNvPr id="1772" name="Group 782"/>
          <p:cNvGrpSpPr>
            <a:grpSpLocks/>
          </p:cNvGrpSpPr>
          <p:nvPr/>
        </p:nvGrpSpPr>
        <p:grpSpPr bwMode="auto">
          <a:xfrm>
            <a:off x="8539368" y="4826357"/>
            <a:ext cx="2151062" cy="427037"/>
            <a:chOff x="3565" y="2332"/>
            <a:chExt cx="1355" cy="269"/>
          </a:xfrm>
        </p:grpSpPr>
        <p:sp>
          <p:nvSpPr>
            <p:cNvPr id="1773" name="Rectangle 783"/>
            <p:cNvSpPr>
              <a:spLocks noChangeArrowheads="1"/>
            </p:cNvSpPr>
            <p:nvPr/>
          </p:nvSpPr>
          <p:spPr bwMode="auto">
            <a:xfrm>
              <a:off x="3565" y="2332"/>
              <a:ext cx="1339" cy="253"/>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74" name="Rectangle 784"/>
            <p:cNvSpPr>
              <a:spLocks noChangeArrowheads="1"/>
            </p:cNvSpPr>
            <p:nvPr/>
          </p:nvSpPr>
          <p:spPr bwMode="auto">
            <a:xfrm>
              <a:off x="3581" y="2348"/>
              <a:ext cx="1339" cy="253"/>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75" name="Rectangle 785"/>
            <p:cNvSpPr>
              <a:spLocks noChangeArrowheads="1"/>
            </p:cNvSpPr>
            <p:nvPr/>
          </p:nvSpPr>
          <p:spPr bwMode="auto">
            <a:xfrm>
              <a:off x="3573" y="2340"/>
              <a:ext cx="1339" cy="25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grpSp>
        <p:nvGrpSpPr>
          <p:cNvPr id="1776" name="Group 786"/>
          <p:cNvGrpSpPr>
            <a:grpSpLocks/>
          </p:cNvGrpSpPr>
          <p:nvPr/>
        </p:nvGrpSpPr>
        <p:grpSpPr bwMode="auto">
          <a:xfrm>
            <a:off x="8317118" y="5008919"/>
            <a:ext cx="2325687" cy="425450"/>
            <a:chOff x="3425" y="2447"/>
            <a:chExt cx="1465" cy="268"/>
          </a:xfrm>
        </p:grpSpPr>
        <p:sp>
          <p:nvSpPr>
            <p:cNvPr id="1777" name="Rectangle 787"/>
            <p:cNvSpPr>
              <a:spLocks noChangeArrowheads="1"/>
            </p:cNvSpPr>
            <p:nvPr/>
          </p:nvSpPr>
          <p:spPr bwMode="auto">
            <a:xfrm>
              <a:off x="3425" y="2447"/>
              <a:ext cx="1449" cy="25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78" name="Rectangle 788"/>
            <p:cNvSpPr>
              <a:spLocks noChangeArrowheads="1"/>
            </p:cNvSpPr>
            <p:nvPr/>
          </p:nvSpPr>
          <p:spPr bwMode="auto">
            <a:xfrm>
              <a:off x="3441" y="2463"/>
              <a:ext cx="1449" cy="25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
          <p:nvSpPr>
            <p:cNvPr id="1779" name="Rectangle 789"/>
            <p:cNvSpPr>
              <a:spLocks noChangeArrowheads="1"/>
            </p:cNvSpPr>
            <p:nvPr/>
          </p:nvSpPr>
          <p:spPr bwMode="auto">
            <a:xfrm>
              <a:off x="3433" y="2455"/>
              <a:ext cx="1449" cy="25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grpSp>
      <p:sp>
        <p:nvSpPr>
          <p:cNvPr id="1780" name="Rectangle 791"/>
          <p:cNvSpPr>
            <a:spLocks noChangeArrowheads="1"/>
          </p:cNvSpPr>
          <p:nvPr/>
        </p:nvSpPr>
        <p:spPr bwMode="auto">
          <a:xfrm>
            <a:off x="9056893" y="514703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微软雅黑" panose="020B0503020204020204" pitchFamily="34" charset="-122"/>
                <a:ea typeface="微软雅黑" panose="020B0503020204020204" pitchFamily="34" charset="-122"/>
              </a:rPr>
              <a:t>加工周期</a:t>
            </a:r>
            <a:endParaRPr kumimoji="1" lang="zh-CN" altLang="en-US" sz="4400" b="1" dirty="0" smtClean="0">
              <a:solidFill>
                <a:srgbClr val="000000"/>
              </a:solidFill>
              <a:latin typeface="微软雅黑" panose="020B0503020204020204" pitchFamily="34" charset="-122"/>
              <a:ea typeface="微软雅黑" panose="020B0503020204020204" pitchFamily="34" charset="-122"/>
            </a:endParaRPr>
          </a:p>
        </p:txBody>
      </p:sp>
      <p:sp>
        <p:nvSpPr>
          <p:cNvPr id="1781" name="Line 845"/>
          <p:cNvSpPr>
            <a:spLocks noChangeShapeType="1"/>
          </p:cNvSpPr>
          <p:nvPr/>
        </p:nvSpPr>
        <p:spPr bwMode="auto">
          <a:xfrm flipH="1" flipV="1">
            <a:off x="7329693" y="4858107"/>
            <a:ext cx="935037" cy="274637"/>
          </a:xfrm>
          <a:prstGeom prst="line">
            <a:avLst/>
          </a:prstGeom>
          <a:noFill/>
          <a:ln w="28575" cap="sq">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800" b="1" smtClean="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9232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502894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工艺路线工序工时</a:t>
            </a:r>
          </a:p>
        </p:txBody>
      </p:sp>
      <p:pic>
        <p:nvPicPr>
          <p:cNvPr id="129" name="Picture 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98" y="717404"/>
            <a:ext cx="10657291" cy="494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306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rPr>
              <a:t>目录</a:t>
            </a:r>
          </a:p>
        </p:txBody>
      </p:sp>
      <p:sp>
        <p:nvSpPr>
          <p:cNvPr id="4" name="Line 2"/>
          <p:cNvSpPr>
            <a:spLocks noChangeShapeType="1"/>
          </p:cNvSpPr>
          <p:nvPr/>
        </p:nvSpPr>
        <p:spPr bwMode="auto">
          <a:xfrm flipH="1">
            <a:off x="2066630" y="1299294"/>
            <a:ext cx="0" cy="355903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itchFamily="34" charset="-122"/>
              <a:cs typeface="+mn-cs"/>
            </a:endParaRPr>
          </a:p>
        </p:txBody>
      </p:sp>
      <p:pic>
        <p:nvPicPr>
          <p:cNvPr id="5" name="Picture 2" descr="PPT_title_ar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6"/>
            <a:chOff x="649081" y="1774860"/>
            <a:chExt cx="5294313" cy="431801"/>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8" name="Rectangle 5"/>
            <p:cNvSpPr>
              <a:spLocks noChangeArrowheads="1"/>
            </p:cNvSpPr>
            <p:nvPr/>
          </p:nvSpPr>
          <p:spPr bwMode="auto">
            <a:xfrm>
              <a:off x="1415844" y="1774861"/>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en-US" altLang="zh-CN"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E</a:t>
              </a:r>
              <a:r>
                <a:rPr kumimoji="0" lang="en-US" altLang="zh-CN"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itchFamily="34" charset="-122"/>
                  <a:cs typeface="+mn-cs"/>
                </a:rPr>
                <a:t>RP PP</a:t>
              </a:r>
              <a:r>
                <a:rPr kumimoji="0" lang="zh-CN" altLang="en-US"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itchFamily="34" charset="-122"/>
                  <a:cs typeface="+mn-cs"/>
                </a:rPr>
                <a:t>生产制造概述</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endParaRPr>
            </a:p>
          </p:txBody>
        </p:sp>
      </p:grpSp>
      <p:grpSp>
        <p:nvGrpSpPr>
          <p:cNvPr id="25" name="组合 24"/>
          <p:cNvGrpSpPr/>
          <p:nvPr/>
        </p:nvGrpSpPr>
        <p:grpSpPr>
          <a:xfrm>
            <a:off x="2199808" y="4158929"/>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生产</a:t>
              </a:r>
              <a:r>
                <a:rPr kumimoji="0" lang="zh-CN" altLang="en-US" sz="1800" b="1" i="0" u="none" strike="noStrike" kern="1200" cap="none" spc="0" normalizeH="0" baseline="0" noProof="0" dirty="0" smtClean="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计划与执行</a:t>
              </a:r>
              <a:endPar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grpSp>
      <p:grpSp>
        <p:nvGrpSpPr>
          <p:cNvPr id="35" name="组合 34"/>
          <p:cNvGrpSpPr/>
          <p:nvPr/>
        </p:nvGrpSpPr>
        <p:grpSpPr>
          <a:xfrm>
            <a:off x="2202789" y="300524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zh-CN" altLang="en-US" sz="1800" b="1" i="0" u="none" strike="noStrike" kern="1200" cap="none" spc="0" normalizeH="0" baseline="0" noProof="0" dirty="0" smtClean="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生产制造模块涉及主数据</a:t>
              </a:r>
              <a:endPar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grpSp>
      <p:sp>
        <p:nvSpPr>
          <p:cNvPr id="12" name="AutoShape 10"/>
          <p:cNvSpPr>
            <a:spLocks noChangeArrowheads="1"/>
          </p:cNvSpPr>
          <p:nvPr/>
        </p:nvSpPr>
        <p:spPr bwMode="auto">
          <a:xfrm rot="5400000">
            <a:off x="2111524" y="2046171"/>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2928729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63" y="152442"/>
            <a:ext cx="7606570"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工艺路线（</a:t>
            </a:r>
            <a:r>
              <a:rPr lang="en-US" altLang="zh-CN" sz="1800" dirty="0">
                <a:solidFill>
                  <a:prstClr val="black"/>
                </a:solidFill>
                <a:cs typeface="+mn-cs"/>
              </a:rPr>
              <a:t>PLM</a:t>
            </a:r>
            <a:r>
              <a:rPr lang="zh-CN" altLang="en-US" sz="1800" dirty="0">
                <a:solidFill>
                  <a:prstClr val="black"/>
                </a:solidFill>
                <a:cs typeface="+mn-cs"/>
              </a:rPr>
              <a:t>工艺及文件直接发布</a:t>
            </a:r>
            <a:r>
              <a:rPr lang="en-US" altLang="zh-CN" sz="1800" dirty="0">
                <a:solidFill>
                  <a:prstClr val="black"/>
                </a:solidFill>
                <a:cs typeface="+mn-cs"/>
              </a:rPr>
              <a:t>ERP</a:t>
            </a:r>
            <a:r>
              <a:rPr lang="zh-CN" altLang="en-US" sz="1800" dirty="0">
                <a:solidFill>
                  <a:prstClr val="black"/>
                </a:solidFill>
                <a:cs typeface="+mn-cs"/>
              </a:rPr>
              <a:t>）</a:t>
            </a:r>
          </a:p>
        </p:txBody>
      </p:sp>
      <p:grpSp>
        <p:nvGrpSpPr>
          <p:cNvPr id="88" name="组合 87"/>
          <p:cNvGrpSpPr/>
          <p:nvPr/>
        </p:nvGrpSpPr>
        <p:grpSpPr>
          <a:xfrm>
            <a:off x="2962275" y="2498535"/>
            <a:ext cx="5557093" cy="3104579"/>
            <a:chOff x="2534577" y="2144656"/>
            <a:chExt cx="4915223" cy="2929495"/>
          </a:xfrm>
        </p:grpSpPr>
        <p:sp>
          <p:nvSpPr>
            <p:cNvPr id="89" name="矩形 88"/>
            <p:cNvSpPr/>
            <p:nvPr/>
          </p:nvSpPr>
          <p:spPr bwMode="auto">
            <a:xfrm>
              <a:off x="4846373" y="4309846"/>
              <a:ext cx="1177574" cy="764305"/>
            </a:xfrm>
            <a:prstGeom prst="rect">
              <a:avLst/>
            </a:prstGeom>
            <a:noFill/>
            <a:ln w="12700" cap="flat" cmpd="sng" algn="ctr">
              <a:solidFill>
                <a:srgbClr val="82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6857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Arial"/>
                <a:ea typeface="新宋体"/>
              </a:endParaRPr>
            </a:p>
          </p:txBody>
        </p:sp>
        <p:sp>
          <p:nvSpPr>
            <p:cNvPr id="90" name="矩形 89"/>
            <p:cNvSpPr/>
            <p:nvPr/>
          </p:nvSpPr>
          <p:spPr bwMode="auto">
            <a:xfrm>
              <a:off x="3741410" y="2144656"/>
              <a:ext cx="1080894" cy="2172857"/>
            </a:xfrm>
            <a:prstGeom prst="rect">
              <a:avLst/>
            </a:prstGeom>
            <a:noFill/>
            <a:ln w="12700" cap="flat" cmpd="sng" algn="ctr">
              <a:solidFill>
                <a:srgbClr val="82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marL="0" marR="0" lvl="0" indent="0" algn="ctr" defTabSz="6857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Arial"/>
                <a:ea typeface="新宋体"/>
              </a:endParaRPr>
            </a:p>
          </p:txBody>
        </p:sp>
        <p:sp>
          <p:nvSpPr>
            <p:cNvPr id="91" name="TextBox 299"/>
            <p:cNvSpPr txBox="1">
              <a:spLocks/>
            </p:cNvSpPr>
            <p:nvPr/>
          </p:nvSpPr>
          <p:spPr>
            <a:xfrm>
              <a:off x="3905695" y="2234061"/>
              <a:ext cx="852939" cy="201008"/>
            </a:xfrm>
            <a:prstGeom prst="rect">
              <a:avLst/>
            </a:prstGeom>
            <a:solidFill>
              <a:srgbClr val="C47546">
                <a:lumMod val="60000"/>
                <a:lumOff val="4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0010 </a:t>
              </a:r>
              <a:r>
                <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装配工序</a:t>
              </a: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1</a:t>
              </a:r>
            </a:p>
          </p:txBody>
        </p:sp>
        <p:pic>
          <p:nvPicPr>
            <p:cNvPr id="92" name="Picture 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556" b="100000" l="0" r="100000"/>
                      </a14:imgEffect>
                    </a14:imgLayer>
                  </a14:imgProps>
                </a:ext>
                <a:ext uri="{28A0092B-C50C-407E-A947-70E740481C1C}">
                  <a14:useLocalDpi xmlns:a14="http://schemas.microsoft.com/office/drawing/2010/main" val="0"/>
                </a:ext>
              </a:extLst>
            </a:blip>
            <a:srcRect/>
            <a:stretch>
              <a:fillRect/>
            </a:stretch>
          </p:blipFill>
          <p:spPr bwMode="auto">
            <a:xfrm>
              <a:off x="3813368" y="2190651"/>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3" name="肘形连接符 92"/>
            <p:cNvCxnSpPr>
              <a:stCxn id="94" idx="3"/>
              <a:endCxn id="91" idx="1"/>
            </p:cNvCxnSpPr>
            <p:nvPr/>
          </p:nvCxnSpPr>
          <p:spPr bwMode="auto">
            <a:xfrm>
              <a:off x="3398926" y="2333098"/>
              <a:ext cx="506769" cy="1467"/>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TextBox 279"/>
            <p:cNvSpPr txBox="1"/>
            <p:nvPr/>
          </p:nvSpPr>
          <p:spPr>
            <a:xfrm>
              <a:off x="2567555" y="2234061"/>
              <a:ext cx="831370" cy="198073"/>
            </a:xfrm>
            <a:prstGeom prst="rect">
              <a:avLst/>
            </a:prstGeom>
            <a:solidFill>
              <a:srgbClr val="FF9966"/>
            </a:solidFill>
            <a:ln>
              <a:solidFill>
                <a:sysClr val="windowText" lastClr="000000"/>
              </a:solidFill>
            </a:ln>
          </p:spPr>
          <p:txBody>
            <a:bodyPr vert="horz" wrap="square" lIns="68580" tIns="34290" rIns="68580" bIns="34290" rtlCol="0" anchor="ctr">
              <a:noAutofit/>
            </a:bodyPr>
            <a:lstStyle/>
            <a:p>
              <a:pPr marL="0" marR="0" lvl="0" indent="0" defTabSz="6857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Arial"/>
                  <a:ea typeface="新宋体"/>
                </a:rPr>
                <a:t>工艺路线</a:t>
              </a:r>
              <a:endParaRPr kumimoji="0" lang="en-US" altLang="zh-CN" sz="900" b="0" i="0" u="none" strike="noStrike" kern="0" cap="none" spc="0" normalizeH="0" baseline="0" noProof="0" dirty="0">
                <a:ln>
                  <a:noFill/>
                </a:ln>
                <a:solidFill>
                  <a:prstClr val="black"/>
                </a:solidFill>
                <a:effectLst/>
                <a:uLnTx/>
                <a:uFillTx/>
                <a:latin typeface="Arial"/>
                <a:ea typeface="新宋体"/>
              </a:endParaRPr>
            </a:p>
          </p:txBody>
        </p:sp>
        <p:pic>
          <p:nvPicPr>
            <p:cNvPr id="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577" y="2200216"/>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TextBox 131"/>
            <p:cNvSpPr txBox="1"/>
            <p:nvPr/>
          </p:nvSpPr>
          <p:spPr>
            <a:xfrm>
              <a:off x="5078418" y="2645551"/>
              <a:ext cx="867135" cy="179606"/>
            </a:xfrm>
            <a:prstGeom prst="rect">
              <a:avLst/>
            </a:prstGeom>
            <a:solidFill>
              <a:srgbClr val="00B0F0"/>
            </a:solidFill>
            <a:ln>
              <a:solidFill>
                <a:sysClr val="windowText" lastClr="000000"/>
              </a:solidFill>
            </a:ln>
          </p:spPr>
          <p:txBody>
            <a:bodyPr vert="horz" wrap="square" lIns="0" tIns="34290" rIns="0" bIns="3429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零件</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1</a:t>
              </a:r>
              <a:endPar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9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839" y="2604298"/>
              <a:ext cx="94714" cy="10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TextBox 299"/>
            <p:cNvSpPr txBox="1">
              <a:spLocks/>
            </p:cNvSpPr>
            <p:nvPr/>
          </p:nvSpPr>
          <p:spPr>
            <a:xfrm>
              <a:off x="5021729" y="2234061"/>
              <a:ext cx="997979" cy="201008"/>
            </a:xfrm>
            <a:prstGeom prst="rect">
              <a:avLst/>
            </a:prstGeom>
            <a:solidFill>
              <a:srgbClr val="C47546">
                <a:lumMod val="60000"/>
                <a:lumOff val="4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0010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作业标准</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1</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 </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99" name="Picture 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556" b="100000" l="0" r="100000"/>
                      </a14:imgEffect>
                    </a14:imgLayer>
                  </a14:imgProps>
                </a:ext>
                <a:ext uri="{28A0092B-C50C-407E-A947-70E740481C1C}">
                  <a14:useLocalDpi xmlns:a14="http://schemas.microsoft.com/office/drawing/2010/main" val="0"/>
                </a:ext>
              </a:extLst>
            </a:blip>
            <a:srcRect/>
            <a:stretch>
              <a:fillRect/>
            </a:stretch>
          </p:blipFill>
          <p:spPr bwMode="auto">
            <a:xfrm>
              <a:off x="4943849" y="2190651"/>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肘形连接符 99"/>
            <p:cNvCxnSpPr>
              <a:stCxn id="98" idx="3"/>
              <a:endCxn id="105" idx="1"/>
            </p:cNvCxnSpPr>
            <p:nvPr/>
          </p:nvCxnSpPr>
          <p:spPr bwMode="auto">
            <a:xfrm>
              <a:off x="6019708" y="2334565"/>
              <a:ext cx="376977" cy="600241"/>
            </a:xfrm>
            <a:prstGeom prst="bentConnector3">
              <a:avLst>
                <a:gd name="adj1" fmla="val 53417"/>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Box 299"/>
            <p:cNvSpPr txBox="1">
              <a:spLocks/>
            </p:cNvSpPr>
            <p:nvPr/>
          </p:nvSpPr>
          <p:spPr>
            <a:xfrm>
              <a:off x="6400353" y="2234061"/>
              <a:ext cx="1046252" cy="198073"/>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0010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装配工步</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1.1</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cxnSp>
          <p:nvCxnSpPr>
            <p:cNvPr id="102" name="肘形连接符 101"/>
            <p:cNvCxnSpPr>
              <a:stCxn id="98" idx="3"/>
              <a:endCxn id="101" idx="1"/>
            </p:cNvCxnSpPr>
            <p:nvPr/>
          </p:nvCxnSpPr>
          <p:spPr bwMode="auto">
            <a:xfrm flipV="1">
              <a:off x="6019708" y="2333098"/>
              <a:ext cx="380645" cy="1467"/>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肘形连接符 102"/>
            <p:cNvCxnSpPr/>
            <p:nvPr/>
          </p:nvCxnSpPr>
          <p:spPr bwMode="auto">
            <a:xfrm>
              <a:off x="6019708" y="2335285"/>
              <a:ext cx="376977" cy="300840"/>
            </a:xfrm>
            <a:prstGeom prst="bentConnector3">
              <a:avLst>
                <a:gd name="adj1" fmla="val 53417"/>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299"/>
            <p:cNvSpPr txBox="1"/>
            <p:nvPr/>
          </p:nvSpPr>
          <p:spPr>
            <a:xfrm>
              <a:off x="6396685" y="2534901"/>
              <a:ext cx="1053115" cy="201008"/>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0020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装配工步</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1.2</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105" name="TextBox 299"/>
            <p:cNvSpPr txBox="1"/>
            <p:nvPr/>
          </p:nvSpPr>
          <p:spPr>
            <a:xfrm>
              <a:off x="6396685" y="2834302"/>
              <a:ext cx="1053115" cy="201008"/>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0030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装配工步</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1.3</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06" name="图片 105"/>
            <p:cNvPicPr>
              <a:picLocks noChangeAspect="1"/>
            </p:cNvPicPr>
            <p:nvPr/>
          </p:nvPicPr>
          <p:blipFill>
            <a:blip r:embed="rId6"/>
            <a:stretch>
              <a:fillRect/>
            </a:stretch>
          </p:blipFill>
          <p:spPr>
            <a:xfrm>
              <a:off x="6347692" y="2204069"/>
              <a:ext cx="105461" cy="99602"/>
            </a:xfrm>
            <a:prstGeom prst="rect">
              <a:avLst/>
            </a:prstGeom>
          </p:spPr>
        </p:pic>
        <p:pic>
          <p:nvPicPr>
            <p:cNvPr id="107" name="图片 106"/>
            <p:cNvPicPr>
              <a:picLocks noChangeAspect="1"/>
            </p:cNvPicPr>
            <p:nvPr/>
          </p:nvPicPr>
          <p:blipFill>
            <a:blip r:embed="rId6"/>
            <a:stretch>
              <a:fillRect/>
            </a:stretch>
          </p:blipFill>
          <p:spPr>
            <a:xfrm>
              <a:off x="6349094" y="2516211"/>
              <a:ext cx="105461" cy="99602"/>
            </a:xfrm>
            <a:prstGeom prst="rect">
              <a:avLst/>
            </a:prstGeom>
          </p:spPr>
        </p:pic>
        <p:pic>
          <p:nvPicPr>
            <p:cNvPr id="108" name="图片 107"/>
            <p:cNvPicPr>
              <a:picLocks noChangeAspect="1"/>
            </p:cNvPicPr>
            <p:nvPr/>
          </p:nvPicPr>
          <p:blipFill>
            <a:blip r:embed="rId6"/>
            <a:stretch>
              <a:fillRect/>
            </a:stretch>
          </p:blipFill>
          <p:spPr>
            <a:xfrm>
              <a:off x="6349094" y="2807169"/>
              <a:ext cx="105461" cy="99602"/>
            </a:xfrm>
            <a:prstGeom prst="rect">
              <a:avLst/>
            </a:prstGeom>
          </p:spPr>
        </p:pic>
        <p:cxnSp>
          <p:nvCxnSpPr>
            <p:cNvPr id="109" name="直接连接符 108"/>
            <p:cNvCxnSpPr>
              <a:stCxn id="91" idx="3"/>
              <a:endCxn id="98" idx="1"/>
            </p:cNvCxnSpPr>
            <p:nvPr/>
          </p:nvCxnSpPr>
          <p:spPr bwMode="auto">
            <a:xfrm>
              <a:off x="4758634" y="2334565"/>
              <a:ext cx="263095" cy="0"/>
            </a:xfrm>
            <a:prstGeom prst="line">
              <a:avLst/>
            </a:prstGeom>
            <a:solidFill>
              <a:srgbClr val="4F81BD"/>
            </a:solidFill>
            <a:ln w="19050" cap="flat" cmpd="sng" algn="ctr">
              <a:solidFill>
                <a:srgbClr val="1F497D">
                  <a:lumMod val="75000"/>
                </a:srgbClr>
              </a:solidFill>
              <a:prstDash val="solid"/>
              <a:round/>
              <a:headEnd type="none" w="med" len="med"/>
              <a:tailEnd type="none" w="med" len="med"/>
            </a:ln>
            <a:effectLst/>
          </p:spPr>
        </p:cxnSp>
        <p:cxnSp>
          <p:nvCxnSpPr>
            <p:cNvPr id="110" name="肘形连接符 109"/>
            <p:cNvCxnSpPr>
              <a:stCxn id="91" idx="3"/>
              <a:endCxn id="96" idx="1"/>
            </p:cNvCxnSpPr>
            <p:nvPr/>
          </p:nvCxnSpPr>
          <p:spPr bwMode="auto">
            <a:xfrm>
              <a:off x="4758634" y="2334565"/>
              <a:ext cx="319784" cy="400789"/>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Box 131"/>
            <p:cNvSpPr txBox="1"/>
            <p:nvPr/>
          </p:nvSpPr>
          <p:spPr>
            <a:xfrm>
              <a:off x="5077609" y="2966332"/>
              <a:ext cx="867135" cy="179606"/>
            </a:xfrm>
            <a:prstGeom prst="rect">
              <a:avLst/>
            </a:prstGeom>
            <a:solidFill>
              <a:srgbClr val="00B0F0"/>
            </a:solidFill>
            <a:ln>
              <a:solidFill>
                <a:sysClr val="windowText" lastClr="000000"/>
              </a:solidFill>
            </a:ln>
          </p:spPr>
          <p:txBody>
            <a:bodyPr vert="horz" wrap="square" lIns="0" tIns="34290" rIns="0" bIns="3429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零件</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10</a:t>
              </a:r>
              <a:endPar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030" y="2925079"/>
              <a:ext cx="94714" cy="10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3" name="肘形连接符 112"/>
            <p:cNvCxnSpPr>
              <a:stCxn id="91" idx="3"/>
              <a:endCxn id="111" idx="1"/>
            </p:cNvCxnSpPr>
            <p:nvPr/>
          </p:nvCxnSpPr>
          <p:spPr bwMode="auto">
            <a:xfrm>
              <a:off x="4758634" y="2334565"/>
              <a:ext cx="318975" cy="721570"/>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文本框 34"/>
            <p:cNvSpPr txBox="1"/>
            <p:nvPr/>
          </p:nvSpPr>
          <p:spPr bwMode="auto">
            <a:xfrm>
              <a:off x="5332914" y="2743755"/>
              <a:ext cx="393271" cy="29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smtClean="0">
                  <a:ln>
                    <a:noFill/>
                  </a:ln>
                  <a:solidFill>
                    <a:srgbClr val="000000"/>
                  </a:solidFill>
                  <a:effectLst/>
                  <a:uLnTx/>
                  <a:uFillTx/>
                  <a:latin typeface="微软雅黑"/>
                  <a:ea typeface="微软雅黑"/>
                  <a:cs typeface="微软雅黑"/>
                </a:rPr>
                <a:t>…</a:t>
              </a:r>
              <a:endParaRPr kumimoji="1" lang="zh-CN" altLang="en-US" sz="1400" b="0" i="0" u="none" strike="noStrike" kern="0" cap="none" spc="0" normalizeH="0" baseline="0" noProof="0" dirty="0" smtClean="0">
                <a:ln>
                  <a:noFill/>
                </a:ln>
                <a:solidFill>
                  <a:srgbClr val="000000"/>
                </a:solidFill>
                <a:effectLst/>
                <a:uLnTx/>
                <a:uFillTx/>
                <a:latin typeface="微软雅黑"/>
                <a:ea typeface="微软雅黑"/>
                <a:cs typeface="微软雅黑"/>
              </a:endParaRPr>
            </a:p>
          </p:txBody>
        </p:sp>
        <p:sp>
          <p:nvSpPr>
            <p:cNvPr id="115" name="TextBox 299"/>
            <p:cNvSpPr txBox="1">
              <a:spLocks/>
            </p:cNvSpPr>
            <p:nvPr/>
          </p:nvSpPr>
          <p:spPr>
            <a:xfrm>
              <a:off x="3905694" y="3326570"/>
              <a:ext cx="852939" cy="201008"/>
            </a:xfrm>
            <a:prstGeom prst="rect">
              <a:avLst/>
            </a:prstGeom>
            <a:solidFill>
              <a:srgbClr val="C47546">
                <a:lumMod val="60000"/>
                <a:lumOff val="4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0020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装配工序</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2</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16" name="Picture 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556" b="100000" l="0" r="100000"/>
                      </a14:imgEffect>
                    </a14:imgLayer>
                  </a14:imgProps>
                </a:ext>
                <a:ext uri="{28A0092B-C50C-407E-A947-70E740481C1C}">
                  <a14:useLocalDpi xmlns:a14="http://schemas.microsoft.com/office/drawing/2010/main" val="0"/>
                </a:ext>
              </a:extLst>
            </a:blip>
            <a:srcRect/>
            <a:stretch>
              <a:fillRect/>
            </a:stretch>
          </p:blipFill>
          <p:spPr bwMode="auto">
            <a:xfrm>
              <a:off x="3830219" y="3283160"/>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7" name="肘形连接符 116"/>
            <p:cNvCxnSpPr>
              <a:stCxn id="94" idx="3"/>
              <a:endCxn id="115" idx="1"/>
            </p:cNvCxnSpPr>
            <p:nvPr/>
          </p:nvCxnSpPr>
          <p:spPr bwMode="auto">
            <a:xfrm>
              <a:off x="3398926" y="2333098"/>
              <a:ext cx="506768" cy="1093977"/>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TextBox 299"/>
            <p:cNvSpPr txBox="1">
              <a:spLocks/>
            </p:cNvSpPr>
            <p:nvPr/>
          </p:nvSpPr>
          <p:spPr>
            <a:xfrm>
              <a:off x="5021729" y="3326570"/>
              <a:ext cx="997979" cy="201008"/>
            </a:xfrm>
            <a:prstGeom prst="rect">
              <a:avLst/>
            </a:prstGeom>
            <a:solidFill>
              <a:srgbClr val="C47546">
                <a:lumMod val="60000"/>
                <a:lumOff val="4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0020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作业标准</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2</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 </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19" name="Picture 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556" b="100000" l="0" r="100000"/>
                      </a14:imgEffect>
                    </a14:imgLayer>
                  </a14:imgProps>
                </a:ext>
                <a:ext uri="{28A0092B-C50C-407E-A947-70E740481C1C}">
                  <a14:useLocalDpi xmlns:a14="http://schemas.microsoft.com/office/drawing/2010/main" val="0"/>
                </a:ext>
              </a:extLst>
            </a:blip>
            <a:srcRect/>
            <a:stretch>
              <a:fillRect/>
            </a:stretch>
          </p:blipFill>
          <p:spPr bwMode="auto">
            <a:xfrm>
              <a:off x="4943849" y="3283160"/>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 name="TextBox 299"/>
            <p:cNvSpPr txBox="1">
              <a:spLocks/>
            </p:cNvSpPr>
            <p:nvPr/>
          </p:nvSpPr>
          <p:spPr>
            <a:xfrm>
              <a:off x="6400353" y="3326570"/>
              <a:ext cx="1046252" cy="198073"/>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0010 </a:t>
              </a:r>
              <a:r>
                <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加工工步</a:t>
              </a: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2.1</a:t>
              </a:r>
            </a:p>
          </p:txBody>
        </p:sp>
        <p:cxnSp>
          <p:nvCxnSpPr>
            <p:cNvPr id="121" name="肘形连接符 120"/>
            <p:cNvCxnSpPr>
              <a:stCxn id="118" idx="3"/>
              <a:endCxn id="120" idx="1"/>
            </p:cNvCxnSpPr>
            <p:nvPr/>
          </p:nvCxnSpPr>
          <p:spPr bwMode="auto">
            <a:xfrm flipV="1">
              <a:off x="6019708" y="3425607"/>
              <a:ext cx="380645" cy="1467"/>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肘形连接符 121"/>
            <p:cNvCxnSpPr/>
            <p:nvPr/>
          </p:nvCxnSpPr>
          <p:spPr bwMode="auto">
            <a:xfrm>
              <a:off x="6019708" y="3427794"/>
              <a:ext cx="376977" cy="300840"/>
            </a:xfrm>
            <a:prstGeom prst="bentConnector3">
              <a:avLst>
                <a:gd name="adj1" fmla="val 53417"/>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TextBox 299"/>
            <p:cNvSpPr txBox="1"/>
            <p:nvPr/>
          </p:nvSpPr>
          <p:spPr>
            <a:xfrm>
              <a:off x="6396685" y="3627410"/>
              <a:ext cx="1053115" cy="201008"/>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0020 </a:t>
              </a:r>
              <a:r>
                <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加工工步</a:t>
              </a: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2.2</a:t>
              </a:r>
            </a:p>
          </p:txBody>
        </p:sp>
        <p:pic>
          <p:nvPicPr>
            <p:cNvPr id="124" name="图片 123"/>
            <p:cNvPicPr>
              <a:picLocks noChangeAspect="1"/>
            </p:cNvPicPr>
            <p:nvPr/>
          </p:nvPicPr>
          <p:blipFill>
            <a:blip r:embed="rId6"/>
            <a:stretch>
              <a:fillRect/>
            </a:stretch>
          </p:blipFill>
          <p:spPr>
            <a:xfrm>
              <a:off x="6347692" y="3296578"/>
              <a:ext cx="105461" cy="99602"/>
            </a:xfrm>
            <a:prstGeom prst="rect">
              <a:avLst/>
            </a:prstGeom>
          </p:spPr>
        </p:pic>
        <p:pic>
          <p:nvPicPr>
            <p:cNvPr id="125" name="图片 124"/>
            <p:cNvPicPr>
              <a:picLocks noChangeAspect="1"/>
            </p:cNvPicPr>
            <p:nvPr/>
          </p:nvPicPr>
          <p:blipFill>
            <a:blip r:embed="rId6"/>
            <a:stretch>
              <a:fillRect/>
            </a:stretch>
          </p:blipFill>
          <p:spPr>
            <a:xfrm>
              <a:off x="6349094" y="3608720"/>
              <a:ext cx="105461" cy="99602"/>
            </a:xfrm>
            <a:prstGeom prst="rect">
              <a:avLst/>
            </a:prstGeom>
          </p:spPr>
        </p:pic>
        <p:cxnSp>
          <p:nvCxnSpPr>
            <p:cNvPr id="126" name="直接连接符 125"/>
            <p:cNvCxnSpPr>
              <a:stCxn id="115" idx="3"/>
              <a:endCxn id="118" idx="1"/>
            </p:cNvCxnSpPr>
            <p:nvPr/>
          </p:nvCxnSpPr>
          <p:spPr bwMode="auto">
            <a:xfrm>
              <a:off x="4758633" y="3427074"/>
              <a:ext cx="263096" cy="0"/>
            </a:xfrm>
            <a:prstGeom prst="line">
              <a:avLst/>
            </a:prstGeom>
            <a:solidFill>
              <a:srgbClr val="4F81BD"/>
            </a:solidFill>
            <a:ln w="19050" cap="flat" cmpd="sng" algn="ctr">
              <a:solidFill>
                <a:srgbClr val="1F497D">
                  <a:lumMod val="75000"/>
                </a:srgbClr>
              </a:solidFill>
              <a:prstDash val="solid"/>
              <a:round/>
              <a:headEnd type="none" w="med" len="med"/>
              <a:tailEnd type="none" w="med" len="med"/>
            </a:ln>
            <a:effectLst/>
          </p:spPr>
        </p:cxnSp>
        <p:sp>
          <p:nvSpPr>
            <p:cNvPr id="127" name="TextBox 299"/>
            <p:cNvSpPr txBox="1">
              <a:spLocks/>
            </p:cNvSpPr>
            <p:nvPr/>
          </p:nvSpPr>
          <p:spPr>
            <a:xfrm>
              <a:off x="3905694" y="4045937"/>
              <a:ext cx="852941" cy="201008"/>
            </a:xfrm>
            <a:prstGeom prst="rect">
              <a:avLst/>
            </a:prstGeom>
            <a:solidFill>
              <a:srgbClr val="C47546">
                <a:lumMod val="60000"/>
                <a:lumOff val="4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0030 </a:t>
              </a:r>
              <a:r>
                <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装配工序</a:t>
              </a:r>
              <a:r>
                <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rPr>
                <a:t>3</a:t>
              </a:r>
            </a:p>
          </p:txBody>
        </p:sp>
        <p:pic>
          <p:nvPicPr>
            <p:cNvPr id="128" name="Picture 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556" b="100000" l="0" r="100000"/>
                      </a14:imgEffect>
                    </a14:imgLayer>
                  </a14:imgProps>
                </a:ext>
                <a:ext uri="{28A0092B-C50C-407E-A947-70E740481C1C}">
                  <a14:useLocalDpi xmlns:a14="http://schemas.microsoft.com/office/drawing/2010/main" val="0"/>
                </a:ext>
              </a:extLst>
            </a:blip>
            <a:srcRect/>
            <a:stretch>
              <a:fillRect/>
            </a:stretch>
          </p:blipFill>
          <p:spPr bwMode="auto">
            <a:xfrm>
              <a:off x="3828897" y="3987726"/>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 name="TextBox 131"/>
            <p:cNvSpPr txBox="1"/>
            <p:nvPr/>
          </p:nvSpPr>
          <p:spPr>
            <a:xfrm>
              <a:off x="5072883" y="4457426"/>
              <a:ext cx="867135" cy="179606"/>
            </a:xfrm>
            <a:prstGeom prst="rect">
              <a:avLst/>
            </a:prstGeom>
            <a:solidFill>
              <a:srgbClr val="00B0F0"/>
            </a:solidFill>
            <a:ln>
              <a:solidFill>
                <a:sysClr val="windowText" lastClr="000000"/>
              </a:solidFill>
            </a:ln>
          </p:spPr>
          <p:txBody>
            <a:bodyPr vert="horz" wrap="square" lIns="0" tIns="34290" rIns="0" bIns="3429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零件</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21</a:t>
              </a:r>
              <a:endPar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3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9304" y="4379801"/>
              <a:ext cx="94714" cy="10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 name="TextBox 299"/>
            <p:cNvSpPr txBox="1">
              <a:spLocks/>
            </p:cNvSpPr>
            <p:nvPr/>
          </p:nvSpPr>
          <p:spPr>
            <a:xfrm>
              <a:off x="5016194" y="4045937"/>
              <a:ext cx="997979" cy="201008"/>
            </a:xfrm>
            <a:prstGeom prst="rect">
              <a:avLst/>
            </a:prstGeom>
            <a:solidFill>
              <a:srgbClr val="C47546">
                <a:lumMod val="60000"/>
                <a:lumOff val="4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0030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作业标准</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3</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 </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32" name="Picture 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556" b="100000" l="0" r="100000"/>
                      </a14:imgEffect>
                    </a14:imgLayer>
                  </a14:imgProps>
                </a:ext>
                <a:ext uri="{28A0092B-C50C-407E-A947-70E740481C1C}">
                  <a14:useLocalDpi xmlns:a14="http://schemas.microsoft.com/office/drawing/2010/main" val="0"/>
                </a:ext>
              </a:extLst>
            </a:blip>
            <a:srcRect/>
            <a:stretch>
              <a:fillRect/>
            </a:stretch>
          </p:blipFill>
          <p:spPr bwMode="auto">
            <a:xfrm>
              <a:off x="4938314" y="4002107"/>
              <a:ext cx="128588" cy="12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299"/>
            <p:cNvSpPr txBox="1">
              <a:spLocks/>
            </p:cNvSpPr>
            <p:nvPr/>
          </p:nvSpPr>
          <p:spPr>
            <a:xfrm>
              <a:off x="6394818" y="4045937"/>
              <a:ext cx="1046252" cy="198073"/>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0010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装配工步</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3.1</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cxnSp>
          <p:nvCxnSpPr>
            <p:cNvPr id="134" name="肘形连接符 133"/>
            <p:cNvCxnSpPr>
              <a:stCxn id="131" idx="3"/>
              <a:endCxn id="133" idx="1"/>
            </p:cNvCxnSpPr>
            <p:nvPr/>
          </p:nvCxnSpPr>
          <p:spPr bwMode="auto">
            <a:xfrm flipV="1">
              <a:off x="6014173" y="4144974"/>
              <a:ext cx="380645" cy="1467"/>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肘形连接符 134"/>
            <p:cNvCxnSpPr>
              <a:stCxn id="131" idx="3"/>
              <a:endCxn id="136" idx="1"/>
            </p:cNvCxnSpPr>
            <p:nvPr/>
          </p:nvCxnSpPr>
          <p:spPr bwMode="auto">
            <a:xfrm>
              <a:off x="6014173" y="4146442"/>
              <a:ext cx="376977" cy="300839"/>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6" name="TextBox 299"/>
            <p:cNvSpPr txBox="1"/>
            <p:nvPr/>
          </p:nvSpPr>
          <p:spPr>
            <a:xfrm>
              <a:off x="6391150" y="4346776"/>
              <a:ext cx="1053115" cy="201008"/>
            </a:xfrm>
            <a:prstGeom prst="rect">
              <a:avLst/>
            </a:prstGeom>
            <a:solidFill>
              <a:srgbClr val="918415">
                <a:lumMod val="40000"/>
                <a:lumOff val="60000"/>
              </a:srgbClr>
            </a:solidFill>
            <a:ln>
              <a:solidFill>
                <a:sysClr val="windowText" lastClr="000000"/>
              </a:solidFill>
            </a:ln>
          </p:spPr>
          <p:txBody>
            <a:bodyPr vert="horz" wrap="square" lIns="68580" tIns="34290" rIns="68580" bIns="34290" rtlCol="0" anchor="ctr">
              <a:noAutofit/>
            </a:bodyPr>
            <a:lstStyle>
              <a:defPPr>
                <a:defRPr lang="zh-CN"/>
              </a:defPPr>
              <a:lvl1pPr marL="0" marR="0" indent="0" algn="ctr" defTabSz="914400" eaLnBrk="1" fontAlgn="auto" latinLnBrk="0" hangingPunct="1">
                <a:spcBef>
                  <a:spcPts val="0"/>
                </a:spcBef>
                <a:spcAft>
                  <a:spcPts val="0"/>
                </a:spcAft>
                <a:buClrTx/>
                <a:buSzTx/>
                <a:buFontTx/>
                <a:buNone/>
                <a:tabLst/>
                <a:defRPr sz="1000">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0020 </a:t>
              </a: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装配工步</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3.2</a:t>
              </a:r>
              <a:endParaRPr kumimoji="0" lang="en-US" altLang="zh-CN"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37" name="图片 136"/>
            <p:cNvPicPr>
              <a:picLocks noChangeAspect="1"/>
            </p:cNvPicPr>
            <p:nvPr/>
          </p:nvPicPr>
          <p:blipFill>
            <a:blip r:embed="rId6"/>
            <a:stretch>
              <a:fillRect/>
            </a:stretch>
          </p:blipFill>
          <p:spPr>
            <a:xfrm>
              <a:off x="6342157" y="4317513"/>
              <a:ext cx="105461" cy="99602"/>
            </a:xfrm>
            <a:prstGeom prst="rect">
              <a:avLst/>
            </a:prstGeom>
          </p:spPr>
        </p:pic>
        <p:pic>
          <p:nvPicPr>
            <p:cNvPr id="138" name="图片 137"/>
            <p:cNvPicPr>
              <a:picLocks noChangeAspect="1"/>
            </p:cNvPicPr>
            <p:nvPr/>
          </p:nvPicPr>
          <p:blipFill>
            <a:blip r:embed="rId6"/>
            <a:stretch>
              <a:fillRect/>
            </a:stretch>
          </p:blipFill>
          <p:spPr>
            <a:xfrm>
              <a:off x="6343559" y="4004103"/>
              <a:ext cx="105461" cy="99602"/>
            </a:xfrm>
            <a:prstGeom prst="rect">
              <a:avLst/>
            </a:prstGeom>
          </p:spPr>
        </p:pic>
        <p:cxnSp>
          <p:nvCxnSpPr>
            <p:cNvPr id="139" name="直接连接符 138"/>
            <p:cNvCxnSpPr>
              <a:stCxn id="127" idx="3"/>
              <a:endCxn id="131" idx="1"/>
            </p:cNvCxnSpPr>
            <p:nvPr/>
          </p:nvCxnSpPr>
          <p:spPr bwMode="auto">
            <a:xfrm>
              <a:off x="4758635" y="4146442"/>
              <a:ext cx="257559" cy="0"/>
            </a:xfrm>
            <a:prstGeom prst="line">
              <a:avLst/>
            </a:prstGeom>
            <a:solidFill>
              <a:srgbClr val="4F81BD"/>
            </a:solidFill>
            <a:ln w="19050" cap="flat" cmpd="sng" algn="ctr">
              <a:solidFill>
                <a:srgbClr val="1F497D">
                  <a:lumMod val="75000"/>
                </a:srgbClr>
              </a:solidFill>
              <a:prstDash val="solid"/>
              <a:round/>
              <a:headEnd type="none" w="med" len="med"/>
              <a:tailEnd type="none" w="med" len="med"/>
            </a:ln>
            <a:effectLst/>
          </p:spPr>
        </p:cxnSp>
        <p:cxnSp>
          <p:nvCxnSpPr>
            <p:cNvPr id="140" name="肘形连接符 139"/>
            <p:cNvCxnSpPr>
              <a:stCxn id="127" idx="3"/>
              <a:endCxn id="129" idx="1"/>
            </p:cNvCxnSpPr>
            <p:nvPr/>
          </p:nvCxnSpPr>
          <p:spPr bwMode="auto">
            <a:xfrm>
              <a:off x="4758635" y="4146442"/>
              <a:ext cx="314248" cy="400788"/>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1" name="TextBox 131"/>
            <p:cNvSpPr txBox="1"/>
            <p:nvPr/>
          </p:nvSpPr>
          <p:spPr>
            <a:xfrm>
              <a:off x="5072074" y="4778207"/>
              <a:ext cx="867135" cy="179606"/>
            </a:xfrm>
            <a:prstGeom prst="rect">
              <a:avLst/>
            </a:prstGeom>
            <a:solidFill>
              <a:srgbClr val="00B0F0"/>
            </a:solidFill>
            <a:ln>
              <a:solidFill>
                <a:sysClr val="windowText" lastClr="000000"/>
              </a:solidFill>
            </a:ln>
          </p:spPr>
          <p:txBody>
            <a:bodyPr vert="horz" wrap="square" lIns="0" tIns="34290" rIns="0" bIns="3429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微软雅黑" pitchFamily="34" charset="-122"/>
                  <a:ea typeface="微软雅黑" pitchFamily="34" charset="-122"/>
                </a:rPr>
                <a:t>零件</a:t>
              </a:r>
              <a:r>
                <a:rPr kumimoji="0" lang="en-US" altLang="zh-CN" sz="900" b="0" i="0" u="none" strike="noStrike" kern="0" cap="none" spc="0" normalizeH="0" baseline="0" noProof="0">
                  <a:ln>
                    <a:noFill/>
                  </a:ln>
                  <a:solidFill>
                    <a:prstClr val="black"/>
                  </a:solidFill>
                  <a:effectLst/>
                  <a:uLnTx/>
                  <a:uFillTx/>
                  <a:latin typeface="微软雅黑" pitchFamily="34" charset="-122"/>
                  <a:ea typeface="微软雅黑" pitchFamily="34" charset="-122"/>
                </a:rPr>
                <a:t>30</a:t>
              </a:r>
              <a:endParaRPr kumimoji="0" lang="zh-CN" altLang="en-US" sz="9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pic>
          <p:nvPicPr>
            <p:cNvPr id="14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8495" y="4722151"/>
              <a:ext cx="94714" cy="10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3" name="肘形连接符 142"/>
            <p:cNvCxnSpPr>
              <a:stCxn id="127" idx="3"/>
              <a:endCxn id="141" idx="1"/>
            </p:cNvCxnSpPr>
            <p:nvPr/>
          </p:nvCxnSpPr>
          <p:spPr bwMode="auto">
            <a:xfrm>
              <a:off x="4758635" y="4146442"/>
              <a:ext cx="313439" cy="721569"/>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 name="文本框 305"/>
            <p:cNvSpPr txBox="1"/>
            <p:nvPr/>
          </p:nvSpPr>
          <p:spPr bwMode="auto">
            <a:xfrm>
              <a:off x="5327379" y="4512067"/>
              <a:ext cx="393271" cy="29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solidFill>
                    <a:srgbClr val="000000"/>
                  </a:solidFill>
                  <a:effectLst/>
                  <a:uLnTx/>
                  <a:uFillTx/>
                  <a:latin typeface="微软雅黑"/>
                  <a:ea typeface="微软雅黑"/>
                  <a:cs typeface="微软雅黑"/>
                </a:rPr>
                <a:t>…</a:t>
              </a:r>
              <a:endParaRPr kumimoji="1" lang="zh-CN" altLang="en-US" sz="1400" b="0" i="0" u="none" strike="noStrike" kern="0" cap="none" spc="0" normalizeH="0" baseline="0" noProof="0" dirty="0" smtClean="0">
                <a:ln>
                  <a:noFill/>
                </a:ln>
                <a:solidFill>
                  <a:srgbClr val="000000"/>
                </a:solidFill>
                <a:effectLst/>
                <a:uLnTx/>
                <a:uFillTx/>
                <a:latin typeface="微软雅黑"/>
                <a:ea typeface="微软雅黑"/>
                <a:cs typeface="微软雅黑"/>
              </a:endParaRPr>
            </a:p>
          </p:txBody>
        </p:sp>
        <p:cxnSp>
          <p:nvCxnSpPr>
            <p:cNvPr id="145" name="肘形连接符 144"/>
            <p:cNvCxnSpPr>
              <a:stCxn id="94" idx="3"/>
              <a:endCxn id="127" idx="1"/>
            </p:cNvCxnSpPr>
            <p:nvPr/>
          </p:nvCxnSpPr>
          <p:spPr bwMode="auto">
            <a:xfrm>
              <a:off x="3398925" y="2333098"/>
              <a:ext cx="506769" cy="1813344"/>
            </a:xfrm>
            <a:prstGeom prst="bentConnector3">
              <a:avLst>
                <a:gd name="adj1" fmla="val 50000"/>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6" name="组合 145"/>
          <p:cNvGrpSpPr/>
          <p:nvPr/>
        </p:nvGrpSpPr>
        <p:grpSpPr>
          <a:xfrm>
            <a:off x="9477130" y="2623035"/>
            <a:ext cx="987984" cy="1089135"/>
            <a:chOff x="7659963" y="2773697"/>
            <a:chExt cx="987984" cy="1089135"/>
          </a:xfrm>
        </p:grpSpPr>
        <p:sp>
          <p:nvSpPr>
            <p:cNvPr id="147" name="矩形 146"/>
            <p:cNvSpPr/>
            <p:nvPr/>
          </p:nvSpPr>
          <p:spPr bwMode="auto">
            <a:xfrm>
              <a:off x="7659963" y="2773697"/>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分配组件可视化</a:t>
              </a:r>
            </a:p>
          </p:txBody>
        </p:sp>
        <p:pic>
          <p:nvPicPr>
            <p:cNvPr id="148" name="图片 1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964" y="3001133"/>
              <a:ext cx="987983" cy="861699"/>
            </a:xfrm>
            <a:prstGeom prst="rect">
              <a:avLst/>
            </a:prstGeom>
            <a:ln w="3175">
              <a:solidFill>
                <a:sysClr val="windowText" lastClr="000000"/>
              </a:solidFill>
            </a:ln>
          </p:spPr>
        </p:pic>
      </p:grpSp>
      <p:grpSp>
        <p:nvGrpSpPr>
          <p:cNvPr id="149" name="组合 148"/>
          <p:cNvGrpSpPr/>
          <p:nvPr/>
        </p:nvGrpSpPr>
        <p:grpSpPr>
          <a:xfrm>
            <a:off x="9477133" y="3925612"/>
            <a:ext cx="987983" cy="1010335"/>
            <a:chOff x="7659964" y="4076274"/>
            <a:chExt cx="987983" cy="1010335"/>
          </a:xfrm>
        </p:grpSpPr>
        <p:sp>
          <p:nvSpPr>
            <p:cNvPr id="150" name="矩形 149"/>
            <p:cNvSpPr/>
            <p:nvPr/>
          </p:nvSpPr>
          <p:spPr bwMode="auto">
            <a:xfrm>
              <a:off x="7659964" y="4076274"/>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en-US" altLang="zh-CN" sz="1000" b="0" i="0" u="none" strike="noStrike" kern="0" cap="none" spc="0" normalizeH="0" baseline="0" noProof="0" smtClean="0">
                  <a:ln>
                    <a:noFill/>
                  </a:ln>
                  <a:solidFill>
                    <a:prstClr val="black"/>
                  </a:solidFill>
                  <a:effectLst/>
                  <a:uLnTx/>
                  <a:uFillTx/>
                  <a:latin typeface="微软雅黑" pitchFamily="34" charset="-122"/>
                  <a:ea typeface="微软雅黑" pitchFamily="34" charset="-122"/>
                </a:rPr>
                <a:t>MBD</a:t>
              </a:r>
              <a:r>
                <a:rPr kumimoji="1" lang="zh-CN" altLang="en-US" sz="1000" b="0" i="0" u="none" strike="noStrike" kern="0" cap="none" spc="0" normalizeH="0" baseline="0" noProof="0" smtClean="0">
                  <a:ln>
                    <a:noFill/>
                  </a:ln>
                  <a:solidFill>
                    <a:prstClr val="black"/>
                  </a:solidFill>
                  <a:effectLst/>
                  <a:uLnTx/>
                  <a:uFillTx/>
                  <a:latin typeface="微软雅黑" pitchFamily="34" charset="-122"/>
                  <a:ea typeface="微软雅黑" pitchFamily="34" charset="-122"/>
                </a:rPr>
                <a:t>工序</a:t>
              </a:r>
              <a:r>
                <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模型</a:t>
              </a:r>
            </a:p>
          </p:txBody>
        </p:sp>
        <p:pic>
          <p:nvPicPr>
            <p:cNvPr id="151" name="内容占位符 4">
              <a:extLst>
                <a:ext uri="{FF2B5EF4-FFF2-40B4-BE49-F238E27FC236}">
                  <a16:creationId xmlns:a16="http://schemas.microsoft.com/office/drawing/2014/main" id="{EF5DA6CD-350D-4391-9B10-489D5F514B89}"/>
                </a:ext>
              </a:extLst>
            </p:cNvPr>
            <p:cNvPicPr>
              <a:picLocks noChangeAspect="1"/>
            </p:cNvPicPr>
            <p:nvPr/>
          </p:nvPicPr>
          <p:blipFill rotWithShape="1">
            <a:blip r:embed="rId8"/>
            <a:srcRect l="26960" t="25571" r="3545" b="8573"/>
            <a:stretch/>
          </p:blipFill>
          <p:spPr bwMode="auto">
            <a:xfrm>
              <a:off x="7659964" y="4310129"/>
              <a:ext cx="987983" cy="7764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52" name="组合 151"/>
          <p:cNvGrpSpPr/>
          <p:nvPr/>
        </p:nvGrpSpPr>
        <p:grpSpPr>
          <a:xfrm>
            <a:off x="8355809" y="5450323"/>
            <a:ext cx="997508" cy="1014977"/>
            <a:chOff x="7660517" y="5188379"/>
            <a:chExt cx="997508" cy="1014977"/>
          </a:xfrm>
        </p:grpSpPr>
        <p:pic>
          <p:nvPicPr>
            <p:cNvPr id="153" name="图片 1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70042" y="5417010"/>
              <a:ext cx="987983" cy="786346"/>
            </a:xfrm>
            <a:prstGeom prst="rect">
              <a:avLst/>
            </a:prstGeom>
            <a:ln w="3175">
              <a:solidFill>
                <a:sysClr val="windowText" lastClr="000000"/>
              </a:solidFill>
            </a:ln>
          </p:spPr>
        </p:pic>
        <p:sp>
          <p:nvSpPr>
            <p:cNvPr id="154" name="矩形 153"/>
            <p:cNvSpPr/>
            <p:nvPr/>
          </p:nvSpPr>
          <p:spPr bwMode="auto">
            <a:xfrm>
              <a:off x="7660517" y="5188379"/>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工艺文档</a:t>
              </a:r>
            </a:p>
          </p:txBody>
        </p:sp>
      </p:grpSp>
      <p:grpSp>
        <p:nvGrpSpPr>
          <p:cNvPr id="155" name="组合 154"/>
          <p:cNvGrpSpPr/>
          <p:nvPr/>
        </p:nvGrpSpPr>
        <p:grpSpPr>
          <a:xfrm>
            <a:off x="1729311" y="2620051"/>
            <a:ext cx="987983" cy="1078136"/>
            <a:chOff x="1196830" y="3319665"/>
            <a:chExt cx="987983" cy="1078136"/>
          </a:xfrm>
        </p:grpSpPr>
        <p:pic>
          <p:nvPicPr>
            <p:cNvPr id="156" name="图片 1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1251" y="3530783"/>
              <a:ext cx="966922" cy="867018"/>
            </a:xfrm>
            <a:prstGeom prst="rect">
              <a:avLst/>
            </a:prstGeom>
            <a:ln w="3175">
              <a:solidFill>
                <a:sysClr val="windowText" lastClr="000000"/>
              </a:solidFill>
            </a:ln>
          </p:spPr>
        </p:pic>
        <p:sp>
          <p:nvSpPr>
            <p:cNvPr id="157" name="矩形 156"/>
            <p:cNvSpPr/>
            <p:nvPr/>
          </p:nvSpPr>
          <p:spPr bwMode="auto">
            <a:xfrm>
              <a:off x="1196830" y="3319665"/>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zh-CN" altLang="en-US" sz="1000" b="0" i="0" u="none" strike="noStrike" kern="0" cap="none" spc="0" normalizeH="0" baseline="0" noProof="0" smtClean="0">
                  <a:ln>
                    <a:noFill/>
                  </a:ln>
                  <a:solidFill>
                    <a:prstClr val="black"/>
                  </a:solidFill>
                  <a:effectLst/>
                  <a:uLnTx/>
                  <a:uFillTx/>
                  <a:latin typeface="微软雅黑" pitchFamily="34" charset="-122"/>
                  <a:ea typeface="微软雅黑" pitchFamily="34" charset="-122"/>
                </a:rPr>
                <a:t>装配动画</a:t>
              </a:r>
              <a:endPar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endParaRPr>
            </a:p>
          </p:txBody>
        </p:sp>
      </p:grpSp>
      <p:grpSp>
        <p:nvGrpSpPr>
          <p:cNvPr id="158" name="组合 157"/>
          <p:cNvGrpSpPr/>
          <p:nvPr/>
        </p:nvGrpSpPr>
        <p:grpSpPr>
          <a:xfrm>
            <a:off x="1722206" y="3926088"/>
            <a:ext cx="988963" cy="1091148"/>
            <a:chOff x="300897" y="4861437"/>
            <a:chExt cx="988963" cy="1091148"/>
          </a:xfrm>
        </p:grpSpPr>
        <p:pic>
          <p:nvPicPr>
            <p:cNvPr id="159" name="图片 1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8517" y="5092974"/>
              <a:ext cx="981343" cy="859611"/>
            </a:xfrm>
            <a:prstGeom prst="rect">
              <a:avLst/>
            </a:prstGeom>
            <a:ln w="3175">
              <a:solidFill>
                <a:sysClr val="windowText" lastClr="000000"/>
              </a:solidFill>
            </a:ln>
          </p:spPr>
        </p:pic>
        <p:sp>
          <p:nvSpPr>
            <p:cNvPr id="160" name="矩形 159"/>
            <p:cNvSpPr/>
            <p:nvPr/>
          </p:nvSpPr>
          <p:spPr bwMode="auto">
            <a:xfrm>
              <a:off x="300897" y="4861437"/>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工艺发布</a:t>
              </a:r>
              <a:r>
                <a:rPr kumimoji="1" lang="en-US" altLang="zh-CN"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Web</a:t>
              </a:r>
              <a:endPar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endParaRPr>
            </a:p>
          </p:txBody>
        </p:sp>
      </p:grpSp>
      <p:grpSp>
        <p:nvGrpSpPr>
          <p:cNvPr id="161" name="组合 160"/>
          <p:cNvGrpSpPr/>
          <p:nvPr/>
        </p:nvGrpSpPr>
        <p:grpSpPr>
          <a:xfrm>
            <a:off x="3143425" y="5453047"/>
            <a:ext cx="996947" cy="1027329"/>
            <a:chOff x="109545" y="5439382"/>
            <a:chExt cx="996947" cy="1027329"/>
          </a:xfrm>
        </p:grpSpPr>
        <p:pic>
          <p:nvPicPr>
            <p:cNvPr id="162" name="图片 16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6129" y="5690788"/>
              <a:ext cx="980363" cy="775923"/>
            </a:xfrm>
            <a:prstGeom prst="rect">
              <a:avLst/>
            </a:prstGeom>
            <a:ln w="3175">
              <a:solidFill>
                <a:sysClr val="windowText" lastClr="000000"/>
              </a:solidFill>
            </a:ln>
          </p:spPr>
        </p:pic>
        <p:sp>
          <p:nvSpPr>
            <p:cNvPr id="163" name="矩形 162"/>
            <p:cNvSpPr/>
            <p:nvPr/>
          </p:nvSpPr>
          <p:spPr bwMode="auto">
            <a:xfrm>
              <a:off x="109545" y="5439382"/>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工艺发布</a:t>
              </a:r>
              <a:r>
                <a:rPr kumimoji="1" lang="en-US" altLang="zh-CN"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PDF</a:t>
              </a:r>
              <a:endPar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endParaRPr>
            </a:p>
          </p:txBody>
        </p:sp>
      </p:grpSp>
      <p:grpSp>
        <p:nvGrpSpPr>
          <p:cNvPr id="164" name="组合 163"/>
          <p:cNvGrpSpPr/>
          <p:nvPr/>
        </p:nvGrpSpPr>
        <p:grpSpPr>
          <a:xfrm>
            <a:off x="5823529" y="5691132"/>
            <a:ext cx="987983" cy="989823"/>
            <a:chOff x="2295913" y="5901726"/>
            <a:chExt cx="987983" cy="989823"/>
          </a:xfrm>
        </p:grpSpPr>
        <p:pic>
          <p:nvPicPr>
            <p:cNvPr id="165" name="图片 164">
              <a:extLst>
                <a:ext uri="{FF2B5EF4-FFF2-40B4-BE49-F238E27FC236}">
                  <a16:creationId xmlns:a16="http://schemas.microsoft.com/office/drawing/2014/main" id="{82B8C5F6-6368-448E-BD7B-F9049E5E8739}"/>
                </a:ext>
              </a:extLst>
            </p:cNvPr>
            <p:cNvPicPr>
              <a:picLocks noChangeAspect="1"/>
            </p:cNvPicPr>
            <p:nvPr/>
          </p:nvPicPr>
          <p:blipFill>
            <a:blip r:embed="rId13"/>
            <a:stretch>
              <a:fillRect/>
            </a:stretch>
          </p:blipFill>
          <p:spPr>
            <a:xfrm>
              <a:off x="2300478" y="6130357"/>
              <a:ext cx="980878" cy="761192"/>
            </a:xfrm>
            <a:prstGeom prst="rect">
              <a:avLst/>
            </a:prstGeom>
            <a:ln w="3175">
              <a:solidFill>
                <a:sysClr val="windowText" lastClr="000000"/>
              </a:solidFill>
            </a:ln>
          </p:spPr>
        </p:pic>
        <p:sp>
          <p:nvSpPr>
            <p:cNvPr id="166" name="矩形 165"/>
            <p:cNvSpPr/>
            <p:nvPr/>
          </p:nvSpPr>
          <p:spPr bwMode="auto">
            <a:xfrm>
              <a:off x="2295913" y="5901726"/>
              <a:ext cx="987983" cy="228631"/>
            </a:xfrm>
            <a:prstGeom prst="rect">
              <a:avLst/>
            </a:prstGeom>
            <a:solidFill>
              <a:srgbClr val="1F497D">
                <a:lumMod val="20000"/>
                <a:lumOff val="80000"/>
              </a:srgbClr>
            </a:solidFill>
            <a:ln w="3175"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10000"/>
                </a:lnSpc>
                <a:spcBef>
                  <a:spcPct val="0"/>
                </a:spcBef>
                <a:spcAft>
                  <a:spcPct val="0"/>
                </a:spcAft>
                <a:buClrTx/>
                <a:buSzTx/>
                <a:buFontTx/>
                <a:buNone/>
                <a:tabLst/>
                <a:defRPr/>
              </a:pPr>
              <a:r>
                <a:rPr kumimoji="1" lang="zh-CN" altLang="en-US" sz="10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rPr>
                <a:t>详细描述</a:t>
              </a:r>
            </a:p>
          </p:txBody>
        </p:sp>
      </p:grpSp>
      <p:sp>
        <p:nvSpPr>
          <p:cNvPr id="167" name="任意多边形 166"/>
          <p:cNvSpPr/>
          <p:nvPr/>
        </p:nvSpPr>
        <p:spPr bwMode="auto">
          <a:xfrm>
            <a:off x="6818685" y="2862519"/>
            <a:ext cx="2658447" cy="270921"/>
          </a:xfrm>
          <a:custGeom>
            <a:avLst/>
            <a:gdLst>
              <a:gd name="connsiteX0" fmla="*/ 0 w 2562225"/>
              <a:gd name="connsiteY0" fmla="*/ 114300 h 114300"/>
              <a:gd name="connsiteX1" fmla="*/ 2562225 w 2562225"/>
              <a:gd name="connsiteY1" fmla="*/ 0 h 114300"/>
            </a:gdLst>
            <a:ahLst/>
            <a:cxnLst>
              <a:cxn ang="0">
                <a:pos x="connsiteX0" y="connsiteY0"/>
              </a:cxn>
              <a:cxn ang="0">
                <a:pos x="connsiteX1" y="connsiteY1"/>
              </a:cxn>
            </a:cxnLst>
            <a:rect l="l" t="t" r="r" b="b"/>
            <a:pathLst>
              <a:path w="2562225" h="114300">
                <a:moveTo>
                  <a:pt x="0" y="114300"/>
                </a:moveTo>
                <a:cubicBezTo>
                  <a:pt x="1014412" y="99218"/>
                  <a:pt x="2028825" y="84137"/>
                  <a:pt x="2562225" y="0"/>
                </a:cubicBezTo>
              </a:path>
            </a:pathLst>
          </a:custGeom>
          <a:noFill/>
          <a:ln w="19050" cmpd="sng">
            <a:solidFill>
              <a:srgbClr val="FF0000"/>
            </a:solidFill>
            <a:miter lim="800000"/>
            <a:headEnd/>
            <a:tailEnd/>
          </a:ln>
          <a:extLst/>
        </p:spPr>
        <p:txBody>
          <a:bodyPr rtlCol="0" anchor="ctr"/>
          <a:lstStyle/>
          <a:p>
            <a:pPr algn="ctr" fontAlgn="base">
              <a:spcBef>
                <a:spcPct val="0"/>
              </a:spcBef>
              <a:spcAft>
                <a:spcPct val="0"/>
              </a:spcAft>
            </a:pPr>
            <a:endParaRPr lang="zh-CN" altLang="en-US" sz="1200" b="1">
              <a:solidFill>
                <a:prstClr val="white"/>
              </a:solidFill>
              <a:latin typeface="华文楷体" pitchFamily="2" charset="-122"/>
            </a:endParaRPr>
          </a:p>
        </p:txBody>
      </p:sp>
      <p:sp>
        <p:nvSpPr>
          <p:cNvPr id="168" name="任意多边形 167"/>
          <p:cNvSpPr/>
          <p:nvPr/>
        </p:nvSpPr>
        <p:spPr bwMode="auto">
          <a:xfrm>
            <a:off x="6913042" y="3926038"/>
            <a:ext cx="2533650" cy="600075"/>
          </a:xfrm>
          <a:custGeom>
            <a:avLst/>
            <a:gdLst>
              <a:gd name="connsiteX0" fmla="*/ 0 w 2533650"/>
              <a:gd name="connsiteY0" fmla="*/ 0 h 600075"/>
              <a:gd name="connsiteX1" fmla="*/ 1190625 w 2533650"/>
              <a:gd name="connsiteY1" fmla="*/ 523875 h 600075"/>
              <a:gd name="connsiteX2" fmla="*/ 2533650 w 2533650"/>
              <a:gd name="connsiteY2" fmla="*/ 600075 h 600075"/>
            </a:gdLst>
            <a:ahLst/>
            <a:cxnLst>
              <a:cxn ang="0">
                <a:pos x="connsiteX0" y="connsiteY0"/>
              </a:cxn>
              <a:cxn ang="0">
                <a:pos x="connsiteX1" y="connsiteY1"/>
              </a:cxn>
              <a:cxn ang="0">
                <a:pos x="connsiteX2" y="connsiteY2"/>
              </a:cxn>
            </a:cxnLst>
            <a:rect l="l" t="t" r="r" b="b"/>
            <a:pathLst>
              <a:path w="2533650" h="600075">
                <a:moveTo>
                  <a:pt x="0" y="0"/>
                </a:moveTo>
                <a:cubicBezTo>
                  <a:pt x="384175" y="211931"/>
                  <a:pt x="768350" y="423862"/>
                  <a:pt x="1190625" y="523875"/>
                </a:cubicBezTo>
                <a:cubicBezTo>
                  <a:pt x="1612900" y="623888"/>
                  <a:pt x="2312988" y="584200"/>
                  <a:pt x="2533650" y="600075"/>
                </a:cubicBezTo>
              </a:path>
            </a:pathLst>
          </a:custGeom>
          <a:noFill/>
          <a:ln w="19050" cmpd="sng">
            <a:solidFill>
              <a:srgbClr val="FF0000"/>
            </a:solidFill>
            <a:miter lim="800000"/>
            <a:headEnd/>
            <a:tailEnd/>
          </a:ln>
          <a:extLst/>
        </p:spPr>
        <p:txBody>
          <a:bodyPr rtlCol="0" anchor="ctr"/>
          <a:lstStyle/>
          <a:p>
            <a:pPr algn="ctr" fontAlgn="base">
              <a:spcBef>
                <a:spcPct val="0"/>
              </a:spcBef>
              <a:spcAft>
                <a:spcPct val="0"/>
              </a:spcAft>
            </a:pPr>
            <a:endParaRPr lang="zh-CN" altLang="en-US" sz="1200" b="1">
              <a:solidFill>
                <a:prstClr val="white"/>
              </a:solidFill>
              <a:latin typeface="华文楷体" pitchFamily="2" charset="-122"/>
            </a:endParaRPr>
          </a:p>
        </p:txBody>
      </p:sp>
      <p:sp>
        <p:nvSpPr>
          <p:cNvPr id="169" name="任意多边形 168"/>
          <p:cNvSpPr/>
          <p:nvPr/>
        </p:nvSpPr>
        <p:spPr bwMode="auto">
          <a:xfrm>
            <a:off x="6598719" y="3964108"/>
            <a:ext cx="1743075" cy="2238405"/>
          </a:xfrm>
          <a:custGeom>
            <a:avLst/>
            <a:gdLst>
              <a:gd name="connsiteX0" fmla="*/ 0 w 1743075"/>
              <a:gd name="connsiteY0" fmla="*/ 0 h 2181225"/>
              <a:gd name="connsiteX1" fmla="*/ 847725 w 1743075"/>
              <a:gd name="connsiteY1" fmla="*/ 1543050 h 2181225"/>
              <a:gd name="connsiteX2" fmla="*/ 1743075 w 1743075"/>
              <a:gd name="connsiteY2" fmla="*/ 2181225 h 2181225"/>
            </a:gdLst>
            <a:ahLst/>
            <a:cxnLst>
              <a:cxn ang="0">
                <a:pos x="connsiteX0" y="connsiteY0"/>
              </a:cxn>
              <a:cxn ang="0">
                <a:pos x="connsiteX1" y="connsiteY1"/>
              </a:cxn>
              <a:cxn ang="0">
                <a:pos x="connsiteX2" y="connsiteY2"/>
              </a:cxn>
            </a:cxnLst>
            <a:rect l="l" t="t" r="r" b="b"/>
            <a:pathLst>
              <a:path w="1743075" h="2181225">
                <a:moveTo>
                  <a:pt x="0" y="0"/>
                </a:moveTo>
                <a:cubicBezTo>
                  <a:pt x="278606" y="589756"/>
                  <a:pt x="557213" y="1179513"/>
                  <a:pt x="847725" y="1543050"/>
                </a:cubicBezTo>
                <a:cubicBezTo>
                  <a:pt x="1138237" y="1906587"/>
                  <a:pt x="1577975" y="2128838"/>
                  <a:pt x="1743075" y="2181225"/>
                </a:cubicBezTo>
              </a:path>
            </a:pathLst>
          </a:custGeom>
          <a:noFill/>
          <a:ln w="19050" cmpd="sng">
            <a:solidFill>
              <a:srgbClr val="FF0000"/>
            </a:solidFill>
            <a:miter lim="800000"/>
            <a:headEnd/>
            <a:tailEnd/>
          </a:ln>
          <a:extLst/>
        </p:spPr>
        <p:txBody>
          <a:bodyPr rtlCol="0" anchor="ctr"/>
          <a:lstStyle/>
          <a:p>
            <a:pPr algn="ctr" fontAlgn="base">
              <a:spcBef>
                <a:spcPct val="0"/>
              </a:spcBef>
              <a:spcAft>
                <a:spcPct val="0"/>
              </a:spcAft>
            </a:pPr>
            <a:endParaRPr lang="zh-CN" altLang="en-US" sz="1200" b="1">
              <a:solidFill>
                <a:prstClr val="white"/>
              </a:solidFill>
              <a:latin typeface="华文楷体" pitchFamily="2" charset="-122"/>
            </a:endParaRPr>
          </a:p>
        </p:txBody>
      </p:sp>
      <p:sp>
        <p:nvSpPr>
          <p:cNvPr id="170" name="任意多边形 169"/>
          <p:cNvSpPr/>
          <p:nvPr/>
        </p:nvSpPr>
        <p:spPr bwMode="auto">
          <a:xfrm>
            <a:off x="2712517" y="2806304"/>
            <a:ext cx="1866900" cy="617187"/>
          </a:xfrm>
          <a:custGeom>
            <a:avLst/>
            <a:gdLst>
              <a:gd name="connsiteX0" fmla="*/ 1866900 w 1866900"/>
              <a:gd name="connsiteY0" fmla="*/ 0 h 545203"/>
              <a:gd name="connsiteX1" fmla="*/ 857250 w 1866900"/>
              <a:gd name="connsiteY1" fmla="*/ 523875 h 545203"/>
              <a:gd name="connsiteX2" fmla="*/ 0 w 1866900"/>
              <a:gd name="connsiteY2" fmla="*/ 514350 h 545203"/>
            </a:gdLst>
            <a:ahLst/>
            <a:cxnLst>
              <a:cxn ang="0">
                <a:pos x="connsiteX0" y="connsiteY0"/>
              </a:cxn>
              <a:cxn ang="0">
                <a:pos x="connsiteX1" y="connsiteY1"/>
              </a:cxn>
              <a:cxn ang="0">
                <a:pos x="connsiteX2" y="connsiteY2"/>
              </a:cxn>
            </a:cxnLst>
            <a:rect l="l" t="t" r="r" b="b"/>
            <a:pathLst>
              <a:path w="1866900" h="545203">
                <a:moveTo>
                  <a:pt x="1866900" y="0"/>
                </a:moveTo>
                <a:cubicBezTo>
                  <a:pt x="1517650" y="219075"/>
                  <a:pt x="1168400" y="438150"/>
                  <a:pt x="857250" y="523875"/>
                </a:cubicBezTo>
                <a:cubicBezTo>
                  <a:pt x="546100" y="609600"/>
                  <a:pt x="74612" y="401638"/>
                  <a:pt x="0" y="514350"/>
                </a:cubicBezTo>
              </a:path>
            </a:pathLst>
          </a:custGeom>
          <a:noFill/>
          <a:ln w="19050" cmpd="sng">
            <a:solidFill>
              <a:srgbClr val="FF0000"/>
            </a:solidFill>
            <a:miter lim="800000"/>
            <a:headEnd/>
            <a:tailEnd/>
          </a:ln>
          <a:extLst/>
        </p:spPr>
        <p:txBody>
          <a:bodyPr rtlCol="0" anchor="ctr"/>
          <a:lstStyle/>
          <a:p>
            <a:pPr algn="ctr" fontAlgn="base">
              <a:spcBef>
                <a:spcPct val="0"/>
              </a:spcBef>
              <a:spcAft>
                <a:spcPct val="0"/>
              </a:spcAft>
            </a:pPr>
            <a:endParaRPr lang="zh-CN" altLang="en-US" sz="1200" b="1">
              <a:solidFill>
                <a:prstClr val="white"/>
              </a:solidFill>
              <a:latin typeface="华文楷体" pitchFamily="2" charset="-122"/>
            </a:endParaRPr>
          </a:p>
        </p:txBody>
      </p:sp>
      <p:sp>
        <p:nvSpPr>
          <p:cNvPr id="171" name="任意多边形 170"/>
          <p:cNvSpPr/>
          <p:nvPr/>
        </p:nvSpPr>
        <p:spPr bwMode="auto">
          <a:xfrm>
            <a:off x="2712517" y="3986881"/>
            <a:ext cx="1866900" cy="819590"/>
          </a:xfrm>
          <a:custGeom>
            <a:avLst/>
            <a:gdLst>
              <a:gd name="connsiteX0" fmla="*/ 1809750 w 1809750"/>
              <a:gd name="connsiteY0" fmla="*/ 0 h 813760"/>
              <a:gd name="connsiteX1" fmla="*/ 533400 w 1809750"/>
              <a:gd name="connsiteY1" fmla="*/ 714375 h 813760"/>
              <a:gd name="connsiteX2" fmla="*/ 0 w 1809750"/>
              <a:gd name="connsiteY2" fmla="*/ 790575 h 813760"/>
            </a:gdLst>
            <a:ahLst/>
            <a:cxnLst>
              <a:cxn ang="0">
                <a:pos x="connsiteX0" y="connsiteY0"/>
              </a:cxn>
              <a:cxn ang="0">
                <a:pos x="connsiteX1" y="connsiteY1"/>
              </a:cxn>
              <a:cxn ang="0">
                <a:pos x="connsiteX2" y="connsiteY2"/>
              </a:cxn>
            </a:cxnLst>
            <a:rect l="l" t="t" r="r" b="b"/>
            <a:pathLst>
              <a:path w="1809750" h="813760">
                <a:moveTo>
                  <a:pt x="1809750" y="0"/>
                </a:moveTo>
                <a:cubicBezTo>
                  <a:pt x="1322387" y="291306"/>
                  <a:pt x="835025" y="582613"/>
                  <a:pt x="533400" y="714375"/>
                </a:cubicBezTo>
                <a:cubicBezTo>
                  <a:pt x="231775" y="846137"/>
                  <a:pt x="115887" y="818356"/>
                  <a:pt x="0" y="790575"/>
                </a:cubicBezTo>
              </a:path>
            </a:pathLst>
          </a:custGeom>
          <a:noFill/>
          <a:ln w="19050" cmpd="sng">
            <a:solidFill>
              <a:srgbClr val="FF0000"/>
            </a:solidFill>
            <a:miter lim="800000"/>
            <a:headEnd/>
            <a:tailEnd/>
          </a:ln>
          <a:extLst/>
        </p:spPr>
        <p:txBody>
          <a:bodyPr rtlCol="0" anchor="ctr"/>
          <a:lstStyle/>
          <a:p>
            <a:pPr algn="ctr" fontAlgn="base">
              <a:spcBef>
                <a:spcPct val="0"/>
              </a:spcBef>
              <a:spcAft>
                <a:spcPct val="0"/>
              </a:spcAft>
            </a:pPr>
            <a:endParaRPr lang="zh-CN" altLang="en-US" sz="1200" b="1">
              <a:solidFill>
                <a:prstClr val="white"/>
              </a:solidFill>
              <a:latin typeface="华文楷体" pitchFamily="2" charset="-122"/>
            </a:endParaRPr>
          </a:p>
        </p:txBody>
      </p:sp>
      <p:sp>
        <p:nvSpPr>
          <p:cNvPr id="172" name="任意多边形 171"/>
          <p:cNvSpPr/>
          <p:nvPr/>
        </p:nvSpPr>
        <p:spPr bwMode="auto">
          <a:xfrm>
            <a:off x="4141269" y="4764236"/>
            <a:ext cx="962025" cy="1276350"/>
          </a:xfrm>
          <a:custGeom>
            <a:avLst/>
            <a:gdLst>
              <a:gd name="connsiteX0" fmla="*/ 962025 w 962025"/>
              <a:gd name="connsiteY0" fmla="*/ 0 h 1276350"/>
              <a:gd name="connsiteX1" fmla="*/ 609600 w 962025"/>
              <a:gd name="connsiteY1" fmla="*/ 981075 h 1276350"/>
              <a:gd name="connsiteX2" fmla="*/ 0 w 962025"/>
              <a:gd name="connsiteY2" fmla="*/ 1276350 h 1276350"/>
            </a:gdLst>
            <a:ahLst/>
            <a:cxnLst>
              <a:cxn ang="0">
                <a:pos x="connsiteX0" y="connsiteY0"/>
              </a:cxn>
              <a:cxn ang="0">
                <a:pos x="connsiteX1" y="connsiteY1"/>
              </a:cxn>
              <a:cxn ang="0">
                <a:pos x="connsiteX2" y="connsiteY2"/>
              </a:cxn>
            </a:cxnLst>
            <a:rect l="l" t="t" r="r" b="b"/>
            <a:pathLst>
              <a:path w="962025" h="1276350">
                <a:moveTo>
                  <a:pt x="962025" y="0"/>
                </a:moveTo>
                <a:cubicBezTo>
                  <a:pt x="865981" y="384175"/>
                  <a:pt x="769937" y="768350"/>
                  <a:pt x="609600" y="981075"/>
                </a:cubicBezTo>
                <a:cubicBezTo>
                  <a:pt x="449263" y="1193800"/>
                  <a:pt x="224631" y="1235075"/>
                  <a:pt x="0" y="1276350"/>
                </a:cubicBezTo>
              </a:path>
            </a:pathLst>
          </a:custGeom>
          <a:noFill/>
          <a:ln w="19050" cmpd="sng">
            <a:solidFill>
              <a:srgbClr val="FF0000"/>
            </a:solidFill>
            <a:miter lim="800000"/>
            <a:headEnd/>
            <a:tailEnd/>
          </a:ln>
          <a:extLst/>
        </p:spPr>
        <p:txBody>
          <a:bodyPr rtlCol="0" anchor="ctr"/>
          <a:lstStyle/>
          <a:p>
            <a:pPr algn="ctr" fontAlgn="base">
              <a:spcBef>
                <a:spcPct val="0"/>
              </a:spcBef>
              <a:spcAft>
                <a:spcPct val="0"/>
              </a:spcAft>
            </a:pPr>
            <a:endParaRPr lang="zh-CN" altLang="en-US" sz="1200" b="1">
              <a:solidFill>
                <a:prstClr val="white"/>
              </a:solidFill>
              <a:latin typeface="华文楷体" pitchFamily="2" charset="-122"/>
            </a:endParaRPr>
          </a:p>
        </p:txBody>
      </p:sp>
      <p:sp>
        <p:nvSpPr>
          <p:cNvPr id="173" name="文本框 94">
            <a:extLst>
              <a:ext uri="{FF2B5EF4-FFF2-40B4-BE49-F238E27FC236}">
                <a16:creationId xmlns:a16="http://schemas.microsoft.com/office/drawing/2014/main" id="{3D68F435-5C88-456B-A63A-BECDBF7861BA}"/>
              </a:ext>
            </a:extLst>
          </p:cNvPr>
          <p:cNvSpPr txBox="1"/>
          <p:nvPr/>
        </p:nvSpPr>
        <p:spPr>
          <a:xfrm>
            <a:off x="365760" y="665837"/>
            <a:ext cx="11399519" cy="1665883"/>
          </a:xfrm>
          <a:prstGeom prst="rect">
            <a:avLst/>
          </a:prstGeom>
          <a:solidFill>
            <a:srgbClr val="FAFAFA"/>
          </a:solidFill>
          <a:ln w="6350">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defPPr>
              <a:defRPr lang="zh-CN"/>
            </a:defPPr>
            <a:lvl1pPr eaLnBrk="0" fontAlgn="base" hangingPunct="0">
              <a:lnSpc>
                <a:spcPct val="150000"/>
              </a:lnSpc>
              <a:spcBef>
                <a:spcPct val="0"/>
              </a:spcBef>
              <a:spcAft>
                <a:spcPct val="0"/>
              </a:spcAft>
              <a:defRPr sz="2000" b="1">
                <a:solidFill>
                  <a:prstClr val="black"/>
                </a:solidFill>
                <a:latin typeface="微软雅黑" panose="020B0503020204020204" pitchFamily="34" charset="-122"/>
                <a:ea typeface="微软雅黑" pitchFamily="34" charset="-122"/>
              </a:defRPr>
            </a:lvl1pPr>
          </a:lstStyle>
          <a:p>
            <a:r>
              <a:rPr lang="zh-CN" altLang="en-US" sz="1800" dirty="0"/>
              <a:t>将传统所见即所得的工艺卡片的方式，分解成对象化数据，同时建立各个对象之间的关联关系，形成更易于存储、管理和数据利用的工艺结构</a:t>
            </a:r>
            <a:r>
              <a:rPr lang="zh-CN" altLang="en-US" sz="1800" dirty="0" smtClean="0"/>
              <a:t>树</a:t>
            </a:r>
            <a:endParaRPr lang="en-US" altLang="zh-CN" sz="1800" dirty="0"/>
          </a:p>
          <a:p>
            <a:r>
              <a:rPr lang="zh-CN" altLang="en-US" sz="1800" dirty="0"/>
              <a:t>基于</a:t>
            </a:r>
            <a:r>
              <a:rPr lang="en-US" altLang="zh-CN" sz="1800" dirty="0" err="1"/>
              <a:t>Windchill</a:t>
            </a:r>
            <a:r>
              <a:rPr lang="zh-CN" altLang="en-US" sz="1800" dirty="0"/>
              <a:t>一体化研发工艺平台，更容易将设计的成果转化成工艺数据，并且保证了设计与工艺可视化数据之间的关联关系，当设计发生变更时，工艺数据能够跟随其</a:t>
            </a:r>
            <a:r>
              <a:rPr lang="zh-CN" altLang="en-US" sz="1800" dirty="0" smtClean="0"/>
              <a:t>变更</a:t>
            </a:r>
            <a:endParaRPr lang="en-US" altLang="zh-CN" sz="1800" dirty="0"/>
          </a:p>
        </p:txBody>
      </p:sp>
    </p:spTree>
    <p:extLst>
      <p:ext uri="{BB962C8B-B14F-4D97-AF65-F5344CB8AC3E}">
        <p14:creationId xmlns:p14="http://schemas.microsoft.com/office/powerpoint/2010/main" val="1021965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502894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工艺路线组件分配</a:t>
            </a:r>
          </a:p>
        </p:txBody>
      </p:sp>
      <p:sp>
        <p:nvSpPr>
          <p:cNvPr id="883" name="Freeform 5"/>
          <p:cNvSpPr>
            <a:spLocks/>
          </p:cNvSpPr>
          <p:nvPr/>
        </p:nvSpPr>
        <p:spPr bwMode="auto">
          <a:xfrm>
            <a:off x="2134369" y="2149474"/>
            <a:ext cx="1328738" cy="468313"/>
          </a:xfrm>
          <a:custGeom>
            <a:avLst/>
            <a:gdLst>
              <a:gd name="T0" fmla="*/ 914 w 914"/>
              <a:gd name="T1" fmla="*/ 30 h 278"/>
              <a:gd name="T2" fmla="*/ 906 w 914"/>
              <a:gd name="T3" fmla="*/ 0 h 278"/>
              <a:gd name="T4" fmla="*/ 0 w 914"/>
              <a:gd name="T5" fmla="*/ 248 h 278"/>
              <a:gd name="T6" fmla="*/ 8 w 914"/>
              <a:gd name="T7" fmla="*/ 278 h 278"/>
              <a:gd name="T8" fmla="*/ 914 w 914"/>
              <a:gd name="T9" fmla="*/ 30 h 278"/>
            </a:gdLst>
            <a:ahLst/>
            <a:cxnLst>
              <a:cxn ang="0">
                <a:pos x="T0" y="T1"/>
              </a:cxn>
              <a:cxn ang="0">
                <a:pos x="T2" y="T3"/>
              </a:cxn>
              <a:cxn ang="0">
                <a:pos x="T4" y="T5"/>
              </a:cxn>
              <a:cxn ang="0">
                <a:pos x="T6" y="T7"/>
              </a:cxn>
              <a:cxn ang="0">
                <a:pos x="T8" y="T9"/>
              </a:cxn>
            </a:cxnLst>
            <a:rect l="0" t="0" r="r" b="b"/>
            <a:pathLst>
              <a:path w="914" h="278">
                <a:moveTo>
                  <a:pt x="914" y="30"/>
                </a:moveTo>
                <a:lnTo>
                  <a:pt x="906" y="0"/>
                </a:lnTo>
                <a:lnTo>
                  <a:pt x="0" y="248"/>
                </a:lnTo>
                <a:lnTo>
                  <a:pt x="8" y="278"/>
                </a:lnTo>
                <a:lnTo>
                  <a:pt x="914" y="3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4" name="Freeform 6"/>
          <p:cNvSpPr>
            <a:spLocks/>
          </p:cNvSpPr>
          <p:nvPr/>
        </p:nvSpPr>
        <p:spPr bwMode="auto">
          <a:xfrm>
            <a:off x="3842519" y="2162174"/>
            <a:ext cx="1171575" cy="490538"/>
          </a:xfrm>
          <a:custGeom>
            <a:avLst/>
            <a:gdLst>
              <a:gd name="T0" fmla="*/ 10 w 864"/>
              <a:gd name="T1" fmla="*/ 0 h 306"/>
              <a:gd name="T2" fmla="*/ 0 w 864"/>
              <a:gd name="T3" fmla="*/ 30 h 306"/>
              <a:gd name="T4" fmla="*/ 854 w 864"/>
              <a:gd name="T5" fmla="*/ 306 h 306"/>
              <a:gd name="T6" fmla="*/ 864 w 864"/>
              <a:gd name="T7" fmla="*/ 276 h 306"/>
              <a:gd name="T8" fmla="*/ 10 w 864"/>
              <a:gd name="T9" fmla="*/ 0 h 306"/>
            </a:gdLst>
            <a:ahLst/>
            <a:cxnLst>
              <a:cxn ang="0">
                <a:pos x="T0" y="T1"/>
              </a:cxn>
              <a:cxn ang="0">
                <a:pos x="T2" y="T3"/>
              </a:cxn>
              <a:cxn ang="0">
                <a:pos x="T4" y="T5"/>
              </a:cxn>
              <a:cxn ang="0">
                <a:pos x="T6" y="T7"/>
              </a:cxn>
              <a:cxn ang="0">
                <a:pos x="T8" y="T9"/>
              </a:cxn>
            </a:cxnLst>
            <a:rect l="0" t="0" r="r" b="b"/>
            <a:pathLst>
              <a:path w="864" h="306">
                <a:moveTo>
                  <a:pt x="10" y="0"/>
                </a:moveTo>
                <a:lnTo>
                  <a:pt x="0" y="30"/>
                </a:lnTo>
                <a:lnTo>
                  <a:pt x="854" y="306"/>
                </a:lnTo>
                <a:lnTo>
                  <a:pt x="864" y="276"/>
                </a:lnTo>
                <a:lnTo>
                  <a:pt x="1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85" name="Group 7"/>
          <p:cNvGrpSpPr>
            <a:grpSpLocks/>
          </p:cNvGrpSpPr>
          <p:nvPr/>
        </p:nvGrpSpPr>
        <p:grpSpPr bwMode="auto">
          <a:xfrm>
            <a:off x="3070994" y="1357312"/>
            <a:ext cx="1114425" cy="887412"/>
            <a:chOff x="2549" y="958"/>
            <a:chExt cx="702" cy="559"/>
          </a:xfrm>
        </p:grpSpPr>
        <p:sp>
          <p:nvSpPr>
            <p:cNvPr id="886" name="Rectangle 8"/>
            <p:cNvSpPr>
              <a:spLocks noChangeArrowheads="1"/>
            </p:cNvSpPr>
            <p:nvPr/>
          </p:nvSpPr>
          <p:spPr bwMode="auto">
            <a:xfrm>
              <a:off x="2549" y="958"/>
              <a:ext cx="686" cy="543"/>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7" name="Rectangle 9"/>
            <p:cNvSpPr>
              <a:spLocks noChangeArrowheads="1"/>
            </p:cNvSpPr>
            <p:nvPr/>
          </p:nvSpPr>
          <p:spPr bwMode="auto">
            <a:xfrm>
              <a:off x="2565" y="974"/>
              <a:ext cx="686" cy="54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8" name="Rectangle 10"/>
            <p:cNvSpPr>
              <a:spLocks noChangeArrowheads="1"/>
            </p:cNvSpPr>
            <p:nvPr/>
          </p:nvSpPr>
          <p:spPr bwMode="auto">
            <a:xfrm>
              <a:off x="2557" y="966"/>
              <a:ext cx="686" cy="543"/>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889" name="Freeform 11"/>
          <p:cNvSpPr>
            <a:spLocks/>
          </p:cNvSpPr>
          <p:nvPr/>
        </p:nvSpPr>
        <p:spPr bwMode="auto">
          <a:xfrm>
            <a:off x="3172594" y="1773237"/>
            <a:ext cx="879475" cy="309562"/>
          </a:xfrm>
          <a:custGeom>
            <a:avLst/>
            <a:gdLst>
              <a:gd name="T0" fmla="*/ 554 w 554"/>
              <a:gd name="T1" fmla="*/ 2 h 195"/>
              <a:gd name="T2" fmla="*/ 538 w 554"/>
              <a:gd name="T3" fmla="*/ 195 h 195"/>
              <a:gd name="T4" fmla="*/ 0 w 554"/>
              <a:gd name="T5" fmla="*/ 195 h 195"/>
              <a:gd name="T6" fmla="*/ 243 w 554"/>
              <a:gd name="T7" fmla="*/ 0 h 195"/>
              <a:gd name="T8" fmla="*/ 554 w 554"/>
              <a:gd name="T9" fmla="*/ 2 h 195"/>
            </a:gdLst>
            <a:ahLst/>
            <a:cxnLst>
              <a:cxn ang="0">
                <a:pos x="T0" y="T1"/>
              </a:cxn>
              <a:cxn ang="0">
                <a:pos x="T2" y="T3"/>
              </a:cxn>
              <a:cxn ang="0">
                <a:pos x="T4" y="T5"/>
              </a:cxn>
              <a:cxn ang="0">
                <a:pos x="T6" y="T7"/>
              </a:cxn>
              <a:cxn ang="0">
                <a:pos x="T8" y="T9"/>
              </a:cxn>
            </a:cxnLst>
            <a:rect l="0" t="0" r="r" b="b"/>
            <a:pathLst>
              <a:path w="554" h="195">
                <a:moveTo>
                  <a:pt x="554" y="2"/>
                </a:moveTo>
                <a:lnTo>
                  <a:pt x="538" y="195"/>
                </a:lnTo>
                <a:lnTo>
                  <a:pt x="0" y="195"/>
                </a:lnTo>
                <a:lnTo>
                  <a:pt x="243" y="0"/>
                </a:lnTo>
                <a:lnTo>
                  <a:pt x="554" y="2"/>
                </a:lnTo>
                <a:close/>
              </a:path>
            </a:pathLst>
          </a:custGeom>
          <a:solidFill>
            <a:srgbClr val="00A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0" name="Freeform 12"/>
          <p:cNvSpPr>
            <a:spLocks/>
          </p:cNvSpPr>
          <p:nvPr/>
        </p:nvSpPr>
        <p:spPr bwMode="auto">
          <a:xfrm>
            <a:off x="3364682" y="1808162"/>
            <a:ext cx="593725" cy="79375"/>
          </a:xfrm>
          <a:custGeom>
            <a:avLst/>
            <a:gdLst>
              <a:gd name="T0" fmla="*/ 76 w 374"/>
              <a:gd name="T1" fmla="*/ 0 h 50"/>
              <a:gd name="T2" fmla="*/ 0 w 374"/>
              <a:gd name="T3" fmla="*/ 50 h 50"/>
              <a:gd name="T4" fmla="*/ 362 w 374"/>
              <a:gd name="T5" fmla="*/ 50 h 50"/>
              <a:gd name="T6" fmla="*/ 374 w 374"/>
              <a:gd name="T7" fmla="*/ 0 h 50"/>
              <a:gd name="T8" fmla="*/ 76 w 374"/>
              <a:gd name="T9" fmla="*/ 0 h 50"/>
            </a:gdLst>
            <a:ahLst/>
            <a:cxnLst>
              <a:cxn ang="0">
                <a:pos x="T0" y="T1"/>
              </a:cxn>
              <a:cxn ang="0">
                <a:pos x="T2" y="T3"/>
              </a:cxn>
              <a:cxn ang="0">
                <a:pos x="T4" y="T5"/>
              </a:cxn>
              <a:cxn ang="0">
                <a:pos x="T6" y="T7"/>
              </a:cxn>
              <a:cxn ang="0">
                <a:pos x="T8" y="T9"/>
              </a:cxn>
            </a:cxnLst>
            <a:rect l="0" t="0" r="r" b="b"/>
            <a:pathLst>
              <a:path w="374" h="50">
                <a:moveTo>
                  <a:pt x="76" y="0"/>
                </a:moveTo>
                <a:lnTo>
                  <a:pt x="0" y="50"/>
                </a:lnTo>
                <a:lnTo>
                  <a:pt x="362" y="50"/>
                </a:lnTo>
                <a:lnTo>
                  <a:pt x="374" y="0"/>
                </a:lnTo>
                <a:lnTo>
                  <a:pt x="7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1" name="Freeform 13"/>
          <p:cNvSpPr>
            <a:spLocks/>
          </p:cNvSpPr>
          <p:nvPr/>
        </p:nvSpPr>
        <p:spPr bwMode="auto">
          <a:xfrm>
            <a:off x="3942532" y="1804987"/>
            <a:ext cx="19050" cy="220662"/>
          </a:xfrm>
          <a:custGeom>
            <a:avLst/>
            <a:gdLst>
              <a:gd name="T0" fmla="*/ 0 w 12"/>
              <a:gd name="T1" fmla="*/ 48 h 139"/>
              <a:gd name="T2" fmla="*/ 0 w 12"/>
              <a:gd name="T3" fmla="*/ 139 h 139"/>
              <a:gd name="T4" fmla="*/ 10 w 12"/>
              <a:gd name="T5" fmla="*/ 56 h 139"/>
              <a:gd name="T6" fmla="*/ 12 w 12"/>
              <a:gd name="T7" fmla="*/ 0 h 139"/>
              <a:gd name="T8" fmla="*/ 0 w 12"/>
              <a:gd name="T9" fmla="*/ 48 h 139"/>
            </a:gdLst>
            <a:ahLst/>
            <a:cxnLst>
              <a:cxn ang="0">
                <a:pos x="T0" y="T1"/>
              </a:cxn>
              <a:cxn ang="0">
                <a:pos x="T2" y="T3"/>
              </a:cxn>
              <a:cxn ang="0">
                <a:pos x="T4" y="T5"/>
              </a:cxn>
              <a:cxn ang="0">
                <a:pos x="T6" y="T7"/>
              </a:cxn>
              <a:cxn ang="0">
                <a:pos x="T8" y="T9"/>
              </a:cxn>
            </a:cxnLst>
            <a:rect l="0" t="0" r="r" b="b"/>
            <a:pathLst>
              <a:path w="12" h="139">
                <a:moveTo>
                  <a:pt x="0" y="48"/>
                </a:moveTo>
                <a:lnTo>
                  <a:pt x="0" y="139"/>
                </a:lnTo>
                <a:lnTo>
                  <a:pt x="10" y="56"/>
                </a:lnTo>
                <a:lnTo>
                  <a:pt x="12" y="0"/>
                </a:lnTo>
                <a:lnTo>
                  <a:pt x="0" y="4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2" name="Freeform 14"/>
          <p:cNvSpPr>
            <a:spLocks/>
          </p:cNvSpPr>
          <p:nvPr/>
        </p:nvSpPr>
        <p:spPr bwMode="auto">
          <a:xfrm>
            <a:off x="3418657" y="1573212"/>
            <a:ext cx="282575" cy="19050"/>
          </a:xfrm>
          <a:custGeom>
            <a:avLst/>
            <a:gdLst>
              <a:gd name="T0" fmla="*/ 0 w 178"/>
              <a:gd name="T1" fmla="*/ 12 h 12"/>
              <a:gd name="T2" fmla="*/ 138 w 178"/>
              <a:gd name="T3" fmla="*/ 12 h 12"/>
              <a:gd name="T4" fmla="*/ 178 w 178"/>
              <a:gd name="T5" fmla="*/ 0 h 12"/>
              <a:gd name="T6" fmla="*/ 60 w 178"/>
              <a:gd name="T7" fmla="*/ 0 h 12"/>
              <a:gd name="T8" fmla="*/ 0 w 178"/>
              <a:gd name="T9" fmla="*/ 12 h 12"/>
            </a:gdLst>
            <a:ahLst/>
            <a:cxnLst>
              <a:cxn ang="0">
                <a:pos x="T0" y="T1"/>
              </a:cxn>
              <a:cxn ang="0">
                <a:pos x="T2" y="T3"/>
              </a:cxn>
              <a:cxn ang="0">
                <a:pos x="T4" y="T5"/>
              </a:cxn>
              <a:cxn ang="0">
                <a:pos x="T6" y="T7"/>
              </a:cxn>
              <a:cxn ang="0">
                <a:pos x="T8" y="T9"/>
              </a:cxn>
            </a:cxnLst>
            <a:rect l="0" t="0" r="r" b="b"/>
            <a:pathLst>
              <a:path w="178" h="12">
                <a:moveTo>
                  <a:pt x="0" y="12"/>
                </a:moveTo>
                <a:lnTo>
                  <a:pt x="138" y="12"/>
                </a:lnTo>
                <a:lnTo>
                  <a:pt x="178" y="0"/>
                </a:lnTo>
                <a:lnTo>
                  <a:pt x="60" y="0"/>
                </a:lnTo>
                <a:lnTo>
                  <a:pt x="0" y="1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3" name="Rectangle 15"/>
          <p:cNvSpPr>
            <a:spLocks noChangeArrowheads="1"/>
          </p:cNvSpPr>
          <p:nvPr/>
        </p:nvSpPr>
        <p:spPr bwMode="auto">
          <a:xfrm>
            <a:off x="3425007" y="1601787"/>
            <a:ext cx="209550" cy="10160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4" name="Freeform 16"/>
          <p:cNvSpPr>
            <a:spLocks/>
          </p:cNvSpPr>
          <p:nvPr/>
        </p:nvSpPr>
        <p:spPr bwMode="auto">
          <a:xfrm>
            <a:off x="3637732" y="1570037"/>
            <a:ext cx="69850" cy="149225"/>
          </a:xfrm>
          <a:custGeom>
            <a:avLst/>
            <a:gdLst>
              <a:gd name="T0" fmla="*/ 0 w 44"/>
              <a:gd name="T1" fmla="*/ 16 h 94"/>
              <a:gd name="T2" fmla="*/ 0 w 44"/>
              <a:gd name="T3" fmla="*/ 94 h 94"/>
              <a:gd name="T4" fmla="*/ 42 w 44"/>
              <a:gd name="T5" fmla="*/ 58 h 94"/>
              <a:gd name="T6" fmla="*/ 44 w 44"/>
              <a:gd name="T7" fmla="*/ 0 h 94"/>
              <a:gd name="T8" fmla="*/ 0 w 44"/>
              <a:gd name="T9" fmla="*/ 16 h 94"/>
            </a:gdLst>
            <a:ahLst/>
            <a:cxnLst>
              <a:cxn ang="0">
                <a:pos x="T0" y="T1"/>
              </a:cxn>
              <a:cxn ang="0">
                <a:pos x="T2" y="T3"/>
              </a:cxn>
              <a:cxn ang="0">
                <a:pos x="T4" y="T5"/>
              </a:cxn>
              <a:cxn ang="0">
                <a:pos x="T6" y="T7"/>
              </a:cxn>
              <a:cxn ang="0">
                <a:pos x="T8" y="T9"/>
              </a:cxn>
            </a:cxnLst>
            <a:rect l="0" t="0" r="r" b="b"/>
            <a:pathLst>
              <a:path w="44" h="94">
                <a:moveTo>
                  <a:pt x="0" y="16"/>
                </a:moveTo>
                <a:lnTo>
                  <a:pt x="0" y="94"/>
                </a:lnTo>
                <a:lnTo>
                  <a:pt x="42" y="58"/>
                </a:lnTo>
                <a:lnTo>
                  <a:pt x="44" y="0"/>
                </a:lnTo>
                <a:lnTo>
                  <a:pt x="0" y="1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5" name="Rectangle 17"/>
          <p:cNvSpPr>
            <a:spLocks noChangeArrowheads="1"/>
          </p:cNvSpPr>
          <p:nvPr/>
        </p:nvSpPr>
        <p:spPr bwMode="auto">
          <a:xfrm>
            <a:off x="3482157" y="1719262"/>
            <a:ext cx="200025" cy="1587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6" name="Rectangle 18"/>
          <p:cNvSpPr>
            <a:spLocks noChangeArrowheads="1"/>
          </p:cNvSpPr>
          <p:nvPr/>
        </p:nvSpPr>
        <p:spPr bwMode="auto">
          <a:xfrm>
            <a:off x="3559944" y="1728787"/>
            <a:ext cx="920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000" b="1" smtClean="0">
                <a:solidFill>
                  <a:srgbClr val="000000"/>
                </a:solidFill>
                <a:latin typeface="Arial" pitchFamily="34" charset="0"/>
                <a:ea typeface="方正楷体简体" pitchFamily="2" charset="-122"/>
              </a:rPr>
              <a:t>A</a:t>
            </a:r>
            <a:endParaRPr kumimoji="1" lang="en-US" altLang="zh-CN" sz="4400" b="1" smtClean="0">
              <a:solidFill>
                <a:srgbClr val="000000"/>
              </a:solidFill>
              <a:latin typeface="Arial" pitchFamily="34" charset="0"/>
              <a:ea typeface="方正楷体简体" pitchFamily="2" charset="-122"/>
            </a:endParaRPr>
          </a:p>
        </p:txBody>
      </p:sp>
      <p:sp>
        <p:nvSpPr>
          <p:cNvPr id="897" name="Freeform 19"/>
          <p:cNvSpPr>
            <a:spLocks/>
          </p:cNvSpPr>
          <p:nvPr/>
        </p:nvSpPr>
        <p:spPr bwMode="auto">
          <a:xfrm>
            <a:off x="3637732" y="1668462"/>
            <a:ext cx="60325" cy="38100"/>
          </a:xfrm>
          <a:custGeom>
            <a:avLst/>
            <a:gdLst>
              <a:gd name="T0" fmla="*/ 38 w 38"/>
              <a:gd name="T1" fmla="*/ 0 h 24"/>
              <a:gd name="T2" fmla="*/ 0 w 38"/>
              <a:gd name="T3" fmla="*/ 24 h 24"/>
              <a:gd name="T4" fmla="*/ 38 w 38"/>
              <a:gd name="T5" fmla="*/ 24 h 24"/>
              <a:gd name="T6" fmla="*/ 38 w 38"/>
              <a:gd name="T7" fmla="*/ 0 h 24"/>
            </a:gdLst>
            <a:ahLst/>
            <a:cxnLst>
              <a:cxn ang="0">
                <a:pos x="T0" y="T1"/>
              </a:cxn>
              <a:cxn ang="0">
                <a:pos x="T2" y="T3"/>
              </a:cxn>
              <a:cxn ang="0">
                <a:pos x="T4" y="T5"/>
              </a:cxn>
              <a:cxn ang="0">
                <a:pos x="T6" y="T7"/>
              </a:cxn>
            </a:cxnLst>
            <a:rect l="0" t="0" r="r" b="b"/>
            <a:pathLst>
              <a:path w="38" h="24">
                <a:moveTo>
                  <a:pt x="38" y="0"/>
                </a:moveTo>
                <a:lnTo>
                  <a:pt x="0" y="24"/>
                </a:lnTo>
                <a:lnTo>
                  <a:pt x="38" y="24"/>
                </a:lnTo>
                <a:lnTo>
                  <a:pt x="3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8" name="Freeform 20"/>
          <p:cNvSpPr>
            <a:spLocks/>
          </p:cNvSpPr>
          <p:nvPr/>
        </p:nvSpPr>
        <p:spPr bwMode="auto">
          <a:xfrm>
            <a:off x="3691707" y="1706562"/>
            <a:ext cx="22225" cy="180975"/>
          </a:xfrm>
          <a:custGeom>
            <a:avLst/>
            <a:gdLst>
              <a:gd name="T0" fmla="*/ 0 w 14"/>
              <a:gd name="T1" fmla="*/ 4 h 114"/>
              <a:gd name="T2" fmla="*/ 0 w 14"/>
              <a:gd name="T3" fmla="*/ 114 h 114"/>
              <a:gd name="T4" fmla="*/ 14 w 14"/>
              <a:gd name="T5" fmla="*/ 88 h 114"/>
              <a:gd name="T6" fmla="*/ 14 w 14"/>
              <a:gd name="T7" fmla="*/ 0 h 114"/>
              <a:gd name="T8" fmla="*/ 0 w 14"/>
              <a:gd name="T9" fmla="*/ 4 h 114"/>
            </a:gdLst>
            <a:ahLst/>
            <a:cxnLst>
              <a:cxn ang="0">
                <a:pos x="T0" y="T1"/>
              </a:cxn>
              <a:cxn ang="0">
                <a:pos x="T2" y="T3"/>
              </a:cxn>
              <a:cxn ang="0">
                <a:pos x="T4" y="T5"/>
              </a:cxn>
              <a:cxn ang="0">
                <a:pos x="T6" y="T7"/>
              </a:cxn>
              <a:cxn ang="0">
                <a:pos x="T8" y="T9"/>
              </a:cxn>
            </a:cxnLst>
            <a:rect l="0" t="0" r="r" b="b"/>
            <a:pathLst>
              <a:path w="14" h="114">
                <a:moveTo>
                  <a:pt x="0" y="4"/>
                </a:moveTo>
                <a:lnTo>
                  <a:pt x="0" y="114"/>
                </a:lnTo>
                <a:lnTo>
                  <a:pt x="14" y="88"/>
                </a:lnTo>
                <a:lnTo>
                  <a:pt x="14" y="0"/>
                </a:lnTo>
                <a:lnTo>
                  <a:pt x="0" y="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9" name="Freeform 21"/>
          <p:cNvSpPr>
            <a:spLocks/>
          </p:cNvSpPr>
          <p:nvPr/>
        </p:nvSpPr>
        <p:spPr bwMode="auto">
          <a:xfrm>
            <a:off x="3694882" y="1500187"/>
            <a:ext cx="168275" cy="15875"/>
          </a:xfrm>
          <a:custGeom>
            <a:avLst/>
            <a:gdLst>
              <a:gd name="T0" fmla="*/ 0 w 106"/>
              <a:gd name="T1" fmla="*/ 10 h 10"/>
              <a:gd name="T2" fmla="*/ 78 w 106"/>
              <a:gd name="T3" fmla="*/ 10 h 10"/>
              <a:gd name="T4" fmla="*/ 106 w 106"/>
              <a:gd name="T5" fmla="*/ 0 h 10"/>
              <a:gd name="T6" fmla="*/ 32 w 106"/>
              <a:gd name="T7" fmla="*/ 0 h 10"/>
              <a:gd name="T8" fmla="*/ 0 w 106"/>
              <a:gd name="T9" fmla="*/ 10 h 10"/>
            </a:gdLst>
            <a:ahLst/>
            <a:cxnLst>
              <a:cxn ang="0">
                <a:pos x="T0" y="T1"/>
              </a:cxn>
              <a:cxn ang="0">
                <a:pos x="T2" y="T3"/>
              </a:cxn>
              <a:cxn ang="0">
                <a:pos x="T4" y="T5"/>
              </a:cxn>
              <a:cxn ang="0">
                <a:pos x="T6" y="T7"/>
              </a:cxn>
              <a:cxn ang="0">
                <a:pos x="T8" y="T9"/>
              </a:cxn>
            </a:cxnLst>
            <a:rect l="0" t="0" r="r" b="b"/>
            <a:pathLst>
              <a:path w="106" h="10">
                <a:moveTo>
                  <a:pt x="0" y="10"/>
                </a:moveTo>
                <a:lnTo>
                  <a:pt x="78" y="10"/>
                </a:lnTo>
                <a:lnTo>
                  <a:pt x="106" y="0"/>
                </a:lnTo>
                <a:lnTo>
                  <a:pt x="32" y="0"/>
                </a:lnTo>
                <a:lnTo>
                  <a:pt x="0" y="1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0" name="Rectangle 22"/>
          <p:cNvSpPr>
            <a:spLocks noChangeArrowheads="1"/>
          </p:cNvSpPr>
          <p:nvPr/>
        </p:nvSpPr>
        <p:spPr bwMode="auto">
          <a:xfrm>
            <a:off x="3701232" y="1522412"/>
            <a:ext cx="117475" cy="35877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1" name="Freeform 23"/>
          <p:cNvSpPr>
            <a:spLocks/>
          </p:cNvSpPr>
          <p:nvPr/>
        </p:nvSpPr>
        <p:spPr bwMode="auto">
          <a:xfrm>
            <a:off x="3821882" y="1500187"/>
            <a:ext cx="38100" cy="387350"/>
          </a:xfrm>
          <a:custGeom>
            <a:avLst/>
            <a:gdLst>
              <a:gd name="T0" fmla="*/ 0 w 24"/>
              <a:gd name="T1" fmla="*/ 12 h 244"/>
              <a:gd name="T2" fmla="*/ 0 w 24"/>
              <a:gd name="T3" fmla="*/ 244 h 244"/>
              <a:gd name="T4" fmla="*/ 24 w 24"/>
              <a:gd name="T5" fmla="*/ 188 h 244"/>
              <a:gd name="T6" fmla="*/ 24 w 24"/>
              <a:gd name="T7" fmla="*/ 0 h 244"/>
              <a:gd name="T8" fmla="*/ 0 w 24"/>
              <a:gd name="T9" fmla="*/ 12 h 244"/>
            </a:gdLst>
            <a:ahLst/>
            <a:cxnLst>
              <a:cxn ang="0">
                <a:pos x="T0" y="T1"/>
              </a:cxn>
              <a:cxn ang="0">
                <a:pos x="T2" y="T3"/>
              </a:cxn>
              <a:cxn ang="0">
                <a:pos x="T4" y="T5"/>
              </a:cxn>
              <a:cxn ang="0">
                <a:pos x="T6" y="T7"/>
              </a:cxn>
              <a:cxn ang="0">
                <a:pos x="T8" y="T9"/>
              </a:cxn>
            </a:cxnLst>
            <a:rect l="0" t="0" r="r" b="b"/>
            <a:pathLst>
              <a:path w="24" h="244">
                <a:moveTo>
                  <a:pt x="0" y="12"/>
                </a:moveTo>
                <a:lnTo>
                  <a:pt x="0" y="244"/>
                </a:lnTo>
                <a:lnTo>
                  <a:pt x="24" y="188"/>
                </a:lnTo>
                <a:lnTo>
                  <a:pt x="24" y="0"/>
                </a:lnTo>
                <a:lnTo>
                  <a:pt x="0" y="1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2" name="Rectangle 24"/>
          <p:cNvSpPr>
            <a:spLocks noChangeArrowheads="1"/>
          </p:cNvSpPr>
          <p:nvPr/>
        </p:nvSpPr>
        <p:spPr bwMode="auto">
          <a:xfrm>
            <a:off x="3374207" y="1881187"/>
            <a:ext cx="565150" cy="160337"/>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3" name="Rectangle 25"/>
          <p:cNvSpPr>
            <a:spLocks noChangeArrowheads="1"/>
          </p:cNvSpPr>
          <p:nvPr/>
        </p:nvSpPr>
        <p:spPr bwMode="auto">
          <a:xfrm>
            <a:off x="3566294" y="1908174"/>
            <a:ext cx="254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00" b="1" smtClean="0">
                <a:solidFill>
                  <a:srgbClr val="000000"/>
                </a:solidFill>
                <a:latin typeface="宋体" pitchFamily="2" charset="-122"/>
              </a:rPr>
              <a:t>物料</a:t>
            </a:r>
            <a:endParaRPr kumimoji="1" lang="zh-CN" altLang="en-US" sz="4400" b="1" smtClean="0">
              <a:solidFill>
                <a:srgbClr val="000000"/>
              </a:solidFill>
              <a:latin typeface="Arial" pitchFamily="34" charset="0"/>
              <a:ea typeface="方正楷体简体" pitchFamily="2" charset="-122"/>
            </a:endParaRPr>
          </a:p>
        </p:txBody>
      </p:sp>
      <p:grpSp>
        <p:nvGrpSpPr>
          <p:cNvPr id="904" name="Group 26"/>
          <p:cNvGrpSpPr>
            <a:grpSpLocks/>
          </p:cNvGrpSpPr>
          <p:nvPr/>
        </p:nvGrpSpPr>
        <p:grpSpPr bwMode="auto">
          <a:xfrm>
            <a:off x="4377507" y="3663949"/>
            <a:ext cx="963612" cy="2179638"/>
            <a:chOff x="3443" y="2414"/>
            <a:chExt cx="607" cy="1373"/>
          </a:xfrm>
        </p:grpSpPr>
        <p:sp>
          <p:nvSpPr>
            <p:cNvPr id="905" name="Rectangle 27"/>
            <p:cNvSpPr>
              <a:spLocks noChangeArrowheads="1"/>
            </p:cNvSpPr>
            <p:nvPr/>
          </p:nvSpPr>
          <p:spPr bwMode="auto">
            <a:xfrm>
              <a:off x="3443" y="2414"/>
              <a:ext cx="591" cy="1357"/>
            </a:xfrm>
            <a:prstGeom prst="rect">
              <a:avLst/>
            </a:prstGeom>
            <a:solidFill>
              <a:srgbClr val="FF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6" name="Rectangle 28"/>
            <p:cNvSpPr>
              <a:spLocks noChangeArrowheads="1"/>
            </p:cNvSpPr>
            <p:nvPr/>
          </p:nvSpPr>
          <p:spPr bwMode="auto">
            <a:xfrm>
              <a:off x="3459" y="2431"/>
              <a:ext cx="591" cy="1356"/>
            </a:xfrm>
            <a:prstGeom prst="rect">
              <a:avLst/>
            </a:prstGeom>
            <a:solidFill>
              <a:srgbClr val="99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7" name="Rectangle 29"/>
            <p:cNvSpPr>
              <a:spLocks noChangeArrowheads="1"/>
            </p:cNvSpPr>
            <p:nvPr/>
          </p:nvSpPr>
          <p:spPr bwMode="auto">
            <a:xfrm>
              <a:off x="3451" y="2422"/>
              <a:ext cx="591" cy="135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08" name="Group 30"/>
          <p:cNvGrpSpPr>
            <a:grpSpLocks/>
          </p:cNvGrpSpPr>
          <p:nvPr/>
        </p:nvGrpSpPr>
        <p:grpSpPr bwMode="auto">
          <a:xfrm>
            <a:off x="1870844" y="3668712"/>
            <a:ext cx="965200" cy="2198687"/>
            <a:chOff x="1587" y="2414"/>
            <a:chExt cx="608" cy="1385"/>
          </a:xfrm>
        </p:grpSpPr>
        <p:sp>
          <p:nvSpPr>
            <p:cNvPr id="909" name="Rectangle 31"/>
            <p:cNvSpPr>
              <a:spLocks noChangeArrowheads="1"/>
            </p:cNvSpPr>
            <p:nvPr/>
          </p:nvSpPr>
          <p:spPr bwMode="auto">
            <a:xfrm>
              <a:off x="1587" y="2414"/>
              <a:ext cx="592" cy="1369"/>
            </a:xfrm>
            <a:prstGeom prst="rect">
              <a:avLst/>
            </a:prstGeom>
            <a:solidFill>
              <a:srgbClr val="FF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0" name="Rectangle 32"/>
            <p:cNvSpPr>
              <a:spLocks noChangeArrowheads="1"/>
            </p:cNvSpPr>
            <p:nvPr/>
          </p:nvSpPr>
          <p:spPr bwMode="auto">
            <a:xfrm>
              <a:off x="1603" y="2431"/>
              <a:ext cx="592" cy="1368"/>
            </a:xfrm>
            <a:prstGeom prst="rect">
              <a:avLst/>
            </a:prstGeom>
            <a:solidFill>
              <a:srgbClr val="99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1" name="Rectangle 33"/>
            <p:cNvSpPr>
              <a:spLocks noChangeArrowheads="1"/>
            </p:cNvSpPr>
            <p:nvPr/>
          </p:nvSpPr>
          <p:spPr bwMode="auto">
            <a:xfrm>
              <a:off x="1595" y="2422"/>
              <a:ext cx="592" cy="136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12" name="Group 34"/>
          <p:cNvGrpSpPr>
            <a:grpSpLocks/>
          </p:cNvGrpSpPr>
          <p:nvPr/>
        </p:nvGrpSpPr>
        <p:grpSpPr bwMode="auto">
          <a:xfrm>
            <a:off x="1486669" y="2646362"/>
            <a:ext cx="1524000" cy="1123950"/>
            <a:chOff x="1345" y="1743"/>
            <a:chExt cx="960" cy="708"/>
          </a:xfrm>
        </p:grpSpPr>
        <p:sp>
          <p:nvSpPr>
            <p:cNvPr id="913" name="Freeform 35"/>
            <p:cNvSpPr>
              <a:spLocks/>
            </p:cNvSpPr>
            <p:nvPr/>
          </p:nvSpPr>
          <p:spPr bwMode="auto">
            <a:xfrm>
              <a:off x="1345" y="1743"/>
              <a:ext cx="960" cy="708"/>
            </a:xfrm>
            <a:custGeom>
              <a:avLst/>
              <a:gdLst>
                <a:gd name="T0" fmla="*/ 761 w 960"/>
                <a:gd name="T1" fmla="*/ 0 h 708"/>
                <a:gd name="T2" fmla="*/ 0 w 960"/>
                <a:gd name="T3" fmla="*/ 0 h 708"/>
                <a:gd name="T4" fmla="*/ 0 w 960"/>
                <a:gd name="T5" fmla="*/ 708 h 708"/>
                <a:gd name="T6" fmla="*/ 960 w 960"/>
                <a:gd name="T7" fmla="*/ 708 h 708"/>
                <a:gd name="T8" fmla="*/ 960 w 960"/>
                <a:gd name="T9" fmla="*/ 118 h 708"/>
                <a:gd name="T10" fmla="*/ 761 w 960"/>
                <a:gd name="T11" fmla="*/ 0 h 708"/>
              </a:gdLst>
              <a:ahLst/>
              <a:cxnLst>
                <a:cxn ang="0">
                  <a:pos x="T0" y="T1"/>
                </a:cxn>
                <a:cxn ang="0">
                  <a:pos x="T2" y="T3"/>
                </a:cxn>
                <a:cxn ang="0">
                  <a:pos x="T4" y="T5"/>
                </a:cxn>
                <a:cxn ang="0">
                  <a:pos x="T6" y="T7"/>
                </a:cxn>
                <a:cxn ang="0">
                  <a:pos x="T8" y="T9"/>
                </a:cxn>
                <a:cxn ang="0">
                  <a:pos x="T10" y="T11"/>
                </a:cxn>
              </a:cxnLst>
              <a:rect l="0" t="0" r="r" b="b"/>
              <a:pathLst>
                <a:path w="960" h="708">
                  <a:moveTo>
                    <a:pt x="761" y="0"/>
                  </a:moveTo>
                  <a:lnTo>
                    <a:pt x="0" y="0"/>
                  </a:lnTo>
                  <a:lnTo>
                    <a:pt x="0" y="708"/>
                  </a:lnTo>
                  <a:lnTo>
                    <a:pt x="960" y="708"/>
                  </a:lnTo>
                  <a:lnTo>
                    <a:pt x="960" y="118"/>
                  </a:lnTo>
                  <a:lnTo>
                    <a:pt x="7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4" name="Freeform 36"/>
            <p:cNvSpPr>
              <a:spLocks/>
            </p:cNvSpPr>
            <p:nvPr/>
          </p:nvSpPr>
          <p:spPr bwMode="auto">
            <a:xfrm>
              <a:off x="1345" y="1743"/>
              <a:ext cx="960" cy="708"/>
            </a:xfrm>
            <a:custGeom>
              <a:avLst/>
              <a:gdLst>
                <a:gd name="T0" fmla="*/ 761 w 960"/>
                <a:gd name="T1" fmla="*/ 0 h 708"/>
                <a:gd name="T2" fmla="*/ 0 w 960"/>
                <a:gd name="T3" fmla="*/ 0 h 708"/>
                <a:gd name="T4" fmla="*/ 0 w 960"/>
                <a:gd name="T5" fmla="*/ 708 h 708"/>
                <a:gd name="T6" fmla="*/ 960 w 960"/>
                <a:gd name="T7" fmla="*/ 708 h 708"/>
                <a:gd name="T8" fmla="*/ 960 w 960"/>
                <a:gd name="T9" fmla="*/ 118 h 708"/>
                <a:gd name="T10" fmla="*/ 761 w 960"/>
                <a:gd name="T11" fmla="*/ 0 h 708"/>
              </a:gdLst>
              <a:ahLst/>
              <a:cxnLst>
                <a:cxn ang="0">
                  <a:pos x="T0" y="T1"/>
                </a:cxn>
                <a:cxn ang="0">
                  <a:pos x="T2" y="T3"/>
                </a:cxn>
                <a:cxn ang="0">
                  <a:pos x="T4" y="T5"/>
                </a:cxn>
                <a:cxn ang="0">
                  <a:pos x="T6" y="T7"/>
                </a:cxn>
                <a:cxn ang="0">
                  <a:pos x="T8" y="T9"/>
                </a:cxn>
                <a:cxn ang="0">
                  <a:pos x="T10" y="T11"/>
                </a:cxn>
              </a:cxnLst>
              <a:rect l="0" t="0" r="r" b="b"/>
              <a:pathLst>
                <a:path w="960" h="708">
                  <a:moveTo>
                    <a:pt x="761" y="0"/>
                  </a:moveTo>
                  <a:lnTo>
                    <a:pt x="0" y="0"/>
                  </a:lnTo>
                  <a:lnTo>
                    <a:pt x="0" y="708"/>
                  </a:lnTo>
                  <a:lnTo>
                    <a:pt x="960" y="708"/>
                  </a:lnTo>
                  <a:lnTo>
                    <a:pt x="960" y="118"/>
                  </a:lnTo>
                  <a:lnTo>
                    <a:pt x="761"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15" name="Freeform 37"/>
          <p:cNvSpPr>
            <a:spLocks/>
          </p:cNvSpPr>
          <p:nvPr/>
        </p:nvSpPr>
        <p:spPr bwMode="auto">
          <a:xfrm>
            <a:off x="2697932" y="2606674"/>
            <a:ext cx="303212" cy="187325"/>
          </a:xfrm>
          <a:custGeom>
            <a:avLst/>
            <a:gdLst>
              <a:gd name="T0" fmla="*/ 0 w 191"/>
              <a:gd name="T1" fmla="*/ 4 h 118"/>
              <a:gd name="T2" fmla="*/ 0 w 191"/>
              <a:gd name="T3" fmla="*/ 4 h 118"/>
              <a:gd name="T4" fmla="*/ 189 w 191"/>
              <a:gd name="T5" fmla="*/ 118 h 118"/>
              <a:gd name="T6" fmla="*/ 191 w 191"/>
              <a:gd name="T7" fmla="*/ 114 h 118"/>
              <a:gd name="T8" fmla="*/ 2 w 191"/>
              <a:gd name="T9" fmla="*/ 0 h 118"/>
              <a:gd name="T10" fmla="*/ 0 w 191"/>
              <a:gd name="T11" fmla="*/ 0 h 118"/>
              <a:gd name="T12" fmla="*/ 2 w 191"/>
              <a:gd name="T13" fmla="*/ 0 h 118"/>
              <a:gd name="T14" fmla="*/ 0 w 191"/>
              <a:gd name="T15" fmla="*/ 0 h 118"/>
              <a:gd name="T16" fmla="*/ 0 w 191"/>
              <a:gd name="T17"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18">
                <a:moveTo>
                  <a:pt x="0" y="4"/>
                </a:moveTo>
                <a:lnTo>
                  <a:pt x="0" y="4"/>
                </a:lnTo>
                <a:lnTo>
                  <a:pt x="189" y="118"/>
                </a:lnTo>
                <a:lnTo>
                  <a:pt x="191" y="114"/>
                </a:lnTo>
                <a:lnTo>
                  <a:pt x="2" y="0"/>
                </a:lnTo>
                <a:lnTo>
                  <a:pt x="0" y="0"/>
                </a:lnTo>
                <a:lnTo>
                  <a:pt x="2"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6" name="Freeform 38"/>
          <p:cNvSpPr>
            <a:spLocks/>
          </p:cNvSpPr>
          <p:nvPr/>
        </p:nvSpPr>
        <p:spPr bwMode="auto">
          <a:xfrm>
            <a:off x="2678882" y="2609849"/>
            <a:ext cx="315912" cy="296863"/>
          </a:xfrm>
          <a:custGeom>
            <a:avLst/>
            <a:gdLst>
              <a:gd name="T0" fmla="*/ 8 w 199"/>
              <a:gd name="T1" fmla="*/ 187 h 187"/>
              <a:gd name="T2" fmla="*/ 14 w 199"/>
              <a:gd name="T3" fmla="*/ 155 h 187"/>
              <a:gd name="T4" fmla="*/ 16 w 199"/>
              <a:gd name="T5" fmla="*/ 128 h 187"/>
              <a:gd name="T6" fmla="*/ 18 w 199"/>
              <a:gd name="T7" fmla="*/ 104 h 187"/>
              <a:gd name="T8" fmla="*/ 20 w 199"/>
              <a:gd name="T9" fmla="*/ 76 h 187"/>
              <a:gd name="T10" fmla="*/ 18 w 199"/>
              <a:gd name="T11" fmla="*/ 68 h 187"/>
              <a:gd name="T12" fmla="*/ 16 w 199"/>
              <a:gd name="T13" fmla="*/ 58 h 187"/>
              <a:gd name="T14" fmla="*/ 16 w 199"/>
              <a:gd name="T15" fmla="*/ 48 h 187"/>
              <a:gd name="T16" fmla="*/ 12 w 199"/>
              <a:gd name="T17" fmla="*/ 40 h 187"/>
              <a:gd name="T18" fmla="*/ 10 w 199"/>
              <a:gd name="T19" fmla="*/ 30 h 187"/>
              <a:gd name="T20" fmla="*/ 8 w 199"/>
              <a:gd name="T21" fmla="*/ 22 h 187"/>
              <a:gd name="T22" fmla="*/ 2 w 199"/>
              <a:gd name="T23" fmla="*/ 10 h 187"/>
              <a:gd name="T24" fmla="*/ 0 w 199"/>
              <a:gd name="T25" fmla="*/ 0 h 187"/>
              <a:gd name="T26" fmla="*/ 2 w 199"/>
              <a:gd name="T27" fmla="*/ 0 h 187"/>
              <a:gd name="T28" fmla="*/ 6 w 199"/>
              <a:gd name="T29" fmla="*/ 0 h 187"/>
              <a:gd name="T30" fmla="*/ 12 w 199"/>
              <a:gd name="T31" fmla="*/ 0 h 187"/>
              <a:gd name="T32" fmla="*/ 14 w 199"/>
              <a:gd name="T33" fmla="*/ 0 h 187"/>
              <a:gd name="T34" fmla="*/ 28 w 199"/>
              <a:gd name="T35" fmla="*/ 10 h 187"/>
              <a:gd name="T36" fmla="*/ 44 w 199"/>
              <a:gd name="T37" fmla="*/ 20 h 187"/>
              <a:gd name="T38" fmla="*/ 60 w 199"/>
              <a:gd name="T39" fmla="*/ 30 h 187"/>
              <a:gd name="T40" fmla="*/ 77 w 199"/>
              <a:gd name="T41" fmla="*/ 40 h 187"/>
              <a:gd name="T42" fmla="*/ 93 w 199"/>
              <a:gd name="T43" fmla="*/ 50 h 187"/>
              <a:gd name="T44" fmla="*/ 109 w 199"/>
              <a:gd name="T45" fmla="*/ 60 h 187"/>
              <a:gd name="T46" fmla="*/ 121 w 199"/>
              <a:gd name="T47" fmla="*/ 68 h 187"/>
              <a:gd name="T48" fmla="*/ 137 w 199"/>
              <a:gd name="T49" fmla="*/ 78 h 187"/>
              <a:gd name="T50" fmla="*/ 149 w 199"/>
              <a:gd name="T51" fmla="*/ 86 h 187"/>
              <a:gd name="T52" fmla="*/ 163 w 199"/>
              <a:gd name="T53" fmla="*/ 94 h 187"/>
              <a:gd name="T54" fmla="*/ 171 w 199"/>
              <a:gd name="T55" fmla="*/ 100 h 187"/>
              <a:gd name="T56" fmla="*/ 181 w 199"/>
              <a:gd name="T57" fmla="*/ 106 h 187"/>
              <a:gd name="T58" fmla="*/ 189 w 199"/>
              <a:gd name="T59" fmla="*/ 112 h 187"/>
              <a:gd name="T60" fmla="*/ 195 w 199"/>
              <a:gd name="T61" fmla="*/ 114 h 187"/>
              <a:gd name="T62" fmla="*/ 199 w 199"/>
              <a:gd name="T63" fmla="*/ 116 h 187"/>
              <a:gd name="T64" fmla="*/ 199 w 199"/>
              <a:gd name="T65" fmla="*/ 118 h 187"/>
              <a:gd name="T66" fmla="*/ 199 w 199"/>
              <a:gd name="T67" fmla="*/ 122 h 187"/>
              <a:gd name="T68" fmla="*/ 199 w 199"/>
              <a:gd name="T69" fmla="*/ 124 h 187"/>
              <a:gd name="T70" fmla="*/ 199 w 199"/>
              <a:gd name="T71" fmla="*/ 128 h 187"/>
              <a:gd name="T72" fmla="*/ 199 w 199"/>
              <a:gd name="T73" fmla="*/ 132 h 187"/>
              <a:gd name="T74" fmla="*/ 193 w 199"/>
              <a:gd name="T75" fmla="*/ 132 h 187"/>
              <a:gd name="T76" fmla="*/ 187 w 199"/>
              <a:gd name="T77" fmla="*/ 132 h 187"/>
              <a:gd name="T78" fmla="*/ 181 w 199"/>
              <a:gd name="T79" fmla="*/ 132 h 187"/>
              <a:gd name="T80" fmla="*/ 175 w 199"/>
              <a:gd name="T81" fmla="*/ 132 h 187"/>
              <a:gd name="T82" fmla="*/ 167 w 199"/>
              <a:gd name="T83" fmla="*/ 132 h 187"/>
              <a:gd name="T84" fmla="*/ 163 w 199"/>
              <a:gd name="T85" fmla="*/ 132 h 187"/>
              <a:gd name="T86" fmla="*/ 159 w 199"/>
              <a:gd name="T87" fmla="*/ 132 h 187"/>
              <a:gd name="T88" fmla="*/ 155 w 199"/>
              <a:gd name="T89" fmla="*/ 134 h 187"/>
              <a:gd name="T90" fmla="*/ 141 w 199"/>
              <a:gd name="T91" fmla="*/ 134 h 187"/>
              <a:gd name="T92" fmla="*/ 129 w 199"/>
              <a:gd name="T93" fmla="*/ 136 h 187"/>
              <a:gd name="T94" fmla="*/ 119 w 199"/>
              <a:gd name="T95" fmla="*/ 138 h 187"/>
              <a:gd name="T96" fmla="*/ 107 w 199"/>
              <a:gd name="T97" fmla="*/ 140 h 187"/>
              <a:gd name="T98" fmla="*/ 99 w 199"/>
              <a:gd name="T99" fmla="*/ 145 h 187"/>
              <a:gd name="T100" fmla="*/ 87 w 199"/>
              <a:gd name="T101" fmla="*/ 147 h 187"/>
              <a:gd name="T102" fmla="*/ 79 w 199"/>
              <a:gd name="T103" fmla="*/ 151 h 187"/>
              <a:gd name="T104" fmla="*/ 71 w 199"/>
              <a:gd name="T105" fmla="*/ 153 h 187"/>
              <a:gd name="T106" fmla="*/ 60 w 199"/>
              <a:gd name="T107" fmla="*/ 157 h 187"/>
              <a:gd name="T108" fmla="*/ 54 w 199"/>
              <a:gd name="T109" fmla="*/ 161 h 187"/>
              <a:gd name="T110" fmla="*/ 44 w 199"/>
              <a:gd name="T111" fmla="*/ 165 h 187"/>
              <a:gd name="T112" fmla="*/ 38 w 199"/>
              <a:gd name="T113" fmla="*/ 171 h 187"/>
              <a:gd name="T114" fmla="*/ 30 w 199"/>
              <a:gd name="T115" fmla="*/ 175 h 187"/>
              <a:gd name="T116" fmla="*/ 22 w 199"/>
              <a:gd name="T117" fmla="*/ 179 h 187"/>
              <a:gd name="T118" fmla="*/ 16 w 199"/>
              <a:gd name="T119" fmla="*/ 183 h 187"/>
              <a:gd name="T120" fmla="*/ 8 w 199"/>
              <a:gd name="T121"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9" h="187">
                <a:moveTo>
                  <a:pt x="8" y="187"/>
                </a:moveTo>
                <a:lnTo>
                  <a:pt x="14" y="155"/>
                </a:lnTo>
                <a:lnTo>
                  <a:pt x="16" y="128"/>
                </a:lnTo>
                <a:lnTo>
                  <a:pt x="18" y="104"/>
                </a:lnTo>
                <a:lnTo>
                  <a:pt x="20" y="76"/>
                </a:lnTo>
                <a:lnTo>
                  <a:pt x="18" y="68"/>
                </a:lnTo>
                <a:lnTo>
                  <a:pt x="16" y="58"/>
                </a:lnTo>
                <a:lnTo>
                  <a:pt x="16" y="48"/>
                </a:lnTo>
                <a:lnTo>
                  <a:pt x="12" y="40"/>
                </a:lnTo>
                <a:lnTo>
                  <a:pt x="10" y="30"/>
                </a:lnTo>
                <a:lnTo>
                  <a:pt x="8" y="22"/>
                </a:lnTo>
                <a:lnTo>
                  <a:pt x="2" y="10"/>
                </a:lnTo>
                <a:lnTo>
                  <a:pt x="0" y="0"/>
                </a:lnTo>
                <a:lnTo>
                  <a:pt x="2" y="0"/>
                </a:lnTo>
                <a:lnTo>
                  <a:pt x="6" y="0"/>
                </a:lnTo>
                <a:lnTo>
                  <a:pt x="12" y="0"/>
                </a:lnTo>
                <a:lnTo>
                  <a:pt x="14" y="0"/>
                </a:lnTo>
                <a:lnTo>
                  <a:pt x="28" y="10"/>
                </a:lnTo>
                <a:lnTo>
                  <a:pt x="44" y="20"/>
                </a:lnTo>
                <a:lnTo>
                  <a:pt x="60" y="30"/>
                </a:lnTo>
                <a:lnTo>
                  <a:pt x="77" y="40"/>
                </a:lnTo>
                <a:lnTo>
                  <a:pt x="93" y="50"/>
                </a:lnTo>
                <a:lnTo>
                  <a:pt x="109" y="60"/>
                </a:lnTo>
                <a:lnTo>
                  <a:pt x="121" y="68"/>
                </a:lnTo>
                <a:lnTo>
                  <a:pt x="137" y="78"/>
                </a:lnTo>
                <a:lnTo>
                  <a:pt x="149" y="86"/>
                </a:lnTo>
                <a:lnTo>
                  <a:pt x="163" y="94"/>
                </a:lnTo>
                <a:lnTo>
                  <a:pt x="171" y="100"/>
                </a:lnTo>
                <a:lnTo>
                  <a:pt x="181" y="106"/>
                </a:lnTo>
                <a:lnTo>
                  <a:pt x="189" y="112"/>
                </a:lnTo>
                <a:lnTo>
                  <a:pt x="195" y="114"/>
                </a:lnTo>
                <a:lnTo>
                  <a:pt x="199" y="116"/>
                </a:lnTo>
                <a:lnTo>
                  <a:pt x="199" y="118"/>
                </a:lnTo>
                <a:lnTo>
                  <a:pt x="199" y="122"/>
                </a:lnTo>
                <a:lnTo>
                  <a:pt x="199" y="124"/>
                </a:lnTo>
                <a:lnTo>
                  <a:pt x="199" y="128"/>
                </a:lnTo>
                <a:lnTo>
                  <a:pt x="199" y="132"/>
                </a:lnTo>
                <a:lnTo>
                  <a:pt x="193" y="132"/>
                </a:lnTo>
                <a:lnTo>
                  <a:pt x="187" y="132"/>
                </a:lnTo>
                <a:lnTo>
                  <a:pt x="181" y="132"/>
                </a:lnTo>
                <a:lnTo>
                  <a:pt x="175" y="132"/>
                </a:lnTo>
                <a:lnTo>
                  <a:pt x="167" y="132"/>
                </a:lnTo>
                <a:lnTo>
                  <a:pt x="163" y="132"/>
                </a:lnTo>
                <a:lnTo>
                  <a:pt x="159" y="132"/>
                </a:lnTo>
                <a:lnTo>
                  <a:pt x="155" y="134"/>
                </a:lnTo>
                <a:lnTo>
                  <a:pt x="141" y="134"/>
                </a:lnTo>
                <a:lnTo>
                  <a:pt x="129" y="136"/>
                </a:lnTo>
                <a:lnTo>
                  <a:pt x="119" y="138"/>
                </a:lnTo>
                <a:lnTo>
                  <a:pt x="107" y="140"/>
                </a:lnTo>
                <a:lnTo>
                  <a:pt x="99" y="145"/>
                </a:lnTo>
                <a:lnTo>
                  <a:pt x="87" y="147"/>
                </a:lnTo>
                <a:lnTo>
                  <a:pt x="79" y="151"/>
                </a:lnTo>
                <a:lnTo>
                  <a:pt x="71" y="153"/>
                </a:lnTo>
                <a:lnTo>
                  <a:pt x="60" y="157"/>
                </a:lnTo>
                <a:lnTo>
                  <a:pt x="54" y="161"/>
                </a:lnTo>
                <a:lnTo>
                  <a:pt x="44" y="165"/>
                </a:lnTo>
                <a:lnTo>
                  <a:pt x="38" y="171"/>
                </a:lnTo>
                <a:lnTo>
                  <a:pt x="30" y="175"/>
                </a:lnTo>
                <a:lnTo>
                  <a:pt x="22" y="179"/>
                </a:lnTo>
                <a:lnTo>
                  <a:pt x="16" y="183"/>
                </a:lnTo>
                <a:lnTo>
                  <a:pt x="8" y="1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7" name="Freeform 39"/>
          <p:cNvSpPr>
            <a:spLocks/>
          </p:cNvSpPr>
          <p:nvPr/>
        </p:nvSpPr>
        <p:spPr bwMode="auto">
          <a:xfrm>
            <a:off x="2704282" y="2609849"/>
            <a:ext cx="296862" cy="242888"/>
          </a:xfrm>
          <a:custGeom>
            <a:avLst/>
            <a:gdLst>
              <a:gd name="T0" fmla="*/ 22 w 187"/>
              <a:gd name="T1" fmla="*/ 153 h 153"/>
              <a:gd name="T2" fmla="*/ 24 w 187"/>
              <a:gd name="T3" fmla="*/ 124 h 153"/>
              <a:gd name="T4" fmla="*/ 26 w 187"/>
              <a:gd name="T5" fmla="*/ 108 h 153"/>
              <a:gd name="T6" fmla="*/ 26 w 187"/>
              <a:gd name="T7" fmla="*/ 92 h 153"/>
              <a:gd name="T8" fmla="*/ 26 w 187"/>
              <a:gd name="T9" fmla="*/ 72 h 153"/>
              <a:gd name="T10" fmla="*/ 24 w 187"/>
              <a:gd name="T11" fmla="*/ 56 h 153"/>
              <a:gd name="T12" fmla="*/ 18 w 187"/>
              <a:gd name="T13" fmla="*/ 44 h 153"/>
              <a:gd name="T14" fmla="*/ 12 w 187"/>
              <a:gd name="T15" fmla="*/ 30 h 153"/>
              <a:gd name="T16" fmla="*/ 8 w 187"/>
              <a:gd name="T17" fmla="*/ 20 h 153"/>
              <a:gd name="T18" fmla="*/ 4 w 187"/>
              <a:gd name="T19" fmla="*/ 12 h 153"/>
              <a:gd name="T20" fmla="*/ 2 w 187"/>
              <a:gd name="T21" fmla="*/ 4 h 153"/>
              <a:gd name="T22" fmla="*/ 0 w 187"/>
              <a:gd name="T23" fmla="*/ 0 h 153"/>
              <a:gd name="T24" fmla="*/ 0 w 187"/>
              <a:gd name="T25" fmla="*/ 0 h 153"/>
              <a:gd name="T26" fmla="*/ 187 w 187"/>
              <a:gd name="T27" fmla="*/ 118 h 153"/>
              <a:gd name="T28" fmla="*/ 185 w 187"/>
              <a:gd name="T29" fmla="*/ 118 h 153"/>
              <a:gd name="T30" fmla="*/ 181 w 187"/>
              <a:gd name="T31" fmla="*/ 118 h 153"/>
              <a:gd name="T32" fmla="*/ 173 w 187"/>
              <a:gd name="T33" fmla="*/ 118 h 153"/>
              <a:gd name="T34" fmla="*/ 163 w 187"/>
              <a:gd name="T35" fmla="*/ 116 h 153"/>
              <a:gd name="T36" fmla="*/ 153 w 187"/>
              <a:gd name="T37" fmla="*/ 116 h 153"/>
              <a:gd name="T38" fmla="*/ 137 w 187"/>
              <a:gd name="T39" fmla="*/ 118 h 153"/>
              <a:gd name="T40" fmla="*/ 123 w 187"/>
              <a:gd name="T41" fmla="*/ 118 h 153"/>
              <a:gd name="T42" fmla="*/ 107 w 187"/>
              <a:gd name="T43" fmla="*/ 118 h 153"/>
              <a:gd name="T44" fmla="*/ 93 w 187"/>
              <a:gd name="T45" fmla="*/ 122 h 153"/>
              <a:gd name="T46" fmla="*/ 83 w 187"/>
              <a:gd name="T47" fmla="*/ 124 h 153"/>
              <a:gd name="T48" fmla="*/ 73 w 187"/>
              <a:gd name="T49" fmla="*/ 126 h 153"/>
              <a:gd name="T50" fmla="*/ 65 w 187"/>
              <a:gd name="T51" fmla="*/ 132 h 153"/>
              <a:gd name="T52" fmla="*/ 55 w 187"/>
              <a:gd name="T53" fmla="*/ 134 h 153"/>
              <a:gd name="T54" fmla="*/ 44 w 187"/>
              <a:gd name="T55" fmla="*/ 138 h 153"/>
              <a:gd name="T56" fmla="*/ 34 w 187"/>
              <a:gd name="T57" fmla="*/ 145 h 153"/>
              <a:gd name="T58" fmla="*/ 22 w 187"/>
              <a:gd name="T5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53">
                <a:moveTo>
                  <a:pt x="22" y="153"/>
                </a:moveTo>
                <a:lnTo>
                  <a:pt x="24" y="124"/>
                </a:lnTo>
                <a:lnTo>
                  <a:pt x="26" y="108"/>
                </a:lnTo>
                <a:lnTo>
                  <a:pt x="26" y="92"/>
                </a:lnTo>
                <a:lnTo>
                  <a:pt x="26" y="72"/>
                </a:lnTo>
                <a:lnTo>
                  <a:pt x="24" y="56"/>
                </a:lnTo>
                <a:lnTo>
                  <a:pt x="18" y="44"/>
                </a:lnTo>
                <a:lnTo>
                  <a:pt x="12" y="30"/>
                </a:lnTo>
                <a:lnTo>
                  <a:pt x="8" y="20"/>
                </a:lnTo>
                <a:lnTo>
                  <a:pt x="4" y="12"/>
                </a:lnTo>
                <a:lnTo>
                  <a:pt x="2" y="4"/>
                </a:lnTo>
                <a:lnTo>
                  <a:pt x="0" y="0"/>
                </a:lnTo>
                <a:lnTo>
                  <a:pt x="0" y="0"/>
                </a:lnTo>
                <a:lnTo>
                  <a:pt x="187" y="118"/>
                </a:lnTo>
                <a:lnTo>
                  <a:pt x="185" y="118"/>
                </a:lnTo>
                <a:lnTo>
                  <a:pt x="181" y="118"/>
                </a:lnTo>
                <a:lnTo>
                  <a:pt x="173" y="118"/>
                </a:lnTo>
                <a:lnTo>
                  <a:pt x="163" y="116"/>
                </a:lnTo>
                <a:lnTo>
                  <a:pt x="153" y="116"/>
                </a:lnTo>
                <a:lnTo>
                  <a:pt x="137" y="118"/>
                </a:lnTo>
                <a:lnTo>
                  <a:pt x="123" y="118"/>
                </a:lnTo>
                <a:lnTo>
                  <a:pt x="107" y="118"/>
                </a:lnTo>
                <a:lnTo>
                  <a:pt x="93" y="122"/>
                </a:lnTo>
                <a:lnTo>
                  <a:pt x="83" y="124"/>
                </a:lnTo>
                <a:lnTo>
                  <a:pt x="73" y="126"/>
                </a:lnTo>
                <a:lnTo>
                  <a:pt x="65" y="132"/>
                </a:lnTo>
                <a:lnTo>
                  <a:pt x="55" y="134"/>
                </a:lnTo>
                <a:lnTo>
                  <a:pt x="44" y="138"/>
                </a:lnTo>
                <a:lnTo>
                  <a:pt x="34" y="145"/>
                </a:lnTo>
                <a:lnTo>
                  <a:pt x="22"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8" name="Freeform 40"/>
          <p:cNvSpPr>
            <a:spLocks/>
          </p:cNvSpPr>
          <p:nvPr/>
        </p:nvSpPr>
        <p:spPr bwMode="auto">
          <a:xfrm>
            <a:off x="2736032" y="2733674"/>
            <a:ext cx="6350" cy="119063"/>
          </a:xfrm>
          <a:custGeom>
            <a:avLst/>
            <a:gdLst>
              <a:gd name="T0" fmla="*/ 2 w 4"/>
              <a:gd name="T1" fmla="*/ 0 h 75"/>
              <a:gd name="T2" fmla="*/ 2 w 4"/>
              <a:gd name="T3" fmla="*/ 0 h 75"/>
              <a:gd name="T4" fmla="*/ 2 w 4"/>
              <a:gd name="T5" fmla="*/ 18 h 75"/>
              <a:gd name="T6" fmla="*/ 2 w 4"/>
              <a:gd name="T7" fmla="*/ 32 h 75"/>
              <a:gd name="T8" fmla="*/ 0 w 4"/>
              <a:gd name="T9" fmla="*/ 48 h 75"/>
              <a:gd name="T10" fmla="*/ 0 w 4"/>
              <a:gd name="T11" fmla="*/ 75 h 75"/>
              <a:gd name="T12" fmla="*/ 2 w 4"/>
              <a:gd name="T13" fmla="*/ 75 h 75"/>
              <a:gd name="T14" fmla="*/ 2 w 4"/>
              <a:gd name="T15" fmla="*/ 48 h 75"/>
              <a:gd name="T16" fmla="*/ 4 w 4"/>
              <a:gd name="T17" fmla="*/ 32 h 75"/>
              <a:gd name="T18" fmla="*/ 4 w 4"/>
              <a:gd name="T19" fmla="*/ 18 h 75"/>
              <a:gd name="T20" fmla="*/ 4 w 4"/>
              <a:gd name="T21" fmla="*/ 0 h 75"/>
              <a:gd name="T22" fmla="*/ 2 w 4"/>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5">
                <a:moveTo>
                  <a:pt x="2" y="0"/>
                </a:moveTo>
                <a:lnTo>
                  <a:pt x="2" y="0"/>
                </a:lnTo>
                <a:lnTo>
                  <a:pt x="2" y="18"/>
                </a:lnTo>
                <a:lnTo>
                  <a:pt x="2" y="32"/>
                </a:lnTo>
                <a:lnTo>
                  <a:pt x="0" y="48"/>
                </a:lnTo>
                <a:lnTo>
                  <a:pt x="0" y="75"/>
                </a:lnTo>
                <a:lnTo>
                  <a:pt x="2" y="75"/>
                </a:lnTo>
                <a:lnTo>
                  <a:pt x="2" y="48"/>
                </a:lnTo>
                <a:lnTo>
                  <a:pt x="4" y="32"/>
                </a:lnTo>
                <a:lnTo>
                  <a:pt x="4" y="18"/>
                </a:lnTo>
                <a:lnTo>
                  <a:pt x="4"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9" name="Freeform 41"/>
          <p:cNvSpPr>
            <a:spLocks/>
          </p:cNvSpPr>
          <p:nvPr/>
        </p:nvSpPr>
        <p:spPr bwMode="auto">
          <a:xfrm>
            <a:off x="2697932" y="2609849"/>
            <a:ext cx="41275" cy="107950"/>
          </a:xfrm>
          <a:custGeom>
            <a:avLst/>
            <a:gdLst>
              <a:gd name="T0" fmla="*/ 2 w 26"/>
              <a:gd name="T1" fmla="*/ 0 h 68"/>
              <a:gd name="T2" fmla="*/ 2 w 26"/>
              <a:gd name="T3" fmla="*/ 0 h 68"/>
              <a:gd name="T4" fmla="*/ 0 w 26"/>
              <a:gd name="T5" fmla="*/ 2 h 68"/>
              <a:gd name="T6" fmla="*/ 2 w 26"/>
              <a:gd name="T7" fmla="*/ 6 h 68"/>
              <a:gd name="T8" fmla="*/ 4 w 26"/>
              <a:gd name="T9" fmla="*/ 12 h 68"/>
              <a:gd name="T10" fmla="*/ 6 w 26"/>
              <a:gd name="T11" fmla="*/ 20 h 68"/>
              <a:gd name="T12" fmla="*/ 14 w 26"/>
              <a:gd name="T13" fmla="*/ 30 h 68"/>
              <a:gd name="T14" fmla="*/ 16 w 26"/>
              <a:gd name="T15" fmla="*/ 42 h 68"/>
              <a:gd name="T16" fmla="*/ 22 w 26"/>
              <a:gd name="T17" fmla="*/ 54 h 68"/>
              <a:gd name="T18" fmla="*/ 22 w 26"/>
              <a:gd name="T19" fmla="*/ 68 h 68"/>
              <a:gd name="T20" fmla="*/ 26 w 26"/>
              <a:gd name="T21" fmla="*/ 68 h 68"/>
              <a:gd name="T22" fmla="*/ 24 w 26"/>
              <a:gd name="T23" fmla="*/ 54 h 68"/>
              <a:gd name="T24" fmla="*/ 20 w 26"/>
              <a:gd name="T25" fmla="*/ 40 h 68"/>
              <a:gd name="T26" fmla="*/ 16 w 26"/>
              <a:gd name="T27" fmla="*/ 28 h 68"/>
              <a:gd name="T28" fmla="*/ 10 w 26"/>
              <a:gd name="T29" fmla="*/ 18 h 68"/>
              <a:gd name="T30" fmla="*/ 6 w 26"/>
              <a:gd name="T31" fmla="*/ 12 h 68"/>
              <a:gd name="T32" fmla="*/ 4 w 26"/>
              <a:gd name="T33" fmla="*/ 4 h 68"/>
              <a:gd name="T34" fmla="*/ 4 w 26"/>
              <a:gd name="T35" fmla="*/ 0 h 68"/>
              <a:gd name="T36" fmla="*/ 0 w 26"/>
              <a:gd name="T37" fmla="*/ 2 h 68"/>
              <a:gd name="T38" fmla="*/ 2 w 26"/>
              <a:gd name="T3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68">
                <a:moveTo>
                  <a:pt x="2" y="0"/>
                </a:moveTo>
                <a:lnTo>
                  <a:pt x="2" y="0"/>
                </a:lnTo>
                <a:lnTo>
                  <a:pt x="0" y="2"/>
                </a:lnTo>
                <a:lnTo>
                  <a:pt x="2" y="6"/>
                </a:lnTo>
                <a:lnTo>
                  <a:pt x="4" y="12"/>
                </a:lnTo>
                <a:lnTo>
                  <a:pt x="6" y="20"/>
                </a:lnTo>
                <a:lnTo>
                  <a:pt x="14" y="30"/>
                </a:lnTo>
                <a:lnTo>
                  <a:pt x="16" y="42"/>
                </a:lnTo>
                <a:lnTo>
                  <a:pt x="22" y="54"/>
                </a:lnTo>
                <a:lnTo>
                  <a:pt x="22" y="68"/>
                </a:lnTo>
                <a:lnTo>
                  <a:pt x="26" y="68"/>
                </a:lnTo>
                <a:lnTo>
                  <a:pt x="24" y="54"/>
                </a:lnTo>
                <a:lnTo>
                  <a:pt x="20" y="40"/>
                </a:lnTo>
                <a:lnTo>
                  <a:pt x="16" y="28"/>
                </a:lnTo>
                <a:lnTo>
                  <a:pt x="10" y="18"/>
                </a:lnTo>
                <a:lnTo>
                  <a:pt x="6" y="12"/>
                </a:lnTo>
                <a:lnTo>
                  <a:pt x="4" y="4"/>
                </a:lnTo>
                <a:lnTo>
                  <a:pt x="4" y="0"/>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0" name="Freeform 42"/>
          <p:cNvSpPr>
            <a:spLocks/>
          </p:cNvSpPr>
          <p:nvPr/>
        </p:nvSpPr>
        <p:spPr bwMode="auto">
          <a:xfrm>
            <a:off x="2704282" y="2609849"/>
            <a:ext cx="296862" cy="187325"/>
          </a:xfrm>
          <a:custGeom>
            <a:avLst/>
            <a:gdLst>
              <a:gd name="T0" fmla="*/ 187 w 187"/>
              <a:gd name="T1" fmla="*/ 116 h 118"/>
              <a:gd name="T2" fmla="*/ 187 w 187"/>
              <a:gd name="T3" fmla="*/ 114 h 118"/>
              <a:gd name="T4" fmla="*/ 0 w 187"/>
              <a:gd name="T5" fmla="*/ 0 h 118"/>
              <a:gd name="T6" fmla="*/ 0 w 187"/>
              <a:gd name="T7" fmla="*/ 2 h 118"/>
              <a:gd name="T8" fmla="*/ 185 w 187"/>
              <a:gd name="T9" fmla="*/ 118 h 118"/>
              <a:gd name="T10" fmla="*/ 183 w 187"/>
              <a:gd name="T11" fmla="*/ 118 h 118"/>
              <a:gd name="T12" fmla="*/ 187 w 187"/>
              <a:gd name="T13" fmla="*/ 116 h 118"/>
            </a:gdLst>
            <a:ahLst/>
            <a:cxnLst>
              <a:cxn ang="0">
                <a:pos x="T0" y="T1"/>
              </a:cxn>
              <a:cxn ang="0">
                <a:pos x="T2" y="T3"/>
              </a:cxn>
              <a:cxn ang="0">
                <a:pos x="T4" y="T5"/>
              </a:cxn>
              <a:cxn ang="0">
                <a:pos x="T6" y="T7"/>
              </a:cxn>
              <a:cxn ang="0">
                <a:pos x="T8" y="T9"/>
              </a:cxn>
              <a:cxn ang="0">
                <a:pos x="T10" y="T11"/>
              </a:cxn>
              <a:cxn ang="0">
                <a:pos x="T12" y="T13"/>
              </a:cxn>
            </a:cxnLst>
            <a:rect l="0" t="0" r="r" b="b"/>
            <a:pathLst>
              <a:path w="187" h="118">
                <a:moveTo>
                  <a:pt x="187" y="116"/>
                </a:moveTo>
                <a:lnTo>
                  <a:pt x="187" y="114"/>
                </a:lnTo>
                <a:lnTo>
                  <a:pt x="0" y="0"/>
                </a:lnTo>
                <a:lnTo>
                  <a:pt x="0" y="2"/>
                </a:lnTo>
                <a:lnTo>
                  <a:pt x="185" y="118"/>
                </a:lnTo>
                <a:lnTo>
                  <a:pt x="183" y="118"/>
                </a:lnTo>
                <a:lnTo>
                  <a:pt x="187"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1" name="Freeform 43"/>
          <p:cNvSpPr>
            <a:spLocks/>
          </p:cNvSpPr>
          <p:nvPr/>
        </p:nvSpPr>
        <p:spPr bwMode="auto">
          <a:xfrm>
            <a:off x="2880494" y="2800349"/>
            <a:ext cx="120650" cy="3175"/>
          </a:xfrm>
          <a:custGeom>
            <a:avLst/>
            <a:gdLst>
              <a:gd name="T0" fmla="*/ 0 w 76"/>
              <a:gd name="T1" fmla="*/ 0 h 2"/>
              <a:gd name="T2" fmla="*/ 0 w 76"/>
              <a:gd name="T3" fmla="*/ 0 h 2"/>
              <a:gd name="T4" fmla="*/ 14 w 76"/>
              <a:gd name="T5" fmla="*/ 0 h 2"/>
              <a:gd name="T6" fmla="*/ 28 w 76"/>
              <a:gd name="T7" fmla="*/ 0 h 2"/>
              <a:gd name="T8" fmla="*/ 42 w 76"/>
              <a:gd name="T9" fmla="*/ 0 h 2"/>
              <a:gd name="T10" fmla="*/ 52 w 76"/>
              <a:gd name="T11" fmla="*/ 0 h 2"/>
              <a:gd name="T12" fmla="*/ 62 w 76"/>
              <a:gd name="T13" fmla="*/ 2 h 2"/>
              <a:gd name="T14" fmla="*/ 70 w 76"/>
              <a:gd name="T15" fmla="*/ 2 h 2"/>
              <a:gd name="T16" fmla="*/ 74 w 76"/>
              <a:gd name="T17" fmla="*/ 2 h 2"/>
              <a:gd name="T18" fmla="*/ 76 w 76"/>
              <a:gd name="T19" fmla="*/ 0 h 2"/>
              <a:gd name="T20" fmla="*/ 72 w 76"/>
              <a:gd name="T21" fmla="*/ 0 h 2"/>
              <a:gd name="T22" fmla="*/ 74 w 76"/>
              <a:gd name="T23" fmla="*/ 0 h 2"/>
              <a:gd name="T24" fmla="*/ 70 w 76"/>
              <a:gd name="T25" fmla="*/ 0 h 2"/>
              <a:gd name="T26" fmla="*/ 62 w 76"/>
              <a:gd name="T27" fmla="*/ 0 h 2"/>
              <a:gd name="T28" fmla="*/ 52 w 76"/>
              <a:gd name="T29" fmla="*/ 0 h 2"/>
              <a:gd name="T30" fmla="*/ 42 w 76"/>
              <a:gd name="T31" fmla="*/ 0 h 2"/>
              <a:gd name="T32" fmla="*/ 28 w 76"/>
              <a:gd name="T33" fmla="*/ 0 h 2"/>
              <a:gd name="T34" fmla="*/ 14 w 76"/>
              <a:gd name="T35" fmla="*/ 0 h 2"/>
              <a:gd name="T36" fmla="*/ 0 w 76"/>
              <a:gd name="T37" fmla="*/ 0 h 2"/>
              <a:gd name="T38" fmla="*/ 0 w 76"/>
              <a:gd name="T3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2">
                <a:moveTo>
                  <a:pt x="0" y="0"/>
                </a:moveTo>
                <a:lnTo>
                  <a:pt x="0" y="0"/>
                </a:lnTo>
                <a:lnTo>
                  <a:pt x="14" y="0"/>
                </a:lnTo>
                <a:lnTo>
                  <a:pt x="28" y="0"/>
                </a:lnTo>
                <a:lnTo>
                  <a:pt x="42" y="0"/>
                </a:lnTo>
                <a:lnTo>
                  <a:pt x="52" y="0"/>
                </a:lnTo>
                <a:lnTo>
                  <a:pt x="62" y="2"/>
                </a:lnTo>
                <a:lnTo>
                  <a:pt x="70" y="2"/>
                </a:lnTo>
                <a:lnTo>
                  <a:pt x="74" y="2"/>
                </a:lnTo>
                <a:lnTo>
                  <a:pt x="76" y="0"/>
                </a:lnTo>
                <a:lnTo>
                  <a:pt x="72" y="0"/>
                </a:lnTo>
                <a:lnTo>
                  <a:pt x="74" y="0"/>
                </a:lnTo>
                <a:lnTo>
                  <a:pt x="70" y="0"/>
                </a:lnTo>
                <a:lnTo>
                  <a:pt x="62" y="0"/>
                </a:lnTo>
                <a:lnTo>
                  <a:pt x="52" y="0"/>
                </a:lnTo>
                <a:lnTo>
                  <a:pt x="42" y="0"/>
                </a:lnTo>
                <a:lnTo>
                  <a:pt x="28" y="0"/>
                </a:lnTo>
                <a:lnTo>
                  <a:pt x="14"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2" name="Freeform 44"/>
          <p:cNvSpPr>
            <a:spLocks/>
          </p:cNvSpPr>
          <p:nvPr/>
        </p:nvSpPr>
        <p:spPr bwMode="auto">
          <a:xfrm>
            <a:off x="2736032" y="2803524"/>
            <a:ext cx="134937" cy="55563"/>
          </a:xfrm>
          <a:custGeom>
            <a:avLst/>
            <a:gdLst>
              <a:gd name="T0" fmla="*/ 0 w 85"/>
              <a:gd name="T1" fmla="*/ 31 h 35"/>
              <a:gd name="T2" fmla="*/ 2 w 85"/>
              <a:gd name="T3" fmla="*/ 33 h 35"/>
              <a:gd name="T4" fmla="*/ 14 w 85"/>
              <a:gd name="T5" fmla="*/ 25 h 35"/>
              <a:gd name="T6" fmla="*/ 26 w 85"/>
              <a:gd name="T7" fmla="*/ 21 h 35"/>
              <a:gd name="T8" fmla="*/ 35 w 85"/>
              <a:gd name="T9" fmla="*/ 16 h 35"/>
              <a:gd name="T10" fmla="*/ 43 w 85"/>
              <a:gd name="T11" fmla="*/ 14 h 35"/>
              <a:gd name="T12" fmla="*/ 53 w 85"/>
              <a:gd name="T13" fmla="*/ 10 h 35"/>
              <a:gd name="T14" fmla="*/ 63 w 85"/>
              <a:gd name="T15" fmla="*/ 8 h 35"/>
              <a:gd name="T16" fmla="*/ 73 w 85"/>
              <a:gd name="T17" fmla="*/ 4 h 35"/>
              <a:gd name="T18" fmla="*/ 85 w 85"/>
              <a:gd name="T19" fmla="*/ 4 h 35"/>
              <a:gd name="T20" fmla="*/ 85 w 85"/>
              <a:gd name="T21" fmla="*/ 0 h 35"/>
              <a:gd name="T22" fmla="*/ 73 w 85"/>
              <a:gd name="T23" fmla="*/ 2 h 35"/>
              <a:gd name="T24" fmla="*/ 61 w 85"/>
              <a:gd name="T25" fmla="*/ 4 h 35"/>
              <a:gd name="T26" fmla="*/ 51 w 85"/>
              <a:gd name="T27" fmla="*/ 8 h 35"/>
              <a:gd name="T28" fmla="*/ 41 w 85"/>
              <a:gd name="T29" fmla="*/ 10 h 35"/>
              <a:gd name="T30" fmla="*/ 33 w 85"/>
              <a:gd name="T31" fmla="*/ 12 h 35"/>
              <a:gd name="T32" fmla="*/ 22 w 85"/>
              <a:gd name="T33" fmla="*/ 16 h 35"/>
              <a:gd name="T34" fmla="*/ 12 w 85"/>
              <a:gd name="T35" fmla="*/ 23 h 35"/>
              <a:gd name="T36" fmla="*/ 0 w 85"/>
              <a:gd name="T37" fmla="*/ 29 h 35"/>
              <a:gd name="T38" fmla="*/ 4 w 85"/>
              <a:gd name="T39" fmla="*/ 31 h 35"/>
              <a:gd name="T40" fmla="*/ 0 w 85"/>
              <a:gd name="T41" fmla="*/ 31 h 35"/>
              <a:gd name="T42" fmla="*/ 0 w 85"/>
              <a:gd name="T43" fmla="*/ 35 h 35"/>
              <a:gd name="T44" fmla="*/ 2 w 85"/>
              <a:gd name="T45" fmla="*/ 33 h 35"/>
              <a:gd name="T46" fmla="*/ 0 w 85"/>
              <a:gd name="T4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35">
                <a:moveTo>
                  <a:pt x="0" y="31"/>
                </a:moveTo>
                <a:lnTo>
                  <a:pt x="2" y="33"/>
                </a:lnTo>
                <a:lnTo>
                  <a:pt x="14" y="25"/>
                </a:lnTo>
                <a:lnTo>
                  <a:pt x="26" y="21"/>
                </a:lnTo>
                <a:lnTo>
                  <a:pt x="35" y="16"/>
                </a:lnTo>
                <a:lnTo>
                  <a:pt x="43" y="14"/>
                </a:lnTo>
                <a:lnTo>
                  <a:pt x="53" y="10"/>
                </a:lnTo>
                <a:lnTo>
                  <a:pt x="63" y="8"/>
                </a:lnTo>
                <a:lnTo>
                  <a:pt x="73" y="4"/>
                </a:lnTo>
                <a:lnTo>
                  <a:pt x="85" y="4"/>
                </a:lnTo>
                <a:lnTo>
                  <a:pt x="85" y="0"/>
                </a:lnTo>
                <a:lnTo>
                  <a:pt x="73" y="2"/>
                </a:lnTo>
                <a:lnTo>
                  <a:pt x="61" y="4"/>
                </a:lnTo>
                <a:lnTo>
                  <a:pt x="51" y="8"/>
                </a:lnTo>
                <a:lnTo>
                  <a:pt x="41" y="10"/>
                </a:lnTo>
                <a:lnTo>
                  <a:pt x="33" y="12"/>
                </a:lnTo>
                <a:lnTo>
                  <a:pt x="22" y="16"/>
                </a:lnTo>
                <a:lnTo>
                  <a:pt x="12" y="23"/>
                </a:lnTo>
                <a:lnTo>
                  <a:pt x="0" y="29"/>
                </a:lnTo>
                <a:lnTo>
                  <a:pt x="4" y="31"/>
                </a:lnTo>
                <a:lnTo>
                  <a:pt x="0" y="31"/>
                </a:lnTo>
                <a:lnTo>
                  <a:pt x="0" y="35"/>
                </a:lnTo>
                <a:lnTo>
                  <a:pt x="2" y="33"/>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3" name="Rectangle 47"/>
          <p:cNvSpPr>
            <a:spLocks noChangeArrowheads="1"/>
          </p:cNvSpPr>
          <p:nvPr/>
        </p:nvSpPr>
        <p:spPr bwMode="auto">
          <a:xfrm>
            <a:off x="1664469" y="280511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工艺路线</a:t>
            </a:r>
            <a:endParaRPr kumimoji="1" lang="zh-CN" altLang="en-US" sz="4400" b="1" smtClean="0">
              <a:solidFill>
                <a:srgbClr val="000000"/>
              </a:solidFill>
              <a:latin typeface="Arial" pitchFamily="34" charset="0"/>
              <a:ea typeface="方正楷体简体" pitchFamily="2" charset="-122"/>
            </a:endParaRPr>
          </a:p>
        </p:txBody>
      </p:sp>
      <p:sp>
        <p:nvSpPr>
          <p:cNvPr id="924" name="Rectangle 48"/>
          <p:cNvSpPr>
            <a:spLocks noChangeArrowheads="1"/>
          </p:cNvSpPr>
          <p:nvPr/>
        </p:nvSpPr>
        <p:spPr bwMode="auto">
          <a:xfrm>
            <a:off x="4079057" y="2652712"/>
            <a:ext cx="1568450" cy="110807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5" name="Rectangle 49"/>
          <p:cNvSpPr>
            <a:spLocks noChangeArrowheads="1"/>
          </p:cNvSpPr>
          <p:nvPr/>
        </p:nvSpPr>
        <p:spPr bwMode="auto">
          <a:xfrm>
            <a:off x="4509269" y="2768599"/>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物料清单</a:t>
            </a:r>
            <a:endParaRPr kumimoji="1" lang="zh-CN" altLang="en-US" sz="4400" b="1" smtClean="0">
              <a:solidFill>
                <a:srgbClr val="000000"/>
              </a:solidFill>
              <a:latin typeface="Arial" pitchFamily="34" charset="0"/>
              <a:ea typeface="方正楷体简体" pitchFamily="2" charset="-122"/>
            </a:endParaRPr>
          </a:p>
        </p:txBody>
      </p:sp>
      <p:sp>
        <p:nvSpPr>
          <p:cNvPr id="926" name="Freeform 50"/>
          <p:cNvSpPr>
            <a:spLocks/>
          </p:cNvSpPr>
          <p:nvPr/>
        </p:nvSpPr>
        <p:spPr bwMode="auto">
          <a:xfrm>
            <a:off x="4399732" y="3346449"/>
            <a:ext cx="906462" cy="107950"/>
          </a:xfrm>
          <a:custGeom>
            <a:avLst/>
            <a:gdLst>
              <a:gd name="T0" fmla="*/ 0 w 571"/>
              <a:gd name="T1" fmla="*/ 68 h 68"/>
              <a:gd name="T2" fmla="*/ 0 w 571"/>
              <a:gd name="T3" fmla="*/ 0 h 68"/>
              <a:gd name="T4" fmla="*/ 571 w 571"/>
              <a:gd name="T5" fmla="*/ 0 h 68"/>
              <a:gd name="T6" fmla="*/ 571 w 571"/>
              <a:gd name="T7" fmla="*/ 64 h 68"/>
            </a:gdLst>
            <a:ahLst/>
            <a:cxnLst>
              <a:cxn ang="0">
                <a:pos x="T0" y="T1"/>
              </a:cxn>
              <a:cxn ang="0">
                <a:pos x="T2" y="T3"/>
              </a:cxn>
              <a:cxn ang="0">
                <a:pos x="T4" y="T5"/>
              </a:cxn>
              <a:cxn ang="0">
                <a:pos x="T6" y="T7"/>
              </a:cxn>
            </a:cxnLst>
            <a:rect l="0" t="0" r="r" b="b"/>
            <a:pathLst>
              <a:path w="571" h="68">
                <a:moveTo>
                  <a:pt x="0" y="68"/>
                </a:moveTo>
                <a:lnTo>
                  <a:pt x="0" y="0"/>
                </a:lnTo>
                <a:lnTo>
                  <a:pt x="571" y="0"/>
                </a:lnTo>
                <a:lnTo>
                  <a:pt x="571" y="64"/>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7" name="Rectangle 51"/>
          <p:cNvSpPr>
            <a:spLocks noChangeArrowheads="1"/>
          </p:cNvSpPr>
          <p:nvPr/>
        </p:nvSpPr>
        <p:spPr bwMode="auto">
          <a:xfrm>
            <a:off x="4845819" y="3257549"/>
            <a:ext cx="25400" cy="168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928" name="Group 52"/>
          <p:cNvGrpSpPr>
            <a:grpSpLocks/>
          </p:cNvGrpSpPr>
          <p:nvPr/>
        </p:nvGrpSpPr>
        <p:grpSpPr bwMode="auto">
          <a:xfrm>
            <a:off x="4674369" y="3038474"/>
            <a:ext cx="374650" cy="209550"/>
            <a:chOff x="3630" y="2020"/>
            <a:chExt cx="236" cy="132"/>
          </a:xfrm>
        </p:grpSpPr>
        <p:sp>
          <p:nvSpPr>
            <p:cNvPr id="929" name="Rectangle 53"/>
            <p:cNvSpPr>
              <a:spLocks noChangeArrowheads="1"/>
            </p:cNvSpPr>
            <p:nvPr/>
          </p:nvSpPr>
          <p:spPr bwMode="auto">
            <a:xfrm>
              <a:off x="3630" y="2020"/>
              <a:ext cx="220" cy="116"/>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0" name="Rectangle 54"/>
            <p:cNvSpPr>
              <a:spLocks noChangeArrowheads="1"/>
            </p:cNvSpPr>
            <p:nvPr/>
          </p:nvSpPr>
          <p:spPr bwMode="auto">
            <a:xfrm>
              <a:off x="3646" y="2036"/>
              <a:ext cx="220" cy="116"/>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1" name="Rectangle 55"/>
            <p:cNvSpPr>
              <a:spLocks noChangeArrowheads="1"/>
            </p:cNvSpPr>
            <p:nvPr/>
          </p:nvSpPr>
          <p:spPr bwMode="auto">
            <a:xfrm>
              <a:off x="3638" y="2028"/>
              <a:ext cx="220" cy="116"/>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32" name="Group 56"/>
          <p:cNvGrpSpPr>
            <a:grpSpLocks/>
          </p:cNvGrpSpPr>
          <p:nvPr/>
        </p:nvGrpSpPr>
        <p:grpSpPr bwMode="auto">
          <a:xfrm>
            <a:off x="4221932" y="3435349"/>
            <a:ext cx="374650" cy="212725"/>
            <a:chOff x="3345" y="2270"/>
            <a:chExt cx="236" cy="134"/>
          </a:xfrm>
        </p:grpSpPr>
        <p:sp>
          <p:nvSpPr>
            <p:cNvPr id="933" name="Rectangle 57"/>
            <p:cNvSpPr>
              <a:spLocks noChangeArrowheads="1"/>
            </p:cNvSpPr>
            <p:nvPr/>
          </p:nvSpPr>
          <p:spPr bwMode="auto">
            <a:xfrm>
              <a:off x="3345" y="2270"/>
              <a:ext cx="220" cy="118"/>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4" name="Rectangle 58"/>
            <p:cNvSpPr>
              <a:spLocks noChangeArrowheads="1"/>
            </p:cNvSpPr>
            <p:nvPr/>
          </p:nvSpPr>
          <p:spPr bwMode="auto">
            <a:xfrm>
              <a:off x="3361" y="2286"/>
              <a:ext cx="220" cy="118"/>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5" name="Rectangle 59"/>
            <p:cNvSpPr>
              <a:spLocks noChangeArrowheads="1"/>
            </p:cNvSpPr>
            <p:nvPr/>
          </p:nvSpPr>
          <p:spPr bwMode="auto">
            <a:xfrm>
              <a:off x="3353" y="2278"/>
              <a:ext cx="220" cy="118"/>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36" name="Group 60"/>
          <p:cNvGrpSpPr>
            <a:grpSpLocks/>
          </p:cNvGrpSpPr>
          <p:nvPr/>
        </p:nvGrpSpPr>
        <p:grpSpPr bwMode="auto">
          <a:xfrm>
            <a:off x="4674369" y="3435349"/>
            <a:ext cx="374650" cy="212725"/>
            <a:chOff x="3630" y="2270"/>
            <a:chExt cx="236" cy="134"/>
          </a:xfrm>
        </p:grpSpPr>
        <p:sp>
          <p:nvSpPr>
            <p:cNvPr id="937" name="Rectangle 61"/>
            <p:cNvSpPr>
              <a:spLocks noChangeArrowheads="1"/>
            </p:cNvSpPr>
            <p:nvPr/>
          </p:nvSpPr>
          <p:spPr bwMode="auto">
            <a:xfrm>
              <a:off x="3630" y="2270"/>
              <a:ext cx="220" cy="118"/>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8" name="Rectangle 62"/>
            <p:cNvSpPr>
              <a:spLocks noChangeArrowheads="1"/>
            </p:cNvSpPr>
            <p:nvPr/>
          </p:nvSpPr>
          <p:spPr bwMode="auto">
            <a:xfrm>
              <a:off x="3646" y="2286"/>
              <a:ext cx="220" cy="118"/>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9" name="Rectangle 63"/>
            <p:cNvSpPr>
              <a:spLocks noChangeArrowheads="1"/>
            </p:cNvSpPr>
            <p:nvPr/>
          </p:nvSpPr>
          <p:spPr bwMode="auto">
            <a:xfrm>
              <a:off x="3638" y="2278"/>
              <a:ext cx="220" cy="118"/>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40" name="Group 64"/>
          <p:cNvGrpSpPr>
            <a:grpSpLocks/>
          </p:cNvGrpSpPr>
          <p:nvPr/>
        </p:nvGrpSpPr>
        <p:grpSpPr bwMode="auto">
          <a:xfrm>
            <a:off x="5122044" y="3435349"/>
            <a:ext cx="376238" cy="212725"/>
            <a:chOff x="3912" y="2270"/>
            <a:chExt cx="237" cy="134"/>
          </a:xfrm>
        </p:grpSpPr>
        <p:sp>
          <p:nvSpPr>
            <p:cNvPr id="941" name="Rectangle 65"/>
            <p:cNvSpPr>
              <a:spLocks noChangeArrowheads="1"/>
            </p:cNvSpPr>
            <p:nvPr/>
          </p:nvSpPr>
          <p:spPr bwMode="auto">
            <a:xfrm>
              <a:off x="3912" y="2270"/>
              <a:ext cx="221" cy="118"/>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2" name="Rectangle 66"/>
            <p:cNvSpPr>
              <a:spLocks noChangeArrowheads="1"/>
            </p:cNvSpPr>
            <p:nvPr/>
          </p:nvSpPr>
          <p:spPr bwMode="auto">
            <a:xfrm>
              <a:off x="3928" y="2286"/>
              <a:ext cx="221" cy="118"/>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3" name="Rectangle 67"/>
            <p:cNvSpPr>
              <a:spLocks noChangeArrowheads="1"/>
            </p:cNvSpPr>
            <p:nvPr/>
          </p:nvSpPr>
          <p:spPr bwMode="auto">
            <a:xfrm>
              <a:off x="3920" y="2278"/>
              <a:ext cx="221" cy="118"/>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44" name="Freeform 68"/>
          <p:cNvSpPr>
            <a:spLocks/>
          </p:cNvSpPr>
          <p:nvPr/>
        </p:nvSpPr>
        <p:spPr bwMode="auto">
          <a:xfrm>
            <a:off x="2980507" y="4719637"/>
            <a:ext cx="1562100" cy="663575"/>
          </a:xfrm>
          <a:custGeom>
            <a:avLst/>
            <a:gdLst>
              <a:gd name="T0" fmla="*/ 124 w 984"/>
              <a:gd name="T1" fmla="*/ 308 h 418"/>
              <a:gd name="T2" fmla="*/ 136 w 984"/>
              <a:gd name="T3" fmla="*/ 334 h 418"/>
              <a:gd name="T4" fmla="*/ 964 w 984"/>
              <a:gd name="T5" fmla="*/ 0 h 418"/>
              <a:gd name="T6" fmla="*/ 984 w 984"/>
              <a:gd name="T7" fmla="*/ 52 h 418"/>
              <a:gd name="T8" fmla="*/ 156 w 984"/>
              <a:gd name="T9" fmla="*/ 386 h 418"/>
              <a:gd name="T10" fmla="*/ 166 w 984"/>
              <a:gd name="T11" fmla="*/ 412 h 418"/>
              <a:gd name="T12" fmla="*/ 0 w 984"/>
              <a:gd name="T13" fmla="*/ 418 h 418"/>
              <a:gd name="T14" fmla="*/ 124 w 984"/>
              <a:gd name="T15" fmla="*/ 308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4" h="418">
                <a:moveTo>
                  <a:pt x="124" y="308"/>
                </a:moveTo>
                <a:lnTo>
                  <a:pt x="136" y="334"/>
                </a:lnTo>
                <a:lnTo>
                  <a:pt x="964" y="0"/>
                </a:lnTo>
                <a:lnTo>
                  <a:pt x="984" y="52"/>
                </a:lnTo>
                <a:lnTo>
                  <a:pt x="156" y="386"/>
                </a:lnTo>
                <a:lnTo>
                  <a:pt x="166" y="412"/>
                </a:lnTo>
                <a:lnTo>
                  <a:pt x="0" y="418"/>
                </a:lnTo>
                <a:lnTo>
                  <a:pt x="124" y="308"/>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5" name="Freeform 69"/>
          <p:cNvSpPr>
            <a:spLocks/>
          </p:cNvSpPr>
          <p:nvPr/>
        </p:nvSpPr>
        <p:spPr bwMode="auto">
          <a:xfrm>
            <a:off x="2980507" y="4117974"/>
            <a:ext cx="1530350" cy="193675"/>
          </a:xfrm>
          <a:custGeom>
            <a:avLst/>
            <a:gdLst>
              <a:gd name="T0" fmla="*/ 110 w 964"/>
              <a:gd name="T1" fmla="*/ 0 h 122"/>
              <a:gd name="T2" fmla="*/ 110 w 964"/>
              <a:gd name="T3" fmla="*/ 30 h 122"/>
              <a:gd name="T4" fmla="*/ 964 w 964"/>
              <a:gd name="T5" fmla="*/ 30 h 122"/>
              <a:gd name="T6" fmla="*/ 964 w 964"/>
              <a:gd name="T7" fmla="*/ 92 h 122"/>
              <a:gd name="T8" fmla="*/ 110 w 964"/>
              <a:gd name="T9" fmla="*/ 92 h 122"/>
              <a:gd name="T10" fmla="*/ 110 w 964"/>
              <a:gd name="T11" fmla="*/ 122 h 122"/>
              <a:gd name="T12" fmla="*/ 0 w 964"/>
              <a:gd name="T13" fmla="*/ 60 h 122"/>
              <a:gd name="T14" fmla="*/ 110 w 964"/>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4" h="122">
                <a:moveTo>
                  <a:pt x="110" y="0"/>
                </a:moveTo>
                <a:lnTo>
                  <a:pt x="110" y="30"/>
                </a:lnTo>
                <a:lnTo>
                  <a:pt x="964" y="30"/>
                </a:lnTo>
                <a:lnTo>
                  <a:pt x="964" y="92"/>
                </a:lnTo>
                <a:lnTo>
                  <a:pt x="110" y="92"/>
                </a:lnTo>
                <a:lnTo>
                  <a:pt x="110" y="122"/>
                </a:lnTo>
                <a:lnTo>
                  <a:pt x="0" y="60"/>
                </a:lnTo>
                <a:lnTo>
                  <a:pt x="11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6" name="Freeform 70"/>
          <p:cNvSpPr>
            <a:spLocks/>
          </p:cNvSpPr>
          <p:nvPr/>
        </p:nvSpPr>
        <p:spPr bwMode="auto">
          <a:xfrm>
            <a:off x="2980507" y="5432424"/>
            <a:ext cx="1638300" cy="193675"/>
          </a:xfrm>
          <a:custGeom>
            <a:avLst/>
            <a:gdLst>
              <a:gd name="T0" fmla="*/ 136 w 1032"/>
              <a:gd name="T1" fmla="*/ 0 h 122"/>
              <a:gd name="T2" fmla="*/ 136 w 1032"/>
              <a:gd name="T3" fmla="*/ 30 h 122"/>
              <a:gd name="T4" fmla="*/ 1032 w 1032"/>
              <a:gd name="T5" fmla="*/ 30 h 122"/>
              <a:gd name="T6" fmla="*/ 1032 w 1032"/>
              <a:gd name="T7" fmla="*/ 92 h 122"/>
              <a:gd name="T8" fmla="*/ 136 w 1032"/>
              <a:gd name="T9" fmla="*/ 92 h 122"/>
              <a:gd name="T10" fmla="*/ 136 w 1032"/>
              <a:gd name="T11" fmla="*/ 122 h 122"/>
              <a:gd name="T12" fmla="*/ 0 w 1032"/>
              <a:gd name="T13" fmla="*/ 60 h 122"/>
              <a:gd name="T14" fmla="*/ 136 w 1032"/>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122">
                <a:moveTo>
                  <a:pt x="136" y="0"/>
                </a:moveTo>
                <a:lnTo>
                  <a:pt x="136" y="30"/>
                </a:lnTo>
                <a:lnTo>
                  <a:pt x="1032" y="30"/>
                </a:lnTo>
                <a:lnTo>
                  <a:pt x="1032" y="92"/>
                </a:lnTo>
                <a:lnTo>
                  <a:pt x="136" y="92"/>
                </a:lnTo>
                <a:lnTo>
                  <a:pt x="136" y="122"/>
                </a:lnTo>
                <a:lnTo>
                  <a:pt x="0" y="60"/>
                </a:lnTo>
                <a:lnTo>
                  <a:pt x="136"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947" name="Group 71"/>
          <p:cNvGrpSpPr>
            <a:grpSpLocks/>
          </p:cNvGrpSpPr>
          <p:nvPr/>
        </p:nvGrpSpPr>
        <p:grpSpPr bwMode="auto">
          <a:xfrm>
            <a:off x="1693044" y="3987799"/>
            <a:ext cx="1336675" cy="377825"/>
            <a:chOff x="1475" y="2615"/>
            <a:chExt cx="842" cy="238"/>
          </a:xfrm>
        </p:grpSpPr>
        <p:sp>
          <p:nvSpPr>
            <p:cNvPr id="948" name="Rectangle 72"/>
            <p:cNvSpPr>
              <a:spLocks noChangeArrowheads="1"/>
            </p:cNvSpPr>
            <p:nvPr/>
          </p:nvSpPr>
          <p:spPr bwMode="auto">
            <a:xfrm>
              <a:off x="1475" y="2615"/>
              <a:ext cx="826" cy="22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9" name="Rectangle 73"/>
            <p:cNvSpPr>
              <a:spLocks noChangeArrowheads="1"/>
            </p:cNvSpPr>
            <p:nvPr/>
          </p:nvSpPr>
          <p:spPr bwMode="auto">
            <a:xfrm>
              <a:off x="1491" y="2631"/>
              <a:ext cx="826" cy="22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50" name="Rectangle 74"/>
            <p:cNvSpPr>
              <a:spLocks noChangeArrowheads="1"/>
            </p:cNvSpPr>
            <p:nvPr/>
          </p:nvSpPr>
          <p:spPr bwMode="auto">
            <a:xfrm>
              <a:off x="1483" y="2623"/>
              <a:ext cx="826" cy="22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51" name="Rectangle 75"/>
          <p:cNvSpPr>
            <a:spLocks noChangeArrowheads="1"/>
          </p:cNvSpPr>
          <p:nvPr/>
        </p:nvSpPr>
        <p:spPr bwMode="auto">
          <a:xfrm>
            <a:off x="2078807" y="4086224"/>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952" name="Rectangle 76"/>
          <p:cNvSpPr>
            <a:spLocks noChangeArrowheads="1"/>
          </p:cNvSpPr>
          <p:nvPr/>
        </p:nvSpPr>
        <p:spPr bwMode="auto">
          <a:xfrm>
            <a:off x="2070869" y="4079874"/>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953" name="Rectangle 77"/>
          <p:cNvSpPr>
            <a:spLocks noChangeArrowheads="1"/>
          </p:cNvSpPr>
          <p:nvPr/>
        </p:nvSpPr>
        <p:spPr bwMode="auto">
          <a:xfrm>
            <a:off x="2482032" y="4070349"/>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r>
              <a:rPr kumimoji="1" lang="en-US" altLang="zh-CN" sz="1600" b="1" smtClean="0">
                <a:solidFill>
                  <a:srgbClr val="000000"/>
                </a:solidFill>
                <a:latin typeface="Arial" pitchFamily="34" charset="0"/>
                <a:ea typeface="方正楷体简体" pitchFamily="2" charset="-122"/>
              </a:rPr>
              <a:t>10</a:t>
            </a:r>
            <a:endParaRPr kumimoji="1" lang="en-US" altLang="zh-CN" sz="4400" b="1" smtClean="0">
              <a:solidFill>
                <a:srgbClr val="000000"/>
              </a:solidFill>
              <a:latin typeface="Arial" pitchFamily="34" charset="0"/>
              <a:ea typeface="方正楷体简体" pitchFamily="2" charset="-122"/>
            </a:endParaRPr>
          </a:p>
        </p:txBody>
      </p:sp>
      <p:sp>
        <p:nvSpPr>
          <p:cNvPr id="954" name="Rectangle 78"/>
          <p:cNvSpPr>
            <a:spLocks noChangeArrowheads="1"/>
          </p:cNvSpPr>
          <p:nvPr/>
        </p:nvSpPr>
        <p:spPr bwMode="auto">
          <a:xfrm>
            <a:off x="2475682" y="4063999"/>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Arial" pitchFamily="34" charset="0"/>
                <a:ea typeface="方正楷体简体" pitchFamily="2" charset="-122"/>
              </a:rPr>
              <a:t> </a:t>
            </a:r>
            <a:r>
              <a:rPr kumimoji="1" lang="en-US" altLang="zh-CN" sz="1600" b="1" dirty="0" smtClean="0">
                <a:solidFill>
                  <a:srgbClr val="FFFFFF"/>
                </a:solidFill>
                <a:latin typeface="Arial" pitchFamily="34" charset="0"/>
                <a:ea typeface="方正楷体简体" pitchFamily="2" charset="-122"/>
              </a:rPr>
              <a:t>10</a:t>
            </a:r>
            <a:endParaRPr kumimoji="1" lang="en-US" altLang="zh-CN" sz="4400" b="1" dirty="0" smtClean="0">
              <a:solidFill>
                <a:srgbClr val="000000"/>
              </a:solidFill>
              <a:latin typeface="Arial" pitchFamily="34" charset="0"/>
              <a:ea typeface="方正楷体简体" pitchFamily="2" charset="-122"/>
            </a:endParaRPr>
          </a:p>
        </p:txBody>
      </p:sp>
      <p:grpSp>
        <p:nvGrpSpPr>
          <p:cNvPr id="955" name="Group 79"/>
          <p:cNvGrpSpPr>
            <a:grpSpLocks/>
          </p:cNvGrpSpPr>
          <p:nvPr/>
        </p:nvGrpSpPr>
        <p:grpSpPr bwMode="auto">
          <a:xfrm>
            <a:off x="1693044" y="4621212"/>
            <a:ext cx="1336675" cy="377825"/>
            <a:chOff x="1475" y="3014"/>
            <a:chExt cx="842" cy="238"/>
          </a:xfrm>
        </p:grpSpPr>
        <p:sp>
          <p:nvSpPr>
            <p:cNvPr id="956" name="Rectangle 80"/>
            <p:cNvSpPr>
              <a:spLocks noChangeArrowheads="1"/>
            </p:cNvSpPr>
            <p:nvPr/>
          </p:nvSpPr>
          <p:spPr bwMode="auto">
            <a:xfrm>
              <a:off x="1475" y="3014"/>
              <a:ext cx="826" cy="22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57" name="Rectangle 81"/>
            <p:cNvSpPr>
              <a:spLocks noChangeArrowheads="1"/>
            </p:cNvSpPr>
            <p:nvPr/>
          </p:nvSpPr>
          <p:spPr bwMode="auto">
            <a:xfrm>
              <a:off x="1491" y="3030"/>
              <a:ext cx="826" cy="22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58" name="Rectangle 82"/>
            <p:cNvSpPr>
              <a:spLocks noChangeArrowheads="1"/>
            </p:cNvSpPr>
            <p:nvPr/>
          </p:nvSpPr>
          <p:spPr bwMode="auto">
            <a:xfrm>
              <a:off x="1483" y="3022"/>
              <a:ext cx="826" cy="22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59" name="Rectangle 83"/>
          <p:cNvSpPr>
            <a:spLocks noChangeArrowheads="1"/>
          </p:cNvSpPr>
          <p:nvPr/>
        </p:nvSpPr>
        <p:spPr bwMode="auto">
          <a:xfrm>
            <a:off x="2078807" y="471963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960" name="Rectangle 84"/>
          <p:cNvSpPr>
            <a:spLocks noChangeArrowheads="1"/>
          </p:cNvSpPr>
          <p:nvPr/>
        </p:nvSpPr>
        <p:spPr bwMode="auto">
          <a:xfrm>
            <a:off x="2070869" y="471328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961" name="Rectangle 85"/>
          <p:cNvSpPr>
            <a:spLocks noChangeArrowheads="1"/>
          </p:cNvSpPr>
          <p:nvPr/>
        </p:nvSpPr>
        <p:spPr bwMode="auto">
          <a:xfrm>
            <a:off x="2482032" y="4703762"/>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r>
              <a:rPr kumimoji="1" lang="en-US" altLang="zh-CN" sz="1600" b="1" smtClean="0">
                <a:solidFill>
                  <a:srgbClr val="000000"/>
                </a:solidFill>
                <a:latin typeface="Arial" pitchFamily="34" charset="0"/>
                <a:ea typeface="方正楷体简体" pitchFamily="2" charset="-122"/>
              </a:rPr>
              <a:t>20</a:t>
            </a:r>
            <a:endParaRPr kumimoji="1" lang="en-US" altLang="zh-CN" sz="4400" b="1" smtClean="0">
              <a:solidFill>
                <a:srgbClr val="000000"/>
              </a:solidFill>
              <a:latin typeface="Arial" pitchFamily="34" charset="0"/>
              <a:ea typeface="方正楷体简体" pitchFamily="2" charset="-122"/>
            </a:endParaRPr>
          </a:p>
        </p:txBody>
      </p:sp>
      <p:sp>
        <p:nvSpPr>
          <p:cNvPr id="962" name="Rectangle 86"/>
          <p:cNvSpPr>
            <a:spLocks noChangeArrowheads="1"/>
          </p:cNvSpPr>
          <p:nvPr/>
        </p:nvSpPr>
        <p:spPr bwMode="auto">
          <a:xfrm>
            <a:off x="2475682" y="4697412"/>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r>
              <a:rPr kumimoji="1" lang="en-US" altLang="zh-CN" sz="1600" b="1" smtClean="0">
                <a:solidFill>
                  <a:srgbClr val="FFFFFF"/>
                </a:solidFill>
                <a:latin typeface="Arial" pitchFamily="34" charset="0"/>
                <a:ea typeface="方正楷体简体" pitchFamily="2" charset="-122"/>
              </a:rPr>
              <a:t>20</a:t>
            </a:r>
            <a:endParaRPr kumimoji="1" lang="en-US" altLang="zh-CN" sz="4400" b="1" smtClean="0">
              <a:solidFill>
                <a:srgbClr val="000000"/>
              </a:solidFill>
              <a:latin typeface="Arial" pitchFamily="34" charset="0"/>
              <a:ea typeface="方正楷体简体" pitchFamily="2" charset="-122"/>
            </a:endParaRPr>
          </a:p>
        </p:txBody>
      </p:sp>
      <p:grpSp>
        <p:nvGrpSpPr>
          <p:cNvPr id="963" name="Group 87"/>
          <p:cNvGrpSpPr>
            <a:grpSpLocks/>
          </p:cNvGrpSpPr>
          <p:nvPr/>
        </p:nvGrpSpPr>
        <p:grpSpPr bwMode="auto">
          <a:xfrm>
            <a:off x="1693044" y="5259387"/>
            <a:ext cx="1336675" cy="382587"/>
            <a:chOff x="1475" y="3416"/>
            <a:chExt cx="842" cy="241"/>
          </a:xfrm>
        </p:grpSpPr>
        <p:sp>
          <p:nvSpPr>
            <p:cNvPr id="964" name="Rectangle 88"/>
            <p:cNvSpPr>
              <a:spLocks noChangeArrowheads="1"/>
            </p:cNvSpPr>
            <p:nvPr/>
          </p:nvSpPr>
          <p:spPr bwMode="auto">
            <a:xfrm>
              <a:off x="1475" y="3416"/>
              <a:ext cx="826" cy="225"/>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65" name="Rectangle 89"/>
            <p:cNvSpPr>
              <a:spLocks noChangeArrowheads="1"/>
            </p:cNvSpPr>
            <p:nvPr/>
          </p:nvSpPr>
          <p:spPr bwMode="auto">
            <a:xfrm>
              <a:off x="1491" y="3432"/>
              <a:ext cx="826" cy="225"/>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66" name="Rectangle 90"/>
            <p:cNvSpPr>
              <a:spLocks noChangeArrowheads="1"/>
            </p:cNvSpPr>
            <p:nvPr/>
          </p:nvSpPr>
          <p:spPr bwMode="auto">
            <a:xfrm>
              <a:off x="1483" y="3424"/>
              <a:ext cx="826" cy="225"/>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67" name="Rectangle 91"/>
          <p:cNvSpPr>
            <a:spLocks noChangeArrowheads="1"/>
          </p:cNvSpPr>
          <p:nvPr/>
        </p:nvSpPr>
        <p:spPr bwMode="auto">
          <a:xfrm>
            <a:off x="2078807" y="535939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968" name="Rectangle 92"/>
          <p:cNvSpPr>
            <a:spLocks noChangeArrowheads="1"/>
          </p:cNvSpPr>
          <p:nvPr/>
        </p:nvSpPr>
        <p:spPr bwMode="auto">
          <a:xfrm>
            <a:off x="2070869" y="5353049"/>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969" name="Rectangle 93"/>
          <p:cNvSpPr>
            <a:spLocks noChangeArrowheads="1"/>
          </p:cNvSpPr>
          <p:nvPr/>
        </p:nvSpPr>
        <p:spPr bwMode="auto">
          <a:xfrm>
            <a:off x="2482032" y="5343524"/>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r>
              <a:rPr kumimoji="1" lang="en-US" altLang="zh-CN" sz="1600" b="1" smtClean="0">
                <a:solidFill>
                  <a:srgbClr val="000000"/>
                </a:solidFill>
                <a:latin typeface="Arial" pitchFamily="34" charset="0"/>
                <a:ea typeface="方正楷体简体" pitchFamily="2" charset="-122"/>
              </a:rPr>
              <a:t>30</a:t>
            </a:r>
            <a:endParaRPr kumimoji="1" lang="en-US" altLang="zh-CN" sz="4400" b="1" smtClean="0">
              <a:solidFill>
                <a:srgbClr val="000000"/>
              </a:solidFill>
              <a:latin typeface="Arial" pitchFamily="34" charset="0"/>
              <a:ea typeface="方正楷体简体" pitchFamily="2" charset="-122"/>
            </a:endParaRPr>
          </a:p>
        </p:txBody>
      </p:sp>
      <p:sp>
        <p:nvSpPr>
          <p:cNvPr id="970" name="Rectangle 94"/>
          <p:cNvSpPr>
            <a:spLocks noChangeArrowheads="1"/>
          </p:cNvSpPr>
          <p:nvPr/>
        </p:nvSpPr>
        <p:spPr bwMode="auto">
          <a:xfrm>
            <a:off x="2475682" y="5337174"/>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r>
              <a:rPr kumimoji="1" lang="en-US" altLang="zh-CN" sz="1600" b="1" smtClean="0">
                <a:solidFill>
                  <a:srgbClr val="FFFFFF"/>
                </a:solidFill>
                <a:latin typeface="Arial" pitchFamily="34" charset="0"/>
                <a:ea typeface="方正楷体简体" pitchFamily="2" charset="-122"/>
              </a:rPr>
              <a:t>30</a:t>
            </a:r>
            <a:endParaRPr kumimoji="1" lang="en-US" altLang="zh-CN" sz="4400" b="1" smtClean="0">
              <a:solidFill>
                <a:srgbClr val="000000"/>
              </a:solidFill>
              <a:latin typeface="Arial" pitchFamily="34" charset="0"/>
              <a:ea typeface="方正楷体简体" pitchFamily="2" charset="-122"/>
            </a:endParaRPr>
          </a:p>
        </p:txBody>
      </p:sp>
      <p:grpSp>
        <p:nvGrpSpPr>
          <p:cNvPr id="971" name="Group 95"/>
          <p:cNvGrpSpPr>
            <a:grpSpLocks/>
          </p:cNvGrpSpPr>
          <p:nvPr/>
        </p:nvGrpSpPr>
        <p:grpSpPr bwMode="auto">
          <a:xfrm>
            <a:off x="4199707" y="4616449"/>
            <a:ext cx="1336675" cy="377825"/>
            <a:chOff x="3331" y="3014"/>
            <a:chExt cx="842" cy="238"/>
          </a:xfrm>
        </p:grpSpPr>
        <p:sp>
          <p:nvSpPr>
            <p:cNvPr id="972" name="Rectangle 96"/>
            <p:cNvSpPr>
              <a:spLocks noChangeArrowheads="1"/>
            </p:cNvSpPr>
            <p:nvPr/>
          </p:nvSpPr>
          <p:spPr bwMode="auto">
            <a:xfrm>
              <a:off x="3331" y="3014"/>
              <a:ext cx="826" cy="22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73" name="Rectangle 97"/>
            <p:cNvSpPr>
              <a:spLocks noChangeArrowheads="1"/>
            </p:cNvSpPr>
            <p:nvPr/>
          </p:nvSpPr>
          <p:spPr bwMode="auto">
            <a:xfrm>
              <a:off x="3347" y="3030"/>
              <a:ext cx="826" cy="22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74" name="Rectangle 98"/>
            <p:cNvSpPr>
              <a:spLocks noChangeArrowheads="1"/>
            </p:cNvSpPr>
            <p:nvPr/>
          </p:nvSpPr>
          <p:spPr bwMode="auto">
            <a:xfrm>
              <a:off x="3339" y="3022"/>
              <a:ext cx="826" cy="22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75" name="Rectangle 99"/>
          <p:cNvSpPr>
            <a:spLocks noChangeArrowheads="1"/>
          </p:cNvSpPr>
          <p:nvPr/>
        </p:nvSpPr>
        <p:spPr bwMode="auto">
          <a:xfrm>
            <a:off x="4555307" y="4714874"/>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项目</a:t>
            </a:r>
            <a:endParaRPr kumimoji="1" lang="zh-CN" altLang="en-US" sz="4400" b="1" smtClean="0">
              <a:solidFill>
                <a:srgbClr val="000000"/>
              </a:solidFill>
              <a:latin typeface="Arial" pitchFamily="34" charset="0"/>
              <a:ea typeface="方正楷体简体" pitchFamily="2" charset="-122"/>
            </a:endParaRPr>
          </a:p>
        </p:txBody>
      </p:sp>
      <p:sp>
        <p:nvSpPr>
          <p:cNvPr id="976" name="Rectangle 100"/>
          <p:cNvSpPr>
            <a:spLocks noChangeArrowheads="1"/>
          </p:cNvSpPr>
          <p:nvPr/>
        </p:nvSpPr>
        <p:spPr bwMode="auto">
          <a:xfrm>
            <a:off x="4548957" y="4708524"/>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项目</a:t>
            </a:r>
            <a:endParaRPr kumimoji="1" lang="zh-CN" altLang="en-US" sz="4400" b="1" smtClean="0">
              <a:solidFill>
                <a:srgbClr val="000000"/>
              </a:solidFill>
              <a:latin typeface="Arial" pitchFamily="34" charset="0"/>
              <a:ea typeface="方正楷体简体" pitchFamily="2" charset="-122"/>
            </a:endParaRPr>
          </a:p>
        </p:txBody>
      </p:sp>
      <p:sp>
        <p:nvSpPr>
          <p:cNvPr id="977" name="Rectangle 101"/>
          <p:cNvSpPr>
            <a:spLocks noChangeArrowheads="1"/>
          </p:cNvSpPr>
          <p:nvPr/>
        </p:nvSpPr>
        <p:spPr bwMode="auto">
          <a:xfrm>
            <a:off x="4958532" y="4698999"/>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78" name="Rectangle 102"/>
          <p:cNvSpPr>
            <a:spLocks noChangeArrowheads="1"/>
          </p:cNvSpPr>
          <p:nvPr/>
        </p:nvSpPr>
        <p:spPr bwMode="auto">
          <a:xfrm>
            <a:off x="4952182" y="4692649"/>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79" name="Rectangle 103"/>
          <p:cNvSpPr>
            <a:spLocks noChangeArrowheads="1"/>
          </p:cNvSpPr>
          <p:nvPr/>
        </p:nvSpPr>
        <p:spPr bwMode="auto">
          <a:xfrm>
            <a:off x="5017269" y="4698999"/>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20</a:t>
            </a:r>
            <a:endParaRPr kumimoji="1" lang="en-US" altLang="zh-CN" sz="4400" b="1" smtClean="0">
              <a:solidFill>
                <a:srgbClr val="000000"/>
              </a:solidFill>
              <a:latin typeface="Arial" pitchFamily="34" charset="0"/>
              <a:ea typeface="方正楷体简体" pitchFamily="2" charset="-122"/>
            </a:endParaRPr>
          </a:p>
        </p:txBody>
      </p:sp>
      <p:sp>
        <p:nvSpPr>
          <p:cNvPr id="980" name="Rectangle 104"/>
          <p:cNvSpPr>
            <a:spLocks noChangeArrowheads="1"/>
          </p:cNvSpPr>
          <p:nvPr/>
        </p:nvSpPr>
        <p:spPr bwMode="auto">
          <a:xfrm>
            <a:off x="5010919" y="4692649"/>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FFFFFF"/>
                </a:solidFill>
                <a:latin typeface="Arial" pitchFamily="34" charset="0"/>
                <a:ea typeface="方正楷体简体" pitchFamily="2" charset="-122"/>
              </a:rPr>
              <a:t>20</a:t>
            </a:r>
            <a:endParaRPr kumimoji="1" lang="en-US" altLang="zh-CN" sz="4400" b="1" smtClean="0">
              <a:solidFill>
                <a:srgbClr val="000000"/>
              </a:solidFill>
              <a:latin typeface="Arial" pitchFamily="34" charset="0"/>
              <a:ea typeface="方正楷体简体" pitchFamily="2" charset="-122"/>
            </a:endParaRPr>
          </a:p>
        </p:txBody>
      </p:sp>
      <p:sp>
        <p:nvSpPr>
          <p:cNvPr id="981" name="Rectangle 105"/>
          <p:cNvSpPr>
            <a:spLocks noChangeArrowheads="1"/>
          </p:cNvSpPr>
          <p:nvPr/>
        </p:nvSpPr>
        <p:spPr bwMode="auto">
          <a:xfrm>
            <a:off x="5234757" y="4692649"/>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grpSp>
        <p:nvGrpSpPr>
          <p:cNvPr id="982" name="Group 106"/>
          <p:cNvGrpSpPr>
            <a:grpSpLocks/>
          </p:cNvGrpSpPr>
          <p:nvPr/>
        </p:nvGrpSpPr>
        <p:grpSpPr bwMode="auto">
          <a:xfrm>
            <a:off x="4199707" y="3983037"/>
            <a:ext cx="1336675" cy="377825"/>
            <a:chOff x="3331" y="2615"/>
            <a:chExt cx="842" cy="238"/>
          </a:xfrm>
        </p:grpSpPr>
        <p:sp>
          <p:nvSpPr>
            <p:cNvPr id="983" name="Rectangle 107"/>
            <p:cNvSpPr>
              <a:spLocks noChangeArrowheads="1"/>
            </p:cNvSpPr>
            <p:nvPr/>
          </p:nvSpPr>
          <p:spPr bwMode="auto">
            <a:xfrm>
              <a:off x="3331" y="2615"/>
              <a:ext cx="826" cy="222"/>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84" name="Rectangle 108"/>
            <p:cNvSpPr>
              <a:spLocks noChangeArrowheads="1"/>
            </p:cNvSpPr>
            <p:nvPr/>
          </p:nvSpPr>
          <p:spPr bwMode="auto">
            <a:xfrm>
              <a:off x="3347" y="2631"/>
              <a:ext cx="826" cy="222"/>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85" name="Rectangle 109"/>
            <p:cNvSpPr>
              <a:spLocks noChangeArrowheads="1"/>
            </p:cNvSpPr>
            <p:nvPr/>
          </p:nvSpPr>
          <p:spPr bwMode="auto">
            <a:xfrm>
              <a:off x="3339" y="2623"/>
              <a:ext cx="826" cy="222"/>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86" name="Rectangle 110"/>
          <p:cNvSpPr>
            <a:spLocks noChangeArrowheads="1"/>
          </p:cNvSpPr>
          <p:nvPr/>
        </p:nvSpPr>
        <p:spPr bwMode="auto">
          <a:xfrm>
            <a:off x="4583882" y="4081462"/>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项目</a:t>
            </a:r>
            <a:endParaRPr kumimoji="1" lang="zh-CN" altLang="en-US" sz="4400" b="1" smtClean="0">
              <a:solidFill>
                <a:srgbClr val="000000"/>
              </a:solidFill>
              <a:latin typeface="Arial" pitchFamily="34" charset="0"/>
              <a:ea typeface="方正楷体简体" pitchFamily="2" charset="-122"/>
            </a:endParaRPr>
          </a:p>
        </p:txBody>
      </p:sp>
      <p:sp>
        <p:nvSpPr>
          <p:cNvPr id="987" name="Rectangle 111"/>
          <p:cNvSpPr>
            <a:spLocks noChangeArrowheads="1"/>
          </p:cNvSpPr>
          <p:nvPr/>
        </p:nvSpPr>
        <p:spPr bwMode="auto">
          <a:xfrm>
            <a:off x="4577532" y="4075112"/>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FFFFFF"/>
                </a:solidFill>
                <a:latin typeface="宋体" pitchFamily="2" charset="-122"/>
              </a:rPr>
              <a:t>项目</a:t>
            </a:r>
            <a:endParaRPr kumimoji="1" lang="zh-CN" altLang="en-US" sz="4400" b="1" dirty="0" smtClean="0">
              <a:solidFill>
                <a:srgbClr val="000000"/>
              </a:solidFill>
              <a:latin typeface="Arial" pitchFamily="34" charset="0"/>
              <a:ea typeface="方正楷体简体" pitchFamily="2" charset="-122"/>
            </a:endParaRPr>
          </a:p>
        </p:txBody>
      </p:sp>
      <p:sp>
        <p:nvSpPr>
          <p:cNvPr id="988" name="Rectangle 112"/>
          <p:cNvSpPr>
            <a:spLocks noChangeArrowheads="1"/>
          </p:cNvSpPr>
          <p:nvPr/>
        </p:nvSpPr>
        <p:spPr bwMode="auto">
          <a:xfrm>
            <a:off x="4987107" y="4065587"/>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89" name="Rectangle 113"/>
          <p:cNvSpPr>
            <a:spLocks noChangeArrowheads="1"/>
          </p:cNvSpPr>
          <p:nvPr/>
        </p:nvSpPr>
        <p:spPr bwMode="auto">
          <a:xfrm>
            <a:off x="4980757" y="4059237"/>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90" name="Rectangle 114"/>
          <p:cNvSpPr>
            <a:spLocks noChangeArrowheads="1"/>
          </p:cNvSpPr>
          <p:nvPr/>
        </p:nvSpPr>
        <p:spPr bwMode="auto">
          <a:xfrm>
            <a:off x="5045844" y="4065587"/>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10</a:t>
            </a:r>
            <a:endParaRPr kumimoji="1" lang="en-US" altLang="zh-CN" sz="4400" b="1" smtClean="0">
              <a:solidFill>
                <a:srgbClr val="000000"/>
              </a:solidFill>
              <a:latin typeface="Arial" pitchFamily="34" charset="0"/>
              <a:ea typeface="方正楷体简体" pitchFamily="2" charset="-122"/>
            </a:endParaRPr>
          </a:p>
        </p:txBody>
      </p:sp>
      <p:sp>
        <p:nvSpPr>
          <p:cNvPr id="991" name="Rectangle 115"/>
          <p:cNvSpPr>
            <a:spLocks noChangeArrowheads="1"/>
          </p:cNvSpPr>
          <p:nvPr/>
        </p:nvSpPr>
        <p:spPr bwMode="auto">
          <a:xfrm>
            <a:off x="5039494" y="4059237"/>
            <a:ext cx="225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dirty="0" smtClean="0">
                <a:solidFill>
                  <a:srgbClr val="FFFFFF"/>
                </a:solidFill>
                <a:latin typeface="Arial" pitchFamily="34" charset="0"/>
                <a:ea typeface="方正楷体简体" pitchFamily="2" charset="-122"/>
              </a:rPr>
              <a:t>10</a:t>
            </a:r>
            <a:endParaRPr kumimoji="1" lang="en-US" altLang="zh-CN" sz="4400" b="1" dirty="0" smtClean="0">
              <a:solidFill>
                <a:srgbClr val="000000"/>
              </a:solidFill>
              <a:latin typeface="Arial" pitchFamily="34" charset="0"/>
              <a:ea typeface="方正楷体简体" pitchFamily="2" charset="-122"/>
            </a:endParaRPr>
          </a:p>
        </p:txBody>
      </p:sp>
      <p:grpSp>
        <p:nvGrpSpPr>
          <p:cNvPr id="992" name="Group 116"/>
          <p:cNvGrpSpPr>
            <a:grpSpLocks/>
          </p:cNvGrpSpPr>
          <p:nvPr/>
        </p:nvGrpSpPr>
        <p:grpSpPr bwMode="auto">
          <a:xfrm>
            <a:off x="4199707" y="5254624"/>
            <a:ext cx="1336675" cy="382588"/>
            <a:chOff x="3331" y="3416"/>
            <a:chExt cx="842" cy="241"/>
          </a:xfrm>
        </p:grpSpPr>
        <p:sp>
          <p:nvSpPr>
            <p:cNvPr id="993" name="Rectangle 117"/>
            <p:cNvSpPr>
              <a:spLocks noChangeArrowheads="1"/>
            </p:cNvSpPr>
            <p:nvPr/>
          </p:nvSpPr>
          <p:spPr bwMode="auto">
            <a:xfrm>
              <a:off x="3331" y="3416"/>
              <a:ext cx="826" cy="225"/>
            </a:xfrm>
            <a:prstGeom prst="rect">
              <a:avLst/>
            </a:prstGeom>
            <a:solidFill>
              <a:srgbClr val="6675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4" name="Rectangle 118"/>
            <p:cNvSpPr>
              <a:spLocks noChangeArrowheads="1"/>
            </p:cNvSpPr>
            <p:nvPr/>
          </p:nvSpPr>
          <p:spPr bwMode="auto">
            <a:xfrm>
              <a:off x="3347" y="3432"/>
              <a:ext cx="826" cy="225"/>
            </a:xfrm>
            <a:prstGeom prst="rect">
              <a:avLst/>
            </a:prstGeom>
            <a:solidFill>
              <a:srgbClr val="000F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5" name="Rectangle 119"/>
            <p:cNvSpPr>
              <a:spLocks noChangeArrowheads="1"/>
            </p:cNvSpPr>
            <p:nvPr/>
          </p:nvSpPr>
          <p:spPr bwMode="auto">
            <a:xfrm>
              <a:off x="3339" y="3424"/>
              <a:ext cx="826" cy="225"/>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96" name="Rectangle 120"/>
          <p:cNvSpPr>
            <a:spLocks noChangeArrowheads="1"/>
          </p:cNvSpPr>
          <p:nvPr/>
        </p:nvSpPr>
        <p:spPr bwMode="auto">
          <a:xfrm>
            <a:off x="4555307" y="535463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项目</a:t>
            </a:r>
            <a:endParaRPr kumimoji="1" lang="zh-CN" altLang="en-US" sz="4400" b="1" smtClean="0">
              <a:solidFill>
                <a:srgbClr val="000000"/>
              </a:solidFill>
              <a:latin typeface="Arial" pitchFamily="34" charset="0"/>
              <a:ea typeface="方正楷体简体" pitchFamily="2" charset="-122"/>
            </a:endParaRPr>
          </a:p>
        </p:txBody>
      </p:sp>
      <p:sp>
        <p:nvSpPr>
          <p:cNvPr id="997" name="Rectangle 121"/>
          <p:cNvSpPr>
            <a:spLocks noChangeArrowheads="1"/>
          </p:cNvSpPr>
          <p:nvPr/>
        </p:nvSpPr>
        <p:spPr bwMode="auto">
          <a:xfrm>
            <a:off x="4548957" y="534828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项目</a:t>
            </a:r>
            <a:endParaRPr kumimoji="1" lang="zh-CN" altLang="en-US" sz="4400" b="1" smtClean="0">
              <a:solidFill>
                <a:srgbClr val="000000"/>
              </a:solidFill>
              <a:latin typeface="Arial" pitchFamily="34" charset="0"/>
              <a:ea typeface="方正楷体简体" pitchFamily="2" charset="-122"/>
            </a:endParaRPr>
          </a:p>
        </p:txBody>
      </p:sp>
      <p:sp>
        <p:nvSpPr>
          <p:cNvPr id="998" name="Rectangle 122"/>
          <p:cNvSpPr>
            <a:spLocks noChangeArrowheads="1"/>
          </p:cNvSpPr>
          <p:nvPr/>
        </p:nvSpPr>
        <p:spPr bwMode="auto">
          <a:xfrm>
            <a:off x="4960119" y="5338762"/>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r>
              <a:rPr kumimoji="1" lang="en-US" altLang="zh-CN" sz="1600" b="1" smtClean="0">
                <a:solidFill>
                  <a:srgbClr val="000000"/>
                </a:solidFill>
                <a:latin typeface="Arial" pitchFamily="34" charset="0"/>
                <a:ea typeface="方正楷体简体" pitchFamily="2" charset="-122"/>
              </a:rPr>
              <a:t>30</a:t>
            </a:r>
            <a:endParaRPr kumimoji="1" lang="en-US" altLang="zh-CN" sz="4400" b="1" smtClean="0">
              <a:solidFill>
                <a:srgbClr val="000000"/>
              </a:solidFill>
              <a:latin typeface="Arial" pitchFamily="34" charset="0"/>
              <a:ea typeface="方正楷体简体" pitchFamily="2" charset="-122"/>
            </a:endParaRPr>
          </a:p>
        </p:txBody>
      </p:sp>
      <p:sp>
        <p:nvSpPr>
          <p:cNvPr id="999" name="Rectangle 123"/>
          <p:cNvSpPr>
            <a:spLocks noChangeArrowheads="1"/>
          </p:cNvSpPr>
          <p:nvPr/>
        </p:nvSpPr>
        <p:spPr bwMode="auto">
          <a:xfrm>
            <a:off x="4953769" y="5332412"/>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r>
              <a:rPr kumimoji="1" lang="en-US" altLang="zh-CN" sz="1600" b="1" smtClean="0">
                <a:solidFill>
                  <a:srgbClr val="FFFFFF"/>
                </a:solidFill>
                <a:latin typeface="Arial" pitchFamily="34" charset="0"/>
                <a:ea typeface="方正楷体简体" pitchFamily="2" charset="-122"/>
              </a:rPr>
              <a:t>30</a:t>
            </a:r>
            <a:endParaRPr kumimoji="1" lang="en-US" altLang="zh-CN" sz="4400" b="1" smtClean="0">
              <a:solidFill>
                <a:srgbClr val="000000"/>
              </a:solidFill>
              <a:latin typeface="Arial" pitchFamily="34" charset="0"/>
              <a:ea typeface="方正楷体简体" pitchFamily="2" charset="-122"/>
            </a:endParaRPr>
          </a:p>
        </p:txBody>
      </p:sp>
      <p:sp>
        <p:nvSpPr>
          <p:cNvPr id="1000" name="Rectangle 124"/>
          <p:cNvSpPr>
            <a:spLocks noChangeArrowheads="1"/>
          </p:cNvSpPr>
          <p:nvPr/>
        </p:nvSpPr>
        <p:spPr bwMode="auto">
          <a:xfrm>
            <a:off x="5234757" y="5332412"/>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1001" name="Rectangle 125"/>
          <p:cNvSpPr>
            <a:spLocks noChangeArrowheads="1"/>
          </p:cNvSpPr>
          <p:nvPr/>
        </p:nvSpPr>
        <p:spPr bwMode="auto">
          <a:xfrm>
            <a:off x="1734319" y="3271837"/>
            <a:ext cx="231775" cy="155575"/>
          </a:xfrm>
          <a:prstGeom prst="rect">
            <a:avLst/>
          </a:prstGeom>
          <a:solidFill>
            <a:srgbClr val="0019D1"/>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02" name="Rectangle 126"/>
          <p:cNvSpPr>
            <a:spLocks noChangeArrowheads="1"/>
          </p:cNvSpPr>
          <p:nvPr/>
        </p:nvSpPr>
        <p:spPr bwMode="auto">
          <a:xfrm>
            <a:off x="2491557" y="3271837"/>
            <a:ext cx="231775" cy="155575"/>
          </a:xfrm>
          <a:prstGeom prst="rect">
            <a:avLst/>
          </a:prstGeom>
          <a:solidFill>
            <a:srgbClr val="0019D1"/>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03" name="Rectangle 127"/>
          <p:cNvSpPr>
            <a:spLocks noChangeArrowheads="1"/>
          </p:cNvSpPr>
          <p:nvPr/>
        </p:nvSpPr>
        <p:spPr bwMode="auto">
          <a:xfrm>
            <a:off x="2113732" y="3271837"/>
            <a:ext cx="231775" cy="155575"/>
          </a:xfrm>
          <a:prstGeom prst="rect">
            <a:avLst/>
          </a:prstGeom>
          <a:solidFill>
            <a:srgbClr val="0019D1"/>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04" name="Line 128"/>
          <p:cNvSpPr>
            <a:spLocks noChangeShapeType="1"/>
          </p:cNvSpPr>
          <p:nvPr/>
        </p:nvSpPr>
        <p:spPr bwMode="auto">
          <a:xfrm>
            <a:off x="1962919" y="3351212"/>
            <a:ext cx="1444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05" name="Line 129"/>
          <p:cNvSpPr>
            <a:spLocks noChangeShapeType="1"/>
          </p:cNvSpPr>
          <p:nvPr/>
        </p:nvSpPr>
        <p:spPr bwMode="auto">
          <a:xfrm>
            <a:off x="2345507" y="3351212"/>
            <a:ext cx="1397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pic>
        <p:nvPicPr>
          <p:cNvPr id="1006" name="Picture 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1" y="1430337"/>
            <a:ext cx="44672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7" name="Rectangle 132"/>
          <p:cNvSpPr>
            <a:spLocks noChangeArrowheads="1"/>
          </p:cNvSpPr>
          <p:nvPr/>
        </p:nvSpPr>
        <p:spPr bwMode="auto">
          <a:xfrm>
            <a:off x="3390082" y="884237"/>
            <a:ext cx="614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FF"/>
                </a:solidFill>
                <a:latin typeface="宋体" pitchFamily="2" charset="-122"/>
              </a:rPr>
              <a:t>示意图</a:t>
            </a:r>
            <a:endParaRPr kumimoji="1" lang="zh-CN" altLang="en-US" sz="4400" b="1" smtClean="0">
              <a:solidFill>
                <a:srgbClr val="0000FF"/>
              </a:solidFill>
              <a:latin typeface="Arial" pitchFamily="34" charset="0"/>
              <a:ea typeface="方正楷体简体" pitchFamily="2" charset="-122"/>
            </a:endParaRPr>
          </a:p>
        </p:txBody>
      </p:sp>
      <p:sp>
        <p:nvSpPr>
          <p:cNvPr id="1031" name="Rectangle 133"/>
          <p:cNvSpPr>
            <a:spLocks noChangeArrowheads="1"/>
          </p:cNvSpPr>
          <p:nvPr/>
        </p:nvSpPr>
        <p:spPr bwMode="auto">
          <a:xfrm>
            <a:off x="8967788" y="87307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FF"/>
                </a:solidFill>
                <a:latin typeface="宋体" pitchFamily="2" charset="-122"/>
              </a:rPr>
              <a:t>系统实例</a:t>
            </a:r>
            <a:endParaRPr kumimoji="1" lang="zh-CN" altLang="en-US" sz="4400" b="1" dirty="0" smtClean="0">
              <a:solidFill>
                <a:srgbClr val="0000FF"/>
              </a:solidFill>
              <a:latin typeface="Arial" pitchFamily="34" charset="0"/>
              <a:ea typeface="方正楷体简体" pitchFamily="2" charset="-122"/>
            </a:endParaRPr>
          </a:p>
        </p:txBody>
      </p:sp>
    </p:spTree>
    <p:extLst>
      <p:ext uri="{BB962C8B-B14F-4D97-AF65-F5344CB8AC3E}">
        <p14:creationId xmlns:p14="http://schemas.microsoft.com/office/powerpoint/2010/main" val="16940097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圆角矩形 142"/>
          <p:cNvSpPr/>
          <p:nvPr/>
        </p:nvSpPr>
        <p:spPr>
          <a:xfrm>
            <a:off x="779549" y="1038311"/>
            <a:ext cx="3523512" cy="5511670"/>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a:ln w="25400" cap="flat" cmpd="sng" algn="ctr">
            <a:solidFill>
              <a:srgbClr val="85ADBC">
                <a:lumMod val="40000"/>
                <a:lumOff val="60000"/>
              </a:srgbClr>
            </a:solidFill>
            <a:prstDash val="solid"/>
          </a:ln>
          <a:effectLst>
            <a:outerShdw blurRad="254000" dist="63500" dir="8100000" algn="tr" rotWithShape="0">
              <a:prstClr val="black">
                <a:alpha val="40000"/>
              </a:prstClr>
            </a:outerShdw>
          </a:effectLst>
        </p:spPr>
        <p:txBody>
          <a:bodyPr rtlCol="0" anchor="ctr"/>
          <a:lstStyle/>
          <a:p>
            <a:pPr algn="ctr" defTabSz="914266">
              <a:defRPr/>
            </a:pPr>
            <a:endParaRPr lang="zh-CN" altLang="en-US" sz="2160" kern="0">
              <a:solidFill>
                <a:prstClr val="white"/>
              </a:solidFill>
              <a:latin typeface="Arial"/>
              <a:ea typeface="新宋体"/>
            </a:endParaRPr>
          </a:p>
        </p:txBody>
      </p:sp>
      <p:sp>
        <p:nvSpPr>
          <p:cNvPr id="144" name="圆角矩形 143"/>
          <p:cNvSpPr/>
          <p:nvPr/>
        </p:nvSpPr>
        <p:spPr>
          <a:xfrm>
            <a:off x="4736467" y="1040159"/>
            <a:ext cx="2152368" cy="5509822"/>
          </a:xfrm>
          <a:prstGeom prst="roundRect">
            <a:avLst/>
          </a:prstGeom>
          <a:gradFill flip="none" rotWithShape="1">
            <a:gsLst>
              <a:gs pos="0">
                <a:sysClr val="window" lastClr="FFFFFF">
                  <a:lumMod val="75000"/>
                </a:sysClr>
              </a:gs>
              <a:gs pos="50000">
                <a:sysClr val="window" lastClr="FFFFFF">
                  <a:lumMod val="85000"/>
                </a:sysClr>
              </a:gs>
              <a:gs pos="100000">
                <a:sysClr val="window" lastClr="FFFFFF">
                  <a:lumMod val="95000"/>
                </a:sysClr>
              </a:gs>
            </a:gsLst>
            <a:path path="circle">
              <a:fillToRect t="100000" r="100000"/>
            </a:path>
            <a:tileRect l="-100000" b="-100000"/>
          </a:gra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cxnSp>
        <p:nvCxnSpPr>
          <p:cNvPr id="145" name="形状 27"/>
          <p:cNvCxnSpPr>
            <a:stCxn id="151" idx="3"/>
            <a:endCxn id="218" idx="1"/>
          </p:cNvCxnSpPr>
          <p:nvPr/>
        </p:nvCxnSpPr>
        <p:spPr>
          <a:xfrm flipV="1">
            <a:off x="2194603" y="1596752"/>
            <a:ext cx="3018036" cy="820357"/>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146" name="矩形 145"/>
          <p:cNvSpPr/>
          <p:nvPr/>
        </p:nvSpPr>
        <p:spPr>
          <a:xfrm>
            <a:off x="772239" y="1311947"/>
            <a:ext cx="1639900" cy="375156"/>
          </a:xfrm>
          <a:prstGeom prst="rect">
            <a:avLst/>
          </a:prstGeom>
          <a:noFill/>
          <a:ln w="25400" cap="flat" cmpd="sng" algn="ctr">
            <a:noFill/>
            <a:prstDash val="solid"/>
          </a:ln>
          <a:effectLst/>
        </p:spPr>
        <p:txBody>
          <a:bodyPr lIns="0" rIns="0" rtlCol="0" anchor="ctr"/>
          <a:lstStyle/>
          <a:p>
            <a:pPr algn="ctr" defTabSz="914266">
              <a:defRPr/>
            </a:pPr>
            <a:r>
              <a:rPr lang="en-US" altLang="zh-CN" sz="1320" b="1" kern="0">
                <a:solidFill>
                  <a:prstClr val="black">
                    <a:lumMod val="95000"/>
                    <a:lumOff val="5000"/>
                  </a:prstClr>
                </a:solidFill>
                <a:latin typeface="Arial"/>
                <a:ea typeface="新宋体"/>
              </a:rPr>
              <a:t>PBOM</a:t>
            </a:r>
            <a:endParaRPr lang="zh-CN" altLang="en-US" sz="1320" b="1" kern="0" dirty="0">
              <a:solidFill>
                <a:prstClr val="black">
                  <a:lumMod val="95000"/>
                  <a:lumOff val="5000"/>
                </a:prstClr>
              </a:solidFill>
              <a:latin typeface="Arial"/>
              <a:ea typeface="新宋体"/>
            </a:endParaRPr>
          </a:p>
        </p:txBody>
      </p:sp>
      <p:sp>
        <p:nvSpPr>
          <p:cNvPr id="147" name="圆角矩形 146"/>
          <p:cNvSpPr/>
          <p:nvPr/>
        </p:nvSpPr>
        <p:spPr>
          <a:xfrm>
            <a:off x="8303299" y="986651"/>
            <a:ext cx="3074812" cy="5563330"/>
          </a:xfrm>
          <a:prstGeom prst="roundRect">
            <a:avLst/>
          </a:prstGeom>
          <a:gradFill flip="none" rotWithShape="1">
            <a:gsLst>
              <a:gs pos="0">
                <a:srgbClr val="2F2F2F">
                  <a:lumMod val="40000"/>
                  <a:lumOff val="60000"/>
                </a:srgbClr>
              </a:gs>
              <a:gs pos="50000">
                <a:srgbClr val="918415">
                  <a:lumMod val="20000"/>
                  <a:lumOff val="80000"/>
                </a:srgbClr>
              </a:gs>
              <a:gs pos="100000">
                <a:sysClr val="window" lastClr="FFFFFF">
                  <a:lumMod val="85000"/>
                </a:sysClr>
              </a:gs>
            </a:gsLst>
            <a:lin ang="2700000" scaled="1"/>
            <a:tileRect/>
          </a:gradFill>
          <a:ln w="25400" cap="flat" cmpd="sng" algn="ctr">
            <a:solidFill>
              <a:srgbClr val="85ADBC">
                <a:lumMod val="40000"/>
                <a:lumOff val="60000"/>
              </a:srgbClr>
            </a:solidFill>
            <a:prstDash val="solid"/>
          </a:ln>
          <a:effectLst>
            <a:outerShdw blurRad="254000" dist="63500" dir="8100000" algn="tr" rotWithShape="0">
              <a:prstClr val="black">
                <a:alpha val="40000"/>
              </a:prstClr>
            </a:outerShdw>
          </a:effectLst>
        </p:spPr>
        <p:txBody>
          <a:bodyPr rtlCol="0" anchor="ctr"/>
          <a:lstStyle/>
          <a:p>
            <a:pPr algn="ctr" defTabSz="914266">
              <a:defRPr/>
            </a:pPr>
            <a:endParaRPr lang="zh-CN" altLang="en-US" sz="2160" kern="0">
              <a:solidFill>
                <a:prstClr val="white"/>
              </a:solidFill>
              <a:latin typeface="Arial"/>
              <a:ea typeface="新宋体"/>
            </a:endParaRPr>
          </a:p>
        </p:txBody>
      </p:sp>
      <p:cxnSp>
        <p:nvCxnSpPr>
          <p:cNvPr id="148" name="形状 27"/>
          <p:cNvCxnSpPr>
            <a:stCxn id="218" idx="3"/>
          </p:cNvCxnSpPr>
          <p:nvPr/>
        </p:nvCxnSpPr>
        <p:spPr>
          <a:xfrm>
            <a:off x="6514168" y="1596746"/>
            <a:ext cx="2712609" cy="167252"/>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149" name="矩形 148"/>
          <p:cNvSpPr/>
          <p:nvPr/>
        </p:nvSpPr>
        <p:spPr>
          <a:xfrm>
            <a:off x="1680669" y="1088460"/>
            <a:ext cx="1743803" cy="207942"/>
          </a:xfrm>
          <a:prstGeom prst="rect">
            <a:avLst/>
          </a:prstGeom>
          <a:noFill/>
          <a:ln w="25400" cap="flat" cmpd="sng" algn="ctr">
            <a:noFill/>
            <a:prstDash val="solid"/>
          </a:ln>
          <a:effectLst/>
        </p:spPr>
        <p:txBody>
          <a:bodyPr lIns="0" rIns="0" rtlCol="0" anchor="ctr"/>
          <a:lstStyle/>
          <a:p>
            <a:pPr algn="ctr" defTabSz="914266">
              <a:defRPr/>
            </a:pPr>
            <a:r>
              <a:rPr lang="en-US" altLang="zh-CN" sz="1680" kern="0" dirty="0" smtClean="0">
                <a:solidFill>
                  <a:prstClr val="black">
                    <a:lumMod val="95000"/>
                    <a:lumOff val="5000"/>
                  </a:prstClr>
                </a:solidFill>
                <a:latin typeface="黑体" pitchFamily="49" charset="-122"/>
                <a:ea typeface="黑体" pitchFamily="49" charset="-122"/>
              </a:rPr>
              <a:t>PLM</a:t>
            </a:r>
            <a:r>
              <a:rPr lang="zh-CN" altLang="en-US" sz="1680" kern="0" dirty="0">
                <a:solidFill>
                  <a:prstClr val="black">
                    <a:lumMod val="95000"/>
                    <a:lumOff val="5000"/>
                  </a:prstClr>
                </a:solidFill>
                <a:latin typeface="黑体" pitchFamily="49" charset="-122"/>
                <a:ea typeface="黑体" pitchFamily="49" charset="-122"/>
              </a:rPr>
              <a:t>系统</a:t>
            </a:r>
          </a:p>
        </p:txBody>
      </p:sp>
      <p:sp>
        <p:nvSpPr>
          <p:cNvPr id="150" name="矩形 149"/>
          <p:cNvSpPr/>
          <p:nvPr/>
        </p:nvSpPr>
        <p:spPr>
          <a:xfrm>
            <a:off x="9248358" y="993882"/>
            <a:ext cx="1127431" cy="312630"/>
          </a:xfrm>
          <a:prstGeom prst="rect">
            <a:avLst/>
          </a:prstGeom>
          <a:noFill/>
          <a:ln w="25400" cap="flat" cmpd="sng" algn="ctr">
            <a:noFill/>
            <a:prstDash val="solid"/>
          </a:ln>
          <a:effectLst/>
        </p:spPr>
        <p:txBody>
          <a:bodyPr lIns="0" rIns="0" rtlCol="0" anchor="ctr"/>
          <a:lstStyle/>
          <a:p>
            <a:pPr algn="ctr" defTabSz="914266">
              <a:defRPr/>
            </a:pPr>
            <a:r>
              <a:rPr lang="en-US" altLang="zh-CN" sz="1680" kern="0">
                <a:solidFill>
                  <a:prstClr val="black">
                    <a:lumMod val="95000"/>
                    <a:lumOff val="5000"/>
                  </a:prstClr>
                </a:solidFill>
                <a:latin typeface="黑体" pitchFamily="49" charset="-122"/>
                <a:ea typeface="黑体" pitchFamily="49" charset="-122"/>
              </a:rPr>
              <a:t>ERP</a:t>
            </a:r>
            <a:r>
              <a:rPr lang="zh-CN" altLang="en-US" sz="1680" kern="0">
                <a:solidFill>
                  <a:prstClr val="black">
                    <a:lumMod val="95000"/>
                    <a:lumOff val="5000"/>
                  </a:prstClr>
                </a:solidFill>
                <a:latin typeface="黑体" pitchFamily="49" charset="-122"/>
                <a:ea typeface="黑体" pitchFamily="49" charset="-122"/>
              </a:rPr>
              <a:t>系统</a:t>
            </a:r>
            <a:endParaRPr lang="zh-CN" altLang="en-US" sz="1680" kern="0" dirty="0">
              <a:solidFill>
                <a:prstClr val="black">
                  <a:lumMod val="95000"/>
                  <a:lumOff val="5000"/>
                </a:prstClr>
              </a:solidFill>
              <a:latin typeface="黑体" pitchFamily="49" charset="-122"/>
              <a:ea typeface="黑体" pitchFamily="49" charset="-122"/>
            </a:endParaRPr>
          </a:p>
        </p:txBody>
      </p:sp>
      <p:sp>
        <p:nvSpPr>
          <p:cNvPr id="151" name="圆角矩形 150"/>
          <p:cNvSpPr/>
          <p:nvPr/>
        </p:nvSpPr>
        <p:spPr>
          <a:xfrm>
            <a:off x="964679" y="1604271"/>
            <a:ext cx="1229924" cy="1625677"/>
          </a:xfrm>
          <a:prstGeom prst="roundRect">
            <a:avLst/>
          </a:prstGeom>
          <a:solidFill>
            <a:srgbClr val="B9945B">
              <a:lumMod val="60000"/>
              <a:lumOff val="40000"/>
              <a:alpha val="50000"/>
            </a:srgbClr>
          </a:soli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sp>
        <p:nvSpPr>
          <p:cNvPr id="152" name="圆角矩形 151"/>
          <p:cNvSpPr/>
          <p:nvPr/>
        </p:nvSpPr>
        <p:spPr>
          <a:xfrm>
            <a:off x="1588091" y="3706793"/>
            <a:ext cx="1434912" cy="1250521"/>
          </a:xfrm>
          <a:prstGeom prst="roundRect">
            <a:avLst/>
          </a:prstGeom>
          <a:solidFill>
            <a:srgbClr val="AFB591">
              <a:lumMod val="60000"/>
              <a:lumOff val="40000"/>
              <a:alpha val="50000"/>
            </a:srgbClr>
          </a:soli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grpSp>
        <p:nvGrpSpPr>
          <p:cNvPr id="153" name="组合 152"/>
          <p:cNvGrpSpPr/>
          <p:nvPr/>
        </p:nvGrpSpPr>
        <p:grpSpPr>
          <a:xfrm>
            <a:off x="1067173" y="1644209"/>
            <a:ext cx="972499" cy="1523206"/>
            <a:chOff x="6500826" y="2428868"/>
            <a:chExt cx="683239" cy="1754198"/>
          </a:xfrm>
        </p:grpSpPr>
        <p:pic>
          <p:nvPicPr>
            <p:cNvPr id="154" name="Picture 84" descr="part"/>
            <p:cNvPicPr>
              <a:picLocks noChangeAspect="1" noChangeArrowheads="1"/>
            </p:cNvPicPr>
            <p:nvPr/>
          </p:nvPicPr>
          <p:blipFill>
            <a:blip r:embed="rId2" cstate="print"/>
            <a:srcRect/>
            <a:stretch>
              <a:fillRect/>
            </a:stretch>
          </p:blipFill>
          <p:spPr bwMode="auto">
            <a:xfrm>
              <a:off x="6500826" y="2428868"/>
              <a:ext cx="184638" cy="182562"/>
            </a:xfrm>
            <a:prstGeom prst="rect">
              <a:avLst/>
            </a:prstGeom>
            <a:noFill/>
          </p:spPr>
        </p:pic>
        <p:pic>
          <p:nvPicPr>
            <p:cNvPr id="155" name="Picture 85" descr="part"/>
            <p:cNvPicPr>
              <a:picLocks noChangeAspect="1" noChangeArrowheads="1"/>
            </p:cNvPicPr>
            <p:nvPr/>
          </p:nvPicPr>
          <p:blipFill>
            <a:blip r:embed="rId2" cstate="print"/>
            <a:srcRect/>
            <a:stretch>
              <a:fillRect/>
            </a:stretch>
          </p:blipFill>
          <p:spPr bwMode="auto">
            <a:xfrm>
              <a:off x="6643702" y="2636845"/>
              <a:ext cx="183173" cy="182562"/>
            </a:xfrm>
            <a:prstGeom prst="rect">
              <a:avLst/>
            </a:prstGeom>
            <a:noFill/>
          </p:spPr>
        </p:pic>
        <p:pic>
          <p:nvPicPr>
            <p:cNvPr id="156" name="Picture 86" descr="part"/>
            <p:cNvPicPr>
              <a:picLocks noChangeAspect="1" noChangeArrowheads="1"/>
            </p:cNvPicPr>
            <p:nvPr/>
          </p:nvPicPr>
          <p:blipFill>
            <a:blip r:embed="rId2" cstate="print"/>
            <a:srcRect/>
            <a:stretch>
              <a:fillRect/>
            </a:stretch>
          </p:blipFill>
          <p:spPr bwMode="auto">
            <a:xfrm>
              <a:off x="6643702" y="3246438"/>
              <a:ext cx="183173" cy="182562"/>
            </a:xfrm>
            <a:prstGeom prst="rect">
              <a:avLst/>
            </a:prstGeom>
            <a:noFill/>
          </p:spPr>
        </p:pic>
        <p:pic>
          <p:nvPicPr>
            <p:cNvPr id="157" name="Picture 87" descr="part"/>
            <p:cNvPicPr>
              <a:picLocks noChangeAspect="1" noChangeArrowheads="1"/>
            </p:cNvPicPr>
            <p:nvPr/>
          </p:nvPicPr>
          <p:blipFill>
            <a:blip r:embed="rId2" cstate="print"/>
            <a:srcRect/>
            <a:stretch>
              <a:fillRect/>
            </a:stretch>
          </p:blipFill>
          <p:spPr bwMode="auto">
            <a:xfrm>
              <a:off x="6643702" y="3492504"/>
              <a:ext cx="183173" cy="182562"/>
            </a:xfrm>
            <a:prstGeom prst="rect">
              <a:avLst/>
            </a:prstGeom>
            <a:noFill/>
          </p:spPr>
        </p:pic>
        <p:pic>
          <p:nvPicPr>
            <p:cNvPr id="158" name="Picture 85" descr="part"/>
            <p:cNvPicPr>
              <a:picLocks noChangeAspect="1" noChangeArrowheads="1"/>
            </p:cNvPicPr>
            <p:nvPr/>
          </p:nvPicPr>
          <p:blipFill>
            <a:blip r:embed="rId2" cstate="print"/>
            <a:srcRect/>
            <a:stretch>
              <a:fillRect/>
            </a:stretch>
          </p:blipFill>
          <p:spPr bwMode="auto">
            <a:xfrm>
              <a:off x="7000892" y="2786058"/>
              <a:ext cx="183173" cy="182562"/>
            </a:xfrm>
            <a:prstGeom prst="rect">
              <a:avLst/>
            </a:prstGeom>
            <a:noFill/>
          </p:spPr>
        </p:pic>
        <p:pic>
          <p:nvPicPr>
            <p:cNvPr id="159" name="Picture 85" descr="part"/>
            <p:cNvPicPr>
              <a:picLocks noChangeAspect="1" noChangeArrowheads="1"/>
            </p:cNvPicPr>
            <p:nvPr/>
          </p:nvPicPr>
          <p:blipFill>
            <a:blip r:embed="rId2" cstate="print"/>
            <a:srcRect/>
            <a:stretch>
              <a:fillRect/>
            </a:stretch>
          </p:blipFill>
          <p:spPr bwMode="auto">
            <a:xfrm>
              <a:off x="7000892" y="3032124"/>
              <a:ext cx="183173" cy="182562"/>
            </a:xfrm>
            <a:prstGeom prst="rect">
              <a:avLst/>
            </a:prstGeom>
            <a:noFill/>
          </p:spPr>
        </p:pic>
        <p:pic>
          <p:nvPicPr>
            <p:cNvPr id="160" name="Picture 85" descr="part"/>
            <p:cNvPicPr>
              <a:picLocks noChangeAspect="1" noChangeArrowheads="1"/>
            </p:cNvPicPr>
            <p:nvPr/>
          </p:nvPicPr>
          <p:blipFill>
            <a:blip r:embed="rId2" cstate="print"/>
            <a:srcRect/>
            <a:stretch>
              <a:fillRect/>
            </a:stretch>
          </p:blipFill>
          <p:spPr bwMode="auto">
            <a:xfrm>
              <a:off x="7000892" y="3746504"/>
              <a:ext cx="183173" cy="182562"/>
            </a:xfrm>
            <a:prstGeom prst="rect">
              <a:avLst/>
            </a:prstGeom>
            <a:noFill/>
          </p:spPr>
        </p:pic>
        <p:pic>
          <p:nvPicPr>
            <p:cNvPr id="161" name="Picture 85" descr="part"/>
            <p:cNvPicPr>
              <a:picLocks noChangeAspect="1" noChangeArrowheads="1"/>
            </p:cNvPicPr>
            <p:nvPr/>
          </p:nvPicPr>
          <p:blipFill>
            <a:blip r:embed="rId2" cstate="print"/>
            <a:srcRect/>
            <a:stretch>
              <a:fillRect/>
            </a:stretch>
          </p:blipFill>
          <p:spPr bwMode="auto">
            <a:xfrm>
              <a:off x="7000892" y="4000504"/>
              <a:ext cx="183173" cy="182562"/>
            </a:xfrm>
            <a:prstGeom prst="rect">
              <a:avLst/>
            </a:prstGeom>
            <a:noFill/>
          </p:spPr>
        </p:pic>
        <p:cxnSp>
          <p:nvCxnSpPr>
            <p:cNvPr id="162" name="形状 15"/>
            <p:cNvCxnSpPr>
              <a:stCxn id="154" idx="2"/>
              <a:endCxn id="155" idx="1"/>
            </p:cNvCxnSpPr>
            <p:nvPr/>
          </p:nvCxnSpPr>
          <p:spPr bwMode="auto">
            <a:xfrm rot="16200000" flipH="1">
              <a:off x="6560075" y="2644499"/>
              <a:ext cx="116696" cy="50557"/>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63" name="形状 16"/>
            <p:cNvCxnSpPr>
              <a:stCxn id="154" idx="2"/>
              <a:endCxn id="156" idx="1"/>
            </p:cNvCxnSpPr>
            <p:nvPr/>
          </p:nvCxnSpPr>
          <p:spPr bwMode="auto">
            <a:xfrm rot="16200000" flipH="1">
              <a:off x="6255279" y="2949295"/>
              <a:ext cx="726289" cy="50557"/>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64" name="形状 17"/>
            <p:cNvCxnSpPr>
              <a:stCxn id="154" idx="2"/>
              <a:endCxn id="157" idx="1"/>
            </p:cNvCxnSpPr>
            <p:nvPr/>
          </p:nvCxnSpPr>
          <p:spPr bwMode="auto">
            <a:xfrm rot="16200000" flipH="1">
              <a:off x="6132246" y="3072328"/>
              <a:ext cx="972355" cy="50557"/>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65" name="形状 18"/>
            <p:cNvCxnSpPr>
              <a:stCxn id="155" idx="2"/>
              <a:endCxn id="158" idx="1"/>
            </p:cNvCxnSpPr>
            <p:nvPr/>
          </p:nvCxnSpPr>
          <p:spPr bwMode="auto">
            <a:xfrm rot="16200000" flipH="1">
              <a:off x="6839124" y="2715571"/>
              <a:ext cx="57932"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66" name="形状 19"/>
            <p:cNvCxnSpPr>
              <a:stCxn id="155" idx="2"/>
              <a:endCxn id="159" idx="1"/>
            </p:cNvCxnSpPr>
            <p:nvPr/>
          </p:nvCxnSpPr>
          <p:spPr bwMode="auto">
            <a:xfrm rot="16200000" flipH="1">
              <a:off x="6716091" y="2838604"/>
              <a:ext cx="303998"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67" name="形状 20"/>
            <p:cNvCxnSpPr>
              <a:stCxn id="157" idx="2"/>
              <a:endCxn id="160" idx="1"/>
            </p:cNvCxnSpPr>
            <p:nvPr/>
          </p:nvCxnSpPr>
          <p:spPr bwMode="auto">
            <a:xfrm rot="16200000" flipH="1">
              <a:off x="6786731" y="3623623"/>
              <a:ext cx="162719"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68" name="形状 21"/>
            <p:cNvCxnSpPr>
              <a:stCxn id="157" idx="2"/>
              <a:endCxn id="161" idx="1"/>
            </p:cNvCxnSpPr>
            <p:nvPr/>
          </p:nvCxnSpPr>
          <p:spPr bwMode="auto">
            <a:xfrm rot="16200000" flipH="1">
              <a:off x="6659731" y="3750623"/>
              <a:ext cx="416719"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grpSp>
      <p:pic>
        <p:nvPicPr>
          <p:cNvPr id="169" name="Picture 4"/>
          <p:cNvPicPr>
            <a:picLocks noChangeAspect="1" noChangeArrowheads="1"/>
          </p:cNvPicPr>
          <p:nvPr/>
        </p:nvPicPr>
        <p:blipFill>
          <a:blip r:embed="rId3" cstate="print"/>
          <a:srcRect l="7086" t="5039" r="5906" b="6299"/>
          <a:stretch>
            <a:fillRect/>
          </a:stretch>
        </p:blipFill>
        <p:spPr bwMode="auto">
          <a:xfrm>
            <a:off x="2203056" y="4019417"/>
            <a:ext cx="226485" cy="131994"/>
          </a:xfrm>
          <a:prstGeom prst="rect">
            <a:avLst/>
          </a:prstGeom>
          <a:noFill/>
          <a:ln w="9525">
            <a:noFill/>
            <a:miter lim="800000"/>
            <a:headEnd/>
            <a:tailEnd/>
          </a:ln>
        </p:spPr>
      </p:pic>
      <p:pic>
        <p:nvPicPr>
          <p:cNvPr id="170" name="Picture 6"/>
          <p:cNvPicPr>
            <a:picLocks noChangeAspect="1" noChangeArrowheads="1"/>
          </p:cNvPicPr>
          <p:nvPr/>
        </p:nvPicPr>
        <p:blipFill>
          <a:blip r:embed="rId4" cstate="print"/>
          <a:srcRect l="11116" r="5558" b="6096"/>
          <a:stretch>
            <a:fillRect/>
          </a:stretch>
        </p:blipFill>
        <p:spPr bwMode="auto">
          <a:xfrm>
            <a:off x="1690585" y="3769313"/>
            <a:ext cx="230459" cy="144458"/>
          </a:xfrm>
          <a:prstGeom prst="rect">
            <a:avLst/>
          </a:prstGeom>
          <a:noFill/>
          <a:ln w="9525">
            <a:noFill/>
            <a:miter lim="800000"/>
            <a:headEnd/>
            <a:tailEnd/>
          </a:ln>
        </p:spPr>
      </p:pic>
      <p:pic>
        <p:nvPicPr>
          <p:cNvPr id="171" name="Picture 4"/>
          <p:cNvPicPr>
            <a:picLocks noChangeAspect="1" noChangeArrowheads="1"/>
          </p:cNvPicPr>
          <p:nvPr/>
        </p:nvPicPr>
        <p:blipFill>
          <a:blip r:embed="rId3" cstate="print"/>
          <a:srcRect l="7086" t="5039" r="5906" b="6299"/>
          <a:stretch>
            <a:fillRect/>
          </a:stretch>
        </p:blipFill>
        <p:spPr bwMode="auto">
          <a:xfrm>
            <a:off x="2203056" y="4269521"/>
            <a:ext cx="226485" cy="131994"/>
          </a:xfrm>
          <a:prstGeom prst="rect">
            <a:avLst/>
          </a:prstGeom>
          <a:noFill/>
          <a:ln w="9525">
            <a:noFill/>
            <a:miter lim="800000"/>
            <a:headEnd/>
            <a:tailEnd/>
          </a:ln>
        </p:spPr>
      </p:pic>
      <p:pic>
        <p:nvPicPr>
          <p:cNvPr id="172" name="Picture 4"/>
          <p:cNvPicPr>
            <a:picLocks noChangeAspect="1" noChangeArrowheads="1"/>
          </p:cNvPicPr>
          <p:nvPr/>
        </p:nvPicPr>
        <p:blipFill>
          <a:blip r:embed="rId3" cstate="print"/>
          <a:srcRect l="7086" t="5039" r="5906" b="6299"/>
          <a:stretch>
            <a:fillRect/>
          </a:stretch>
        </p:blipFill>
        <p:spPr bwMode="auto">
          <a:xfrm>
            <a:off x="2203056" y="4519625"/>
            <a:ext cx="226485" cy="131994"/>
          </a:xfrm>
          <a:prstGeom prst="rect">
            <a:avLst/>
          </a:prstGeom>
          <a:noFill/>
          <a:ln w="9525">
            <a:noFill/>
            <a:miter lim="800000"/>
            <a:headEnd/>
            <a:tailEnd/>
          </a:ln>
        </p:spPr>
      </p:pic>
      <p:cxnSp>
        <p:nvCxnSpPr>
          <p:cNvPr id="173" name="形状 96"/>
          <p:cNvCxnSpPr>
            <a:stCxn id="170" idx="2"/>
            <a:endCxn id="169" idx="1"/>
          </p:cNvCxnSpPr>
          <p:nvPr/>
        </p:nvCxnSpPr>
        <p:spPr>
          <a:xfrm rot="16200000" flipH="1">
            <a:off x="1918613" y="3800978"/>
            <a:ext cx="171644" cy="397239"/>
          </a:xfrm>
          <a:prstGeom prst="bentConnector2">
            <a:avLst/>
          </a:prstGeom>
          <a:noFill/>
          <a:ln w="19050" cap="flat" cmpd="sng" algn="ctr">
            <a:solidFill>
              <a:sysClr val="windowText" lastClr="000000">
                <a:lumMod val="95000"/>
                <a:lumOff val="5000"/>
              </a:sysClr>
            </a:solidFill>
            <a:prstDash val="solid"/>
          </a:ln>
          <a:effectLst/>
        </p:spPr>
      </p:cxnSp>
      <p:cxnSp>
        <p:nvCxnSpPr>
          <p:cNvPr id="174" name="形状 98"/>
          <p:cNvCxnSpPr>
            <a:stCxn id="170" idx="2"/>
            <a:endCxn id="171" idx="1"/>
          </p:cNvCxnSpPr>
          <p:nvPr/>
        </p:nvCxnSpPr>
        <p:spPr>
          <a:xfrm rot="16200000" flipH="1">
            <a:off x="1793561" y="3926032"/>
            <a:ext cx="421748" cy="397239"/>
          </a:xfrm>
          <a:prstGeom prst="bentConnector2">
            <a:avLst/>
          </a:prstGeom>
          <a:noFill/>
          <a:ln w="19050" cap="flat" cmpd="sng" algn="ctr">
            <a:solidFill>
              <a:sysClr val="windowText" lastClr="000000">
                <a:lumMod val="95000"/>
                <a:lumOff val="5000"/>
              </a:sysClr>
            </a:solidFill>
            <a:prstDash val="solid"/>
          </a:ln>
          <a:effectLst/>
        </p:spPr>
      </p:cxnSp>
      <p:cxnSp>
        <p:nvCxnSpPr>
          <p:cNvPr id="175" name="形状 100"/>
          <p:cNvCxnSpPr>
            <a:stCxn id="170" idx="2"/>
            <a:endCxn id="172" idx="1"/>
          </p:cNvCxnSpPr>
          <p:nvPr/>
        </p:nvCxnSpPr>
        <p:spPr>
          <a:xfrm rot="16200000" flipH="1">
            <a:off x="1668509" y="4051084"/>
            <a:ext cx="671852" cy="397239"/>
          </a:xfrm>
          <a:prstGeom prst="bentConnector2">
            <a:avLst/>
          </a:prstGeom>
          <a:noFill/>
          <a:ln w="19050" cap="flat" cmpd="sng" algn="ctr">
            <a:solidFill>
              <a:sysClr val="windowText" lastClr="000000">
                <a:lumMod val="95000"/>
                <a:lumOff val="5000"/>
              </a:sysClr>
            </a:solidFill>
            <a:prstDash val="solid"/>
          </a:ln>
          <a:effectLst/>
        </p:spPr>
      </p:cxnSp>
      <p:cxnSp>
        <p:nvCxnSpPr>
          <p:cNvPr id="176" name="曲线连接符 175"/>
          <p:cNvCxnSpPr>
            <a:stCxn id="172" idx="3"/>
          </p:cNvCxnSpPr>
          <p:nvPr/>
        </p:nvCxnSpPr>
        <p:spPr>
          <a:xfrm>
            <a:off x="2429545" y="4585629"/>
            <a:ext cx="272415" cy="573233"/>
          </a:xfrm>
          <a:prstGeom prst="curvedConnector2">
            <a:avLst/>
          </a:prstGeom>
          <a:noFill/>
          <a:ln w="19050" cap="flat" cmpd="sng" algn="ctr">
            <a:solidFill>
              <a:srgbClr val="918415">
                <a:shade val="70000"/>
                <a:satMod val="150000"/>
              </a:srgbClr>
            </a:solidFill>
            <a:prstDash val="dash"/>
            <a:tailEnd type="none"/>
          </a:ln>
          <a:effectLst/>
        </p:spPr>
      </p:cxnSp>
      <p:cxnSp>
        <p:nvCxnSpPr>
          <p:cNvPr id="177" name="曲线连接符 176"/>
          <p:cNvCxnSpPr>
            <a:stCxn id="171" idx="3"/>
          </p:cNvCxnSpPr>
          <p:nvPr/>
        </p:nvCxnSpPr>
        <p:spPr>
          <a:xfrm>
            <a:off x="2429541" y="4335518"/>
            <a:ext cx="293299" cy="776016"/>
          </a:xfrm>
          <a:prstGeom prst="curvedConnector2">
            <a:avLst/>
          </a:prstGeom>
          <a:noFill/>
          <a:ln w="19050" cap="flat" cmpd="sng" algn="ctr">
            <a:solidFill>
              <a:srgbClr val="918415">
                <a:shade val="70000"/>
                <a:satMod val="150000"/>
              </a:srgbClr>
            </a:solidFill>
            <a:prstDash val="dash"/>
            <a:tailEnd type="none"/>
          </a:ln>
          <a:effectLst/>
        </p:spPr>
      </p:cxnSp>
      <p:cxnSp>
        <p:nvCxnSpPr>
          <p:cNvPr id="178" name="曲线连接符 106"/>
          <p:cNvCxnSpPr>
            <a:stCxn id="169" idx="3"/>
          </p:cNvCxnSpPr>
          <p:nvPr/>
        </p:nvCxnSpPr>
        <p:spPr>
          <a:xfrm>
            <a:off x="2429541" y="4085414"/>
            <a:ext cx="293299" cy="1026120"/>
          </a:xfrm>
          <a:prstGeom prst="curvedConnector2">
            <a:avLst/>
          </a:prstGeom>
          <a:noFill/>
          <a:ln w="19050" cap="flat" cmpd="sng" algn="ctr">
            <a:solidFill>
              <a:srgbClr val="918415">
                <a:shade val="70000"/>
                <a:satMod val="150000"/>
              </a:srgbClr>
            </a:solidFill>
            <a:prstDash val="dash"/>
            <a:tailEnd type="none"/>
          </a:ln>
          <a:effectLst/>
        </p:spPr>
      </p:cxnSp>
      <p:pic>
        <p:nvPicPr>
          <p:cNvPr id="179" name="Picture 2"/>
          <p:cNvPicPr>
            <a:picLocks noChangeAspect="1" noChangeArrowheads="1"/>
          </p:cNvPicPr>
          <p:nvPr/>
        </p:nvPicPr>
        <p:blipFill>
          <a:blip r:embed="rId5" cstate="print"/>
          <a:srcRect t="6516"/>
          <a:stretch>
            <a:fillRect/>
          </a:stretch>
        </p:blipFill>
        <p:spPr bwMode="auto">
          <a:xfrm>
            <a:off x="2757131" y="6012856"/>
            <a:ext cx="274540" cy="168168"/>
          </a:xfrm>
          <a:prstGeom prst="rect">
            <a:avLst/>
          </a:prstGeom>
          <a:noFill/>
          <a:ln w="9525">
            <a:noFill/>
            <a:miter lim="800000"/>
            <a:headEnd/>
            <a:tailEnd/>
          </a:ln>
        </p:spPr>
      </p:pic>
      <p:sp>
        <p:nvSpPr>
          <p:cNvPr id="180" name="矩形 179"/>
          <p:cNvSpPr/>
          <p:nvPr/>
        </p:nvSpPr>
        <p:spPr>
          <a:xfrm>
            <a:off x="1628203" y="6001960"/>
            <a:ext cx="1127431" cy="187578"/>
          </a:xfrm>
          <a:prstGeom prst="rect">
            <a:avLst/>
          </a:prstGeom>
          <a:noFill/>
          <a:ln w="25400" cap="flat" cmpd="sng" algn="ctr">
            <a:noFill/>
            <a:prstDash val="solid"/>
          </a:ln>
          <a:effectLst/>
        </p:spPr>
        <p:txBody>
          <a:bodyPr lIns="0" rIns="0" rtlCol="0" anchor="ctr"/>
          <a:lstStyle/>
          <a:p>
            <a:pPr algn="ctr" defTabSz="914266">
              <a:defRPr/>
            </a:pPr>
            <a:r>
              <a:rPr lang="zh-CN" altLang="en-US" sz="1200" b="1" kern="0" dirty="0">
                <a:solidFill>
                  <a:prstClr val="black">
                    <a:lumMod val="95000"/>
                    <a:lumOff val="5000"/>
                  </a:prstClr>
                </a:solidFill>
                <a:latin typeface="Arial"/>
                <a:ea typeface="新宋体"/>
              </a:rPr>
              <a:t>更改通知单</a:t>
            </a:r>
          </a:p>
        </p:txBody>
      </p:sp>
      <p:sp>
        <p:nvSpPr>
          <p:cNvPr id="181" name="矩形 180"/>
          <p:cNvSpPr/>
          <p:nvPr/>
        </p:nvSpPr>
        <p:spPr>
          <a:xfrm>
            <a:off x="1895572" y="3769313"/>
            <a:ext cx="819949" cy="375156"/>
          </a:xfrm>
          <a:prstGeom prst="rect">
            <a:avLst/>
          </a:prstGeom>
          <a:noFill/>
          <a:ln w="25400" cap="flat" cmpd="sng" algn="ctr">
            <a:noFill/>
            <a:prstDash val="solid"/>
          </a:ln>
          <a:effectLst/>
        </p:spPr>
        <p:txBody>
          <a:bodyPr lIns="0" rIns="0" rtlCol="0" anchor="ctr"/>
          <a:lstStyle/>
          <a:p>
            <a:pPr algn="ctr" defTabSz="914266">
              <a:defRPr/>
            </a:pPr>
            <a:r>
              <a:rPr lang="zh-CN" altLang="en-US" sz="1200" kern="0" dirty="0">
                <a:solidFill>
                  <a:prstClr val="black">
                    <a:lumMod val="95000"/>
                    <a:lumOff val="5000"/>
                  </a:prstClr>
                </a:solidFill>
                <a:latin typeface="Arial"/>
                <a:ea typeface="新宋体"/>
              </a:rPr>
              <a:t>工序</a:t>
            </a:r>
          </a:p>
        </p:txBody>
      </p:sp>
      <p:sp>
        <p:nvSpPr>
          <p:cNvPr id="182" name="矩形 181"/>
          <p:cNvSpPr/>
          <p:nvPr/>
        </p:nvSpPr>
        <p:spPr>
          <a:xfrm>
            <a:off x="1825093" y="3456683"/>
            <a:ext cx="1255979" cy="375156"/>
          </a:xfrm>
          <a:prstGeom prst="rect">
            <a:avLst/>
          </a:prstGeom>
          <a:noFill/>
          <a:ln w="25400" cap="flat" cmpd="sng" algn="ctr">
            <a:noFill/>
            <a:prstDash val="solid"/>
          </a:ln>
          <a:effectLst/>
        </p:spPr>
        <p:txBody>
          <a:bodyPr lIns="0" rIns="0" rtlCol="0" anchor="ctr"/>
          <a:lstStyle/>
          <a:p>
            <a:pPr algn="ctr" defTabSz="914266">
              <a:defRPr/>
            </a:pPr>
            <a:r>
              <a:rPr lang="zh-CN" altLang="en-US" sz="1200" b="1" kern="0">
                <a:solidFill>
                  <a:prstClr val="black">
                    <a:lumMod val="95000"/>
                    <a:lumOff val="5000"/>
                  </a:prstClr>
                </a:solidFill>
                <a:latin typeface="Arial"/>
                <a:ea typeface="新宋体"/>
              </a:rPr>
              <a:t>工艺路线</a:t>
            </a:r>
            <a:endParaRPr lang="zh-CN" altLang="en-US" sz="1200" b="1" kern="0" dirty="0">
              <a:solidFill>
                <a:prstClr val="black">
                  <a:lumMod val="95000"/>
                  <a:lumOff val="5000"/>
                </a:prstClr>
              </a:solidFill>
              <a:latin typeface="Arial"/>
              <a:ea typeface="新宋体"/>
            </a:endParaRPr>
          </a:p>
        </p:txBody>
      </p:sp>
      <p:cxnSp>
        <p:nvCxnSpPr>
          <p:cNvPr id="183" name="形状 27"/>
          <p:cNvCxnSpPr>
            <a:endCxn id="219" idx="1"/>
          </p:cNvCxnSpPr>
          <p:nvPr/>
        </p:nvCxnSpPr>
        <p:spPr>
          <a:xfrm flipV="1">
            <a:off x="3052521" y="3536377"/>
            <a:ext cx="2129819" cy="392890"/>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184" name="圆角矩形 183"/>
          <p:cNvSpPr/>
          <p:nvPr/>
        </p:nvSpPr>
        <p:spPr>
          <a:xfrm>
            <a:off x="9156331" y="1623531"/>
            <a:ext cx="1229924" cy="1625677"/>
          </a:xfrm>
          <a:prstGeom prst="roundRect">
            <a:avLst/>
          </a:prstGeom>
          <a:solidFill>
            <a:srgbClr val="C47546">
              <a:lumMod val="40000"/>
              <a:lumOff val="60000"/>
              <a:alpha val="50000"/>
            </a:srgbClr>
          </a:soli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sp>
        <p:nvSpPr>
          <p:cNvPr id="185" name="圆角矩形 184"/>
          <p:cNvSpPr/>
          <p:nvPr/>
        </p:nvSpPr>
        <p:spPr>
          <a:xfrm>
            <a:off x="9398411" y="3495391"/>
            <a:ext cx="1434912" cy="1250521"/>
          </a:xfrm>
          <a:prstGeom prst="roundRect">
            <a:avLst/>
          </a:prstGeom>
          <a:solidFill>
            <a:srgbClr val="AFB591">
              <a:lumMod val="60000"/>
              <a:lumOff val="40000"/>
              <a:alpha val="50000"/>
            </a:srgbClr>
          </a:soli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grpSp>
        <p:nvGrpSpPr>
          <p:cNvPr id="186" name="组合 22"/>
          <p:cNvGrpSpPr/>
          <p:nvPr/>
        </p:nvGrpSpPr>
        <p:grpSpPr>
          <a:xfrm>
            <a:off x="9307105" y="1695645"/>
            <a:ext cx="972499" cy="1523206"/>
            <a:chOff x="6500826" y="2428868"/>
            <a:chExt cx="683239" cy="1754198"/>
          </a:xfrm>
        </p:grpSpPr>
        <p:pic>
          <p:nvPicPr>
            <p:cNvPr id="187" name="Picture 84" descr="part"/>
            <p:cNvPicPr>
              <a:picLocks noChangeAspect="1" noChangeArrowheads="1"/>
            </p:cNvPicPr>
            <p:nvPr/>
          </p:nvPicPr>
          <p:blipFill>
            <a:blip r:embed="rId2" cstate="print"/>
            <a:srcRect/>
            <a:stretch>
              <a:fillRect/>
            </a:stretch>
          </p:blipFill>
          <p:spPr bwMode="auto">
            <a:xfrm>
              <a:off x="6500826" y="2428868"/>
              <a:ext cx="184638" cy="182562"/>
            </a:xfrm>
            <a:prstGeom prst="rect">
              <a:avLst/>
            </a:prstGeom>
            <a:noFill/>
          </p:spPr>
        </p:pic>
        <p:pic>
          <p:nvPicPr>
            <p:cNvPr id="188" name="Picture 85" descr="part"/>
            <p:cNvPicPr>
              <a:picLocks noChangeAspect="1" noChangeArrowheads="1"/>
            </p:cNvPicPr>
            <p:nvPr/>
          </p:nvPicPr>
          <p:blipFill>
            <a:blip r:embed="rId2" cstate="print"/>
            <a:srcRect/>
            <a:stretch>
              <a:fillRect/>
            </a:stretch>
          </p:blipFill>
          <p:spPr bwMode="auto">
            <a:xfrm>
              <a:off x="6643702" y="2636845"/>
              <a:ext cx="183173" cy="182562"/>
            </a:xfrm>
            <a:prstGeom prst="rect">
              <a:avLst/>
            </a:prstGeom>
            <a:noFill/>
          </p:spPr>
        </p:pic>
        <p:pic>
          <p:nvPicPr>
            <p:cNvPr id="189" name="Picture 86" descr="part"/>
            <p:cNvPicPr>
              <a:picLocks noChangeAspect="1" noChangeArrowheads="1"/>
            </p:cNvPicPr>
            <p:nvPr/>
          </p:nvPicPr>
          <p:blipFill>
            <a:blip r:embed="rId2" cstate="print"/>
            <a:srcRect/>
            <a:stretch>
              <a:fillRect/>
            </a:stretch>
          </p:blipFill>
          <p:spPr bwMode="auto">
            <a:xfrm>
              <a:off x="6643702" y="3246438"/>
              <a:ext cx="183173" cy="182562"/>
            </a:xfrm>
            <a:prstGeom prst="rect">
              <a:avLst/>
            </a:prstGeom>
            <a:noFill/>
          </p:spPr>
        </p:pic>
        <p:pic>
          <p:nvPicPr>
            <p:cNvPr id="190" name="Picture 87" descr="part"/>
            <p:cNvPicPr>
              <a:picLocks noChangeAspect="1" noChangeArrowheads="1"/>
            </p:cNvPicPr>
            <p:nvPr/>
          </p:nvPicPr>
          <p:blipFill>
            <a:blip r:embed="rId2" cstate="print"/>
            <a:srcRect/>
            <a:stretch>
              <a:fillRect/>
            </a:stretch>
          </p:blipFill>
          <p:spPr bwMode="auto">
            <a:xfrm>
              <a:off x="6643702" y="3492504"/>
              <a:ext cx="183173" cy="182562"/>
            </a:xfrm>
            <a:prstGeom prst="rect">
              <a:avLst/>
            </a:prstGeom>
            <a:noFill/>
          </p:spPr>
        </p:pic>
        <p:pic>
          <p:nvPicPr>
            <p:cNvPr id="191" name="Picture 85" descr="part"/>
            <p:cNvPicPr>
              <a:picLocks noChangeAspect="1" noChangeArrowheads="1"/>
            </p:cNvPicPr>
            <p:nvPr/>
          </p:nvPicPr>
          <p:blipFill>
            <a:blip r:embed="rId2" cstate="print"/>
            <a:srcRect/>
            <a:stretch>
              <a:fillRect/>
            </a:stretch>
          </p:blipFill>
          <p:spPr bwMode="auto">
            <a:xfrm>
              <a:off x="7000892" y="2786058"/>
              <a:ext cx="183173" cy="182562"/>
            </a:xfrm>
            <a:prstGeom prst="rect">
              <a:avLst/>
            </a:prstGeom>
            <a:noFill/>
          </p:spPr>
        </p:pic>
        <p:pic>
          <p:nvPicPr>
            <p:cNvPr id="192" name="Picture 85" descr="part"/>
            <p:cNvPicPr>
              <a:picLocks noChangeAspect="1" noChangeArrowheads="1"/>
            </p:cNvPicPr>
            <p:nvPr/>
          </p:nvPicPr>
          <p:blipFill>
            <a:blip r:embed="rId2" cstate="print"/>
            <a:srcRect/>
            <a:stretch>
              <a:fillRect/>
            </a:stretch>
          </p:blipFill>
          <p:spPr bwMode="auto">
            <a:xfrm>
              <a:off x="7000892" y="3032124"/>
              <a:ext cx="183173" cy="182562"/>
            </a:xfrm>
            <a:prstGeom prst="rect">
              <a:avLst/>
            </a:prstGeom>
            <a:noFill/>
          </p:spPr>
        </p:pic>
        <p:pic>
          <p:nvPicPr>
            <p:cNvPr id="193" name="Picture 85" descr="part"/>
            <p:cNvPicPr>
              <a:picLocks noChangeAspect="1" noChangeArrowheads="1"/>
            </p:cNvPicPr>
            <p:nvPr/>
          </p:nvPicPr>
          <p:blipFill>
            <a:blip r:embed="rId2" cstate="print"/>
            <a:srcRect/>
            <a:stretch>
              <a:fillRect/>
            </a:stretch>
          </p:blipFill>
          <p:spPr bwMode="auto">
            <a:xfrm>
              <a:off x="7000892" y="3746504"/>
              <a:ext cx="183173" cy="182562"/>
            </a:xfrm>
            <a:prstGeom prst="rect">
              <a:avLst/>
            </a:prstGeom>
            <a:noFill/>
          </p:spPr>
        </p:pic>
        <p:pic>
          <p:nvPicPr>
            <p:cNvPr id="194" name="Picture 85" descr="part"/>
            <p:cNvPicPr>
              <a:picLocks noChangeAspect="1" noChangeArrowheads="1"/>
            </p:cNvPicPr>
            <p:nvPr/>
          </p:nvPicPr>
          <p:blipFill>
            <a:blip r:embed="rId2" cstate="print"/>
            <a:srcRect/>
            <a:stretch>
              <a:fillRect/>
            </a:stretch>
          </p:blipFill>
          <p:spPr bwMode="auto">
            <a:xfrm>
              <a:off x="7000892" y="4000504"/>
              <a:ext cx="183173" cy="182562"/>
            </a:xfrm>
            <a:prstGeom prst="rect">
              <a:avLst/>
            </a:prstGeom>
            <a:noFill/>
          </p:spPr>
        </p:pic>
        <p:cxnSp>
          <p:nvCxnSpPr>
            <p:cNvPr id="195" name="形状 141"/>
            <p:cNvCxnSpPr>
              <a:stCxn id="187" idx="2"/>
              <a:endCxn id="188" idx="1"/>
            </p:cNvCxnSpPr>
            <p:nvPr/>
          </p:nvCxnSpPr>
          <p:spPr bwMode="auto">
            <a:xfrm rot="16200000" flipH="1">
              <a:off x="6560075" y="2644499"/>
              <a:ext cx="116696" cy="50557"/>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96" name="形状 142"/>
            <p:cNvCxnSpPr>
              <a:stCxn id="187" idx="2"/>
              <a:endCxn id="189" idx="1"/>
            </p:cNvCxnSpPr>
            <p:nvPr/>
          </p:nvCxnSpPr>
          <p:spPr bwMode="auto">
            <a:xfrm rot="16200000" flipH="1">
              <a:off x="6255279" y="2949295"/>
              <a:ext cx="726289" cy="50557"/>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97" name="形状 147"/>
            <p:cNvCxnSpPr>
              <a:stCxn id="187" idx="2"/>
              <a:endCxn id="190" idx="1"/>
            </p:cNvCxnSpPr>
            <p:nvPr/>
          </p:nvCxnSpPr>
          <p:spPr bwMode="auto">
            <a:xfrm rot="16200000" flipH="1">
              <a:off x="6132246" y="3072328"/>
              <a:ext cx="972355" cy="50557"/>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98" name="形状 148"/>
            <p:cNvCxnSpPr>
              <a:stCxn id="188" idx="2"/>
              <a:endCxn id="191" idx="1"/>
            </p:cNvCxnSpPr>
            <p:nvPr/>
          </p:nvCxnSpPr>
          <p:spPr bwMode="auto">
            <a:xfrm rot="16200000" flipH="1">
              <a:off x="6839124" y="2715571"/>
              <a:ext cx="57932"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199" name="形状 149"/>
            <p:cNvCxnSpPr>
              <a:stCxn id="188" idx="2"/>
              <a:endCxn id="192" idx="1"/>
            </p:cNvCxnSpPr>
            <p:nvPr/>
          </p:nvCxnSpPr>
          <p:spPr bwMode="auto">
            <a:xfrm rot="16200000" flipH="1">
              <a:off x="6716091" y="2838604"/>
              <a:ext cx="303998"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200" name="形状 150"/>
            <p:cNvCxnSpPr>
              <a:stCxn id="190" idx="2"/>
              <a:endCxn id="193" idx="1"/>
            </p:cNvCxnSpPr>
            <p:nvPr/>
          </p:nvCxnSpPr>
          <p:spPr bwMode="auto">
            <a:xfrm rot="16200000" flipH="1">
              <a:off x="6786731" y="3623623"/>
              <a:ext cx="162719"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cxnSp>
          <p:nvCxnSpPr>
            <p:cNvPr id="201" name="形状 151"/>
            <p:cNvCxnSpPr>
              <a:stCxn id="190" idx="2"/>
              <a:endCxn id="194" idx="1"/>
            </p:cNvCxnSpPr>
            <p:nvPr/>
          </p:nvCxnSpPr>
          <p:spPr bwMode="auto">
            <a:xfrm rot="16200000" flipH="1">
              <a:off x="6659731" y="3750623"/>
              <a:ext cx="416719" cy="265603"/>
            </a:xfrm>
            <a:prstGeom prst="bentConnector2">
              <a:avLst/>
            </a:prstGeom>
            <a:noFill/>
            <a:ln w="25400" cap="flat" cmpd="sng" algn="ctr">
              <a:solidFill>
                <a:sysClr val="windowText" lastClr="000000"/>
              </a:solidFill>
              <a:prstDash val="solid"/>
              <a:headEnd type="none" w="med" len="med"/>
              <a:tailEnd type="none" w="med" len="med"/>
            </a:ln>
            <a:effectLst>
              <a:outerShdw blurRad="50800" dist="25000" dir="5400000" rotWithShape="0">
                <a:srgbClr val="000000">
                  <a:alpha val="40000"/>
                </a:srgbClr>
              </a:outerShdw>
            </a:effectLst>
          </p:spPr>
        </p:cxnSp>
      </p:grpSp>
      <p:pic>
        <p:nvPicPr>
          <p:cNvPr id="202" name="Picture 4"/>
          <p:cNvPicPr>
            <a:picLocks noChangeAspect="1" noChangeArrowheads="1"/>
          </p:cNvPicPr>
          <p:nvPr/>
        </p:nvPicPr>
        <p:blipFill>
          <a:blip r:embed="rId3" cstate="print"/>
          <a:srcRect l="7086" t="5039" r="5906" b="6299"/>
          <a:stretch>
            <a:fillRect/>
          </a:stretch>
        </p:blipFill>
        <p:spPr bwMode="auto">
          <a:xfrm>
            <a:off x="10013376" y="3808014"/>
            <a:ext cx="226485" cy="131994"/>
          </a:xfrm>
          <a:prstGeom prst="rect">
            <a:avLst/>
          </a:prstGeom>
          <a:noFill/>
          <a:ln w="9525">
            <a:noFill/>
            <a:miter lim="800000"/>
            <a:headEnd/>
            <a:tailEnd/>
          </a:ln>
        </p:spPr>
      </p:pic>
      <p:pic>
        <p:nvPicPr>
          <p:cNvPr id="203" name="Picture 6"/>
          <p:cNvPicPr>
            <a:picLocks noChangeAspect="1" noChangeArrowheads="1"/>
          </p:cNvPicPr>
          <p:nvPr/>
        </p:nvPicPr>
        <p:blipFill>
          <a:blip r:embed="rId4" cstate="print"/>
          <a:srcRect l="11116" r="5558" b="6096"/>
          <a:stretch>
            <a:fillRect/>
          </a:stretch>
        </p:blipFill>
        <p:spPr bwMode="auto">
          <a:xfrm>
            <a:off x="9500905" y="3557910"/>
            <a:ext cx="230459" cy="144458"/>
          </a:xfrm>
          <a:prstGeom prst="rect">
            <a:avLst/>
          </a:prstGeom>
          <a:noFill/>
          <a:ln w="9525">
            <a:noFill/>
            <a:miter lim="800000"/>
            <a:headEnd/>
            <a:tailEnd/>
          </a:ln>
        </p:spPr>
      </p:pic>
      <p:pic>
        <p:nvPicPr>
          <p:cNvPr id="204" name="Picture 4"/>
          <p:cNvPicPr>
            <a:picLocks noChangeAspect="1" noChangeArrowheads="1"/>
          </p:cNvPicPr>
          <p:nvPr/>
        </p:nvPicPr>
        <p:blipFill>
          <a:blip r:embed="rId3" cstate="print"/>
          <a:srcRect l="7086" t="5039" r="5906" b="6299"/>
          <a:stretch>
            <a:fillRect/>
          </a:stretch>
        </p:blipFill>
        <p:spPr bwMode="auto">
          <a:xfrm>
            <a:off x="10013376" y="4058119"/>
            <a:ext cx="226485" cy="131994"/>
          </a:xfrm>
          <a:prstGeom prst="rect">
            <a:avLst/>
          </a:prstGeom>
          <a:noFill/>
          <a:ln w="9525">
            <a:noFill/>
            <a:miter lim="800000"/>
            <a:headEnd/>
            <a:tailEnd/>
          </a:ln>
        </p:spPr>
      </p:pic>
      <p:pic>
        <p:nvPicPr>
          <p:cNvPr id="205" name="Picture 4"/>
          <p:cNvPicPr>
            <a:picLocks noChangeAspect="1" noChangeArrowheads="1"/>
          </p:cNvPicPr>
          <p:nvPr/>
        </p:nvPicPr>
        <p:blipFill>
          <a:blip r:embed="rId3" cstate="print"/>
          <a:srcRect l="7086" t="5039" r="5906" b="6299"/>
          <a:stretch>
            <a:fillRect/>
          </a:stretch>
        </p:blipFill>
        <p:spPr bwMode="auto">
          <a:xfrm>
            <a:off x="10013376" y="4308223"/>
            <a:ext cx="226485" cy="131994"/>
          </a:xfrm>
          <a:prstGeom prst="rect">
            <a:avLst/>
          </a:prstGeom>
          <a:noFill/>
          <a:ln w="9525">
            <a:noFill/>
            <a:miter lim="800000"/>
            <a:headEnd/>
            <a:tailEnd/>
          </a:ln>
        </p:spPr>
      </p:pic>
      <p:cxnSp>
        <p:nvCxnSpPr>
          <p:cNvPr id="206" name="形状 116"/>
          <p:cNvCxnSpPr>
            <a:stCxn id="203" idx="2"/>
            <a:endCxn id="202" idx="1"/>
          </p:cNvCxnSpPr>
          <p:nvPr/>
        </p:nvCxnSpPr>
        <p:spPr>
          <a:xfrm rot="16200000" flipH="1">
            <a:off x="9728933" y="3589577"/>
            <a:ext cx="171644" cy="397239"/>
          </a:xfrm>
          <a:prstGeom prst="bentConnector2">
            <a:avLst/>
          </a:prstGeom>
          <a:noFill/>
          <a:ln w="19050" cap="flat" cmpd="sng" algn="ctr">
            <a:solidFill>
              <a:sysClr val="windowText" lastClr="000000">
                <a:lumMod val="95000"/>
                <a:lumOff val="5000"/>
              </a:sysClr>
            </a:solidFill>
            <a:prstDash val="solid"/>
          </a:ln>
          <a:effectLst/>
        </p:spPr>
      </p:cxnSp>
      <p:cxnSp>
        <p:nvCxnSpPr>
          <p:cNvPr id="207" name="形状 117"/>
          <p:cNvCxnSpPr>
            <a:stCxn id="203" idx="2"/>
            <a:endCxn id="204" idx="1"/>
          </p:cNvCxnSpPr>
          <p:nvPr/>
        </p:nvCxnSpPr>
        <p:spPr>
          <a:xfrm rot="16200000" flipH="1">
            <a:off x="9603881" y="3714627"/>
            <a:ext cx="421748" cy="397239"/>
          </a:xfrm>
          <a:prstGeom prst="bentConnector2">
            <a:avLst/>
          </a:prstGeom>
          <a:noFill/>
          <a:ln w="19050" cap="flat" cmpd="sng" algn="ctr">
            <a:solidFill>
              <a:sysClr val="windowText" lastClr="000000">
                <a:lumMod val="95000"/>
                <a:lumOff val="5000"/>
              </a:sysClr>
            </a:solidFill>
            <a:prstDash val="solid"/>
          </a:ln>
          <a:effectLst/>
        </p:spPr>
      </p:cxnSp>
      <p:cxnSp>
        <p:nvCxnSpPr>
          <p:cNvPr id="208" name="形状 118"/>
          <p:cNvCxnSpPr>
            <a:stCxn id="203" idx="2"/>
            <a:endCxn id="205" idx="1"/>
          </p:cNvCxnSpPr>
          <p:nvPr/>
        </p:nvCxnSpPr>
        <p:spPr>
          <a:xfrm rot="16200000" flipH="1">
            <a:off x="9478829" y="3839677"/>
            <a:ext cx="671852" cy="397239"/>
          </a:xfrm>
          <a:prstGeom prst="bentConnector2">
            <a:avLst/>
          </a:prstGeom>
          <a:noFill/>
          <a:ln w="19050" cap="flat" cmpd="sng" algn="ctr">
            <a:solidFill>
              <a:sysClr val="windowText" lastClr="000000">
                <a:lumMod val="95000"/>
                <a:lumOff val="5000"/>
              </a:sysClr>
            </a:solidFill>
            <a:prstDash val="solid"/>
          </a:ln>
          <a:effectLst/>
        </p:spPr>
      </p:cxnSp>
      <p:cxnSp>
        <p:nvCxnSpPr>
          <p:cNvPr id="209" name="曲线连接符 208"/>
          <p:cNvCxnSpPr>
            <a:stCxn id="205" idx="3"/>
          </p:cNvCxnSpPr>
          <p:nvPr/>
        </p:nvCxnSpPr>
        <p:spPr>
          <a:xfrm>
            <a:off x="10239860" y="4374227"/>
            <a:ext cx="284573" cy="602027"/>
          </a:xfrm>
          <a:prstGeom prst="curvedConnector2">
            <a:avLst/>
          </a:prstGeom>
          <a:noFill/>
          <a:ln w="19050" cap="flat" cmpd="sng" algn="ctr">
            <a:solidFill>
              <a:srgbClr val="918415">
                <a:shade val="70000"/>
                <a:satMod val="150000"/>
              </a:srgbClr>
            </a:solidFill>
            <a:prstDash val="dash"/>
            <a:tailEnd type="none"/>
          </a:ln>
          <a:effectLst/>
        </p:spPr>
      </p:cxnSp>
      <p:cxnSp>
        <p:nvCxnSpPr>
          <p:cNvPr id="210" name="曲线连接符 106"/>
          <p:cNvCxnSpPr>
            <a:stCxn id="204" idx="3"/>
          </p:cNvCxnSpPr>
          <p:nvPr/>
        </p:nvCxnSpPr>
        <p:spPr>
          <a:xfrm>
            <a:off x="10239860" y="4124123"/>
            <a:ext cx="307325" cy="852131"/>
          </a:xfrm>
          <a:prstGeom prst="curvedConnector2">
            <a:avLst/>
          </a:prstGeom>
          <a:noFill/>
          <a:ln w="19050" cap="flat" cmpd="sng" algn="ctr">
            <a:solidFill>
              <a:srgbClr val="918415">
                <a:shade val="70000"/>
                <a:satMod val="150000"/>
              </a:srgbClr>
            </a:solidFill>
            <a:prstDash val="dash"/>
            <a:tailEnd type="none"/>
          </a:ln>
          <a:effectLst/>
        </p:spPr>
      </p:cxnSp>
      <p:cxnSp>
        <p:nvCxnSpPr>
          <p:cNvPr id="211" name="曲线连接符 106"/>
          <p:cNvCxnSpPr>
            <a:stCxn id="202" idx="3"/>
          </p:cNvCxnSpPr>
          <p:nvPr/>
        </p:nvCxnSpPr>
        <p:spPr>
          <a:xfrm>
            <a:off x="10239865" y="3874018"/>
            <a:ext cx="319719" cy="1073975"/>
          </a:xfrm>
          <a:prstGeom prst="curvedConnector2">
            <a:avLst/>
          </a:prstGeom>
          <a:noFill/>
          <a:ln w="19050" cap="flat" cmpd="sng" algn="ctr">
            <a:solidFill>
              <a:srgbClr val="918415">
                <a:shade val="70000"/>
                <a:satMod val="150000"/>
              </a:srgbClr>
            </a:solidFill>
            <a:prstDash val="dash"/>
            <a:tailEnd type="none"/>
          </a:ln>
          <a:effectLst/>
        </p:spPr>
      </p:cxnSp>
      <p:pic>
        <p:nvPicPr>
          <p:cNvPr id="212" name="Picture 2"/>
          <p:cNvPicPr>
            <a:picLocks noChangeAspect="1" noChangeArrowheads="1"/>
          </p:cNvPicPr>
          <p:nvPr/>
        </p:nvPicPr>
        <p:blipFill>
          <a:blip r:embed="rId5" cstate="print"/>
          <a:srcRect t="6516"/>
          <a:stretch>
            <a:fillRect/>
          </a:stretch>
        </p:blipFill>
        <p:spPr bwMode="auto">
          <a:xfrm>
            <a:off x="9413119" y="5823614"/>
            <a:ext cx="274540" cy="168168"/>
          </a:xfrm>
          <a:prstGeom prst="rect">
            <a:avLst/>
          </a:prstGeom>
          <a:noFill/>
          <a:ln w="9525">
            <a:noFill/>
            <a:miter lim="800000"/>
            <a:headEnd/>
            <a:tailEnd/>
          </a:ln>
        </p:spPr>
      </p:pic>
      <p:sp>
        <p:nvSpPr>
          <p:cNvPr id="213" name="矩形 212"/>
          <p:cNvSpPr/>
          <p:nvPr/>
        </p:nvSpPr>
        <p:spPr>
          <a:xfrm>
            <a:off x="9642413" y="5812308"/>
            <a:ext cx="713529" cy="190793"/>
          </a:xfrm>
          <a:prstGeom prst="rect">
            <a:avLst/>
          </a:prstGeom>
          <a:noFill/>
          <a:ln w="25400" cap="flat" cmpd="sng" algn="ctr">
            <a:noFill/>
            <a:prstDash val="solid"/>
          </a:ln>
          <a:effectLst/>
        </p:spPr>
        <p:txBody>
          <a:bodyPr lIns="0" rIns="0" rtlCol="0" anchor="ctr"/>
          <a:lstStyle/>
          <a:p>
            <a:pPr algn="ctr" defTabSz="914266">
              <a:defRPr/>
            </a:pPr>
            <a:r>
              <a:rPr lang="en-US" altLang="zh-CN" sz="1200" b="1" kern="0">
                <a:solidFill>
                  <a:prstClr val="black">
                    <a:lumMod val="95000"/>
                    <a:lumOff val="5000"/>
                  </a:prstClr>
                </a:solidFill>
                <a:latin typeface="Arial"/>
                <a:ea typeface="新宋体"/>
              </a:rPr>
              <a:t>ECN</a:t>
            </a:r>
            <a:endParaRPr lang="zh-CN" altLang="en-US" sz="1200" b="1" kern="0" dirty="0">
              <a:solidFill>
                <a:prstClr val="black">
                  <a:lumMod val="95000"/>
                  <a:lumOff val="5000"/>
                </a:prstClr>
              </a:solidFill>
              <a:latin typeface="Arial"/>
              <a:ea typeface="新宋体"/>
            </a:endParaRPr>
          </a:p>
        </p:txBody>
      </p:sp>
      <p:sp>
        <p:nvSpPr>
          <p:cNvPr id="214" name="矩形 213"/>
          <p:cNvSpPr/>
          <p:nvPr/>
        </p:nvSpPr>
        <p:spPr>
          <a:xfrm>
            <a:off x="9910880" y="3620436"/>
            <a:ext cx="819949" cy="250104"/>
          </a:xfrm>
          <a:prstGeom prst="rect">
            <a:avLst/>
          </a:prstGeom>
          <a:noFill/>
          <a:ln w="25400" cap="flat" cmpd="sng" algn="ctr">
            <a:noFill/>
            <a:prstDash val="solid"/>
          </a:ln>
          <a:effectLst/>
        </p:spPr>
        <p:txBody>
          <a:bodyPr lIns="0" rIns="0" rtlCol="0" anchor="ctr"/>
          <a:lstStyle/>
          <a:p>
            <a:pPr algn="ctr" defTabSz="914266">
              <a:defRPr/>
            </a:pPr>
            <a:r>
              <a:rPr lang="zh-CN" altLang="en-US" sz="1200" kern="0" dirty="0">
                <a:solidFill>
                  <a:prstClr val="black">
                    <a:lumMod val="95000"/>
                    <a:lumOff val="5000"/>
                  </a:prstClr>
                </a:solidFill>
                <a:latin typeface="Arial"/>
                <a:ea typeface="新宋体"/>
              </a:rPr>
              <a:t>工序</a:t>
            </a:r>
          </a:p>
        </p:txBody>
      </p:sp>
      <p:sp>
        <p:nvSpPr>
          <p:cNvPr id="215" name="矩形 214"/>
          <p:cNvSpPr/>
          <p:nvPr/>
        </p:nvSpPr>
        <p:spPr>
          <a:xfrm>
            <a:off x="9810028" y="3277584"/>
            <a:ext cx="819949" cy="375156"/>
          </a:xfrm>
          <a:prstGeom prst="rect">
            <a:avLst/>
          </a:prstGeom>
          <a:noFill/>
          <a:ln w="25400" cap="flat" cmpd="sng" algn="ctr">
            <a:noFill/>
            <a:prstDash val="solid"/>
          </a:ln>
          <a:effectLst/>
        </p:spPr>
        <p:txBody>
          <a:bodyPr lIns="0" rIns="0" rtlCol="0" anchor="ctr"/>
          <a:lstStyle/>
          <a:p>
            <a:pPr algn="ctr" defTabSz="914266">
              <a:defRPr/>
            </a:pPr>
            <a:r>
              <a:rPr lang="zh-CN" altLang="en-US" sz="1200" b="1" kern="0">
                <a:solidFill>
                  <a:prstClr val="black">
                    <a:lumMod val="95000"/>
                    <a:lumOff val="5000"/>
                  </a:prstClr>
                </a:solidFill>
                <a:latin typeface="Arial"/>
                <a:ea typeface="新宋体"/>
              </a:rPr>
              <a:t>工艺路线</a:t>
            </a:r>
            <a:endParaRPr lang="zh-CN" altLang="en-US" sz="1200" b="1" kern="0" dirty="0">
              <a:solidFill>
                <a:prstClr val="black">
                  <a:lumMod val="95000"/>
                  <a:lumOff val="5000"/>
                </a:prstClr>
              </a:solidFill>
              <a:latin typeface="Arial"/>
              <a:ea typeface="新宋体"/>
            </a:endParaRPr>
          </a:p>
        </p:txBody>
      </p:sp>
      <p:cxnSp>
        <p:nvCxnSpPr>
          <p:cNvPr id="216" name="形状 27"/>
          <p:cNvCxnSpPr>
            <a:stCxn id="219" idx="3"/>
          </p:cNvCxnSpPr>
          <p:nvPr/>
        </p:nvCxnSpPr>
        <p:spPr>
          <a:xfrm>
            <a:off x="6490045" y="3536377"/>
            <a:ext cx="2852344" cy="382070"/>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217" name="矩形 216"/>
          <p:cNvSpPr/>
          <p:nvPr/>
        </p:nvSpPr>
        <p:spPr>
          <a:xfrm>
            <a:off x="8859075" y="1411618"/>
            <a:ext cx="1639900" cy="187578"/>
          </a:xfrm>
          <a:prstGeom prst="rect">
            <a:avLst/>
          </a:prstGeom>
          <a:noFill/>
          <a:ln w="25400" cap="flat" cmpd="sng" algn="ctr">
            <a:noFill/>
            <a:prstDash val="solid"/>
          </a:ln>
          <a:effectLst/>
        </p:spPr>
        <p:txBody>
          <a:bodyPr lIns="0" rIns="0" rtlCol="0" anchor="ctr"/>
          <a:lstStyle/>
          <a:p>
            <a:pPr algn="ctr" defTabSz="914266">
              <a:defRPr/>
            </a:pPr>
            <a:r>
              <a:rPr lang="en-US" altLang="zh-CN" sz="1320" b="1" kern="0">
                <a:solidFill>
                  <a:prstClr val="black">
                    <a:lumMod val="95000"/>
                    <a:lumOff val="5000"/>
                  </a:prstClr>
                </a:solidFill>
                <a:latin typeface="Arial"/>
                <a:ea typeface="新宋体"/>
              </a:rPr>
              <a:t>PBOM</a:t>
            </a:r>
            <a:endParaRPr lang="zh-CN" altLang="en-US" sz="1320" b="1" kern="0" dirty="0">
              <a:solidFill>
                <a:prstClr val="black">
                  <a:lumMod val="95000"/>
                  <a:lumOff val="5000"/>
                </a:prstClr>
              </a:solidFill>
              <a:latin typeface="Arial"/>
              <a:ea typeface="新宋体"/>
            </a:endParaRPr>
          </a:p>
        </p:txBody>
      </p:sp>
      <p:sp>
        <p:nvSpPr>
          <p:cNvPr id="218" name="矩形 217"/>
          <p:cNvSpPr/>
          <p:nvPr/>
        </p:nvSpPr>
        <p:spPr>
          <a:xfrm>
            <a:off x="5212636" y="1346642"/>
            <a:ext cx="1301525" cy="500208"/>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en-US" altLang="zh-CN" sz="1200" b="1" kern="0">
                <a:solidFill>
                  <a:prstClr val="white"/>
                </a:solidFill>
                <a:latin typeface="Arial"/>
                <a:ea typeface="新宋体"/>
              </a:rPr>
              <a:t>PBOM</a:t>
            </a:r>
            <a:endParaRPr lang="en-US" altLang="zh-CN" sz="1200" b="1" kern="0" dirty="0">
              <a:solidFill>
                <a:prstClr val="white"/>
              </a:solidFill>
              <a:latin typeface="Arial"/>
              <a:ea typeface="新宋体"/>
            </a:endParaRPr>
          </a:p>
          <a:p>
            <a:pPr algn="ctr" defTabSz="914266">
              <a:defRPr/>
            </a:pPr>
            <a:r>
              <a:rPr lang="zh-CN" altLang="en-US" sz="1200" b="1" kern="0" dirty="0">
                <a:solidFill>
                  <a:prstClr val="white"/>
                </a:solidFill>
                <a:latin typeface="Arial"/>
                <a:ea typeface="新宋体"/>
              </a:rPr>
              <a:t>中间件</a:t>
            </a:r>
          </a:p>
        </p:txBody>
      </p:sp>
      <p:sp>
        <p:nvSpPr>
          <p:cNvPr id="219" name="矩形 218"/>
          <p:cNvSpPr/>
          <p:nvPr/>
        </p:nvSpPr>
        <p:spPr>
          <a:xfrm>
            <a:off x="5182346" y="3266088"/>
            <a:ext cx="1307705" cy="540578"/>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zh-CN" altLang="en-US" sz="1200" b="1" kern="0">
                <a:solidFill>
                  <a:prstClr val="white"/>
                </a:solidFill>
                <a:latin typeface="Arial"/>
                <a:ea typeface="新宋体"/>
              </a:rPr>
              <a:t>工艺路线中间</a:t>
            </a:r>
            <a:r>
              <a:rPr lang="zh-CN" altLang="en-US" sz="1200" b="1" kern="0" dirty="0">
                <a:solidFill>
                  <a:prstClr val="white"/>
                </a:solidFill>
                <a:latin typeface="Arial"/>
                <a:ea typeface="新宋体"/>
              </a:rPr>
              <a:t>件</a:t>
            </a:r>
          </a:p>
        </p:txBody>
      </p:sp>
      <p:sp>
        <p:nvSpPr>
          <p:cNvPr id="220" name="TextBox 50"/>
          <p:cNvSpPr txBox="1"/>
          <p:nvPr/>
        </p:nvSpPr>
        <p:spPr>
          <a:xfrm>
            <a:off x="2542196" y="1963334"/>
            <a:ext cx="1384525" cy="276999"/>
          </a:xfrm>
          <a:prstGeom prst="rect">
            <a:avLst/>
          </a:prstGeom>
          <a:noFill/>
        </p:spPr>
        <p:txBody>
          <a:bodyPr wrap="square" rtlCol="0">
            <a:spAutoFit/>
          </a:bodyPr>
          <a:lstStyle/>
          <a:p>
            <a:pPr algn="ctr" defTabSz="914266">
              <a:defRPr/>
            </a:pPr>
            <a:r>
              <a:rPr lang="en-US" altLang="zh-CN" sz="1200" kern="0">
                <a:solidFill>
                  <a:prstClr val="black"/>
                </a:solidFill>
                <a:latin typeface="Arial"/>
                <a:ea typeface="新宋体"/>
              </a:rPr>
              <a:t>PBOM</a:t>
            </a:r>
            <a:endParaRPr lang="en-US" altLang="zh-CN" sz="1200" kern="0" dirty="0">
              <a:solidFill>
                <a:prstClr val="black"/>
              </a:solidFill>
              <a:latin typeface="Arial"/>
              <a:ea typeface="新宋体"/>
            </a:endParaRPr>
          </a:p>
        </p:txBody>
      </p:sp>
      <p:sp>
        <p:nvSpPr>
          <p:cNvPr id="221" name="TextBox 154"/>
          <p:cNvSpPr txBox="1"/>
          <p:nvPr/>
        </p:nvSpPr>
        <p:spPr>
          <a:xfrm>
            <a:off x="3168982" y="3574485"/>
            <a:ext cx="1122513" cy="276999"/>
          </a:xfrm>
          <a:prstGeom prst="rect">
            <a:avLst/>
          </a:prstGeom>
          <a:noFill/>
        </p:spPr>
        <p:txBody>
          <a:bodyPr wrap="square" rtlCol="0">
            <a:spAutoFit/>
          </a:bodyPr>
          <a:lstStyle/>
          <a:p>
            <a:pPr algn="ctr" defTabSz="914266">
              <a:defRPr/>
            </a:pPr>
            <a:r>
              <a:rPr lang="zh-CN" altLang="en-US" sz="1200" kern="0">
                <a:solidFill>
                  <a:prstClr val="black"/>
                </a:solidFill>
                <a:latin typeface="Arial"/>
                <a:ea typeface="新宋体"/>
              </a:rPr>
              <a:t>工艺路线</a:t>
            </a:r>
            <a:endParaRPr lang="zh-CN" altLang="en-US" sz="1200" kern="0" dirty="0">
              <a:solidFill>
                <a:prstClr val="black"/>
              </a:solidFill>
              <a:latin typeface="Arial"/>
              <a:ea typeface="新宋体"/>
            </a:endParaRPr>
          </a:p>
        </p:txBody>
      </p:sp>
      <p:sp>
        <p:nvSpPr>
          <p:cNvPr id="222" name="TextBox 155"/>
          <p:cNvSpPr txBox="1"/>
          <p:nvPr/>
        </p:nvSpPr>
        <p:spPr>
          <a:xfrm>
            <a:off x="2842949" y="3209524"/>
            <a:ext cx="1430531" cy="276999"/>
          </a:xfrm>
          <a:prstGeom prst="rect">
            <a:avLst/>
          </a:prstGeom>
          <a:noFill/>
        </p:spPr>
        <p:txBody>
          <a:bodyPr wrap="square" rtlCol="0">
            <a:spAutoFit/>
          </a:bodyPr>
          <a:lstStyle/>
          <a:p>
            <a:pPr algn="ctr" defTabSz="914266">
              <a:defRPr/>
            </a:pPr>
            <a:r>
              <a:rPr lang="zh-CN" altLang="en-US" sz="1200" b="1" kern="0">
                <a:solidFill>
                  <a:prstClr val="black"/>
                </a:solidFill>
                <a:latin typeface="Arial"/>
                <a:ea typeface="新宋体"/>
              </a:rPr>
              <a:t>分配表达式</a:t>
            </a:r>
            <a:endParaRPr lang="zh-CN" altLang="en-US" sz="1200" b="1" kern="0" dirty="0">
              <a:solidFill>
                <a:prstClr val="black"/>
              </a:solidFill>
              <a:latin typeface="Arial"/>
              <a:ea typeface="新宋体"/>
            </a:endParaRPr>
          </a:p>
        </p:txBody>
      </p:sp>
      <p:sp>
        <p:nvSpPr>
          <p:cNvPr id="223" name="TextBox 154"/>
          <p:cNvSpPr txBox="1"/>
          <p:nvPr/>
        </p:nvSpPr>
        <p:spPr>
          <a:xfrm>
            <a:off x="7322246" y="3391178"/>
            <a:ext cx="1122513" cy="276999"/>
          </a:xfrm>
          <a:prstGeom prst="rect">
            <a:avLst/>
          </a:prstGeom>
          <a:noFill/>
        </p:spPr>
        <p:txBody>
          <a:bodyPr wrap="square" rtlCol="0">
            <a:spAutoFit/>
          </a:bodyPr>
          <a:lstStyle/>
          <a:p>
            <a:pPr algn="ctr" defTabSz="914266">
              <a:defRPr/>
            </a:pPr>
            <a:r>
              <a:rPr lang="zh-CN" altLang="en-US" sz="1200" kern="0">
                <a:solidFill>
                  <a:prstClr val="black"/>
                </a:solidFill>
                <a:latin typeface="Arial"/>
                <a:ea typeface="新宋体"/>
              </a:rPr>
              <a:t>工艺路线</a:t>
            </a:r>
            <a:endParaRPr lang="zh-CN" altLang="en-US" sz="1200" kern="0" dirty="0">
              <a:solidFill>
                <a:prstClr val="black"/>
              </a:solidFill>
              <a:latin typeface="Arial"/>
              <a:ea typeface="新宋体"/>
            </a:endParaRPr>
          </a:p>
        </p:txBody>
      </p:sp>
      <p:sp>
        <p:nvSpPr>
          <p:cNvPr id="224" name="TextBox 50"/>
          <p:cNvSpPr txBox="1"/>
          <p:nvPr/>
        </p:nvSpPr>
        <p:spPr>
          <a:xfrm>
            <a:off x="6920576" y="1389059"/>
            <a:ext cx="1474125" cy="276999"/>
          </a:xfrm>
          <a:prstGeom prst="rect">
            <a:avLst/>
          </a:prstGeom>
          <a:noFill/>
        </p:spPr>
        <p:txBody>
          <a:bodyPr wrap="square" rtlCol="0">
            <a:spAutoFit/>
          </a:bodyPr>
          <a:lstStyle/>
          <a:p>
            <a:pPr algn="ctr" defTabSz="914266">
              <a:defRPr/>
            </a:pPr>
            <a:r>
              <a:rPr lang="en-US" altLang="zh-CN" sz="1200" kern="0">
                <a:solidFill>
                  <a:prstClr val="black"/>
                </a:solidFill>
                <a:latin typeface="Arial"/>
                <a:ea typeface="新宋体"/>
              </a:rPr>
              <a:t>PBOM</a:t>
            </a:r>
            <a:endParaRPr lang="en-US" altLang="zh-CN" sz="1200" kern="0" dirty="0">
              <a:solidFill>
                <a:prstClr val="black"/>
              </a:solidFill>
              <a:latin typeface="Arial"/>
              <a:ea typeface="新宋体"/>
            </a:endParaRPr>
          </a:p>
        </p:txBody>
      </p:sp>
      <p:sp>
        <p:nvSpPr>
          <p:cNvPr id="225" name="矩形 224"/>
          <p:cNvSpPr/>
          <p:nvPr/>
        </p:nvSpPr>
        <p:spPr>
          <a:xfrm>
            <a:off x="5148481" y="5207151"/>
            <a:ext cx="1390435" cy="500207"/>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zh-CN" altLang="en-US" sz="1200" b="1" kern="0">
                <a:solidFill>
                  <a:prstClr val="white"/>
                </a:solidFill>
                <a:latin typeface="Arial"/>
                <a:ea typeface="新宋体"/>
              </a:rPr>
              <a:t>工作中心中间</a:t>
            </a:r>
            <a:r>
              <a:rPr lang="zh-CN" altLang="en-US" sz="1200" b="1" kern="0" dirty="0">
                <a:solidFill>
                  <a:prstClr val="white"/>
                </a:solidFill>
                <a:latin typeface="Arial"/>
                <a:ea typeface="新宋体"/>
              </a:rPr>
              <a:t>件</a:t>
            </a:r>
          </a:p>
        </p:txBody>
      </p:sp>
      <p:sp>
        <p:nvSpPr>
          <p:cNvPr id="226" name="圆角矩形 225"/>
          <p:cNvSpPr/>
          <p:nvPr/>
        </p:nvSpPr>
        <p:spPr>
          <a:xfrm>
            <a:off x="1441535" y="5145388"/>
            <a:ext cx="1946708" cy="524286"/>
          </a:xfrm>
          <a:prstGeom prst="roundRect">
            <a:avLst/>
          </a:prstGeom>
          <a:solidFill>
            <a:srgbClr val="C47546">
              <a:lumMod val="20000"/>
              <a:lumOff val="80000"/>
              <a:alpha val="50000"/>
            </a:srgbClr>
          </a:soli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pic>
        <p:nvPicPr>
          <p:cNvPr id="227" name="Picture 4"/>
          <p:cNvPicPr>
            <a:picLocks noChangeAspect="1" noChangeArrowheads="1"/>
          </p:cNvPicPr>
          <p:nvPr/>
        </p:nvPicPr>
        <p:blipFill>
          <a:blip r:embed="rId3" cstate="print"/>
          <a:srcRect l="7086" t="5039" r="5906" b="6299"/>
          <a:stretch>
            <a:fillRect/>
          </a:stretch>
        </p:blipFill>
        <p:spPr bwMode="auto">
          <a:xfrm>
            <a:off x="1651656" y="5434529"/>
            <a:ext cx="226485" cy="131994"/>
          </a:xfrm>
          <a:prstGeom prst="rect">
            <a:avLst/>
          </a:prstGeom>
          <a:noFill/>
          <a:ln w="9525">
            <a:noFill/>
            <a:miter lim="800000"/>
            <a:headEnd/>
            <a:tailEnd/>
          </a:ln>
        </p:spPr>
      </p:pic>
      <p:pic>
        <p:nvPicPr>
          <p:cNvPr id="228" name="Picture 4"/>
          <p:cNvPicPr>
            <a:picLocks noChangeAspect="1" noChangeArrowheads="1"/>
          </p:cNvPicPr>
          <p:nvPr/>
        </p:nvPicPr>
        <p:blipFill>
          <a:blip r:embed="rId3" cstate="print"/>
          <a:srcRect l="7086" t="5039" r="5906" b="6299"/>
          <a:stretch>
            <a:fillRect/>
          </a:stretch>
        </p:blipFill>
        <p:spPr bwMode="auto">
          <a:xfrm>
            <a:off x="2056140" y="5435654"/>
            <a:ext cx="226485" cy="131994"/>
          </a:xfrm>
          <a:prstGeom prst="rect">
            <a:avLst/>
          </a:prstGeom>
          <a:noFill/>
          <a:ln w="9525">
            <a:noFill/>
            <a:miter lim="800000"/>
            <a:headEnd/>
            <a:tailEnd/>
          </a:ln>
        </p:spPr>
      </p:pic>
      <p:pic>
        <p:nvPicPr>
          <p:cNvPr id="229" name="Picture 4"/>
          <p:cNvPicPr>
            <a:picLocks noChangeAspect="1" noChangeArrowheads="1"/>
          </p:cNvPicPr>
          <p:nvPr/>
        </p:nvPicPr>
        <p:blipFill>
          <a:blip r:embed="rId3" cstate="print"/>
          <a:srcRect l="7086" t="5039" r="5906" b="6299"/>
          <a:stretch>
            <a:fillRect/>
          </a:stretch>
        </p:blipFill>
        <p:spPr bwMode="auto">
          <a:xfrm>
            <a:off x="2767548" y="5444743"/>
            <a:ext cx="226485" cy="131994"/>
          </a:xfrm>
          <a:prstGeom prst="rect">
            <a:avLst/>
          </a:prstGeom>
          <a:noFill/>
          <a:ln w="9525">
            <a:noFill/>
            <a:miter lim="800000"/>
            <a:headEnd/>
            <a:tailEnd/>
          </a:ln>
        </p:spPr>
      </p:pic>
      <p:pic>
        <p:nvPicPr>
          <p:cNvPr id="230" name="Picture 4"/>
          <p:cNvPicPr>
            <a:picLocks noChangeAspect="1" noChangeArrowheads="1"/>
          </p:cNvPicPr>
          <p:nvPr/>
        </p:nvPicPr>
        <p:blipFill>
          <a:blip r:embed="rId3" cstate="print"/>
          <a:srcRect l="7086" t="5039" r="5906" b="6299"/>
          <a:stretch>
            <a:fillRect/>
          </a:stretch>
        </p:blipFill>
        <p:spPr bwMode="auto">
          <a:xfrm>
            <a:off x="2445376" y="5436330"/>
            <a:ext cx="226485" cy="131994"/>
          </a:xfrm>
          <a:prstGeom prst="rect">
            <a:avLst/>
          </a:prstGeom>
          <a:noFill/>
          <a:ln w="9525">
            <a:noFill/>
            <a:miter lim="800000"/>
            <a:headEnd/>
            <a:tailEnd/>
          </a:ln>
        </p:spPr>
      </p:pic>
      <p:sp>
        <p:nvSpPr>
          <p:cNvPr id="231" name="TextBox 50"/>
          <p:cNvSpPr txBox="1"/>
          <p:nvPr/>
        </p:nvSpPr>
        <p:spPr>
          <a:xfrm>
            <a:off x="1667996" y="5159100"/>
            <a:ext cx="1384525" cy="276999"/>
          </a:xfrm>
          <a:prstGeom prst="rect">
            <a:avLst/>
          </a:prstGeom>
          <a:noFill/>
        </p:spPr>
        <p:txBody>
          <a:bodyPr wrap="square" rtlCol="0">
            <a:spAutoFit/>
          </a:bodyPr>
          <a:lstStyle/>
          <a:p>
            <a:pPr algn="ctr" defTabSz="914266">
              <a:defRPr/>
            </a:pPr>
            <a:r>
              <a:rPr lang="zh-CN" altLang="en-US" sz="1200" b="1" kern="0" dirty="0">
                <a:solidFill>
                  <a:prstClr val="black"/>
                </a:solidFill>
                <a:latin typeface="Arial"/>
                <a:ea typeface="新宋体"/>
              </a:rPr>
              <a:t>工作中心</a:t>
            </a:r>
          </a:p>
        </p:txBody>
      </p:sp>
      <p:cxnSp>
        <p:nvCxnSpPr>
          <p:cNvPr id="232" name="曲线连接符 231"/>
          <p:cNvCxnSpPr>
            <a:stCxn id="236" idx="1"/>
            <a:endCxn id="225" idx="3"/>
          </p:cNvCxnSpPr>
          <p:nvPr/>
        </p:nvCxnSpPr>
        <p:spPr>
          <a:xfrm rot="10800000" flipV="1">
            <a:off x="6538915" y="5238628"/>
            <a:ext cx="2745088" cy="218620"/>
          </a:xfrm>
          <a:prstGeom prst="curvedConnector3">
            <a:avLst/>
          </a:prstGeom>
          <a:noFill/>
          <a:ln w="12700" cap="flat" cmpd="sng" algn="ctr">
            <a:solidFill>
              <a:srgbClr val="918415">
                <a:shade val="70000"/>
                <a:satMod val="150000"/>
              </a:srgbClr>
            </a:solidFill>
            <a:prstDash val="solid"/>
            <a:tailEnd type="triangle"/>
          </a:ln>
          <a:effectLst/>
        </p:spPr>
      </p:cxnSp>
      <p:cxnSp>
        <p:nvCxnSpPr>
          <p:cNvPr id="233" name="曲线连接符 232"/>
          <p:cNvCxnSpPr>
            <a:stCxn id="225" idx="1"/>
            <a:endCxn id="226" idx="3"/>
          </p:cNvCxnSpPr>
          <p:nvPr/>
        </p:nvCxnSpPr>
        <p:spPr>
          <a:xfrm rot="10800000">
            <a:off x="3388237" y="5407539"/>
            <a:ext cx="1760243" cy="49717"/>
          </a:xfrm>
          <a:prstGeom prst="curvedConnector3">
            <a:avLst/>
          </a:prstGeom>
          <a:noFill/>
          <a:ln w="12700" cap="flat" cmpd="sng" algn="ctr">
            <a:solidFill>
              <a:srgbClr val="918415">
                <a:shade val="70000"/>
                <a:satMod val="150000"/>
              </a:srgbClr>
            </a:solidFill>
            <a:prstDash val="solid"/>
            <a:tailEnd type="triangle"/>
          </a:ln>
          <a:effectLst/>
        </p:spPr>
      </p:cxnSp>
      <p:sp>
        <p:nvSpPr>
          <p:cNvPr id="234" name="TextBox 50"/>
          <p:cNvSpPr txBox="1"/>
          <p:nvPr/>
        </p:nvSpPr>
        <p:spPr>
          <a:xfrm>
            <a:off x="6905470" y="5324623"/>
            <a:ext cx="1793031" cy="276999"/>
          </a:xfrm>
          <a:prstGeom prst="rect">
            <a:avLst/>
          </a:prstGeom>
          <a:noFill/>
        </p:spPr>
        <p:txBody>
          <a:bodyPr wrap="square" rtlCol="0">
            <a:spAutoFit/>
          </a:bodyPr>
          <a:lstStyle/>
          <a:p>
            <a:pPr algn="ctr" defTabSz="914266">
              <a:defRPr/>
            </a:pPr>
            <a:r>
              <a:rPr lang="zh-CN" altLang="en-US" sz="1200" kern="0" dirty="0">
                <a:solidFill>
                  <a:prstClr val="black"/>
                </a:solidFill>
                <a:latin typeface="Arial"/>
                <a:ea typeface="新宋体"/>
              </a:rPr>
              <a:t>新增工作中心</a:t>
            </a:r>
          </a:p>
        </p:txBody>
      </p:sp>
      <p:sp>
        <p:nvSpPr>
          <p:cNvPr id="235" name="TextBox 50"/>
          <p:cNvSpPr txBox="1"/>
          <p:nvPr/>
        </p:nvSpPr>
        <p:spPr>
          <a:xfrm>
            <a:off x="3263619" y="5157436"/>
            <a:ext cx="1686712" cy="276999"/>
          </a:xfrm>
          <a:prstGeom prst="rect">
            <a:avLst/>
          </a:prstGeom>
          <a:noFill/>
        </p:spPr>
        <p:txBody>
          <a:bodyPr wrap="square" rtlCol="0">
            <a:spAutoFit/>
          </a:bodyPr>
          <a:lstStyle/>
          <a:p>
            <a:pPr algn="ctr" defTabSz="914266">
              <a:defRPr/>
            </a:pPr>
            <a:r>
              <a:rPr lang="zh-CN" altLang="en-US" sz="1200" kern="0" dirty="0">
                <a:solidFill>
                  <a:prstClr val="black"/>
                </a:solidFill>
                <a:latin typeface="Arial"/>
                <a:ea typeface="新宋体"/>
              </a:rPr>
              <a:t>新增工作中心</a:t>
            </a:r>
          </a:p>
        </p:txBody>
      </p:sp>
      <p:sp>
        <p:nvSpPr>
          <p:cNvPr id="236" name="圆角矩形 235"/>
          <p:cNvSpPr/>
          <p:nvPr/>
        </p:nvSpPr>
        <p:spPr>
          <a:xfrm>
            <a:off x="9284007" y="4976485"/>
            <a:ext cx="1946708" cy="524286"/>
          </a:xfrm>
          <a:prstGeom prst="roundRect">
            <a:avLst/>
          </a:prstGeom>
          <a:solidFill>
            <a:srgbClr val="C47546">
              <a:lumMod val="20000"/>
              <a:lumOff val="80000"/>
              <a:alpha val="50000"/>
            </a:srgbClr>
          </a:solidFill>
          <a:ln w="25400" cap="flat" cmpd="sng" algn="ctr">
            <a:solidFill>
              <a:sysClr val="window" lastClr="FFFFFF">
                <a:lumMod val="65000"/>
              </a:sysClr>
            </a:solidFill>
            <a:prstDash val="lgDash"/>
          </a:ln>
          <a:effectLst/>
        </p:spPr>
        <p:txBody>
          <a:bodyPr rtlCol="0" anchor="ctr"/>
          <a:lstStyle/>
          <a:p>
            <a:pPr algn="ctr" defTabSz="914266">
              <a:defRPr/>
            </a:pPr>
            <a:endParaRPr lang="zh-CN" altLang="en-US" sz="2160" kern="0">
              <a:solidFill>
                <a:prstClr val="white"/>
              </a:solidFill>
              <a:latin typeface="Arial"/>
              <a:ea typeface="新宋体"/>
            </a:endParaRPr>
          </a:p>
        </p:txBody>
      </p:sp>
      <p:pic>
        <p:nvPicPr>
          <p:cNvPr id="237" name="Picture 4"/>
          <p:cNvPicPr>
            <a:picLocks noChangeAspect="1" noChangeArrowheads="1"/>
          </p:cNvPicPr>
          <p:nvPr/>
        </p:nvPicPr>
        <p:blipFill>
          <a:blip r:embed="rId3" cstate="print"/>
          <a:srcRect l="7086" t="5039" r="5906" b="6299"/>
          <a:stretch>
            <a:fillRect/>
          </a:stretch>
        </p:blipFill>
        <p:spPr bwMode="auto">
          <a:xfrm>
            <a:off x="9494128" y="5265627"/>
            <a:ext cx="226485" cy="131994"/>
          </a:xfrm>
          <a:prstGeom prst="rect">
            <a:avLst/>
          </a:prstGeom>
          <a:noFill/>
          <a:ln w="9525">
            <a:noFill/>
            <a:miter lim="800000"/>
            <a:headEnd/>
            <a:tailEnd/>
          </a:ln>
        </p:spPr>
      </p:pic>
      <p:pic>
        <p:nvPicPr>
          <p:cNvPr id="238" name="Picture 4"/>
          <p:cNvPicPr>
            <a:picLocks noChangeAspect="1" noChangeArrowheads="1"/>
          </p:cNvPicPr>
          <p:nvPr/>
        </p:nvPicPr>
        <p:blipFill>
          <a:blip r:embed="rId3" cstate="print"/>
          <a:srcRect l="7086" t="5039" r="5906" b="6299"/>
          <a:stretch>
            <a:fillRect/>
          </a:stretch>
        </p:blipFill>
        <p:spPr bwMode="auto">
          <a:xfrm>
            <a:off x="9898616" y="5266752"/>
            <a:ext cx="226485" cy="131994"/>
          </a:xfrm>
          <a:prstGeom prst="rect">
            <a:avLst/>
          </a:prstGeom>
          <a:noFill/>
          <a:ln w="9525">
            <a:noFill/>
            <a:miter lim="800000"/>
            <a:headEnd/>
            <a:tailEnd/>
          </a:ln>
        </p:spPr>
      </p:pic>
      <p:pic>
        <p:nvPicPr>
          <p:cNvPr id="239" name="Picture 4"/>
          <p:cNvPicPr>
            <a:picLocks noChangeAspect="1" noChangeArrowheads="1"/>
          </p:cNvPicPr>
          <p:nvPr/>
        </p:nvPicPr>
        <p:blipFill>
          <a:blip r:embed="rId3" cstate="print"/>
          <a:srcRect l="7086" t="5039" r="5906" b="6299"/>
          <a:stretch>
            <a:fillRect/>
          </a:stretch>
        </p:blipFill>
        <p:spPr bwMode="auto">
          <a:xfrm>
            <a:off x="10610019" y="5275841"/>
            <a:ext cx="226485" cy="131994"/>
          </a:xfrm>
          <a:prstGeom prst="rect">
            <a:avLst/>
          </a:prstGeom>
          <a:noFill/>
          <a:ln w="9525">
            <a:noFill/>
            <a:miter lim="800000"/>
            <a:headEnd/>
            <a:tailEnd/>
          </a:ln>
        </p:spPr>
      </p:pic>
      <p:pic>
        <p:nvPicPr>
          <p:cNvPr id="240" name="Picture 4"/>
          <p:cNvPicPr>
            <a:picLocks noChangeAspect="1" noChangeArrowheads="1"/>
          </p:cNvPicPr>
          <p:nvPr/>
        </p:nvPicPr>
        <p:blipFill>
          <a:blip r:embed="rId3" cstate="print"/>
          <a:srcRect l="7086" t="5039" r="5906" b="6299"/>
          <a:stretch>
            <a:fillRect/>
          </a:stretch>
        </p:blipFill>
        <p:spPr bwMode="auto">
          <a:xfrm>
            <a:off x="10287848" y="5267428"/>
            <a:ext cx="226485" cy="131994"/>
          </a:xfrm>
          <a:prstGeom prst="rect">
            <a:avLst/>
          </a:prstGeom>
          <a:noFill/>
          <a:ln w="9525">
            <a:noFill/>
            <a:miter lim="800000"/>
            <a:headEnd/>
            <a:tailEnd/>
          </a:ln>
        </p:spPr>
      </p:pic>
      <p:sp>
        <p:nvSpPr>
          <p:cNvPr id="241" name="TextBox 50"/>
          <p:cNvSpPr txBox="1"/>
          <p:nvPr/>
        </p:nvSpPr>
        <p:spPr>
          <a:xfrm>
            <a:off x="9510472" y="4990198"/>
            <a:ext cx="1384525" cy="276999"/>
          </a:xfrm>
          <a:prstGeom prst="rect">
            <a:avLst/>
          </a:prstGeom>
          <a:noFill/>
        </p:spPr>
        <p:txBody>
          <a:bodyPr wrap="square" rtlCol="0">
            <a:spAutoFit/>
          </a:bodyPr>
          <a:lstStyle/>
          <a:p>
            <a:pPr algn="ctr" defTabSz="914266">
              <a:defRPr/>
            </a:pPr>
            <a:r>
              <a:rPr lang="zh-CN" altLang="en-US" sz="1200" b="1" kern="0" dirty="0">
                <a:solidFill>
                  <a:prstClr val="black"/>
                </a:solidFill>
                <a:latin typeface="Arial"/>
                <a:ea typeface="新宋体"/>
              </a:rPr>
              <a:t>工作中心</a:t>
            </a:r>
          </a:p>
        </p:txBody>
      </p:sp>
      <p:cxnSp>
        <p:nvCxnSpPr>
          <p:cNvPr id="242" name="曲线连接符 106"/>
          <p:cNvCxnSpPr>
            <a:stCxn id="157" idx="1"/>
            <a:endCxn id="170" idx="1"/>
          </p:cNvCxnSpPr>
          <p:nvPr/>
        </p:nvCxnSpPr>
        <p:spPr>
          <a:xfrm rot="10800000" flipH="1" flipV="1">
            <a:off x="1270536" y="2647053"/>
            <a:ext cx="420048" cy="1194495"/>
          </a:xfrm>
          <a:prstGeom prst="curvedConnector3">
            <a:avLst>
              <a:gd name="adj1" fmla="val -72563"/>
            </a:avLst>
          </a:prstGeom>
          <a:noFill/>
          <a:ln w="19050" cap="flat" cmpd="sng" algn="ctr">
            <a:solidFill>
              <a:srgbClr val="918415">
                <a:shade val="70000"/>
                <a:satMod val="150000"/>
              </a:srgbClr>
            </a:solidFill>
            <a:prstDash val="dash"/>
            <a:tailEnd type="none"/>
          </a:ln>
          <a:effectLst/>
        </p:spPr>
      </p:cxnSp>
      <p:cxnSp>
        <p:nvCxnSpPr>
          <p:cNvPr id="243" name="曲线连接符 106"/>
          <p:cNvCxnSpPr>
            <a:endCxn id="203" idx="1"/>
          </p:cNvCxnSpPr>
          <p:nvPr/>
        </p:nvCxnSpPr>
        <p:spPr>
          <a:xfrm rot="5400000">
            <a:off x="8847003" y="2886342"/>
            <a:ext cx="1397700" cy="89899"/>
          </a:xfrm>
          <a:prstGeom prst="curvedConnector4">
            <a:avLst>
              <a:gd name="adj1" fmla="val 47416"/>
              <a:gd name="adj2" fmla="val 439048"/>
            </a:avLst>
          </a:prstGeom>
          <a:noFill/>
          <a:ln w="19050" cap="flat" cmpd="sng" algn="ctr">
            <a:solidFill>
              <a:srgbClr val="918415">
                <a:shade val="70000"/>
                <a:satMod val="150000"/>
              </a:srgbClr>
            </a:solidFill>
            <a:prstDash val="dash"/>
            <a:tailEnd type="none"/>
          </a:ln>
          <a:effectLst/>
        </p:spPr>
      </p:cxnSp>
      <p:sp>
        <p:nvSpPr>
          <p:cNvPr id="244" name="矩形 243"/>
          <p:cNvSpPr/>
          <p:nvPr/>
        </p:nvSpPr>
        <p:spPr>
          <a:xfrm>
            <a:off x="5211400" y="1966463"/>
            <a:ext cx="1301525" cy="500208"/>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zh-CN" altLang="en-US" sz="1200" b="1" kern="0">
                <a:solidFill>
                  <a:prstClr val="white"/>
                </a:solidFill>
                <a:latin typeface="Arial"/>
                <a:ea typeface="新宋体"/>
              </a:rPr>
              <a:t>选项集中间件</a:t>
            </a:r>
            <a:endParaRPr lang="zh-CN" altLang="en-US" sz="1200" b="1" kern="0" dirty="0">
              <a:solidFill>
                <a:prstClr val="white"/>
              </a:solidFill>
              <a:latin typeface="Arial"/>
              <a:ea typeface="新宋体"/>
            </a:endParaRPr>
          </a:p>
        </p:txBody>
      </p:sp>
      <p:pic>
        <p:nvPicPr>
          <p:cNvPr id="245" name="图片 2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8560" y="2711624"/>
            <a:ext cx="292141" cy="209579"/>
          </a:xfrm>
          <a:prstGeom prst="rect">
            <a:avLst/>
          </a:prstGeom>
        </p:spPr>
      </p:pic>
      <p:pic>
        <p:nvPicPr>
          <p:cNvPr id="246" name="图片 2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9684" y="3032505"/>
            <a:ext cx="292141" cy="200053"/>
          </a:xfrm>
          <a:prstGeom prst="rect">
            <a:avLst/>
          </a:prstGeom>
        </p:spPr>
      </p:pic>
      <p:sp>
        <p:nvSpPr>
          <p:cNvPr id="247" name="矩形 246"/>
          <p:cNvSpPr/>
          <p:nvPr/>
        </p:nvSpPr>
        <p:spPr>
          <a:xfrm>
            <a:off x="5148481" y="5809010"/>
            <a:ext cx="1390435" cy="500207"/>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zh-CN" altLang="en-US" sz="1200" b="1" kern="0">
                <a:solidFill>
                  <a:prstClr val="white"/>
                </a:solidFill>
                <a:latin typeface="Arial"/>
                <a:ea typeface="新宋体"/>
              </a:rPr>
              <a:t>更改单中间件</a:t>
            </a:r>
            <a:endParaRPr lang="zh-CN" altLang="en-US" sz="1200" b="1" kern="0" dirty="0">
              <a:solidFill>
                <a:prstClr val="white"/>
              </a:solidFill>
              <a:latin typeface="Arial"/>
              <a:ea typeface="新宋体"/>
            </a:endParaRPr>
          </a:p>
        </p:txBody>
      </p:sp>
      <p:cxnSp>
        <p:nvCxnSpPr>
          <p:cNvPr id="248" name="形状 27"/>
          <p:cNvCxnSpPr>
            <a:stCxn id="179" idx="3"/>
            <a:endCxn id="247" idx="1"/>
          </p:cNvCxnSpPr>
          <p:nvPr/>
        </p:nvCxnSpPr>
        <p:spPr>
          <a:xfrm flipV="1">
            <a:off x="3031671" y="6059114"/>
            <a:ext cx="2116815" cy="37833"/>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cxnSp>
        <p:nvCxnSpPr>
          <p:cNvPr id="249" name="形状 27"/>
          <p:cNvCxnSpPr>
            <a:stCxn id="247" idx="3"/>
            <a:endCxn id="212" idx="1"/>
          </p:cNvCxnSpPr>
          <p:nvPr/>
        </p:nvCxnSpPr>
        <p:spPr>
          <a:xfrm flipV="1">
            <a:off x="6538920" y="5907705"/>
            <a:ext cx="2874199" cy="151409"/>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250" name="TextBox 155"/>
          <p:cNvSpPr txBox="1"/>
          <p:nvPr/>
        </p:nvSpPr>
        <p:spPr>
          <a:xfrm>
            <a:off x="3108145" y="2438879"/>
            <a:ext cx="921097" cy="276999"/>
          </a:xfrm>
          <a:prstGeom prst="rect">
            <a:avLst/>
          </a:prstGeom>
          <a:noFill/>
        </p:spPr>
        <p:txBody>
          <a:bodyPr wrap="square" rtlCol="0">
            <a:spAutoFit/>
          </a:bodyPr>
          <a:lstStyle/>
          <a:p>
            <a:pPr algn="ctr" defTabSz="914266">
              <a:defRPr/>
            </a:pPr>
            <a:r>
              <a:rPr lang="zh-CN" altLang="en-US" sz="1200" b="1" kern="0">
                <a:solidFill>
                  <a:prstClr val="black"/>
                </a:solidFill>
                <a:latin typeface="Arial"/>
                <a:ea typeface="新宋体"/>
              </a:rPr>
              <a:t>选项集</a:t>
            </a:r>
            <a:endParaRPr lang="zh-CN" altLang="en-US" sz="1200" b="1" kern="0" dirty="0">
              <a:solidFill>
                <a:prstClr val="black"/>
              </a:solidFill>
              <a:latin typeface="Arial"/>
              <a:ea typeface="新宋体"/>
            </a:endParaRPr>
          </a:p>
        </p:txBody>
      </p:sp>
      <p:pic>
        <p:nvPicPr>
          <p:cNvPr id="251" name="图片 2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9820" y="2518443"/>
            <a:ext cx="292141" cy="209579"/>
          </a:xfrm>
          <a:prstGeom prst="rect">
            <a:avLst/>
          </a:prstGeom>
        </p:spPr>
      </p:pic>
      <p:pic>
        <p:nvPicPr>
          <p:cNvPr id="252" name="图片 2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7772" y="3276609"/>
            <a:ext cx="292141" cy="200053"/>
          </a:xfrm>
          <a:prstGeom prst="rect">
            <a:avLst/>
          </a:prstGeom>
        </p:spPr>
      </p:pic>
      <p:cxnSp>
        <p:nvCxnSpPr>
          <p:cNvPr id="253" name="形状 27"/>
          <p:cNvCxnSpPr>
            <a:stCxn id="245" idx="3"/>
            <a:endCxn id="244" idx="1"/>
          </p:cNvCxnSpPr>
          <p:nvPr/>
        </p:nvCxnSpPr>
        <p:spPr>
          <a:xfrm flipV="1">
            <a:off x="3690703" y="2216567"/>
            <a:ext cx="1520700" cy="599840"/>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cxnSp>
        <p:nvCxnSpPr>
          <p:cNvPr id="254" name="形状 27"/>
          <p:cNvCxnSpPr>
            <a:stCxn id="246" idx="3"/>
            <a:endCxn id="255" idx="1"/>
          </p:cNvCxnSpPr>
          <p:nvPr/>
        </p:nvCxnSpPr>
        <p:spPr>
          <a:xfrm flipV="1">
            <a:off x="3681830" y="2861977"/>
            <a:ext cx="1528455" cy="270548"/>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255" name="矩形 254"/>
          <p:cNvSpPr/>
          <p:nvPr/>
        </p:nvSpPr>
        <p:spPr>
          <a:xfrm>
            <a:off x="5210280" y="2611873"/>
            <a:ext cx="1301525" cy="500208"/>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en-US" altLang="zh-CN" sz="1200" b="1" kern="0">
                <a:solidFill>
                  <a:prstClr val="white"/>
                </a:solidFill>
                <a:latin typeface="Arial"/>
                <a:ea typeface="新宋体"/>
              </a:rPr>
              <a:t>PBOM</a:t>
            </a:r>
            <a:r>
              <a:rPr lang="zh-CN" altLang="en-US" sz="1200" b="1" kern="0">
                <a:solidFill>
                  <a:prstClr val="white"/>
                </a:solidFill>
                <a:latin typeface="Arial"/>
                <a:ea typeface="新宋体"/>
              </a:rPr>
              <a:t>分配表达式中间件</a:t>
            </a:r>
            <a:endParaRPr lang="zh-CN" altLang="en-US" sz="1200" b="1" kern="0" dirty="0">
              <a:solidFill>
                <a:prstClr val="white"/>
              </a:solidFill>
              <a:latin typeface="Arial"/>
              <a:ea typeface="新宋体"/>
            </a:endParaRPr>
          </a:p>
        </p:txBody>
      </p:sp>
      <p:cxnSp>
        <p:nvCxnSpPr>
          <p:cNvPr id="256" name="形状 27"/>
          <p:cNvCxnSpPr>
            <a:stCxn id="255" idx="3"/>
            <a:endCxn id="252" idx="1"/>
          </p:cNvCxnSpPr>
          <p:nvPr/>
        </p:nvCxnSpPr>
        <p:spPr>
          <a:xfrm>
            <a:off x="6511804" y="2861984"/>
            <a:ext cx="1945968" cy="514657"/>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cxnSp>
        <p:nvCxnSpPr>
          <p:cNvPr id="257" name="形状 27"/>
          <p:cNvCxnSpPr>
            <a:stCxn id="244" idx="3"/>
            <a:endCxn id="251" idx="1"/>
          </p:cNvCxnSpPr>
          <p:nvPr/>
        </p:nvCxnSpPr>
        <p:spPr>
          <a:xfrm>
            <a:off x="6512931" y="2216574"/>
            <a:ext cx="2016895" cy="406659"/>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258" name="TextBox 155"/>
          <p:cNvSpPr txBox="1"/>
          <p:nvPr/>
        </p:nvSpPr>
        <p:spPr>
          <a:xfrm>
            <a:off x="8189130" y="2202394"/>
            <a:ext cx="921097" cy="276999"/>
          </a:xfrm>
          <a:prstGeom prst="rect">
            <a:avLst/>
          </a:prstGeom>
          <a:noFill/>
        </p:spPr>
        <p:txBody>
          <a:bodyPr wrap="square" rtlCol="0">
            <a:spAutoFit/>
          </a:bodyPr>
          <a:lstStyle/>
          <a:p>
            <a:pPr algn="ctr" defTabSz="914266">
              <a:defRPr/>
            </a:pPr>
            <a:r>
              <a:rPr lang="zh-CN" altLang="en-US" sz="1200" b="1" kern="0">
                <a:solidFill>
                  <a:prstClr val="black"/>
                </a:solidFill>
                <a:latin typeface="Arial"/>
                <a:ea typeface="新宋体"/>
              </a:rPr>
              <a:t>类</a:t>
            </a:r>
            <a:endParaRPr lang="zh-CN" altLang="en-US" sz="1200" b="1" kern="0" dirty="0">
              <a:solidFill>
                <a:prstClr val="black"/>
              </a:solidFill>
              <a:latin typeface="Arial"/>
              <a:ea typeface="新宋体"/>
            </a:endParaRPr>
          </a:p>
        </p:txBody>
      </p:sp>
      <p:sp>
        <p:nvSpPr>
          <p:cNvPr id="259" name="TextBox 155"/>
          <p:cNvSpPr txBox="1"/>
          <p:nvPr/>
        </p:nvSpPr>
        <p:spPr>
          <a:xfrm>
            <a:off x="8148788" y="2999708"/>
            <a:ext cx="921097" cy="276999"/>
          </a:xfrm>
          <a:prstGeom prst="rect">
            <a:avLst/>
          </a:prstGeom>
          <a:noFill/>
        </p:spPr>
        <p:txBody>
          <a:bodyPr wrap="square" rtlCol="0">
            <a:spAutoFit/>
          </a:bodyPr>
          <a:lstStyle/>
          <a:p>
            <a:pPr algn="ctr" defTabSz="914266">
              <a:defRPr/>
            </a:pPr>
            <a:r>
              <a:rPr lang="zh-CN" altLang="en-US" sz="1200" b="1" kern="0">
                <a:solidFill>
                  <a:prstClr val="black"/>
                </a:solidFill>
                <a:latin typeface="Arial"/>
                <a:ea typeface="新宋体"/>
              </a:rPr>
              <a:t>特征值</a:t>
            </a:r>
            <a:endParaRPr lang="zh-CN" altLang="en-US" sz="1200" b="1" kern="0" dirty="0">
              <a:solidFill>
                <a:prstClr val="black"/>
              </a:solidFill>
              <a:latin typeface="Arial"/>
              <a:ea typeface="新宋体"/>
            </a:endParaRPr>
          </a:p>
        </p:txBody>
      </p:sp>
      <p:cxnSp>
        <p:nvCxnSpPr>
          <p:cNvPr id="260" name="曲线连接符 106"/>
          <p:cNvCxnSpPr>
            <a:stCxn id="160" idx="3"/>
            <a:endCxn id="246" idx="1"/>
          </p:cNvCxnSpPr>
          <p:nvPr/>
        </p:nvCxnSpPr>
        <p:spPr>
          <a:xfrm>
            <a:off x="2039672" y="2867607"/>
            <a:ext cx="1350013" cy="264925"/>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61" name="曲线连接符 106"/>
          <p:cNvCxnSpPr>
            <a:stCxn id="154" idx="3"/>
            <a:endCxn id="245" idx="1"/>
          </p:cNvCxnSpPr>
          <p:nvPr/>
        </p:nvCxnSpPr>
        <p:spPr>
          <a:xfrm>
            <a:off x="1329980" y="1723477"/>
            <a:ext cx="2068581" cy="1092937"/>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62" name="曲线连接符 106"/>
          <p:cNvCxnSpPr>
            <a:endCxn id="276" idx="1"/>
          </p:cNvCxnSpPr>
          <p:nvPr/>
        </p:nvCxnSpPr>
        <p:spPr>
          <a:xfrm>
            <a:off x="2417145" y="4562247"/>
            <a:ext cx="1189456" cy="77119"/>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63" name="曲线连接符 106"/>
          <p:cNvCxnSpPr>
            <a:stCxn id="179" idx="0"/>
          </p:cNvCxnSpPr>
          <p:nvPr/>
        </p:nvCxnSpPr>
        <p:spPr>
          <a:xfrm rot="16200000" flipV="1">
            <a:off x="2046420" y="5164876"/>
            <a:ext cx="1030235" cy="665731"/>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64" name="曲线连接符 106"/>
          <p:cNvCxnSpPr>
            <a:stCxn id="179" idx="0"/>
            <a:endCxn id="151" idx="1"/>
          </p:cNvCxnSpPr>
          <p:nvPr/>
        </p:nvCxnSpPr>
        <p:spPr>
          <a:xfrm rot="16200000" flipV="1">
            <a:off x="131665" y="3250120"/>
            <a:ext cx="3595753" cy="1929720"/>
          </a:xfrm>
          <a:prstGeom prst="curvedConnector4">
            <a:avLst>
              <a:gd name="adj1" fmla="val 6820"/>
              <a:gd name="adj2" fmla="val 106006"/>
            </a:avLst>
          </a:prstGeom>
          <a:noFill/>
          <a:ln w="19050" cap="flat" cmpd="sng" algn="ctr">
            <a:solidFill>
              <a:srgbClr val="918415">
                <a:shade val="70000"/>
                <a:satMod val="150000"/>
              </a:srgbClr>
            </a:solidFill>
            <a:prstDash val="dash"/>
            <a:tailEnd type="none"/>
          </a:ln>
          <a:effectLst/>
        </p:spPr>
      </p:cxnSp>
      <p:sp>
        <p:nvSpPr>
          <p:cNvPr id="265" name="矩形 264"/>
          <p:cNvSpPr/>
          <p:nvPr/>
        </p:nvSpPr>
        <p:spPr>
          <a:xfrm>
            <a:off x="5171945" y="3912946"/>
            <a:ext cx="1298320" cy="540578"/>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zh-CN" altLang="en-US" sz="1200" b="1" kern="0">
                <a:solidFill>
                  <a:prstClr val="white"/>
                </a:solidFill>
                <a:latin typeface="Arial"/>
                <a:ea typeface="新宋体"/>
              </a:rPr>
              <a:t>组件分配中间</a:t>
            </a:r>
            <a:r>
              <a:rPr lang="zh-CN" altLang="en-US" sz="1200" b="1" kern="0" dirty="0">
                <a:solidFill>
                  <a:prstClr val="white"/>
                </a:solidFill>
                <a:latin typeface="Arial"/>
                <a:ea typeface="新宋体"/>
              </a:rPr>
              <a:t>件</a:t>
            </a:r>
          </a:p>
        </p:txBody>
      </p:sp>
      <p:cxnSp>
        <p:nvCxnSpPr>
          <p:cNvPr id="266" name="形状 27"/>
          <p:cNvCxnSpPr>
            <a:endCxn id="265" idx="1"/>
          </p:cNvCxnSpPr>
          <p:nvPr/>
        </p:nvCxnSpPr>
        <p:spPr>
          <a:xfrm flipV="1">
            <a:off x="3042782" y="4183235"/>
            <a:ext cx="2129163" cy="86286"/>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cxnSp>
        <p:nvCxnSpPr>
          <p:cNvPr id="267" name="形状 27"/>
          <p:cNvCxnSpPr>
            <a:stCxn id="275" idx="3"/>
            <a:endCxn id="279" idx="1"/>
          </p:cNvCxnSpPr>
          <p:nvPr/>
        </p:nvCxnSpPr>
        <p:spPr>
          <a:xfrm flipV="1">
            <a:off x="6467810" y="4560385"/>
            <a:ext cx="2038825" cy="265087"/>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cxnSp>
        <p:nvCxnSpPr>
          <p:cNvPr id="268" name="曲线连接符 106"/>
          <p:cNvCxnSpPr>
            <a:endCxn id="212" idx="0"/>
          </p:cNvCxnSpPr>
          <p:nvPr/>
        </p:nvCxnSpPr>
        <p:spPr>
          <a:xfrm rot="16200000" flipH="1">
            <a:off x="8814670" y="5087895"/>
            <a:ext cx="1286229" cy="185213"/>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69" name="曲线连接符 106"/>
          <p:cNvCxnSpPr>
            <a:endCxn id="212" idx="0"/>
          </p:cNvCxnSpPr>
          <p:nvPr/>
        </p:nvCxnSpPr>
        <p:spPr>
          <a:xfrm rot="16200000" flipH="1">
            <a:off x="7817336" y="4090566"/>
            <a:ext cx="3013349" cy="452759"/>
          </a:xfrm>
          <a:prstGeom prst="curvedConnector3">
            <a:avLst>
              <a:gd name="adj1" fmla="val 78635"/>
            </a:avLst>
          </a:prstGeom>
          <a:noFill/>
          <a:ln w="19050" cap="flat" cmpd="sng" algn="ctr">
            <a:solidFill>
              <a:srgbClr val="918415">
                <a:shade val="70000"/>
                <a:satMod val="150000"/>
              </a:srgbClr>
            </a:solidFill>
            <a:prstDash val="dash"/>
            <a:tailEnd type="none"/>
          </a:ln>
          <a:effectLst/>
        </p:spPr>
      </p:cxnSp>
      <p:cxnSp>
        <p:nvCxnSpPr>
          <p:cNvPr id="270" name="曲线连接符 106"/>
          <p:cNvCxnSpPr>
            <a:stCxn id="251" idx="3"/>
            <a:endCxn id="187" idx="1"/>
          </p:cNvCxnSpPr>
          <p:nvPr/>
        </p:nvCxnSpPr>
        <p:spPr>
          <a:xfrm flipV="1">
            <a:off x="8821967" y="1774906"/>
            <a:ext cx="485143" cy="848320"/>
          </a:xfrm>
          <a:prstGeom prst="curvedConnector3">
            <a:avLst>
              <a:gd name="adj1" fmla="val 14605"/>
            </a:avLst>
          </a:prstGeom>
          <a:noFill/>
          <a:ln w="19050" cap="flat" cmpd="sng" algn="ctr">
            <a:solidFill>
              <a:srgbClr val="918415">
                <a:shade val="70000"/>
                <a:satMod val="150000"/>
              </a:srgbClr>
            </a:solidFill>
            <a:prstDash val="dash"/>
            <a:tailEnd type="none"/>
          </a:ln>
          <a:effectLst/>
        </p:spPr>
      </p:cxnSp>
      <p:cxnSp>
        <p:nvCxnSpPr>
          <p:cNvPr id="271" name="曲线连接符 106"/>
          <p:cNvCxnSpPr>
            <a:stCxn id="252" idx="3"/>
            <a:endCxn id="190" idx="1"/>
          </p:cNvCxnSpPr>
          <p:nvPr/>
        </p:nvCxnSpPr>
        <p:spPr>
          <a:xfrm flipV="1">
            <a:off x="8749919" y="2698490"/>
            <a:ext cx="760556" cy="678151"/>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72" name="曲线连接符 106"/>
          <p:cNvCxnSpPr>
            <a:stCxn id="252" idx="3"/>
            <a:endCxn id="204" idx="1"/>
          </p:cNvCxnSpPr>
          <p:nvPr/>
        </p:nvCxnSpPr>
        <p:spPr>
          <a:xfrm>
            <a:off x="8749919" y="3376634"/>
            <a:ext cx="1263460" cy="747482"/>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sp>
        <p:nvSpPr>
          <p:cNvPr id="273" name="TextBox 154"/>
          <p:cNvSpPr txBox="1"/>
          <p:nvPr/>
        </p:nvSpPr>
        <p:spPr>
          <a:xfrm>
            <a:off x="7335460" y="3891679"/>
            <a:ext cx="1122513" cy="276999"/>
          </a:xfrm>
          <a:prstGeom prst="rect">
            <a:avLst/>
          </a:prstGeom>
          <a:noFill/>
        </p:spPr>
        <p:txBody>
          <a:bodyPr wrap="square" rtlCol="0">
            <a:spAutoFit/>
          </a:bodyPr>
          <a:lstStyle/>
          <a:p>
            <a:pPr algn="ctr" defTabSz="914266">
              <a:defRPr/>
            </a:pPr>
            <a:r>
              <a:rPr lang="zh-CN" altLang="en-US" sz="1200" kern="0">
                <a:solidFill>
                  <a:prstClr val="black"/>
                </a:solidFill>
                <a:latin typeface="Arial"/>
                <a:ea typeface="新宋体"/>
              </a:rPr>
              <a:t>组件分配</a:t>
            </a:r>
            <a:endParaRPr lang="zh-CN" altLang="en-US" sz="1200" kern="0" dirty="0">
              <a:solidFill>
                <a:prstClr val="black"/>
              </a:solidFill>
              <a:latin typeface="Arial"/>
              <a:ea typeface="新宋体"/>
            </a:endParaRPr>
          </a:p>
        </p:txBody>
      </p:sp>
      <p:sp>
        <p:nvSpPr>
          <p:cNvPr id="274" name="TextBox 154"/>
          <p:cNvSpPr txBox="1"/>
          <p:nvPr/>
        </p:nvSpPr>
        <p:spPr>
          <a:xfrm>
            <a:off x="3270993" y="4009741"/>
            <a:ext cx="1122513" cy="276999"/>
          </a:xfrm>
          <a:prstGeom prst="rect">
            <a:avLst/>
          </a:prstGeom>
          <a:noFill/>
        </p:spPr>
        <p:txBody>
          <a:bodyPr wrap="square" rtlCol="0">
            <a:spAutoFit/>
          </a:bodyPr>
          <a:lstStyle/>
          <a:p>
            <a:pPr algn="ctr" defTabSz="914266">
              <a:defRPr/>
            </a:pPr>
            <a:r>
              <a:rPr lang="zh-CN" altLang="en-US" sz="1200" kern="0">
                <a:solidFill>
                  <a:prstClr val="black"/>
                </a:solidFill>
                <a:latin typeface="Arial"/>
                <a:ea typeface="新宋体"/>
              </a:rPr>
              <a:t>组件分配</a:t>
            </a:r>
            <a:endParaRPr lang="zh-CN" altLang="en-US" sz="1200" kern="0" dirty="0">
              <a:solidFill>
                <a:prstClr val="black"/>
              </a:solidFill>
              <a:latin typeface="Arial"/>
              <a:ea typeface="新宋体"/>
            </a:endParaRPr>
          </a:p>
        </p:txBody>
      </p:sp>
      <p:sp>
        <p:nvSpPr>
          <p:cNvPr id="275" name="矩形 274"/>
          <p:cNvSpPr/>
          <p:nvPr/>
        </p:nvSpPr>
        <p:spPr>
          <a:xfrm>
            <a:off x="5169484" y="4555176"/>
            <a:ext cx="1298320" cy="540578"/>
          </a:xfrm>
          <a:prstGeom prst="rect">
            <a:avLst/>
          </a:prstGeom>
          <a:solidFill>
            <a:srgbClr val="2F2F2F">
              <a:lumMod val="60000"/>
              <a:lumOff val="40000"/>
            </a:srgbClr>
          </a:solidFill>
          <a:ln w="25400" cap="flat" cmpd="sng" algn="ctr">
            <a:solidFill>
              <a:srgbClr val="2F2F2F">
                <a:lumMod val="40000"/>
                <a:lumOff val="60000"/>
              </a:srgbClr>
            </a:solidFill>
            <a:prstDash val="solid"/>
          </a:ln>
          <a:effectLst/>
        </p:spPr>
        <p:txBody>
          <a:bodyPr rtlCol="0" anchor="ctr"/>
          <a:lstStyle/>
          <a:p>
            <a:pPr algn="ctr" defTabSz="914266">
              <a:defRPr/>
            </a:pPr>
            <a:r>
              <a:rPr lang="zh-CN" altLang="en-US" sz="1200" b="1" kern="0">
                <a:solidFill>
                  <a:prstClr val="white"/>
                </a:solidFill>
                <a:latin typeface="Arial"/>
                <a:ea typeface="新宋体"/>
              </a:rPr>
              <a:t>工艺路线分配表达式中间</a:t>
            </a:r>
            <a:r>
              <a:rPr lang="zh-CN" altLang="en-US" sz="1200" b="1" kern="0" dirty="0">
                <a:solidFill>
                  <a:prstClr val="white"/>
                </a:solidFill>
                <a:latin typeface="Arial"/>
                <a:ea typeface="新宋体"/>
              </a:rPr>
              <a:t>件</a:t>
            </a:r>
          </a:p>
        </p:txBody>
      </p:sp>
      <p:pic>
        <p:nvPicPr>
          <p:cNvPr id="276" name="图片 2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6601" y="4539339"/>
            <a:ext cx="292141" cy="200053"/>
          </a:xfrm>
          <a:prstGeom prst="rect">
            <a:avLst/>
          </a:prstGeom>
        </p:spPr>
      </p:pic>
      <p:sp>
        <p:nvSpPr>
          <p:cNvPr id="277" name="TextBox 155"/>
          <p:cNvSpPr txBox="1"/>
          <p:nvPr/>
        </p:nvSpPr>
        <p:spPr>
          <a:xfrm>
            <a:off x="3043897" y="4739889"/>
            <a:ext cx="1430531" cy="276999"/>
          </a:xfrm>
          <a:prstGeom prst="rect">
            <a:avLst/>
          </a:prstGeom>
          <a:noFill/>
        </p:spPr>
        <p:txBody>
          <a:bodyPr wrap="square" rtlCol="0">
            <a:spAutoFit/>
          </a:bodyPr>
          <a:lstStyle/>
          <a:p>
            <a:pPr algn="ctr" defTabSz="914266">
              <a:defRPr/>
            </a:pPr>
            <a:r>
              <a:rPr lang="zh-CN" altLang="en-US" sz="1200" b="1" kern="0">
                <a:solidFill>
                  <a:prstClr val="black"/>
                </a:solidFill>
                <a:latin typeface="Arial"/>
                <a:ea typeface="新宋体"/>
              </a:rPr>
              <a:t>分配表达式</a:t>
            </a:r>
            <a:endParaRPr lang="zh-CN" altLang="en-US" sz="1200" b="1" kern="0" dirty="0">
              <a:solidFill>
                <a:prstClr val="black"/>
              </a:solidFill>
              <a:latin typeface="Arial"/>
              <a:ea typeface="新宋体"/>
            </a:endParaRPr>
          </a:p>
        </p:txBody>
      </p:sp>
      <p:cxnSp>
        <p:nvCxnSpPr>
          <p:cNvPr id="278" name="形状 27"/>
          <p:cNvCxnSpPr>
            <a:stCxn id="276" idx="3"/>
            <a:endCxn id="275" idx="1"/>
          </p:cNvCxnSpPr>
          <p:nvPr/>
        </p:nvCxnSpPr>
        <p:spPr>
          <a:xfrm>
            <a:off x="3898744" y="4639359"/>
            <a:ext cx="1270741" cy="186106"/>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pic>
        <p:nvPicPr>
          <p:cNvPr id="279" name="图片 2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6632" y="4460358"/>
            <a:ext cx="292141" cy="200053"/>
          </a:xfrm>
          <a:prstGeom prst="rect">
            <a:avLst/>
          </a:prstGeom>
        </p:spPr>
      </p:pic>
      <p:sp>
        <p:nvSpPr>
          <p:cNvPr id="280" name="TextBox 155"/>
          <p:cNvSpPr txBox="1"/>
          <p:nvPr/>
        </p:nvSpPr>
        <p:spPr>
          <a:xfrm>
            <a:off x="8230638" y="4645555"/>
            <a:ext cx="921097" cy="276999"/>
          </a:xfrm>
          <a:prstGeom prst="rect">
            <a:avLst/>
          </a:prstGeom>
          <a:noFill/>
        </p:spPr>
        <p:txBody>
          <a:bodyPr wrap="square" rtlCol="0">
            <a:spAutoFit/>
          </a:bodyPr>
          <a:lstStyle/>
          <a:p>
            <a:pPr algn="ctr" defTabSz="914266">
              <a:defRPr/>
            </a:pPr>
            <a:r>
              <a:rPr lang="zh-CN" altLang="en-US" sz="1200" b="1" kern="0">
                <a:solidFill>
                  <a:prstClr val="black"/>
                </a:solidFill>
                <a:latin typeface="Arial"/>
                <a:ea typeface="新宋体"/>
              </a:rPr>
              <a:t>特征值</a:t>
            </a:r>
            <a:endParaRPr lang="zh-CN" altLang="en-US" sz="1200" b="1" kern="0" dirty="0">
              <a:solidFill>
                <a:prstClr val="black"/>
              </a:solidFill>
              <a:latin typeface="Arial"/>
              <a:ea typeface="新宋体"/>
            </a:endParaRPr>
          </a:p>
        </p:txBody>
      </p:sp>
      <p:cxnSp>
        <p:nvCxnSpPr>
          <p:cNvPr id="281" name="曲线连接符 106"/>
          <p:cNvCxnSpPr>
            <a:stCxn id="279" idx="3"/>
            <a:endCxn id="205" idx="1"/>
          </p:cNvCxnSpPr>
          <p:nvPr/>
        </p:nvCxnSpPr>
        <p:spPr>
          <a:xfrm flipV="1">
            <a:off x="8798773" y="4374220"/>
            <a:ext cx="1214603" cy="186158"/>
          </a:xfrm>
          <a:prstGeom prst="curvedConnector3">
            <a:avLst>
              <a:gd name="adj1" fmla="val 50000"/>
            </a:avLst>
          </a:prstGeom>
          <a:noFill/>
          <a:ln w="19050" cap="flat" cmpd="sng" algn="ctr">
            <a:solidFill>
              <a:srgbClr val="918415">
                <a:shade val="70000"/>
                <a:satMod val="150000"/>
              </a:srgbClr>
            </a:solidFill>
            <a:prstDash val="dash"/>
            <a:tailEnd type="none"/>
          </a:ln>
          <a:effectLst/>
        </p:spPr>
      </p:cxnSp>
      <p:cxnSp>
        <p:nvCxnSpPr>
          <p:cNvPr id="282" name="形状 27"/>
          <p:cNvCxnSpPr>
            <a:stCxn id="265" idx="3"/>
            <a:endCxn id="185" idx="1"/>
          </p:cNvCxnSpPr>
          <p:nvPr/>
        </p:nvCxnSpPr>
        <p:spPr>
          <a:xfrm flipV="1">
            <a:off x="6470271" y="4120645"/>
            <a:ext cx="2928145" cy="62590"/>
          </a:xfrm>
          <a:prstGeom prst="curvedConnector3">
            <a:avLst>
              <a:gd name="adj1" fmla="val 50000"/>
            </a:avLst>
          </a:prstGeom>
          <a:noFill/>
          <a:ln w="19050" cap="flat" cmpd="sng" algn="ctr">
            <a:solidFill>
              <a:srgbClr val="918415">
                <a:shade val="70000"/>
                <a:satMod val="150000"/>
              </a:srgbClr>
            </a:solidFill>
            <a:prstDash val="solid"/>
            <a:tailEnd type="arrow"/>
          </a:ln>
          <a:effectLst/>
        </p:spPr>
      </p:cxnSp>
      <p:sp>
        <p:nvSpPr>
          <p:cNvPr id="283" name="标题 4"/>
          <p:cNvSpPr>
            <a:spLocks noGrp="1"/>
          </p:cNvSpPr>
          <p:nvPr>
            <p:ph type="title"/>
          </p:nvPr>
        </p:nvSpPr>
        <p:spPr>
          <a:xfrm>
            <a:off x="35481" y="113676"/>
            <a:ext cx="5775940"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与</a:t>
            </a:r>
            <a:r>
              <a:rPr lang="en-US" altLang="zh-CN" sz="1800" dirty="0">
                <a:solidFill>
                  <a:prstClr val="black"/>
                </a:solidFill>
                <a:cs typeface="+mn-cs"/>
              </a:rPr>
              <a:t>PLM</a:t>
            </a:r>
            <a:r>
              <a:rPr lang="zh-CN" altLang="en-US" sz="1800" dirty="0">
                <a:solidFill>
                  <a:prstClr val="black"/>
                </a:solidFill>
                <a:cs typeface="+mn-cs"/>
              </a:rPr>
              <a:t>系统工艺模块集成</a:t>
            </a:r>
          </a:p>
        </p:txBody>
      </p:sp>
    </p:spTree>
    <p:extLst>
      <p:ext uri="{BB962C8B-B14F-4D97-AF65-F5344CB8AC3E}">
        <p14:creationId xmlns:p14="http://schemas.microsoft.com/office/powerpoint/2010/main" val="42541085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rPr>
              <a:t>目录</a:t>
            </a:r>
          </a:p>
        </p:txBody>
      </p:sp>
      <p:sp>
        <p:nvSpPr>
          <p:cNvPr id="4" name="Line 2"/>
          <p:cNvSpPr>
            <a:spLocks noChangeShapeType="1"/>
          </p:cNvSpPr>
          <p:nvPr/>
        </p:nvSpPr>
        <p:spPr bwMode="auto">
          <a:xfrm flipH="1">
            <a:off x="2066630" y="1299294"/>
            <a:ext cx="0" cy="345743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itchFamily="34" charset="-122"/>
              <a:cs typeface="+mn-cs"/>
            </a:endParaRPr>
          </a:p>
        </p:txBody>
      </p:sp>
      <p:pic>
        <p:nvPicPr>
          <p:cNvPr id="5" name="Picture 2" descr="PPT_title_ar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6"/>
            <a:chOff x="649081" y="1774860"/>
            <a:chExt cx="5294313" cy="431801"/>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8" name="Rectangle 5"/>
            <p:cNvSpPr>
              <a:spLocks noChangeArrowheads="1"/>
            </p:cNvSpPr>
            <p:nvPr/>
          </p:nvSpPr>
          <p:spPr bwMode="auto">
            <a:xfrm>
              <a:off x="1415844" y="1774861"/>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fontAlgn="base" latinLnBrk="1">
                <a:spcBef>
                  <a:spcPct val="0"/>
                </a:spcBef>
                <a:spcAft>
                  <a:spcPct val="0"/>
                </a:spcAft>
                <a:buClr>
                  <a:srgbClr val="006600"/>
                </a:buClr>
                <a:buSzPct val="85000"/>
              </a:pPr>
              <a:r>
                <a:rPr lang="en-US" altLang="zh-CN" b="1" dirty="0">
                  <a:solidFill>
                    <a:srgbClr val="333399"/>
                  </a:solidFill>
                  <a:latin typeface="微软雅黑" panose="020B0503020204020204" pitchFamily="34" charset="-122"/>
                  <a:ea typeface="微软雅黑" pitchFamily="34" charset="-122"/>
                  <a:sym typeface="微软雅黑" panose="020B0503020204020204" pitchFamily="34" charset="-122"/>
                </a:rPr>
                <a:t>E</a:t>
              </a:r>
              <a:r>
                <a:rPr lang="en-US" altLang="zh-CN" b="1" dirty="0">
                  <a:solidFill>
                    <a:srgbClr val="333399"/>
                  </a:solidFill>
                  <a:latin typeface="微软雅黑" panose="020B0503020204020204" pitchFamily="34" charset="-122"/>
                  <a:ea typeface="微软雅黑" pitchFamily="34" charset="-122"/>
                </a:rPr>
                <a:t>RP PP</a:t>
              </a:r>
              <a:r>
                <a:rPr lang="zh-CN" altLang="en-US" b="1" dirty="0">
                  <a:solidFill>
                    <a:srgbClr val="333399"/>
                  </a:solidFill>
                  <a:latin typeface="微软雅黑" panose="020B0503020204020204" pitchFamily="34" charset="-122"/>
                  <a:ea typeface="微软雅黑" pitchFamily="34" charset="-122"/>
                </a:rPr>
                <a:t>生产制造概述</a:t>
              </a:r>
            </a:p>
          </p:txBody>
        </p:sp>
      </p:grpSp>
      <p:grpSp>
        <p:nvGrpSpPr>
          <p:cNvPr id="25" name="组合 24"/>
          <p:cNvGrpSpPr/>
          <p:nvPr/>
        </p:nvGrpSpPr>
        <p:grpSpPr>
          <a:xfrm>
            <a:off x="2199808" y="402038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27" name="Rectangle 5"/>
            <p:cNvSpPr>
              <a:spLocks noChangeArrowheads="1"/>
            </p:cNvSpPr>
            <p:nvPr/>
          </p:nvSpPr>
          <p:spPr bwMode="auto">
            <a:xfrm>
              <a:off x="1415844" y="1774860"/>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fontAlgn="base" latinLnBrk="1">
                <a:spcBef>
                  <a:spcPct val="0"/>
                </a:spcBef>
                <a:spcAft>
                  <a:spcPct val="0"/>
                </a:spcAft>
                <a:buClr>
                  <a:srgbClr val="006600"/>
                </a:buClr>
                <a:buSzPct val="85000"/>
              </a:pPr>
              <a:r>
                <a:rPr lang="zh-CN" altLang="en-US" b="1" dirty="0">
                  <a:solidFill>
                    <a:srgbClr val="FFFFFF"/>
                  </a:solidFill>
                  <a:latin typeface="微软雅黑" panose="020B0503020204020204" pitchFamily="34" charset="-122"/>
                  <a:ea typeface="微软雅黑" pitchFamily="34" charset="-122"/>
                  <a:sym typeface="微软雅黑" panose="020B0503020204020204" pitchFamily="34" charset="-122"/>
                </a:rPr>
                <a:t>生产计划与执行</a:t>
              </a:r>
            </a:p>
          </p:txBody>
        </p:sp>
      </p:grpSp>
      <p:grpSp>
        <p:nvGrpSpPr>
          <p:cNvPr id="35" name="组合 34"/>
          <p:cNvGrpSpPr/>
          <p:nvPr/>
        </p:nvGrpSpPr>
        <p:grpSpPr>
          <a:xfrm>
            <a:off x="2202789" y="2931348"/>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fontAlgn="base" latinLnBrk="1">
                <a:spcBef>
                  <a:spcPct val="0"/>
                </a:spcBef>
                <a:spcAft>
                  <a:spcPct val="0"/>
                </a:spcAft>
                <a:buClr>
                  <a:srgbClr val="006600"/>
                </a:buClr>
                <a:buSzPct val="85000"/>
              </a:pPr>
              <a:r>
                <a:rPr lang="zh-CN" altLang="en-US" b="1" dirty="0">
                  <a:solidFill>
                    <a:srgbClr val="333399"/>
                  </a:solidFill>
                  <a:latin typeface="微软雅黑" panose="020B0503020204020204" pitchFamily="34" charset="-122"/>
                  <a:ea typeface="微软雅黑" pitchFamily="34" charset="-122"/>
                  <a:sym typeface="微软雅黑" panose="020B0503020204020204" pitchFamily="34" charset="-122"/>
                </a:rPr>
                <a:t>生产制造模块涉及主数据</a:t>
              </a:r>
            </a:p>
          </p:txBody>
        </p:sp>
      </p:grpSp>
      <p:sp>
        <p:nvSpPr>
          <p:cNvPr id="12" name="AutoShape 10"/>
          <p:cNvSpPr>
            <a:spLocks noChangeArrowheads="1"/>
          </p:cNvSpPr>
          <p:nvPr/>
        </p:nvSpPr>
        <p:spPr bwMode="auto">
          <a:xfrm rot="5400000">
            <a:off x="2108542" y="4094380"/>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4890998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b="1" kern="0" dirty="0" smtClean="0">
                <a:solidFill>
                  <a:srgbClr val="0066FF"/>
                </a:solidFill>
              </a:rPr>
              <a:t>1</a:t>
            </a:r>
            <a:r>
              <a:rPr lang="zh-CN" altLang="en-US" b="1" kern="0" dirty="0" smtClean="0">
                <a:solidFill>
                  <a:srgbClr val="0066FF"/>
                </a:solidFill>
              </a:rPr>
              <a:t>、生产计划管理概述</a:t>
            </a:r>
            <a:endParaRPr lang="zh-CN" altLang="en-US" dirty="0"/>
          </a:p>
        </p:txBody>
      </p:sp>
      <p:sp>
        <p:nvSpPr>
          <p:cNvPr id="76"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24</a:t>
            </a:fld>
            <a:endParaRPr lang="zh-CN" altLang="en-US" dirty="0"/>
          </a:p>
        </p:txBody>
      </p:sp>
      <p:sp>
        <p:nvSpPr>
          <p:cNvPr id="5" name="任意多边形 4"/>
          <p:cNvSpPr/>
          <p:nvPr/>
        </p:nvSpPr>
        <p:spPr>
          <a:xfrm>
            <a:off x="4998489" y="2654784"/>
            <a:ext cx="2162906" cy="1501533"/>
          </a:xfrm>
          <a:custGeom>
            <a:avLst/>
            <a:gdLst>
              <a:gd name="connsiteX0" fmla="*/ 0 w 2961462"/>
              <a:gd name="connsiteY0" fmla="*/ 1027954 h 2055907"/>
              <a:gd name="connsiteX1" fmla="*/ 587373 w 2961462"/>
              <a:gd name="connsiteY1" fmla="*/ 0 h 2055907"/>
              <a:gd name="connsiteX2" fmla="*/ 2374089 w 2961462"/>
              <a:gd name="connsiteY2" fmla="*/ 0 h 2055907"/>
              <a:gd name="connsiteX3" fmla="*/ 2961462 w 2961462"/>
              <a:gd name="connsiteY3" fmla="*/ 1027954 h 2055907"/>
              <a:gd name="connsiteX4" fmla="*/ 2374089 w 2961462"/>
              <a:gd name="connsiteY4" fmla="*/ 2055907 h 2055907"/>
              <a:gd name="connsiteX5" fmla="*/ 587373 w 2961462"/>
              <a:gd name="connsiteY5" fmla="*/ 2055907 h 2055907"/>
              <a:gd name="connsiteX6" fmla="*/ 0 w 2961462"/>
              <a:gd name="connsiteY6" fmla="*/ 1027954 h 205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1462" h="2055907">
                <a:moveTo>
                  <a:pt x="0" y="1027954"/>
                </a:moveTo>
                <a:lnTo>
                  <a:pt x="587373" y="0"/>
                </a:lnTo>
                <a:lnTo>
                  <a:pt x="2374089" y="0"/>
                </a:lnTo>
                <a:lnTo>
                  <a:pt x="2961462" y="1027954"/>
                </a:lnTo>
                <a:lnTo>
                  <a:pt x="2374089" y="2055907"/>
                </a:lnTo>
                <a:lnTo>
                  <a:pt x="587373" y="2055907"/>
                </a:lnTo>
                <a:lnTo>
                  <a:pt x="0" y="1027954"/>
                </a:lnTo>
                <a:close/>
              </a:path>
            </a:pathLst>
          </a:cu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977" tIns="337670" rIns="472977" bIns="337670" numCol="1" spcCol="1270" anchor="ctr" anchorCtr="0">
            <a:noAutofit/>
          </a:bodyPr>
          <a:lstStyle/>
          <a:p>
            <a:pPr algn="ctr" defTabSz="1066613">
              <a:lnSpc>
                <a:spcPct val="150000"/>
              </a:lnSpc>
              <a:spcAft>
                <a:spcPct val="35000"/>
              </a:spcAft>
            </a:pPr>
            <a:r>
              <a:rPr lang="zh-CN" altLang="en-US" sz="1800" dirty="0">
                <a:latin typeface="微软雅黑" panose="020B0503020204020204" pitchFamily="34" charset="-122"/>
                <a:ea typeface="微软雅黑" panose="020B0503020204020204" pitchFamily="34" charset="-122"/>
              </a:rPr>
              <a:t>生产计划</a:t>
            </a:r>
          </a:p>
        </p:txBody>
      </p:sp>
      <p:sp>
        <p:nvSpPr>
          <p:cNvPr id="7" name="任意多边形 6"/>
          <p:cNvSpPr/>
          <p:nvPr/>
        </p:nvSpPr>
        <p:spPr>
          <a:xfrm>
            <a:off x="5168584" y="795242"/>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二</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生产计划管理周期</a:t>
            </a:r>
          </a:p>
        </p:txBody>
      </p:sp>
      <p:sp>
        <p:nvSpPr>
          <p:cNvPr id="9" name="任意多边形 8"/>
          <p:cNvSpPr/>
          <p:nvPr/>
        </p:nvSpPr>
        <p:spPr>
          <a:xfrm>
            <a:off x="7172831" y="1548524"/>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三</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的目的</a:t>
            </a:r>
          </a:p>
        </p:txBody>
      </p:sp>
      <p:sp>
        <p:nvSpPr>
          <p:cNvPr id="11" name="任意多边形 10"/>
          <p:cNvSpPr/>
          <p:nvPr/>
        </p:nvSpPr>
        <p:spPr>
          <a:xfrm>
            <a:off x="7172831" y="3694697"/>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四</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生产计划的内容</a:t>
            </a:r>
          </a:p>
        </p:txBody>
      </p:sp>
      <p:sp>
        <p:nvSpPr>
          <p:cNvPr id="13" name="任意多边形 12"/>
          <p:cNvSpPr/>
          <p:nvPr/>
        </p:nvSpPr>
        <p:spPr>
          <a:xfrm>
            <a:off x="5168584" y="4704752"/>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五</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生产计划的对象</a:t>
            </a:r>
          </a:p>
        </p:txBody>
      </p:sp>
      <p:sp>
        <p:nvSpPr>
          <p:cNvPr id="15" name="任意多边形 14"/>
          <p:cNvSpPr/>
          <p:nvPr/>
        </p:nvSpPr>
        <p:spPr>
          <a:xfrm>
            <a:off x="3024995" y="3696958"/>
            <a:ext cx="1885293" cy="1524788"/>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六</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制定方式</a:t>
            </a:r>
          </a:p>
        </p:txBody>
      </p:sp>
      <p:sp>
        <p:nvSpPr>
          <p:cNvPr id="16" name="任意多边形 15"/>
          <p:cNvSpPr/>
          <p:nvPr/>
        </p:nvSpPr>
        <p:spPr>
          <a:xfrm>
            <a:off x="3183337" y="1518917"/>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一</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定义</a:t>
            </a:r>
          </a:p>
        </p:txBody>
      </p:sp>
    </p:spTree>
    <p:extLst>
      <p:ext uri="{BB962C8B-B14F-4D97-AF65-F5344CB8AC3E}">
        <p14:creationId xmlns:p14="http://schemas.microsoft.com/office/powerpoint/2010/main" val="17586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557167"/>
            <a:ext cx="7505134" cy="92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在可用的资源条件下，企业在一定时间内，生产什么？生产多少？什么时间生产</a:t>
            </a:r>
            <a:r>
              <a:rPr lang="zh-CN" altLang="en-US" dirty="0" smtClean="0">
                <a:solidFill>
                  <a:srgbClr val="0070C0"/>
                </a:solidFill>
                <a:latin typeface="Arial" panose="020B0604020202020204" pitchFamily="34" charset="0"/>
                <a:cs typeface="Arial" panose="020B0604020202020204" pitchFamily="34" charset="0"/>
              </a:rPr>
              <a:t>？</a:t>
            </a:r>
            <a:endParaRPr lang="en-US" altLang="zh-CN" dirty="0">
              <a:solidFill>
                <a:srgbClr val="0070C0"/>
              </a:solidFill>
              <a:latin typeface="Arial" panose="020B0604020202020204" pitchFamily="34" charset="0"/>
              <a:cs typeface="Arial" panose="020B0604020202020204" pitchFamily="34" charset="0"/>
            </a:endParaRP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生产计划的定义</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25</a:t>
            </a:fld>
            <a:endParaRPr lang="zh-CN" altLang="en-US" dirty="0"/>
          </a:p>
        </p:txBody>
      </p:sp>
      <p:sp>
        <p:nvSpPr>
          <p:cNvPr id="3" name="圆角矩形 2"/>
          <p:cNvSpPr/>
          <p:nvPr/>
        </p:nvSpPr>
        <p:spPr bwMode="auto">
          <a:xfrm>
            <a:off x="2276938" y="3164182"/>
            <a:ext cx="1564220" cy="1401418"/>
          </a:xfrm>
          <a:prstGeom prst="roundRect">
            <a:avLst/>
          </a:prstGeom>
          <a:solidFill>
            <a:schemeClr val="accent2">
              <a:lumMod val="40000"/>
              <a:lumOff val="6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计划</a:t>
            </a:r>
          </a:p>
        </p:txBody>
      </p:sp>
      <p:sp>
        <p:nvSpPr>
          <p:cNvPr id="24" name="圆角矩形 23"/>
          <p:cNvSpPr/>
          <p:nvPr/>
        </p:nvSpPr>
        <p:spPr bwMode="auto">
          <a:xfrm>
            <a:off x="4851173" y="3164182"/>
            <a:ext cx="1564220" cy="1401418"/>
          </a:xfrm>
          <a:prstGeom prst="roundRect">
            <a:avLst/>
          </a:prstGeom>
          <a:solidFill>
            <a:schemeClr val="accent3">
              <a:lumMod val="40000"/>
              <a:lumOff val="6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预测</a:t>
            </a:r>
          </a:p>
        </p:txBody>
      </p:sp>
      <p:sp>
        <p:nvSpPr>
          <p:cNvPr id="25" name="圆角矩形 24"/>
          <p:cNvSpPr/>
          <p:nvPr/>
        </p:nvSpPr>
        <p:spPr bwMode="auto">
          <a:xfrm>
            <a:off x="7414130" y="3164182"/>
            <a:ext cx="2299714" cy="1361662"/>
          </a:xfrm>
          <a:prstGeom prst="roundRect">
            <a:avLst/>
          </a:prstGeom>
          <a:solidFill>
            <a:schemeClr val="accent6">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决策</a:t>
            </a:r>
          </a:p>
        </p:txBody>
      </p:sp>
      <p:sp>
        <p:nvSpPr>
          <p:cNvPr id="6" name="文本框 5"/>
          <p:cNvSpPr txBox="1"/>
          <p:nvPr/>
        </p:nvSpPr>
        <p:spPr>
          <a:xfrm>
            <a:off x="4167801" y="3591567"/>
            <a:ext cx="447261" cy="400110"/>
          </a:xfrm>
          <a:prstGeom prst="rect">
            <a:avLst/>
          </a:prstGeom>
          <a:noFill/>
        </p:spPr>
        <p:txBody>
          <a:bodyPr wrap="square" rtlCol="0">
            <a:spAutoFit/>
          </a:bodyPr>
          <a:lstStyle/>
          <a:p>
            <a:r>
              <a:rPr lang="zh-CN" altLang="en-US" dirty="0"/>
              <a:t>＝</a:t>
            </a:r>
          </a:p>
        </p:txBody>
      </p:sp>
      <p:sp>
        <p:nvSpPr>
          <p:cNvPr id="7" name="文本框 6"/>
          <p:cNvSpPr txBox="1"/>
          <p:nvPr/>
        </p:nvSpPr>
        <p:spPr>
          <a:xfrm>
            <a:off x="6732096" y="3591567"/>
            <a:ext cx="566530" cy="400110"/>
          </a:xfrm>
          <a:prstGeom prst="rect">
            <a:avLst/>
          </a:prstGeom>
          <a:noFill/>
        </p:spPr>
        <p:txBody>
          <a:bodyPr wrap="square" rtlCol="0">
            <a:spAutoFit/>
          </a:bodyPr>
          <a:lstStyle/>
          <a:p>
            <a:r>
              <a:rPr lang="en-US" altLang="zh-CN" dirty="0"/>
              <a:t>+</a:t>
            </a:r>
            <a:endParaRPr lang="zh-CN" altLang="en-US" dirty="0"/>
          </a:p>
        </p:txBody>
      </p:sp>
      <p:sp>
        <p:nvSpPr>
          <p:cNvPr id="5" name="矩形 4"/>
          <p:cNvSpPr/>
          <p:nvPr/>
        </p:nvSpPr>
        <p:spPr bwMode="auto">
          <a:xfrm>
            <a:off x="2276938" y="5679633"/>
            <a:ext cx="7567706" cy="519286"/>
          </a:xfrm>
          <a:prstGeom prst="rect">
            <a:avLst/>
          </a:prstGeom>
          <a:solidFill>
            <a:srgbClr val="00FFFF"/>
          </a:solidFill>
          <a:ln w="28575">
            <a:solidFill>
              <a:srgbClr val="B2B2B2"/>
            </a:solidFill>
            <a:round/>
            <a:headEnd type="triangle" w="sm" len="med"/>
            <a:tailEnd type="triangle" w="sm" len="med"/>
          </a:ln>
          <a:extLst/>
        </p:spPr>
        <p:txBody>
          <a:bodyPr rtlCol="0" anchor="ctr"/>
          <a:lstStyle/>
          <a:p>
            <a:pPr algn="ctr"/>
            <a:r>
              <a:rPr lang="zh-CN" altLang="en-US" dirty="0" smtClean="0"/>
              <a:t>计划决策者需要对计划负责</a:t>
            </a:r>
            <a:endParaRPr lang="zh-CN" altLang="en-US" dirty="0"/>
          </a:p>
        </p:txBody>
      </p:sp>
      <p:sp>
        <p:nvSpPr>
          <p:cNvPr id="8" name="下箭头 7"/>
          <p:cNvSpPr/>
          <p:nvPr/>
        </p:nvSpPr>
        <p:spPr bwMode="auto">
          <a:xfrm>
            <a:off x="5527171" y="4805766"/>
            <a:ext cx="1130421" cy="724395"/>
          </a:xfrm>
          <a:prstGeom prst="downArrow">
            <a:avLst/>
          </a:prstGeom>
          <a:solidFill>
            <a:srgbClr val="FFFF00"/>
          </a:solidFill>
          <a:ln w="28575">
            <a:solidFill>
              <a:srgbClr val="B2B2B2"/>
            </a:solidFill>
            <a:round/>
            <a:headEnd type="triangle" w="sm" len="med"/>
            <a:tailEnd type="triangle" w="sm" len="med"/>
          </a:ln>
          <a:extLst/>
        </p:spPr>
        <p:txBody>
          <a:bodyPr rtlCol="0" anchor="ctr"/>
          <a:lstStyle/>
          <a:p>
            <a:pPr algn="ctr"/>
            <a:endParaRPr lang="zh-CN" altLang="en-US"/>
          </a:p>
        </p:txBody>
      </p:sp>
    </p:spTree>
    <p:extLst>
      <p:ext uri="{BB962C8B-B14F-4D97-AF65-F5344CB8AC3E}">
        <p14:creationId xmlns:p14="http://schemas.microsoft.com/office/powerpoint/2010/main" val="1294232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557166"/>
            <a:ext cx="7505134" cy="143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在制定生产计划方面切不可忘记“管理周期” 。“管理周期”指的是“</a:t>
            </a:r>
            <a:r>
              <a:rPr lang="en-US" altLang="zh-CN" dirty="0">
                <a:solidFill>
                  <a:srgbClr val="0070C0"/>
                </a:solidFill>
                <a:latin typeface="Arial" panose="020B0604020202020204" pitchFamily="34" charset="0"/>
                <a:cs typeface="Arial" panose="020B0604020202020204" pitchFamily="34" charset="0"/>
              </a:rPr>
              <a:t>PLAN        DO        SEE         PLAN</a:t>
            </a:r>
            <a:r>
              <a:rPr lang="zh-CN" altLang="en-US" dirty="0">
                <a:solidFill>
                  <a:srgbClr val="0070C0"/>
                </a:solidFill>
                <a:latin typeface="Arial" panose="020B0604020202020204" pitchFamily="34" charset="0"/>
                <a:cs typeface="Arial" panose="020B0604020202020204" pitchFamily="34" charset="0"/>
              </a:rPr>
              <a:t>”这一连续流程</a:t>
            </a:r>
            <a:r>
              <a:rPr lang="zh-CN" altLang="en-US" dirty="0" smtClean="0">
                <a:solidFill>
                  <a:srgbClr val="0070C0"/>
                </a:solidFill>
                <a:latin typeface="Arial" panose="020B0604020202020204" pitchFamily="34" charset="0"/>
                <a:cs typeface="Arial" panose="020B0604020202020204" pitchFamily="34" charset="0"/>
              </a:rPr>
              <a:t>。与项目管理的</a:t>
            </a:r>
            <a:r>
              <a:rPr lang="en-US" altLang="zh-CN" dirty="0" smtClean="0">
                <a:solidFill>
                  <a:srgbClr val="0070C0"/>
                </a:solidFill>
                <a:latin typeface="Arial" panose="020B0604020202020204" pitchFamily="34" charset="0"/>
                <a:cs typeface="Arial" panose="020B0604020202020204" pitchFamily="34" charset="0"/>
              </a:rPr>
              <a:t>PDCA</a:t>
            </a:r>
            <a:r>
              <a:rPr lang="zh-CN" altLang="en-US" dirty="0" smtClean="0">
                <a:solidFill>
                  <a:srgbClr val="0070C0"/>
                </a:solidFill>
                <a:latin typeface="Arial" panose="020B0604020202020204" pitchFamily="34" charset="0"/>
                <a:cs typeface="Arial" panose="020B0604020202020204" pitchFamily="34" charset="0"/>
              </a:rPr>
              <a:t>类似。</a:t>
            </a:r>
            <a:endParaRPr lang="zh-CN" altLang="en-US" dirty="0">
              <a:solidFill>
                <a:srgbClr val="0070C0"/>
              </a:solidFill>
              <a:latin typeface="Arial" panose="020B0604020202020204" pitchFamily="34" charset="0"/>
              <a:cs typeface="Arial" panose="020B0604020202020204" pitchFamily="34" charset="0"/>
            </a:endParaRP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生产计划的管理周期</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26</a:t>
            </a:fld>
            <a:endParaRPr lang="zh-CN" altLang="en-US" dirty="0"/>
          </a:p>
        </p:txBody>
      </p:sp>
      <p:cxnSp>
        <p:nvCxnSpPr>
          <p:cNvPr id="10" name="直接箭头连接符 9"/>
          <p:cNvCxnSpPr/>
          <p:nvPr/>
        </p:nvCxnSpPr>
        <p:spPr>
          <a:xfrm>
            <a:off x="3126314" y="2286000"/>
            <a:ext cx="437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018725" y="2286000"/>
            <a:ext cx="437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957789" y="2286000"/>
            <a:ext cx="437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bwMode="auto">
          <a:xfrm>
            <a:off x="4237386" y="3031508"/>
            <a:ext cx="1761653" cy="805070"/>
          </a:xfrm>
          <a:prstGeom prst="ellipse">
            <a:avLst/>
          </a:prstGeom>
          <a:solidFill>
            <a:srgbClr val="FFC000"/>
          </a:solidFill>
          <a:ln w="28575">
            <a:solidFill>
              <a:schemeClr val="accent2">
                <a:lumMod val="20000"/>
                <a:lumOff val="80000"/>
              </a:schemeClr>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PLAN</a:t>
            </a:r>
            <a:endParaRPr lang="zh-CN" altLang="en-US" dirty="0"/>
          </a:p>
        </p:txBody>
      </p:sp>
      <p:sp>
        <p:nvSpPr>
          <p:cNvPr id="19" name="椭圆 18"/>
          <p:cNvSpPr/>
          <p:nvPr/>
        </p:nvSpPr>
        <p:spPr bwMode="auto">
          <a:xfrm>
            <a:off x="2393790" y="4651515"/>
            <a:ext cx="1761653" cy="805070"/>
          </a:xfrm>
          <a:prstGeom prst="ellipse">
            <a:avLst/>
          </a:prstGeom>
          <a:solidFill>
            <a:srgbClr val="92D050"/>
          </a:solidFill>
          <a:ln w="28575">
            <a:solidFill>
              <a:schemeClr val="accent2">
                <a:lumMod val="20000"/>
                <a:lumOff val="80000"/>
              </a:schemeClr>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DO</a:t>
            </a:r>
            <a:endParaRPr lang="zh-CN" altLang="en-US" dirty="0"/>
          </a:p>
        </p:txBody>
      </p:sp>
      <p:sp>
        <p:nvSpPr>
          <p:cNvPr id="20" name="椭圆 19"/>
          <p:cNvSpPr/>
          <p:nvPr/>
        </p:nvSpPr>
        <p:spPr bwMode="auto">
          <a:xfrm>
            <a:off x="6232722" y="4651515"/>
            <a:ext cx="1761653" cy="805070"/>
          </a:xfrm>
          <a:prstGeom prst="ellipse">
            <a:avLst/>
          </a:prstGeom>
          <a:solidFill>
            <a:srgbClr val="FF0000"/>
          </a:solidFill>
          <a:ln w="28575">
            <a:solidFill>
              <a:schemeClr val="accent6">
                <a:lumMod val="60000"/>
                <a:lumOff val="40000"/>
              </a:schemeClr>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SEE</a:t>
            </a:r>
            <a:endParaRPr lang="zh-CN" altLang="en-US" dirty="0"/>
          </a:p>
        </p:txBody>
      </p:sp>
      <p:sp>
        <p:nvSpPr>
          <p:cNvPr id="35" name="矩形 34"/>
          <p:cNvSpPr/>
          <p:nvPr/>
        </p:nvSpPr>
        <p:spPr bwMode="auto">
          <a:xfrm>
            <a:off x="8541027" y="5456585"/>
            <a:ext cx="1263035" cy="675861"/>
          </a:xfrm>
          <a:prstGeom prst="rect">
            <a:avLst/>
          </a:prstGeom>
          <a:solidFill>
            <a:srgbClr val="C0504D"/>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SEE</a:t>
            </a:r>
            <a:r>
              <a:rPr lang="zh-CN" altLang="en-US" sz="1800" dirty="0"/>
              <a:t>最为</a:t>
            </a:r>
            <a:endParaRPr lang="en-US" altLang="zh-CN" sz="1800" dirty="0"/>
          </a:p>
          <a:p>
            <a:pPr algn="ctr"/>
            <a:r>
              <a:rPr lang="zh-CN" altLang="en-US" sz="1800" dirty="0"/>
              <a:t>重要</a:t>
            </a:r>
          </a:p>
        </p:txBody>
      </p:sp>
      <p:cxnSp>
        <p:nvCxnSpPr>
          <p:cNvPr id="40" name="肘形连接符 39"/>
          <p:cNvCxnSpPr>
            <a:stCxn id="35" idx="0"/>
          </p:cNvCxnSpPr>
          <p:nvPr/>
        </p:nvCxnSpPr>
        <p:spPr>
          <a:xfrm rot="16200000" flipV="1">
            <a:off x="8436857" y="4720897"/>
            <a:ext cx="402534" cy="106884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20" idx="0"/>
            <a:endCxn id="12" idx="6"/>
          </p:cNvCxnSpPr>
          <p:nvPr/>
        </p:nvCxnSpPr>
        <p:spPr>
          <a:xfrm rot="16200000" flipV="1">
            <a:off x="5947558" y="3485524"/>
            <a:ext cx="1217472" cy="1114510"/>
          </a:xfrm>
          <a:prstGeom prst="bentConnector2">
            <a:avLst/>
          </a:prstGeom>
          <a:ln w="571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12" idx="2"/>
            <a:endCxn id="19" idx="0"/>
          </p:cNvCxnSpPr>
          <p:nvPr/>
        </p:nvCxnSpPr>
        <p:spPr>
          <a:xfrm rot="10800000" flipV="1">
            <a:off x="3274618" y="3434043"/>
            <a:ext cx="962769" cy="1217472"/>
          </a:xfrm>
          <a:prstGeom prst="bentConnector2">
            <a:avLst/>
          </a:prstGeom>
          <a:ln w="571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9" idx="4"/>
            <a:endCxn id="20" idx="4"/>
          </p:cNvCxnSpPr>
          <p:nvPr/>
        </p:nvCxnSpPr>
        <p:spPr>
          <a:xfrm rot="16200000" flipH="1">
            <a:off x="5194083" y="3537119"/>
            <a:ext cx="12700" cy="3838932"/>
          </a:xfrm>
          <a:prstGeom prst="bentConnector3">
            <a:avLst>
              <a:gd name="adj1" fmla="val 4200000"/>
            </a:avLst>
          </a:prstGeom>
          <a:ln w="571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793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肘形连接符 30"/>
          <p:cNvCxnSpPr/>
          <p:nvPr/>
        </p:nvCxnSpPr>
        <p:spPr>
          <a:xfrm>
            <a:off x="5892246" y="2874186"/>
            <a:ext cx="2559328" cy="1012014"/>
          </a:xfrm>
          <a:prstGeom prst="bentConnector3">
            <a:avLst>
              <a:gd name="adj1" fmla="val 10009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10800000" flipV="1">
            <a:off x="2905543" y="2874187"/>
            <a:ext cx="2986705" cy="1012013"/>
          </a:xfrm>
          <a:prstGeom prst="bentConnector3">
            <a:avLst>
              <a:gd name="adj1" fmla="val 9991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p:cNvCxnSpPr>
          <p:nvPr/>
        </p:nvCxnSpPr>
        <p:spPr>
          <a:xfrm>
            <a:off x="5892246" y="2643812"/>
            <a:ext cx="0" cy="12423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427960"/>
            <a:ext cx="7505134" cy="51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pPr>
            <a:r>
              <a:rPr lang="zh-CN" altLang="en-US" dirty="0">
                <a:solidFill>
                  <a:srgbClr val="0070C0"/>
                </a:solidFill>
                <a:latin typeface="Arial" panose="020B0604020202020204" pitchFamily="34" charset="0"/>
                <a:cs typeface="Arial" panose="020B0604020202020204" pitchFamily="34" charset="0"/>
              </a:rPr>
              <a:t>生产</a:t>
            </a:r>
            <a:r>
              <a:rPr lang="zh-CN" altLang="en-US" dirty="0" smtClean="0">
                <a:solidFill>
                  <a:srgbClr val="0070C0"/>
                </a:solidFill>
                <a:latin typeface="Arial" panose="020B0604020202020204" pitchFamily="34" charset="0"/>
                <a:cs typeface="Arial" panose="020B0604020202020204" pitchFamily="34" charset="0"/>
              </a:rPr>
              <a:t>计划的</a:t>
            </a:r>
            <a:r>
              <a:rPr lang="zh-CN" altLang="en-US" dirty="0">
                <a:solidFill>
                  <a:srgbClr val="0070C0"/>
                </a:solidFill>
                <a:latin typeface="Arial" panose="020B0604020202020204" pitchFamily="34" charset="0"/>
                <a:cs typeface="Arial" panose="020B0604020202020204" pitchFamily="34" charset="0"/>
              </a:rPr>
              <a:t>目的就最大是实现企业可利用资金的充分调配。</a:t>
            </a: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生产计划的目的</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27</a:t>
            </a:fld>
            <a:endParaRPr lang="zh-CN" altLang="en-US" dirty="0"/>
          </a:p>
        </p:txBody>
      </p:sp>
      <p:sp>
        <p:nvSpPr>
          <p:cNvPr id="3" name="圆角矩形 2"/>
          <p:cNvSpPr/>
          <p:nvPr/>
        </p:nvSpPr>
        <p:spPr bwMode="auto">
          <a:xfrm>
            <a:off x="4247320" y="2117037"/>
            <a:ext cx="3289852" cy="526774"/>
          </a:xfrm>
          <a:prstGeom prst="roundRect">
            <a:avLst/>
          </a:prstGeom>
          <a:solidFill>
            <a:schemeClr val="accent6">
              <a:lumMod val="75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生产计划</a:t>
            </a:r>
          </a:p>
        </p:txBody>
      </p:sp>
      <p:sp>
        <p:nvSpPr>
          <p:cNvPr id="5" name="矩形 4"/>
          <p:cNvSpPr/>
          <p:nvPr/>
        </p:nvSpPr>
        <p:spPr bwMode="auto">
          <a:xfrm>
            <a:off x="2279372" y="3140767"/>
            <a:ext cx="7364896" cy="318053"/>
          </a:xfrm>
          <a:prstGeom prst="rect">
            <a:avLst/>
          </a:prstGeom>
          <a:solidFill>
            <a:schemeClr val="accent4">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应该怎样利用有限的资金制造产品</a:t>
            </a:r>
          </a:p>
        </p:txBody>
      </p:sp>
      <p:sp>
        <p:nvSpPr>
          <p:cNvPr id="6" name="圆角矩形 5"/>
          <p:cNvSpPr/>
          <p:nvPr/>
        </p:nvSpPr>
        <p:spPr bwMode="auto">
          <a:xfrm>
            <a:off x="2458277" y="5426768"/>
            <a:ext cx="1590261" cy="646044"/>
          </a:xfrm>
          <a:prstGeom prst="roundRect">
            <a:avLst/>
          </a:prstGeom>
          <a:solidFill>
            <a:schemeClr val="accent6">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物料</a:t>
            </a:r>
          </a:p>
        </p:txBody>
      </p:sp>
      <p:sp>
        <p:nvSpPr>
          <p:cNvPr id="21" name="圆角矩形 20"/>
          <p:cNvSpPr/>
          <p:nvPr/>
        </p:nvSpPr>
        <p:spPr bwMode="auto">
          <a:xfrm>
            <a:off x="5122982" y="5426768"/>
            <a:ext cx="1590261" cy="646044"/>
          </a:xfrm>
          <a:prstGeom prst="roundRect">
            <a:avLst/>
          </a:prstGeom>
          <a:solidFill>
            <a:schemeClr val="accent3">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人员</a:t>
            </a:r>
          </a:p>
        </p:txBody>
      </p:sp>
      <p:sp>
        <p:nvSpPr>
          <p:cNvPr id="22" name="圆角矩形 21"/>
          <p:cNvSpPr/>
          <p:nvPr/>
        </p:nvSpPr>
        <p:spPr bwMode="auto">
          <a:xfrm>
            <a:off x="7787688" y="5426768"/>
            <a:ext cx="1590261" cy="646044"/>
          </a:xfrm>
          <a:prstGeom prst="roundRect">
            <a:avLst/>
          </a:prstGeom>
          <a:solidFill>
            <a:srgbClr val="4BACC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制造设备</a:t>
            </a:r>
          </a:p>
        </p:txBody>
      </p:sp>
      <p:pic>
        <p:nvPicPr>
          <p:cNvPr id="7" name="图片 6"/>
          <p:cNvPicPr>
            <a:picLocks noChangeAspect="1"/>
          </p:cNvPicPr>
          <p:nvPr/>
        </p:nvPicPr>
        <p:blipFill>
          <a:blip r:embed="rId3"/>
          <a:stretch>
            <a:fillRect/>
          </a:stretch>
        </p:blipFill>
        <p:spPr>
          <a:xfrm>
            <a:off x="2600704" y="4273825"/>
            <a:ext cx="923412" cy="665922"/>
          </a:xfrm>
          <a:prstGeom prst="rect">
            <a:avLst/>
          </a:prstGeom>
        </p:spPr>
      </p:pic>
      <p:pic>
        <p:nvPicPr>
          <p:cNvPr id="8" name="图片 7"/>
          <p:cNvPicPr>
            <a:picLocks noChangeAspect="1"/>
          </p:cNvPicPr>
          <p:nvPr/>
        </p:nvPicPr>
        <p:blipFill>
          <a:blip r:embed="rId4"/>
          <a:stretch>
            <a:fillRect/>
          </a:stretch>
        </p:blipFill>
        <p:spPr>
          <a:xfrm>
            <a:off x="5568963" y="3992857"/>
            <a:ext cx="755133" cy="1227859"/>
          </a:xfrm>
          <a:prstGeom prst="rect">
            <a:avLst/>
          </a:prstGeom>
        </p:spPr>
      </p:pic>
      <p:pic>
        <p:nvPicPr>
          <p:cNvPr id="11" name="图片 10"/>
          <p:cNvPicPr>
            <a:picLocks noChangeAspect="1"/>
          </p:cNvPicPr>
          <p:nvPr/>
        </p:nvPicPr>
        <p:blipFill>
          <a:blip r:embed="rId5"/>
          <a:stretch>
            <a:fillRect/>
          </a:stretch>
        </p:blipFill>
        <p:spPr>
          <a:xfrm>
            <a:off x="7787687" y="3992856"/>
            <a:ext cx="1494178" cy="1071582"/>
          </a:xfrm>
          <a:prstGeom prst="rect">
            <a:avLst/>
          </a:prstGeom>
        </p:spPr>
      </p:pic>
    </p:spTree>
    <p:extLst>
      <p:ext uri="{BB962C8B-B14F-4D97-AF65-F5344CB8AC3E}">
        <p14:creationId xmlns:p14="http://schemas.microsoft.com/office/powerpoint/2010/main" val="120164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427960"/>
            <a:ext cx="7505134" cy="51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一、生产步骤；二、生产时间；三、生产资源分配。</a:t>
            </a: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生产计划的内容</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28</a:t>
            </a:fld>
            <a:endParaRPr lang="zh-CN" altLang="en-US" dirty="0"/>
          </a:p>
        </p:txBody>
      </p:sp>
      <p:sp>
        <p:nvSpPr>
          <p:cNvPr id="3" name="圆角矩形 2"/>
          <p:cNvSpPr/>
          <p:nvPr/>
        </p:nvSpPr>
        <p:spPr bwMode="auto">
          <a:xfrm>
            <a:off x="2875177" y="2117037"/>
            <a:ext cx="3289852" cy="526774"/>
          </a:xfrm>
          <a:prstGeom prst="roundRect">
            <a:avLst/>
          </a:prstGeom>
          <a:solidFill>
            <a:srgbClr val="4BACC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生产步骤</a:t>
            </a:r>
          </a:p>
        </p:txBody>
      </p:sp>
      <p:sp>
        <p:nvSpPr>
          <p:cNvPr id="17" name="圆角矩形 16"/>
          <p:cNvSpPr/>
          <p:nvPr/>
        </p:nvSpPr>
        <p:spPr bwMode="auto">
          <a:xfrm>
            <a:off x="2875177" y="3190465"/>
            <a:ext cx="3289852" cy="526774"/>
          </a:xfrm>
          <a:prstGeom prst="roundRect">
            <a:avLst/>
          </a:prstGeom>
          <a:solidFill>
            <a:srgbClr val="FFFF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生产时间</a:t>
            </a:r>
          </a:p>
        </p:txBody>
      </p:sp>
      <p:sp>
        <p:nvSpPr>
          <p:cNvPr id="18" name="圆角矩形 17"/>
          <p:cNvSpPr/>
          <p:nvPr/>
        </p:nvSpPr>
        <p:spPr bwMode="auto">
          <a:xfrm>
            <a:off x="2875177" y="4300063"/>
            <a:ext cx="3289852" cy="526774"/>
          </a:xfrm>
          <a:prstGeom prst="roundRect">
            <a:avLst/>
          </a:prstGeom>
          <a:solidFill>
            <a:srgbClr val="92D05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生产资源分配</a:t>
            </a:r>
          </a:p>
        </p:txBody>
      </p:sp>
      <p:cxnSp>
        <p:nvCxnSpPr>
          <p:cNvPr id="10" name="肘形连接符 9"/>
          <p:cNvCxnSpPr>
            <a:stCxn id="17" idx="1"/>
            <a:endCxn id="3" idx="1"/>
          </p:cNvCxnSpPr>
          <p:nvPr/>
        </p:nvCxnSpPr>
        <p:spPr>
          <a:xfrm rot="10800000">
            <a:off x="2875177" y="2380424"/>
            <a:ext cx="12700" cy="1073428"/>
          </a:xfrm>
          <a:prstGeom prst="bentConnector3">
            <a:avLst>
              <a:gd name="adj1" fmla="val 5556528"/>
            </a:avLst>
          </a:prstGeom>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7" idx="1"/>
            <a:endCxn id="18" idx="1"/>
          </p:cNvCxnSpPr>
          <p:nvPr/>
        </p:nvCxnSpPr>
        <p:spPr>
          <a:xfrm rot="10800000" flipV="1">
            <a:off x="2875177" y="3453852"/>
            <a:ext cx="12700" cy="1109598"/>
          </a:xfrm>
          <a:prstGeom prst="bentConnector3">
            <a:avLst>
              <a:gd name="adj1" fmla="val 5556520"/>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2696818" y="5774636"/>
            <a:ext cx="7017027" cy="397565"/>
          </a:xfrm>
          <a:prstGeom prst="rect">
            <a:avLst/>
          </a:prstGeom>
          <a:solidFill>
            <a:schemeClr val="bg1">
              <a:lumMod val="75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制定生产计划的时候，必须考虑到以上三项内容</a:t>
            </a:r>
          </a:p>
        </p:txBody>
      </p:sp>
      <p:sp>
        <p:nvSpPr>
          <p:cNvPr id="24" name="文本框 23"/>
          <p:cNvSpPr txBox="1"/>
          <p:nvPr/>
        </p:nvSpPr>
        <p:spPr>
          <a:xfrm>
            <a:off x="6891128" y="2117037"/>
            <a:ext cx="1411356" cy="400110"/>
          </a:xfrm>
          <a:prstGeom prst="rect">
            <a:avLst/>
          </a:prstGeom>
          <a:noFill/>
        </p:spPr>
        <p:txBody>
          <a:bodyPr wrap="square" rtlCol="0">
            <a:spAutoFit/>
          </a:bodyPr>
          <a:lstStyle/>
          <a:p>
            <a:r>
              <a:rPr lang="zh-CN" altLang="en-US" dirty="0"/>
              <a:t>如何生产？</a:t>
            </a:r>
          </a:p>
        </p:txBody>
      </p:sp>
      <p:sp>
        <p:nvSpPr>
          <p:cNvPr id="28" name="文本框 27"/>
          <p:cNvSpPr txBox="1"/>
          <p:nvPr/>
        </p:nvSpPr>
        <p:spPr>
          <a:xfrm>
            <a:off x="6891128" y="3264890"/>
            <a:ext cx="2544417" cy="400110"/>
          </a:xfrm>
          <a:prstGeom prst="rect">
            <a:avLst/>
          </a:prstGeom>
          <a:noFill/>
        </p:spPr>
        <p:txBody>
          <a:bodyPr wrap="square" rtlCol="0">
            <a:spAutoFit/>
          </a:bodyPr>
          <a:lstStyle/>
          <a:p>
            <a:r>
              <a:rPr lang="zh-CN" altLang="en-US" dirty="0"/>
              <a:t>按照什么时间生产？</a:t>
            </a:r>
          </a:p>
        </p:txBody>
      </p:sp>
      <p:sp>
        <p:nvSpPr>
          <p:cNvPr id="29" name="文本框 28"/>
          <p:cNvSpPr txBox="1"/>
          <p:nvPr/>
        </p:nvSpPr>
        <p:spPr>
          <a:xfrm>
            <a:off x="6891128" y="4410171"/>
            <a:ext cx="3081131" cy="707886"/>
          </a:xfrm>
          <a:prstGeom prst="rect">
            <a:avLst/>
          </a:prstGeom>
          <a:noFill/>
        </p:spPr>
        <p:txBody>
          <a:bodyPr wrap="square" rtlCol="0">
            <a:spAutoFit/>
          </a:bodyPr>
          <a:lstStyle/>
          <a:p>
            <a:r>
              <a:rPr lang="zh-CN" altLang="en-US" dirty="0"/>
              <a:t>采用何种设备和人员生产？</a:t>
            </a:r>
          </a:p>
        </p:txBody>
      </p:sp>
      <p:sp>
        <p:nvSpPr>
          <p:cNvPr id="25" name="下箭头 24"/>
          <p:cNvSpPr/>
          <p:nvPr/>
        </p:nvSpPr>
        <p:spPr bwMode="auto">
          <a:xfrm>
            <a:off x="5817325" y="5072372"/>
            <a:ext cx="964096" cy="528326"/>
          </a:xfrm>
          <a:prstGeom prst="downArrow">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27088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427959"/>
            <a:ext cx="7505134" cy="97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生产计划的调控对象包括：生产数量、交货期、库存、资源、成本价、利润、资金（现金）等。</a:t>
            </a: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生产计划的对象</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29</a:t>
            </a:fld>
            <a:endParaRPr lang="zh-CN" altLang="en-US" dirty="0"/>
          </a:p>
        </p:txBody>
      </p:sp>
      <p:sp>
        <p:nvSpPr>
          <p:cNvPr id="19" name="矩形 47"/>
          <p:cNvSpPr>
            <a:spLocks noChangeArrowheads="1"/>
          </p:cNvSpPr>
          <p:nvPr/>
        </p:nvSpPr>
        <p:spPr bwMode="auto">
          <a:xfrm>
            <a:off x="2659964" y="2433818"/>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a:t>生产数量</a:t>
            </a:r>
            <a:r>
              <a:rPr lang="zh-CN" altLang="en-US" sz="1600" dirty="0" smtClean="0"/>
              <a:t>： </a:t>
            </a:r>
            <a:r>
              <a:rPr lang="zh-CN" altLang="en-US" sz="1600" b="0" dirty="0" smtClean="0"/>
              <a:t>制造多少产品的量化数值。</a:t>
            </a:r>
            <a:endParaRPr lang="en-US" altLang="zh-CN" sz="1600" dirty="0"/>
          </a:p>
        </p:txBody>
      </p:sp>
      <p:sp>
        <p:nvSpPr>
          <p:cNvPr id="39" name="椭圆 38"/>
          <p:cNvSpPr/>
          <p:nvPr/>
        </p:nvSpPr>
        <p:spPr bwMode="auto">
          <a:xfrm>
            <a:off x="2225576" y="2553849"/>
            <a:ext cx="364814" cy="359873"/>
          </a:xfrm>
          <a:prstGeom prst="ellipse">
            <a:avLst/>
          </a:prstGeom>
          <a:solidFill>
            <a:schemeClr val="accent2"/>
          </a:solidFill>
          <a:ln w="28575">
            <a:solidFill>
              <a:srgbClr val="B2B2B2"/>
            </a:solidFill>
            <a:round/>
            <a:headEnd type="triangle" w="sm" len="med"/>
            <a:tailEnd type="triangle" w="sm" len="med"/>
          </a:ln>
          <a:extLst/>
        </p:spPr>
        <p:txBody>
          <a:bodyPr rtlCol="0" anchor="ctr"/>
          <a:lstStyle/>
          <a:p>
            <a:pPr algn="ctr"/>
            <a:r>
              <a:rPr lang="en-US" altLang="zh-CN" dirty="0"/>
              <a:t>1</a:t>
            </a:r>
            <a:endParaRPr lang="zh-CN" altLang="en-US" dirty="0"/>
          </a:p>
        </p:txBody>
      </p:sp>
      <p:cxnSp>
        <p:nvCxnSpPr>
          <p:cNvPr id="6" name="直接连接符 5"/>
          <p:cNvCxnSpPr/>
          <p:nvPr/>
        </p:nvCxnSpPr>
        <p:spPr>
          <a:xfrm>
            <a:off x="2671741" y="2840716"/>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790121" y="2840716"/>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7"/>
          <p:cNvSpPr>
            <a:spLocks noChangeArrowheads="1"/>
          </p:cNvSpPr>
          <p:nvPr/>
        </p:nvSpPr>
        <p:spPr bwMode="auto">
          <a:xfrm>
            <a:off x="2659964" y="3124691"/>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交 货 期： </a:t>
            </a:r>
            <a:r>
              <a:rPr lang="zh-CN" altLang="en-US" sz="1600" b="0" dirty="0" smtClean="0"/>
              <a:t>决定了产品的数量之后，就要决定产品的生产期限。</a:t>
            </a:r>
            <a:endParaRPr lang="en-US" altLang="zh-CN" sz="1600" dirty="0"/>
          </a:p>
        </p:txBody>
      </p:sp>
      <p:sp>
        <p:nvSpPr>
          <p:cNvPr id="42" name="椭圆 41"/>
          <p:cNvSpPr/>
          <p:nvPr/>
        </p:nvSpPr>
        <p:spPr bwMode="auto">
          <a:xfrm>
            <a:off x="2225576" y="3244722"/>
            <a:ext cx="364814" cy="359873"/>
          </a:xfrm>
          <a:prstGeom prst="ellipse">
            <a:avLst/>
          </a:prstGeom>
          <a:solidFill>
            <a:srgbClr val="FFC000"/>
          </a:solidFill>
          <a:ln w="28575">
            <a:solidFill>
              <a:srgbClr val="B2B2B2"/>
            </a:solidFill>
            <a:round/>
            <a:headEnd type="triangle" w="sm" len="med"/>
            <a:tailEnd type="triangle" w="sm" len="med"/>
          </a:ln>
          <a:extLst/>
        </p:spPr>
        <p:txBody>
          <a:bodyPr rtlCol="0" anchor="ctr"/>
          <a:lstStyle/>
          <a:p>
            <a:pPr algn="ctr"/>
            <a:r>
              <a:rPr lang="en-US" altLang="zh-CN" dirty="0" smtClean="0"/>
              <a:t>2</a:t>
            </a:r>
            <a:endParaRPr lang="zh-CN" altLang="en-US" dirty="0"/>
          </a:p>
        </p:txBody>
      </p:sp>
      <p:cxnSp>
        <p:nvCxnSpPr>
          <p:cNvPr id="43" name="直接连接符 42"/>
          <p:cNvCxnSpPr/>
          <p:nvPr/>
        </p:nvCxnSpPr>
        <p:spPr>
          <a:xfrm>
            <a:off x="2671741" y="3531589"/>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790121" y="3531589"/>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47"/>
          <p:cNvSpPr>
            <a:spLocks noChangeArrowheads="1"/>
          </p:cNvSpPr>
          <p:nvPr/>
        </p:nvSpPr>
        <p:spPr bwMode="auto">
          <a:xfrm>
            <a:off x="2659964" y="3830735"/>
            <a:ext cx="7542299" cy="33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库   存：  </a:t>
            </a:r>
            <a:r>
              <a:rPr lang="zh-CN" altLang="en-US" sz="1600" b="0" dirty="0" smtClean="0"/>
              <a:t>生产计划需要确定必要的库存数量。</a:t>
            </a:r>
            <a:endParaRPr lang="en-US" altLang="zh-CN" sz="1600" dirty="0"/>
          </a:p>
        </p:txBody>
      </p:sp>
      <p:sp>
        <p:nvSpPr>
          <p:cNvPr id="61" name="椭圆 60"/>
          <p:cNvSpPr/>
          <p:nvPr/>
        </p:nvSpPr>
        <p:spPr bwMode="auto">
          <a:xfrm>
            <a:off x="2225576" y="3950766"/>
            <a:ext cx="364814" cy="359873"/>
          </a:xfrm>
          <a:prstGeom prst="ellipse">
            <a:avLst/>
          </a:prstGeom>
          <a:solidFill>
            <a:srgbClr val="FFFF00"/>
          </a:solidFill>
          <a:ln w="28575">
            <a:solidFill>
              <a:srgbClr val="B2B2B2"/>
            </a:solidFill>
            <a:round/>
            <a:headEnd type="triangle" w="sm" len="med"/>
            <a:tailEnd type="triangle" w="sm" len="med"/>
          </a:ln>
          <a:extLst/>
        </p:spPr>
        <p:txBody>
          <a:bodyPr rtlCol="0" anchor="ctr"/>
          <a:lstStyle/>
          <a:p>
            <a:pPr algn="ctr"/>
            <a:r>
              <a:rPr lang="en-US" altLang="zh-CN" dirty="0" smtClean="0"/>
              <a:t>3</a:t>
            </a:r>
            <a:endParaRPr lang="zh-CN" altLang="en-US" dirty="0"/>
          </a:p>
        </p:txBody>
      </p:sp>
      <p:cxnSp>
        <p:nvCxnSpPr>
          <p:cNvPr id="62" name="直接连接符 61"/>
          <p:cNvCxnSpPr/>
          <p:nvPr/>
        </p:nvCxnSpPr>
        <p:spPr>
          <a:xfrm>
            <a:off x="2671741" y="4197877"/>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790121" y="4197877"/>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47"/>
          <p:cNvSpPr>
            <a:spLocks noChangeArrowheads="1"/>
          </p:cNvSpPr>
          <p:nvPr/>
        </p:nvSpPr>
        <p:spPr bwMode="auto">
          <a:xfrm>
            <a:off x="2682854" y="4577298"/>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利   润：  </a:t>
            </a:r>
            <a:r>
              <a:rPr lang="zh-CN" altLang="en-US" sz="1600" b="0" dirty="0" smtClean="0"/>
              <a:t>从销售额中减去成本后的所得金额。</a:t>
            </a:r>
            <a:endParaRPr lang="en-US" altLang="zh-CN" sz="1600" dirty="0"/>
          </a:p>
        </p:txBody>
      </p:sp>
      <p:sp>
        <p:nvSpPr>
          <p:cNvPr id="65" name="椭圆 64"/>
          <p:cNvSpPr/>
          <p:nvPr/>
        </p:nvSpPr>
        <p:spPr bwMode="auto">
          <a:xfrm>
            <a:off x="2248466" y="4677451"/>
            <a:ext cx="364814" cy="359873"/>
          </a:xfrm>
          <a:prstGeom prst="ellipse">
            <a:avLst/>
          </a:prstGeom>
          <a:solidFill>
            <a:srgbClr val="8064A2"/>
          </a:solidFill>
          <a:ln w="28575">
            <a:solidFill>
              <a:srgbClr val="B2B2B2"/>
            </a:solidFill>
            <a:round/>
            <a:headEnd type="triangle" w="sm" len="med"/>
            <a:tailEnd type="triangle" w="sm" len="med"/>
          </a:ln>
          <a:extLst/>
        </p:spPr>
        <p:txBody>
          <a:bodyPr rtlCol="0" anchor="ctr"/>
          <a:lstStyle/>
          <a:p>
            <a:pPr algn="ctr"/>
            <a:r>
              <a:rPr lang="en-US" altLang="zh-CN" dirty="0" smtClean="0"/>
              <a:t>4</a:t>
            </a:r>
            <a:endParaRPr lang="zh-CN" altLang="en-US" dirty="0"/>
          </a:p>
        </p:txBody>
      </p:sp>
      <p:cxnSp>
        <p:nvCxnSpPr>
          <p:cNvPr id="66" name="直接连接符 65"/>
          <p:cNvCxnSpPr/>
          <p:nvPr/>
        </p:nvCxnSpPr>
        <p:spPr>
          <a:xfrm>
            <a:off x="2694631" y="4964318"/>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813011" y="4964318"/>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矩形 47"/>
          <p:cNvSpPr>
            <a:spLocks noChangeArrowheads="1"/>
          </p:cNvSpPr>
          <p:nvPr/>
        </p:nvSpPr>
        <p:spPr bwMode="auto">
          <a:xfrm>
            <a:off x="2659964" y="5342704"/>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资   金：  </a:t>
            </a:r>
            <a:r>
              <a:rPr lang="zh-CN" altLang="en-US" sz="1600" b="0" dirty="0" smtClean="0"/>
              <a:t>在进行生产活动过程中所必须的钱。</a:t>
            </a:r>
            <a:endParaRPr lang="en-US" altLang="zh-CN" sz="1600" dirty="0"/>
          </a:p>
        </p:txBody>
      </p:sp>
      <p:sp>
        <p:nvSpPr>
          <p:cNvPr id="69" name="椭圆 68"/>
          <p:cNvSpPr/>
          <p:nvPr/>
        </p:nvSpPr>
        <p:spPr bwMode="auto">
          <a:xfrm>
            <a:off x="2265332" y="5373284"/>
            <a:ext cx="364814" cy="359873"/>
          </a:xfrm>
          <a:prstGeom prst="ellipse">
            <a:avLst/>
          </a:prstGeom>
          <a:solidFill>
            <a:srgbClr val="77933C"/>
          </a:solidFill>
          <a:ln w="28575">
            <a:solidFill>
              <a:srgbClr val="B2B2B2"/>
            </a:solidFill>
            <a:round/>
            <a:headEnd type="triangle" w="sm" len="med"/>
            <a:tailEnd type="triangle" w="sm" len="med"/>
          </a:ln>
          <a:extLst/>
        </p:spPr>
        <p:txBody>
          <a:bodyPr rtlCol="0" anchor="ctr"/>
          <a:lstStyle/>
          <a:p>
            <a:pPr algn="ctr"/>
            <a:r>
              <a:rPr lang="en-US" altLang="zh-CN" dirty="0" smtClean="0"/>
              <a:t>5</a:t>
            </a:r>
            <a:endParaRPr lang="zh-CN" altLang="en-US" dirty="0"/>
          </a:p>
        </p:txBody>
      </p:sp>
      <p:cxnSp>
        <p:nvCxnSpPr>
          <p:cNvPr id="70" name="直接连接符 69"/>
          <p:cNvCxnSpPr/>
          <p:nvPr/>
        </p:nvCxnSpPr>
        <p:spPr>
          <a:xfrm>
            <a:off x="2711497" y="5689968"/>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829877" y="5680029"/>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47"/>
          <p:cNvSpPr>
            <a:spLocks noChangeArrowheads="1"/>
          </p:cNvSpPr>
          <p:nvPr/>
        </p:nvSpPr>
        <p:spPr bwMode="auto">
          <a:xfrm>
            <a:off x="2659964" y="5988751"/>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制造成本： </a:t>
            </a:r>
            <a:r>
              <a:rPr lang="zh-CN" altLang="en-US" sz="1600" b="0" dirty="0" smtClean="0"/>
              <a:t>为生产产品所花费的成本的总金额。</a:t>
            </a:r>
            <a:endParaRPr lang="en-US" altLang="zh-CN" sz="1600" dirty="0"/>
          </a:p>
        </p:txBody>
      </p:sp>
      <p:sp>
        <p:nvSpPr>
          <p:cNvPr id="74" name="椭圆 73"/>
          <p:cNvSpPr/>
          <p:nvPr/>
        </p:nvSpPr>
        <p:spPr bwMode="auto">
          <a:xfrm>
            <a:off x="2265332" y="6009392"/>
            <a:ext cx="364814" cy="359873"/>
          </a:xfrm>
          <a:prstGeom prst="ellipse">
            <a:avLst/>
          </a:prstGeom>
          <a:solidFill>
            <a:schemeClr val="accent5">
              <a:lumMod val="60000"/>
              <a:lumOff val="40000"/>
            </a:schemeClr>
          </a:solidFill>
          <a:ln w="28575">
            <a:solidFill>
              <a:srgbClr val="B2B2B2"/>
            </a:solidFill>
            <a:round/>
            <a:headEnd type="triangle" w="sm" len="med"/>
            <a:tailEnd type="triangle" w="sm" len="med"/>
          </a:ln>
          <a:extLst/>
        </p:spPr>
        <p:txBody>
          <a:bodyPr rtlCol="0" anchor="ctr"/>
          <a:lstStyle/>
          <a:p>
            <a:pPr algn="ctr"/>
            <a:r>
              <a:rPr lang="en-US" altLang="zh-CN" dirty="0" smtClean="0"/>
              <a:t>6</a:t>
            </a:r>
            <a:endParaRPr lang="zh-CN" altLang="en-US" dirty="0"/>
          </a:p>
        </p:txBody>
      </p:sp>
      <p:cxnSp>
        <p:nvCxnSpPr>
          <p:cNvPr id="75" name="直接连接符 74"/>
          <p:cNvCxnSpPr/>
          <p:nvPr/>
        </p:nvCxnSpPr>
        <p:spPr>
          <a:xfrm>
            <a:off x="2711497" y="6345954"/>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829877" y="6345954"/>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124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randombar(horizontal)">
                                      <p:cBhvr>
                                        <p:cTn id="11" dur="750"/>
                                        <p:tgtEl>
                                          <p:spTgt spid="19"/>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randombar(horizontal)">
                                      <p:cBhvr>
                                        <p:cTn id="15" dur="750"/>
                                        <p:tgtEl>
                                          <p:spTgt spid="41"/>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randombar(horizontal)">
                                      <p:cBhvr>
                                        <p:cTn id="19" dur="750"/>
                                        <p:tgtEl>
                                          <p:spTgt spid="60"/>
                                        </p:tgtEl>
                                      </p:cBhvr>
                                    </p:animEffect>
                                  </p:childTnLst>
                                </p:cTn>
                              </p:par>
                            </p:childTnLst>
                          </p:cTn>
                        </p:par>
                        <p:par>
                          <p:cTn id="20" fill="hold">
                            <p:stCondLst>
                              <p:cond delay="2750"/>
                            </p:stCondLst>
                            <p:childTnLst>
                              <p:par>
                                <p:cTn id="21" presetID="14" presetClass="entr" presetSubtype="1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randombar(horizontal)">
                                      <p:cBhvr>
                                        <p:cTn id="23" dur="750"/>
                                        <p:tgtEl>
                                          <p:spTgt spid="64"/>
                                        </p:tgtEl>
                                      </p:cBhvr>
                                    </p:animEffect>
                                  </p:childTnLst>
                                </p:cTn>
                              </p:par>
                            </p:childTnLst>
                          </p:cTn>
                        </p:par>
                        <p:par>
                          <p:cTn id="24" fill="hold">
                            <p:stCondLst>
                              <p:cond delay="3500"/>
                            </p:stCondLst>
                            <p:childTnLst>
                              <p:par>
                                <p:cTn id="25" presetID="14" presetClass="entr" presetSubtype="1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randombar(horizontal)">
                                      <p:cBhvr>
                                        <p:cTn id="27" dur="750"/>
                                        <p:tgtEl>
                                          <p:spTgt spid="68"/>
                                        </p:tgtEl>
                                      </p:cBhvr>
                                    </p:animEffect>
                                  </p:childTnLst>
                                </p:cTn>
                              </p:par>
                            </p:childTnLst>
                          </p:cTn>
                        </p:par>
                        <p:par>
                          <p:cTn id="28" fill="hold">
                            <p:stCondLst>
                              <p:cond delay="4250"/>
                            </p:stCondLst>
                            <p:childTnLst>
                              <p:par>
                                <p:cTn id="29" presetID="14" presetClass="entr" presetSubtype="10"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randombar(horizontal)">
                                      <p:cBhvr>
                                        <p:cTn id="31" dur="7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9" grpId="0"/>
      <p:bldP spid="41" grpId="0"/>
      <p:bldP spid="60" grpId="0"/>
      <p:bldP spid="64" grpId="0"/>
      <p:bldP spid="68" grpId="0"/>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343746" y="994023"/>
            <a:ext cx="11128852" cy="590900"/>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endParaRPr kumimoji="1" lang="zh-CN" altLang="en-US" sz="1600" dirty="0">
              <a:solidFill>
                <a:prstClr val="black"/>
              </a:solidFill>
              <a:latin typeface="微软雅黑" pitchFamily="34" charset="-122"/>
              <a:ea typeface="微软雅黑" pitchFamily="34" charset="-122"/>
            </a:endParaRPr>
          </a:p>
        </p:txBody>
      </p:sp>
      <p:sp>
        <p:nvSpPr>
          <p:cNvPr id="3" name="燕尾形 2"/>
          <p:cNvSpPr/>
          <p:nvPr/>
        </p:nvSpPr>
        <p:spPr>
          <a:xfrm>
            <a:off x="755395" y="1796861"/>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CRM</a:t>
            </a:r>
          </a:p>
        </p:txBody>
      </p:sp>
      <p:sp>
        <p:nvSpPr>
          <p:cNvPr id="4" name="燕尾形 3"/>
          <p:cNvSpPr/>
          <p:nvPr/>
        </p:nvSpPr>
        <p:spPr>
          <a:xfrm>
            <a:off x="755395" y="3456000"/>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APS</a:t>
            </a:r>
            <a:endParaRPr kumimoji="1" lang="zh-CN" altLang="en-US" sz="1600" b="1" kern="0" dirty="0">
              <a:solidFill>
                <a:prstClr val="black">
                  <a:lumMod val="75000"/>
                  <a:lumOff val="25000"/>
                </a:prstClr>
              </a:solidFill>
              <a:latin typeface="微软雅黑" pitchFamily="34" charset="-122"/>
              <a:ea typeface="微软雅黑" pitchFamily="34" charset="-122"/>
            </a:endParaRPr>
          </a:p>
        </p:txBody>
      </p:sp>
      <p:sp>
        <p:nvSpPr>
          <p:cNvPr id="5" name="燕尾形 4"/>
          <p:cNvSpPr/>
          <p:nvPr/>
        </p:nvSpPr>
        <p:spPr>
          <a:xfrm>
            <a:off x="9646544" y="1796861"/>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GSP</a:t>
            </a:r>
          </a:p>
        </p:txBody>
      </p:sp>
      <p:sp>
        <p:nvSpPr>
          <p:cNvPr id="6" name="圆角矩形 5"/>
          <p:cNvSpPr/>
          <p:nvPr/>
        </p:nvSpPr>
        <p:spPr bwMode="auto">
          <a:xfrm>
            <a:off x="9644540" y="2253916"/>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S_CMS</a:t>
            </a:r>
          </a:p>
        </p:txBody>
      </p:sp>
      <p:sp>
        <p:nvSpPr>
          <p:cNvPr id="7" name="圆角矩形 6"/>
          <p:cNvSpPr/>
          <p:nvPr/>
        </p:nvSpPr>
        <p:spPr bwMode="auto">
          <a:xfrm>
            <a:off x="7728341" y="4656369"/>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MPCB</a:t>
            </a:r>
          </a:p>
        </p:txBody>
      </p:sp>
      <p:sp>
        <p:nvSpPr>
          <p:cNvPr id="8" name="圆角矩形 7"/>
          <p:cNvSpPr/>
          <p:nvPr/>
        </p:nvSpPr>
        <p:spPr bwMode="auto">
          <a:xfrm>
            <a:off x="9648395" y="5273325"/>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CBS</a:t>
            </a:r>
          </a:p>
        </p:txBody>
      </p:sp>
      <p:sp>
        <p:nvSpPr>
          <p:cNvPr id="9" name="圆角矩形 8"/>
          <p:cNvSpPr/>
          <p:nvPr/>
        </p:nvSpPr>
        <p:spPr bwMode="auto">
          <a:xfrm>
            <a:off x="7728341" y="5157235"/>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NEWEMS</a:t>
            </a:r>
          </a:p>
        </p:txBody>
      </p:sp>
      <p:sp>
        <p:nvSpPr>
          <p:cNvPr id="10" name="燕尾形 9"/>
          <p:cNvSpPr/>
          <p:nvPr/>
        </p:nvSpPr>
        <p:spPr>
          <a:xfrm>
            <a:off x="2107944" y="1124787"/>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PLM</a:t>
            </a:r>
          </a:p>
        </p:txBody>
      </p:sp>
      <p:sp>
        <p:nvSpPr>
          <p:cNvPr id="11" name="燕尾形 10"/>
          <p:cNvSpPr/>
          <p:nvPr/>
        </p:nvSpPr>
        <p:spPr>
          <a:xfrm>
            <a:off x="4695229" y="1124787"/>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MDM</a:t>
            </a:r>
            <a:endParaRPr kumimoji="1" lang="zh-CN" altLang="en-US" sz="1600" b="1" kern="0" dirty="0">
              <a:solidFill>
                <a:prstClr val="black">
                  <a:lumMod val="75000"/>
                  <a:lumOff val="25000"/>
                </a:prstClr>
              </a:solidFill>
              <a:latin typeface="微软雅黑" pitchFamily="34" charset="-122"/>
              <a:ea typeface="微软雅黑" pitchFamily="34" charset="-122"/>
            </a:endParaRPr>
          </a:p>
        </p:txBody>
      </p:sp>
      <p:sp>
        <p:nvSpPr>
          <p:cNvPr id="12" name="圆角矩形 11"/>
          <p:cNvSpPr/>
          <p:nvPr/>
        </p:nvSpPr>
        <p:spPr bwMode="auto">
          <a:xfrm>
            <a:off x="2725458" y="2422024"/>
            <a:ext cx="6528431" cy="1877259"/>
          </a:xfrm>
          <a:prstGeom prst="roundRect">
            <a:avLst>
              <a:gd name="adj" fmla="val 214"/>
            </a:avLst>
          </a:prstGeom>
          <a:solidFill>
            <a:srgbClr val="4F81BD">
              <a:lumMod val="75000"/>
            </a:srgbClr>
          </a:solidFill>
          <a:ln w="12700" cmpd="sng">
            <a:solidFill>
              <a:srgbClr val="4F81B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2400" b="1" kern="0" dirty="0">
                <a:solidFill>
                  <a:srgbClr val="FFFF00"/>
                </a:solidFill>
                <a:latin typeface="微软雅黑" pitchFamily="34" charset="-122"/>
                <a:ea typeface="微软雅黑" pitchFamily="34" charset="-122"/>
              </a:rPr>
              <a:t>ERP6.0</a:t>
            </a:r>
          </a:p>
          <a:p>
            <a:pPr algn="ctr" defTabSz="1219170" eaLnBrk="0" fontAlgn="base" hangingPunct="0">
              <a:lnSpc>
                <a:spcPct val="110000"/>
              </a:lnSpc>
              <a:spcBef>
                <a:spcPct val="0"/>
              </a:spcBef>
              <a:spcAft>
                <a:spcPct val="0"/>
              </a:spcAft>
              <a:defRPr/>
            </a:pPr>
            <a:endParaRPr kumimoji="1" lang="zh-CN" altLang="en-US" sz="2400" b="1" kern="0" dirty="0">
              <a:solidFill>
                <a:srgbClr val="FFC000"/>
              </a:solidFill>
              <a:latin typeface="微软雅黑" pitchFamily="34" charset="-122"/>
              <a:ea typeface="微软雅黑" pitchFamily="34" charset="-122"/>
            </a:endParaRPr>
          </a:p>
        </p:txBody>
      </p:sp>
      <p:sp>
        <p:nvSpPr>
          <p:cNvPr id="13" name="文本框 115"/>
          <p:cNvSpPr txBox="1"/>
          <p:nvPr/>
        </p:nvSpPr>
        <p:spPr bwMode="auto">
          <a:xfrm>
            <a:off x="5039883" y="3843182"/>
            <a:ext cx="1848117" cy="341300"/>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defPPr>
              <a:defRPr lang="en-US"/>
            </a:defPPr>
            <a:lvl1pPr algn="ctr">
              <a:lnSpc>
                <a:spcPct val="110000"/>
              </a:lnSpc>
              <a:defRPr kumimoji="1">
                <a:latin typeface="微软雅黑" pitchFamily="34" charset="-122"/>
                <a:ea typeface="微软雅黑" pitchFamily="34" charset="-122"/>
              </a:defRPr>
            </a:lvl1pPr>
          </a:lstStyle>
          <a:p>
            <a:pPr defTabSz="1219170" eaLnBrk="0" fontAlgn="base" hangingPunct="0">
              <a:spcBef>
                <a:spcPct val="0"/>
              </a:spcBef>
              <a:spcAft>
                <a:spcPct val="0"/>
              </a:spcAft>
              <a:defRPr/>
            </a:pPr>
            <a:r>
              <a:rPr lang="zh-CN" altLang="en-US" sz="1600" b="1" kern="0" dirty="0">
                <a:solidFill>
                  <a:prstClr val="white"/>
                </a:solidFill>
              </a:rPr>
              <a:t>生产、质量、物流</a:t>
            </a:r>
          </a:p>
        </p:txBody>
      </p:sp>
      <p:sp>
        <p:nvSpPr>
          <p:cNvPr id="14" name="文本框 116"/>
          <p:cNvSpPr txBox="1"/>
          <p:nvPr/>
        </p:nvSpPr>
        <p:spPr bwMode="auto">
          <a:xfrm>
            <a:off x="5255807" y="2497957"/>
            <a:ext cx="1802856" cy="322240"/>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defPPr>
              <a:defRPr lang="en-US"/>
            </a:defPPr>
            <a:lvl1pPr algn="ctr">
              <a:lnSpc>
                <a:spcPct val="110000"/>
              </a:lnSpc>
              <a:defRPr kumimoji="1" sz="1100">
                <a:latin typeface="微软雅黑" pitchFamily="34" charset="-122"/>
                <a:ea typeface="微软雅黑" pitchFamily="34" charset="-122"/>
              </a:defRPr>
            </a:lvl1pPr>
          </a:lstStyle>
          <a:p>
            <a:pPr defTabSz="1219170" eaLnBrk="0" fontAlgn="base" hangingPunct="0">
              <a:spcBef>
                <a:spcPct val="0"/>
              </a:spcBef>
              <a:spcAft>
                <a:spcPct val="0"/>
              </a:spcAft>
              <a:defRPr/>
            </a:pPr>
            <a:r>
              <a:rPr lang="zh-CN" altLang="en-US" sz="1600" b="1" kern="0" dirty="0">
                <a:solidFill>
                  <a:prstClr val="white"/>
                </a:solidFill>
              </a:rPr>
              <a:t>数据管理</a:t>
            </a:r>
          </a:p>
        </p:txBody>
      </p:sp>
      <p:sp>
        <p:nvSpPr>
          <p:cNvPr id="15" name="文本框 117"/>
          <p:cNvSpPr txBox="1"/>
          <p:nvPr/>
        </p:nvSpPr>
        <p:spPr bwMode="auto">
          <a:xfrm>
            <a:off x="7940435" y="3813043"/>
            <a:ext cx="1515939" cy="341300"/>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defPPr>
              <a:defRPr lang="en-US"/>
            </a:defPPr>
            <a:lvl1pPr algn="ctr">
              <a:lnSpc>
                <a:spcPct val="110000"/>
              </a:lnSpc>
              <a:defRPr kumimoji="1">
                <a:latin typeface="微软雅黑" pitchFamily="34" charset="-122"/>
                <a:ea typeface="微软雅黑" pitchFamily="34" charset="-122"/>
              </a:defRPr>
            </a:lvl1pPr>
          </a:lstStyle>
          <a:p>
            <a:pPr defTabSz="1219170" eaLnBrk="0" fontAlgn="base" hangingPunct="0">
              <a:spcBef>
                <a:spcPct val="0"/>
              </a:spcBef>
              <a:spcAft>
                <a:spcPct val="0"/>
              </a:spcAft>
              <a:defRPr/>
            </a:pPr>
            <a:r>
              <a:rPr lang="zh-CN" altLang="en-US" sz="1600" b="1" kern="0" dirty="0">
                <a:solidFill>
                  <a:prstClr val="white"/>
                </a:solidFill>
              </a:rPr>
              <a:t>财务</a:t>
            </a:r>
            <a:r>
              <a:rPr lang="en-US" altLang="zh-CN" sz="1600" b="1" kern="0" dirty="0">
                <a:solidFill>
                  <a:prstClr val="white"/>
                </a:solidFill>
              </a:rPr>
              <a:t>/</a:t>
            </a:r>
            <a:r>
              <a:rPr lang="zh-CN" altLang="en-US" sz="1600" b="1" kern="0" dirty="0">
                <a:solidFill>
                  <a:prstClr val="white"/>
                </a:solidFill>
              </a:rPr>
              <a:t>成本</a:t>
            </a:r>
          </a:p>
        </p:txBody>
      </p:sp>
      <p:sp>
        <p:nvSpPr>
          <p:cNvPr id="16" name="文本框 118"/>
          <p:cNvSpPr txBox="1"/>
          <p:nvPr/>
        </p:nvSpPr>
        <p:spPr bwMode="auto">
          <a:xfrm>
            <a:off x="7757219" y="2850389"/>
            <a:ext cx="965296" cy="770632"/>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defPPr>
              <a:defRPr lang="en-US"/>
            </a:defPPr>
            <a:lvl1pPr algn="ctr">
              <a:lnSpc>
                <a:spcPct val="110000"/>
              </a:lnSpc>
              <a:defRPr kumimoji="1">
                <a:latin typeface="微软雅黑" pitchFamily="34" charset="-122"/>
                <a:ea typeface="微软雅黑" pitchFamily="34" charset="-122"/>
              </a:defRPr>
            </a:lvl1pPr>
          </a:lstStyle>
          <a:p>
            <a:pPr defTabSz="1219170" eaLnBrk="0" fontAlgn="base" hangingPunct="0">
              <a:spcBef>
                <a:spcPct val="0"/>
              </a:spcBef>
              <a:spcAft>
                <a:spcPct val="0"/>
              </a:spcAft>
              <a:defRPr/>
            </a:pPr>
            <a:r>
              <a:rPr lang="zh-CN" altLang="en-US" sz="1600" b="1" kern="0" dirty="0">
                <a:solidFill>
                  <a:prstClr val="white"/>
                </a:solidFill>
              </a:rPr>
              <a:t>采购管理</a:t>
            </a:r>
          </a:p>
        </p:txBody>
      </p:sp>
      <p:sp>
        <p:nvSpPr>
          <p:cNvPr id="17" name="矩形 16"/>
          <p:cNvSpPr/>
          <p:nvPr/>
        </p:nvSpPr>
        <p:spPr bwMode="auto">
          <a:xfrm>
            <a:off x="2774775" y="2588490"/>
            <a:ext cx="548925" cy="1128543"/>
          </a:xfrm>
          <a:prstGeom prst="rect">
            <a:avLst/>
          </a:prstGeom>
          <a:noFill/>
          <a:ln w="19050" cmpd="sng">
            <a:no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zh-CN" altLang="en-US" sz="1600" b="1" dirty="0">
                <a:solidFill>
                  <a:prstClr val="white"/>
                </a:solidFill>
                <a:latin typeface="微软雅黑" pitchFamily="34" charset="-122"/>
                <a:ea typeface="微软雅黑" pitchFamily="34" charset="-122"/>
              </a:rPr>
              <a:t>销售管理</a:t>
            </a:r>
          </a:p>
        </p:txBody>
      </p:sp>
      <p:sp>
        <p:nvSpPr>
          <p:cNvPr id="18" name="矩形 17"/>
          <p:cNvSpPr/>
          <p:nvPr/>
        </p:nvSpPr>
        <p:spPr bwMode="auto">
          <a:xfrm>
            <a:off x="3238164" y="3837658"/>
            <a:ext cx="493313" cy="299473"/>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solidFill>
                <a:latin typeface="微软雅黑" pitchFamily="34" charset="-122"/>
                <a:ea typeface="微软雅黑" pitchFamily="34" charset="-122"/>
              </a:rPr>
              <a:t>PP</a:t>
            </a:r>
            <a:endParaRPr kumimoji="1" lang="zh-CN" altLang="en-US" sz="1600" b="1" kern="0" dirty="0">
              <a:solidFill>
                <a:prstClr val="black"/>
              </a:solidFill>
              <a:latin typeface="微软雅黑" pitchFamily="34" charset="-122"/>
              <a:ea typeface="微软雅黑" pitchFamily="34" charset="-122"/>
            </a:endParaRPr>
          </a:p>
        </p:txBody>
      </p:sp>
      <p:sp>
        <p:nvSpPr>
          <p:cNvPr id="19" name="矩形 18"/>
          <p:cNvSpPr/>
          <p:nvPr/>
        </p:nvSpPr>
        <p:spPr bwMode="auto">
          <a:xfrm>
            <a:off x="7757220" y="2564905"/>
            <a:ext cx="628297" cy="299473"/>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solidFill>
                <a:latin typeface="微软雅黑" pitchFamily="34" charset="-122"/>
                <a:ea typeface="微软雅黑" pitchFamily="34" charset="-122"/>
              </a:rPr>
              <a:t>MM</a:t>
            </a:r>
            <a:endParaRPr kumimoji="1" lang="zh-CN" altLang="en-US" sz="1600" b="1" kern="0" dirty="0">
              <a:solidFill>
                <a:prstClr val="black"/>
              </a:solidFill>
              <a:latin typeface="微软雅黑" pitchFamily="34" charset="-122"/>
              <a:ea typeface="微软雅黑" pitchFamily="34" charset="-122"/>
            </a:endParaRPr>
          </a:p>
        </p:txBody>
      </p:sp>
      <p:sp>
        <p:nvSpPr>
          <p:cNvPr id="20" name="矩形 19"/>
          <p:cNvSpPr/>
          <p:nvPr/>
        </p:nvSpPr>
        <p:spPr bwMode="auto">
          <a:xfrm>
            <a:off x="4187160" y="3829240"/>
            <a:ext cx="660701" cy="299473"/>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solidFill>
                <a:latin typeface="微软雅黑" pitchFamily="34" charset="-122"/>
                <a:ea typeface="微软雅黑" pitchFamily="34" charset="-122"/>
              </a:rPr>
              <a:t>QM</a:t>
            </a:r>
            <a:endParaRPr kumimoji="1" lang="zh-CN" altLang="en-US" sz="1600" b="1" kern="0" dirty="0">
              <a:solidFill>
                <a:prstClr val="black"/>
              </a:solidFill>
              <a:latin typeface="微软雅黑" pitchFamily="34" charset="-122"/>
              <a:ea typeface="微软雅黑" pitchFamily="34" charset="-122"/>
            </a:endParaRPr>
          </a:p>
        </p:txBody>
      </p:sp>
      <p:sp>
        <p:nvSpPr>
          <p:cNvPr id="21" name="矩形 20"/>
          <p:cNvSpPr/>
          <p:nvPr/>
        </p:nvSpPr>
        <p:spPr bwMode="auto">
          <a:xfrm>
            <a:off x="7257238" y="3846039"/>
            <a:ext cx="950997" cy="304139"/>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solidFill>
                <a:latin typeface="微软雅黑" pitchFamily="34" charset="-122"/>
                <a:ea typeface="微软雅黑" pitchFamily="34" charset="-122"/>
              </a:rPr>
              <a:t>FI/CO</a:t>
            </a:r>
            <a:endParaRPr kumimoji="1" lang="zh-CN" altLang="en-US" sz="1600" b="1" kern="0" dirty="0">
              <a:solidFill>
                <a:prstClr val="black"/>
              </a:solidFill>
              <a:latin typeface="微软雅黑" pitchFamily="34" charset="-122"/>
              <a:ea typeface="微软雅黑" pitchFamily="34" charset="-122"/>
            </a:endParaRPr>
          </a:p>
        </p:txBody>
      </p:sp>
      <p:sp>
        <p:nvSpPr>
          <p:cNvPr id="22" name="矩形 21"/>
          <p:cNvSpPr/>
          <p:nvPr/>
        </p:nvSpPr>
        <p:spPr bwMode="auto">
          <a:xfrm>
            <a:off x="3135474" y="2504521"/>
            <a:ext cx="560260" cy="320633"/>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solidFill>
                <a:latin typeface="微软雅黑" pitchFamily="34" charset="-122"/>
                <a:ea typeface="微软雅黑" pitchFamily="34" charset="-122"/>
              </a:rPr>
              <a:t>SD</a:t>
            </a:r>
            <a:endParaRPr kumimoji="1" lang="zh-CN" altLang="en-US" sz="1600" b="1" kern="0" dirty="0">
              <a:solidFill>
                <a:prstClr val="black"/>
              </a:solidFill>
              <a:latin typeface="微软雅黑" pitchFamily="34" charset="-122"/>
              <a:ea typeface="微软雅黑" pitchFamily="34" charset="-122"/>
            </a:endParaRPr>
          </a:p>
        </p:txBody>
      </p:sp>
      <p:sp>
        <p:nvSpPr>
          <p:cNvPr id="23" name="燕尾形 22"/>
          <p:cNvSpPr/>
          <p:nvPr/>
        </p:nvSpPr>
        <p:spPr>
          <a:xfrm>
            <a:off x="7282515" y="1124787"/>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IBP</a:t>
            </a:r>
            <a:endParaRPr kumimoji="1" lang="zh-CN" altLang="en-US" sz="1600" b="1" kern="0" dirty="0">
              <a:solidFill>
                <a:prstClr val="black">
                  <a:lumMod val="75000"/>
                  <a:lumOff val="25000"/>
                </a:prstClr>
              </a:solidFill>
              <a:latin typeface="微软雅黑" pitchFamily="34" charset="-122"/>
              <a:ea typeface="微软雅黑" pitchFamily="34" charset="-122"/>
            </a:endParaRPr>
          </a:p>
        </p:txBody>
      </p:sp>
      <p:sp>
        <p:nvSpPr>
          <p:cNvPr id="24" name="圆角矩形 23"/>
          <p:cNvSpPr/>
          <p:nvPr/>
        </p:nvSpPr>
        <p:spPr bwMode="auto">
          <a:xfrm>
            <a:off x="719403" y="611734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PO</a:t>
            </a:r>
          </a:p>
        </p:txBody>
      </p:sp>
      <p:sp>
        <p:nvSpPr>
          <p:cNvPr id="25" name="圆角矩形 24"/>
          <p:cNvSpPr/>
          <p:nvPr/>
        </p:nvSpPr>
        <p:spPr bwMode="auto">
          <a:xfrm>
            <a:off x="9648395" y="4786565"/>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MOP</a:t>
            </a:r>
          </a:p>
        </p:txBody>
      </p:sp>
      <p:sp>
        <p:nvSpPr>
          <p:cNvPr id="26" name="燕尾形 25"/>
          <p:cNvSpPr/>
          <p:nvPr/>
        </p:nvSpPr>
        <p:spPr>
          <a:xfrm>
            <a:off x="4560000" y="1796861"/>
            <a:ext cx="4656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ERP5.0</a:t>
            </a:r>
            <a:endParaRPr kumimoji="1" lang="zh-CN" altLang="en-US" sz="1600" b="1" kern="0" dirty="0">
              <a:solidFill>
                <a:prstClr val="black">
                  <a:lumMod val="75000"/>
                  <a:lumOff val="25000"/>
                </a:prstClr>
              </a:solidFill>
              <a:latin typeface="微软雅黑" pitchFamily="34" charset="-122"/>
              <a:ea typeface="微软雅黑" pitchFamily="34" charset="-122"/>
            </a:endParaRPr>
          </a:p>
        </p:txBody>
      </p:sp>
      <p:sp>
        <p:nvSpPr>
          <p:cNvPr id="27" name="矩形 26"/>
          <p:cNvSpPr/>
          <p:nvPr/>
        </p:nvSpPr>
        <p:spPr bwMode="auto">
          <a:xfrm>
            <a:off x="413965" y="1700809"/>
            <a:ext cx="4654112" cy="1897215"/>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endParaRPr kumimoji="1" lang="zh-CN" altLang="en-US" sz="1600" dirty="0">
              <a:solidFill>
                <a:prstClr val="black"/>
              </a:solidFill>
              <a:latin typeface="微软雅黑" pitchFamily="34" charset="-122"/>
              <a:ea typeface="微软雅黑" pitchFamily="34" charset="-122"/>
            </a:endParaRPr>
          </a:p>
        </p:txBody>
      </p:sp>
      <p:sp>
        <p:nvSpPr>
          <p:cNvPr id="28" name="矩形 27"/>
          <p:cNvSpPr/>
          <p:nvPr/>
        </p:nvSpPr>
        <p:spPr bwMode="auto">
          <a:xfrm>
            <a:off x="413965" y="3747367"/>
            <a:ext cx="6474035" cy="2021499"/>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endParaRPr kumimoji="1" lang="zh-CN" altLang="en-US" sz="1600" dirty="0">
              <a:solidFill>
                <a:prstClr val="black"/>
              </a:solidFill>
              <a:latin typeface="微软雅黑" pitchFamily="34" charset="-122"/>
              <a:ea typeface="微软雅黑" pitchFamily="34" charset="-122"/>
            </a:endParaRPr>
          </a:p>
        </p:txBody>
      </p:sp>
      <p:sp>
        <p:nvSpPr>
          <p:cNvPr id="29" name="矩形 28"/>
          <p:cNvSpPr/>
          <p:nvPr/>
        </p:nvSpPr>
        <p:spPr bwMode="auto">
          <a:xfrm>
            <a:off x="7058663" y="3747367"/>
            <a:ext cx="4413932" cy="1994552"/>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endParaRPr kumimoji="1" lang="zh-CN" altLang="en-US" sz="1600" dirty="0">
              <a:solidFill>
                <a:prstClr val="black"/>
              </a:solidFill>
              <a:latin typeface="微软雅黑" pitchFamily="34" charset="-122"/>
              <a:ea typeface="微软雅黑" pitchFamily="34" charset="-122"/>
            </a:endParaRPr>
          </a:p>
        </p:txBody>
      </p:sp>
      <p:sp>
        <p:nvSpPr>
          <p:cNvPr id="30" name="矩形 29"/>
          <p:cNvSpPr/>
          <p:nvPr/>
        </p:nvSpPr>
        <p:spPr bwMode="auto">
          <a:xfrm>
            <a:off x="7060532" y="1700809"/>
            <a:ext cx="4392577" cy="1897215"/>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endParaRPr kumimoji="1" lang="zh-CN" altLang="en-US" sz="1600" dirty="0">
              <a:solidFill>
                <a:prstClr val="black"/>
              </a:solidFill>
              <a:latin typeface="微软雅黑" pitchFamily="34" charset="-122"/>
              <a:ea typeface="微软雅黑" pitchFamily="34" charset="-122"/>
            </a:endParaRPr>
          </a:p>
        </p:txBody>
      </p:sp>
      <p:sp>
        <p:nvSpPr>
          <p:cNvPr id="31" name="圆角矩形 30"/>
          <p:cNvSpPr/>
          <p:nvPr/>
        </p:nvSpPr>
        <p:spPr bwMode="auto">
          <a:xfrm>
            <a:off x="413967" y="948341"/>
            <a:ext cx="1459696" cy="272415"/>
          </a:xfrm>
          <a:prstGeom prst="roundRect">
            <a:avLst/>
          </a:prstGeom>
          <a:solidFill>
            <a:sysClr val="window" lastClr="FFFFFF">
              <a:lumMod val="75000"/>
            </a:sysClr>
          </a:solidFill>
          <a:extLst/>
        </p:spPr>
        <p:txBody>
          <a:bodyPr vert="horz" wrap="square" lIns="0" tIns="0" rIns="0" bIns="0">
            <a:spAutoFit/>
          </a:bodyPr>
          <a:lstStyle/>
          <a:p>
            <a:pPr algn="ctr" defTabSz="1219170" eaLnBrk="0" fontAlgn="base" hangingPunct="0">
              <a:spcBef>
                <a:spcPct val="0"/>
              </a:spcBef>
              <a:spcAft>
                <a:spcPct val="0"/>
              </a:spcAft>
              <a:defRPr/>
            </a:pPr>
            <a:r>
              <a:rPr kumimoji="1" lang="zh-CN" altLang="en-US" sz="1600" b="1" kern="0" dirty="0">
                <a:solidFill>
                  <a:srgbClr val="0000CC"/>
                </a:solidFill>
                <a:latin typeface="微软雅黑" pitchFamily="34" charset="-122"/>
                <a:ea typeface="宋体" panose="02010600030101010101" pitchFamily="2" charset="-122"/>
              </a:rPr>
              <a:t>研发与数据</a:t>
            </a:r>
          </a:p>
        </p:txBody>
      </p:sp>
      <p:sp>
        <p:nvSpPr>
          <p:cNvPr id="32" name="圆角矩形 31"/>
          <p:cNvSpPr/>
          <p:nvPr/>
        </p:nvSpPr>
        <p:spPr bwMode="auto">
          <a:xfrm>
            <a:off x="262323" y="1712446"/>
            <a:ext cx="272415" cy="1208321"/>
          </a:xfrm>
          <a:prstGeom prst="roundRect">
            <a:avLst/>
          </a:prstGeom>
          <a:solidFill>
            <a:sysClr val="window" lastClr="FFFFFF">
              <a:lumMod val="75000"/>
            </a:sysClr>
          </a:solidFill>
          <a:extLst/>
        </p:spPr>
        <p:txBody>
          <a:bodyPr vert="eaVert" wrap="square" lIns="0" tIns="0" rIns="0" bIns="0">
            <a:spAutoFit/>
          </a:bodyPr>
          <a:lstStyle/>
          <a:p>
            <a:pPr algn="ctr" defTabSz="1219170" eaLnBrk="0" fontAlgn="base" hangingPunct="0">
              <a:spcBef>
                <a:spcPct val="0"/>
              </a:spcBef>
              <a:spcAft>
                <a:spcPct val="0"/>
              </a:spcAft>
              <a:defRPr/>
            </a:pPr>
            <a:r>
              <a:rPr kumimoji="1" lang="zh-CN" altLang="en-US" sz="1600" b="1" kern="0" dirty="0">
                <a:solidFill>
                  <a:srgbClr val="0000CC"/>
                </a:solidFill>
                <a:latin typeface="微软雅黑" pitchFamily="34" charset="-122"/>
                <a:ea typeface="微软雅黑" pitchFamily="34" charset="-122"/>
              </a:rPr>
              <a:t>营销与服务</a:t>
            </a:r>
          </a:p>
        </p:txBody>
      </p:sp>
      <p:sp>
        <p:nvSpPr>
          <p:cNvPr id="33" name="圆角矩形 32"/>
          <p:cNvSpPr/>
          <p:nvPr/>
        </p:nvSpPr>
        <p:spPr bwMode="auto">
          <a:xfrm>
            <a:off x="11363024" y="1738676"/>
            <a:ext cx="272415" cy="1062984"/>
          </a:xfrm>
          <a:prstGeom prst="roundRect">
            <a:avLst/>
          </a:prstGeom>
          <a:solidFill>
            <a:sysClr val="window" lastClr="FFFFFF">
              <a:lumMod val="75000"/>
            </a:sysClr>
          </a:solidFill>
          <a:extLst/>
        </p:spPr>
        <p:txBody>
          <a:bodyPr vert="eaVert" wrap="square" lIns="0" tIns="0" rIns="0" bIns="0">
            <a:spAutoFit/>
          </a:bodyPr>
          <a:lstStyle/>
          <a:p>
            <a:pPr algn="ctr" defTabSz="1219170" eaLnBrk="0" fontAlgn="base" hangingPunct="0">
              <a:spcBef>
                <a:spcPct val="0"/>
              </a:spcBef>
              <a:spcAft>
                <a:spcPct val="0"/>
              </a:spcAft>
              <a:defRPr/>
            </a:pPr>
            <a:r>
              <a:rPr kumimoji="1" lang="zh-CN" altLang="en-US" sz="1600" b="1" kern="0" dirty="0">
                <a:solidFill>
                  <a:srgbClr val="0000CC"/>
                </a:solidFill>
                <a:latin typeface="微软雅黑" pitchFamily="34" charset="-122"/>
                <a:ea typeface="微软雅黑" pitchFamily="34" charset="-122"/>
              </a:rPr>
              <a:t>商务采购</a:t>
            </a:r>
          </a:p>
        </p:txBody>
      </p:sp>
      <p:sp>
        <p:nvSpPr>
          <p:cNvPr id="34" name="圆角矩形 33"/>
          <p:cNvSpPr/>
          <p:nvPr/>
        </p:nvSpPr>
        <p:spPr bwMode="auto">
          <a:xfrm>
            <a:off x="283865" y="4313901"/>
            <a:ext cx="272415" cy="1035313"/>
          </a:xfrm>
          <a:prstGeom prst="roundRect">
            <a:avLst/>
          </a:prstGeom>
          <a:solidFill>
            <a:sysClr val="window" lastClr="FFFFFF">
              <a:lumMod val="75000"/>
            </a:sysClr>
          </a:solidFill>
          <a:extLst/>
        </p:spPr>
        <p:txBody>
          <a:bodyPr vert="eaVert" wrap="square" lIns="0" tIns="0" rIns="0" bIns="0">
            <a:spAutoFit/>
          </a:bodyPr>
          <a:lstStyle/>
          <a:p>
            <a:pPr algn="ctr" defTabSz="1219170" eaLnBrk="0" fontAlgn="base" hangingPunct="0">
              <a:spcBef>
                <a:spcPct val="0"/>
              </a:spcBef>
              <a:spcAft>
                <a:spcPct val="0"/>
              </a:spcAft>
              <a:defRPr/>
            </a:pPr>
            <a:r>
              <a:rPr kumimoji="1" lang="zh-CN" altLang="en-US" sz="1600" b="1" kern="0" dirty="0">
                <a:solidFill>
                  <a:srgbClr val="0000CC"/>
                </a:solidFill>
                <a:latin typeface="微软雅黑" pitchFamily="34" charset="-122"/>
                <a:ea typeface="微软雅黑" pitchFamily="34" charset="-122"/>
              </a:rPr>
              <a:t>制造物流</a:t>
            </a:r>
          </a:p>
        </p:txBody>
      </p:sp>
      <p:sp>
        <p:nvSpPr>
          <p:cNvPr id="35" name="圆角矩形 34"/>
          <p:cNvSpPr/>
          <p:nvPr/>
        </p:nvSpPr>
        <p:spPr bwMode="auto">
          <a:xfrm>
            <a:off x="11336389" y="4393694"/>
            <a:ext cx="272415" cy="955519"/>
          </a:xfrm>
          <a:prstGeom prst="roundRect">
            <a:avLst/>
          </a:prstGeom>
          <a:solidFill>
            <a:sysClr val="window" lastClr="FFFFFF">
              <a:lumMod val="75000"/>
            </a:sysClr>
          </a:solidFill>
          <a:extLst/>
        </p:spPr>
        <p:txBody>
          <a:bodyPr vert="eaVert" wrap="square" lIns="0" tIns="0" rIns="0" bIns="0">
            <a:spAutoFit/>
          </a:bodyPr>
          <a:lstStyle/>
          <a:p>
            <a:pPr algn="ctr" defTabSz="1219170" eaLnBrk="0" fontAlgn="base" hangingPunct="0">
              <a:spcBef>
                <a:spcPct val="0"/>
              </a:spcBef>
              <a:spcAft>
                <a:spcPct val="0"/>
              </a:spcAft>
              <a:defRPr/>
            </a:pPr>
            <a:r>
              <a:rPr kumimoji="1" lang="zh-CN" altLang="en-US" sz="1600" b="1" kern="0" dirty="0">
                <a:solidFill>
                  <a:srgbClr val="0000CC"/>
                </a:solidFill>
                <a:latin typeface="微软雅黑" pitchFamily="34" charset="-122"/>
                <a:ea typeface="微软雅黑" pitchFamily="34" charset="-122"/>
              </a:rPr>
              <a:t>财务管理</a:t>
            </a:r>
          </a:p>
        </p:txBody>
      </p:sp>
      <p:sp>
        <p:nvSpPr>
          <p:cNvPr id="36" name="矩形 35"/>
          <p:cNvSpPr/>
          <p:nvPr/>
        </p:nvSpPr>
        <p:spPr bwMode="auto">
          <a:xfrm>
            <a:off x="412318" y="5842972"/>
            <a:ext cx="11060277" cy="859653"/>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endParaRPr kumimoji="1" lang="zh-CN" altLang="en-US" sz="1600" dirty="0">
              <a:solidFill>
                <a:prstClr val="black"/>
              </a:solidFill>
              <a:latin typeface="微软雅黑" pitchFamily="34" charset="-122"/>
              <a:ea typeface="微软雅黑" pitchFamily="34" charset="-122"/>
            </a:endParaRPr>
          </a:p>
        </p:txBody>
      </p:sp>
      <p:sp>
        <p:nvSpPr>
          <p:cNvPr id="37" name="圆角矩形 36"/>
          <p:cNvSpPr/>
          <p:nvPr/>
        </p:nvSpPr>
        <p:spPr bwMode="auto">
          <a:xfrm>
            <a:off x="272242" y="5842973"/>
            <a:ext cx="272415" cy="946401"/>
          </a:xfrm>
          <a:prstGeom prst="roundRect">
            <a:avLst/>
          </a:prstGeom>
          <a:solidFill>
            <a:sysClr val="window" lastClr="FFFFFF">
              <a:lumMod val="75000"/>
            </a:sysClr>
          </a:solidFill>
          <a:extLst/>
        </p:spPr>
        <p:txBody>
          <a:bodyPr vert="eaVert" wrap="square" lIns="0" tIns="0" rIns="0" bIns="0">
            <a:spAutoFit/>
          </a:bodyPr>
          <a:lstStyle/>
          <a:p>
            <a:pPr algn="ctr" defTabSz="1219170" eaLnBrk="0" fontAlgn="base" hangingPunct="0">
              <a:spcBef>
                <a:spcPct val="0"/>
              </a:spcBef>
              <a:spcAft>
                <a:spcPct val="0"/>
              </a:spcAft>
              <a:defRPr/>
            </a:pPr>
            <a:r>
              <a:rPr kumimoji="1" lang="zh-CN" altLang="en-US" sz="1600" b="1" kern="0" dirty="0">
                <a:solidFill>
                  <a:srgbClr val="0000CC"/>
                </a:solidFill>
                <a:latin typeface="微软雅黑" pitchFamily="34" charset="-122"/>
                <a:ea typeface="微软雅黑" pitchFamily="34" charset="-122"/>
              </a:rPr>
              <a:t>基础平台</a:t>
            </a:r>
          </a:p>
        </p:txBody>
      </p:sp>
      <p:sp>
        <p:nvSpPr>
          <p:cNvPr id="38" name="燕尾形 37"/>
          <p:cNvSpPr/>
          <p:nvPr/>
        </p:nvSpPr>
        <p:spPr>
          <a:xfrm>
            <a:off x="2735787" y="1796861"/>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SIS</a:t>
            </a:r>
          </a:p>
        </p:txBody>
      </p:sp>
      <p:sp>
        <p:nvSpPr>
          <p:cNvPr id="39" name="燕尾形 38"/>
          <p:cNvSpPr/>
          <p:nvPr/>
        </p:nvSpPr>
        <p:spPr>
          <a:xfrm>
            <a:off x="755395" y="2358793"/>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31TRUCK</a:t>
            </a:r>
          </a:p>
        </p:txBody>
      </p:sp>
      <p:sp>
        <p:nvSpPr>
          <p:cNvPr id="40" name="燕尾形 39"/>
          <p:cNvSpPr/>
          <p:nvPr/>
        </p:nvSpPr>
        <p:spPr>
          <a:xfrm>
            <a:off x="755395" y="2920768"/>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zh-CN" altLang="en-US" sz="1600" b="1" kern="0" dirty="0">
                <a:solidFill>
                  <a:prstClr val="black">
                    <a:lumMod val="75000"/>
                    <a:lumOff val="25000"/>
                  </a:prstClr>
                </a:solidFill>
                <a:latin typeface="微软雅黑" pitchFamily="34" charset="-122"/>
                <a:ea typeface="微软雅黑" pitchFamily="34" charset="-122"/>
              </a:rPr>
              <a:t>代理商</a:t>
            </a:r>
            <a:r>
              <a:rPr kumimoji="1" lang="en-US" altLang="zh-CN" sz="1600" b="1" kern="0" dirty="0">
                <a:solidFill>
                  <a:prstClr val="black">
                    <a:lumMod val="75000"/>
                    <a:lumOff val="25000"/>
                  </a:prstClr>
                </a:solidFill>
                <a:latin typeface="微软雅黑" pitchFamily="34" charset="-122"/>
                <a:ea typeface="微软雅黑" pitchFamily="34" charset="-122"/>
              </a:rPr>
              <a:t>ERP</a:t>
            </a:r>
          </a:p>
        </p:txBody>
      </p:sp>
      <p:sp>
        <p:nvSpPr>
          <p:cNvPr id="41" name="圆角矩形 40"/>
          <p:cNvSpPr/>
          <p:nvPr/>
        </p:nvSpPr>
        <p:spPr bwMode="auto">
          <a:xfrm>
            <a:off x="2735627" y="4293139"/>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DNC</a:t>
            </a:r>
          </a:p>
        </p:txBody>
      </p:sp>
      <p:sp>
        <p:nvSpPr>
          <p:cNvPr id="42" name="圆角矩形 41"/>
          <p:cNvSpPr/>
          <p:nvPr/>
        </p:nvSpPr>
        <p:spPr bwMode="auto">
          <a:xfrm>
            <a:off x="755395" y="4101075"/>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MES</a:t>
            </a:r>
          </a:p>
        </p:txBody>
      </p:sp>
      <p:sp>
        <p:nvSpPr>
          <p:cNvPr id="43" name="圆角矩形 42"/>
          <p:cNvSpPr/>
          <p:nvPr/>
        </p:nvSpPr>
        <p:spPr bwMode="auto">
          <a:xfrm>
            <a:off x="755395" y="4663049"/>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a:solidFill>
                  <a:prstClr val="black">
                    <a:lumMod val="75000"/>
                    <a:lumOff val="25000"/>
                  </a:prstClr>
                </a:solidFill>
                <a:latin typeface="微软雅黑" pitchFamily="34" charset="-122"/>
                <a:ea typeface="微软雅黑" pitchFamily="34" charset="-122"/>
              </a:rPr>
              <a:t>DIP</a:t>
            </a:r>
          </a:p>
        </p:txBody>
      </p:sp>
      <p:sp>
        <p:nvSpPr>
          <p:cNvPr id="44" name="圆角矩形 43"/>
          <p:cNvSpPr/>
          <p:nvPr/>
        </p:nvSpPr>
        <p:spPr bwMode="auto">
          <a:xfrm>
            <a:off x="2735627" y="4773192"/>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NMMS</a:t>
            </a:r>
          </a:p>
        </p:txBody>
      </p:sp>
      <p:sp>
        <p:nvSpPr>
          <p:cNvPr id="45" name="圆角矩形 44"/>
          <p:cNvSpPr/>
          <p:nvPr/>
        </p:nvSpPr>
        <p:spPr bwMode="auto">
          <a:xfrm>
            <a:off x="4847862" y="4293817"/>
            <a:ext cx="2008519" cy="392903"/>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WMS/</a:t>
            </a:r>
            <a:r>
              <a:rPr kumimoji="1" lang="zh-CN" altLang="en-US" sz="1600" b="1" kern="0" dirty="0">
                <a:solidFill>
                  <a:prstClr val="black">
                    <a:lumMod val="75000"/>
                    <a:lumOff val="25000"/>
                  </a:prstClr>
                </a:solidFill>
                <a:latin typeface="微软雅黑" pitchFamily="34" charset="-122"/>
                <a:ea typeface="微软雅黑" pitchFamily="34" charset="-122"/>
              </a:rPr>
              <a:t>安吉</a:t>
            </a:r>
            <a:r>
              <a:rPr kumimoji="1" lang="en-US" altLang="zh-CN" sz="1600" b="1" kern="0" dirty="0">
                <a:solidFill>
                  <a:prstClr val="black">
                    <a:lumMod val="75000"/>
                    <a:lumOff val="25000"/>
                  </a:prstClr>
                </a:solidFill>
                <a:latin typeface="微软雅黑" pitchFamily="34" charset="-122"/>
                <a:ea typeface="微软雅黑" pitchFamily="34" charset="-122"/>
              </a:rPr>
              <a:t>WMS</a:t>
            </a:r>
          </a:p>
        </p:txBody>
      </p:sp>
      <p:sp>
        <p:nvSpPr>
          <p:cNvPr id="46" name="圆角矩形 45"/>
          <p:cNvSpPr/>
          <p:nvPr/>
        </p:nvSpPr>
        <p:spPr bwMode="auto">
          <a:xfrm>
            <a:off x="2735627" y="524800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BCP</a:t>
            </a:r>
          </a:p>
        </p:txBody>
      </p:sp>
      <p:sp>
        <p:nvSpPr>
          <p:cNvPr id="47" name="圆角矩形 46"/>
          <p:cNvSpPr/>
          <p:nvPr/>
        </p:nvSpPr>
        <p:spPr bwMode="auto">
          <a:xfrm>
            <a:off x="4456624" y="611734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宋体" panose="02010600030101010101" pitchFamily="2" charset="-122"/>
              </a:rPr>
              <a:t>ESB</a:t>
            </a:r>
          </a:p>
        </p:txBody>
      </p:sp>
      <p:sp>
        <p:nvSpPr>
          <p:cNvPr id="48" name="圆角矩形 47"/>
          <p:cNvSpPr/>
          <p:nvPr/>
        </p:nvSpPr>
        <p:spPr bwMode="auto">
          <a:xfrm>
            <a:off x="2420013" y="6117341"/>
            <a:ext cx="1776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宋体" panose="02010600030101010101" pitchFamily="2" charset="-122"/>
              </a:rPr>
              <a:t>BO/BW/</a:t>
            </a:r>
            <a:r>
              <a:rPr kumimoji="1" lang="zh-CN" altLang="en-US" sz="1600" b="1" kern="0" dirty="0">
                <a:solidFill>
                  <a:prstClr val="black">
                    <a:lumMod val="75000"/>
                    <a:lumOff val="25000"/>
                  </a:prstClr>
                </a:solidFill>
                <a:latin typeface="微软雅黑" pitchFamily="34" charset="-122"/>
                <a:ea typeface="宋体" panose="02010600030101010101" pitchFamily="2" charset="-122"/>
              </a:rPr>
              <a:t>集团</a:t>
            </a:r>
            <a:r>
              <a:rPr kumimoji="1" lang="en-US" altLang="zh-CN" sz="1600" b="1" kern="0" dirty="0">
                <a:solidFill>
                  <a:prstClr val="black">
                    <a:lumMod val="75000"/>
                    <a:lumOff val="25000"/>
                  </a:prstClr>
                </a:solidFill>
                <a:latin typeface="微软雅黑" pitchFamily="34" charset="-122"/>
                <a:ea typeface="宋体" panose="02010600030101010101" pitchFamily="2" charset="-122"/>
              </a:rPr>
              <a:t>BW</a:t>
            </a:r>
          </a:p>
        </p:txBody>
      </p:sp>
      <p:sp>
        <p:nvSpPr>
          <p:cNvPr id="49" name="圆角矩形 48"/>
          <p:cNvSpPr/>
          <p:nvPr/>
        </p:nvSpPr>
        <p:spPr bwMode="auto">
          <a:xfrm>
            <a:off x="6157235" y="611734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宋体" panose="02010600030101010101" pitchFamily="2" charset="-122"/>
              </a:rPr>
              <a:t>BPM</a:t>
            </a:r>
          </a:p>
        </p:txBody>
      </p:sp>
      <p:sp>
        <p:nvSpPr>
          <p:cNvPr id="50" name="圆角矩形 49"/>
          <p:cNvSpPr/>
          <p:nvPr/>
        </p:nvSpPr>
        <p:spPr bwMode="auto">
          <a:xfrm>
            <a:off x="7857845" y="611734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宋体" panose="02010600030101010101" pitchFamily="2" charset="-122"/>
              </a:rPr>
              <a:t>NEWOA</a:t>
            </a:r>
          </a:p>
        </p:txBody>
      </p:sp>
      <p:sp>
        <p:nvSpPr>
          <p:cNvPr id="51" name="圆角矩形 50"/>
          <p:cNvSpPr/>
          <p:nvPr/>
        </p:nvSpPr>
        <p:spPr bwMode="auto">
          <a:xfrm>
            <a:off x="755395" y="522502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NMAM</a:t>
            </a:r>
          </a:p>
        </p:txBody>
      </p:sp>
      <p:sp>
        <p:nvSpPr>
          <p:cNvPr id="52" name="圆角矩形 51"/>
          <p:cNvSpPr/>
          <p:nvPr/>
        </p:nvSpPr>
        <p:spPr bwMode="auto">
          <a:xfrm>
            <a:off x="4847861" y="4791043"/>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zh-CN" altLang="en-US" sz="1600" b="1" kern="0" dirty="0">
                <a:solidFill>
                  <a:prstClr val="black">
                    <a:lumMod val="75000"/>
                    <a:lumOff val="25000"/>
                  </a:prstClr>
                </a:solidFill>
                <a:latin typeface="微软雅黑" pitchFamily="34" charset="-122"/>
                <a:ea typeface="微软雅黑" pitchFamily="34" charset="-122"/>
              </a:rPr>
              <a:t>地磅</a:t>
            </a:r>
            <a:endParaRPr kumimoji="1" lang="en-US" altLang="zh-CN" sz="1600" b="1" kern="0" dirty="0">
              <a:solidFill>
                <a:prstClr val="black">
                  <a:lumMod val="75000"/>
                  <a:lumOff val="25000"/>
                </a:prstClr>
              </a:solidFill>
              <a:latin typeface="微软雅黑" pitchFamily="34" charset="-122"/>
              <a:ea typeface="微软雅黑" pitchFamily="34" charset="-122"/>
            </a:endParaRPr>
          </a:p>
        </p:txBody>
      </p:sp>
      <p:sp>
        <p:nvSpPr>
          <p:cNvPr id="54" name="圆角矩形 53"/>
          <p:cNvSpPr/>
          <p:nvPr/>
        </p:nvSpPr>
        <p:spPr bwMode="auto">
          <a:xfrm>
            <a:off x="9648395" y="3813043"/>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AP</a:t>
            </a:r>
            <a:r>
              <a:rPr kumimoji="1" lang="zh-CN" altLang="en-US" sz="1600" b="1" kern="0" dirty="0">
                <a:solidFill>
                  <a:prstClr val="black">
                    <a:lumMod val="75000"/>
                    <a:lumOff val="25000"/>
                  </a:prstClr>
                </a:solidFill>
                <a:latin typeface="微软雅黑" pitchFamily="34" charset="-122"/>
                <a:ea typeface="微软雅黑" pitchFamily="34" charset="-122"/>
              </a:rPr>
              <a:t>平台</a:t>
            </a:r>
            <a:endParaRPr kumimoji="1" lang="en-US" altLang="zh-CN" sz="1600" b="1" kern="0" dirty="0">
              <a:solidFill>
                <a:prstClr val="black">
                  <a:lumMod val="75000"/>
                  <a:lumOff val="25000"/>
                </a:prstClr>
              </a:solidFill>
              <a:latin typeface="微软雅黑" pitchFamily="34" charset="-122"/>
              <a:ea typeface="微软雅黑" pitchFamily="34" charset="-122"/>
            </a:endParaRPr>
          </a:p>
        </p:txBody>
      </p:sp>
      <p:sp>
        <p:nvSpPr>
          <p:cNvPr id="55" name="圆角矩形 54"/>
          <p:cNvSpPr/>
          <p:nvPr/>
        </p:nvSpPr>
        <p:spPr bwMode="auto">
          <a:xfrm>
            <a:off x="9558455" y="6117341"/>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宋体" panose="02010600030101010101" pitchFamily="2" charset="-122"/>
              </a:rPr>
              <a:t>PORTAL</a:t>
            </a:r>
          </a:p>
        </p:txBody>
      </p:sp>
      <p:sp>
        <p:nvSpPr>
          <p:cNvPr id="56" name="圆角矩形 55"/>
          <p:cNvSpPr/>
          <p:nvPr/>
        </p:nvSpPr>
        <p:spPr bwMode="auto">
          <a:xfrm>
            <a:off x="9648395" y="4299804"/>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FMS</a:t>
            </a:r>
          </a:p>
        </p:txBody>
      </p:sp>
      <p:sp>
        <p:nvSpPr>
          <p:cNvPr id="57" name="圆角矩形 56"/>
          <p:cNvSpPr/>
          <p:nvPr/>
        </p:nvSpPr>
        <p:spPr bwMode="auto">
          <a:xfrm>
            <a:off x="4847861" y="5305424"/>
            <a:ext cx="1440000" cy="384000"/>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TMS</a:t>
            </a:r>
          </a:p>
        </p:txBody>
      </p:sp>
      <p:sp>
        <p:nvSpPr>
          <p:cNvPr id="58" name="燕尾形 57"/>
          <p:cNvSpPr/>
          <p:nvPr/>
        </p:nvSpPr>
        <p:spPr>
          <a:xfrm>
            <a:off x="9662532" y="2733969"/>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BSMIS</a:t>
            </a:r>
          </a:p>
        </p:txBody>
      </p:sp>
      <p:sp>
        <p:nvSpPr>
          <p:cNvPr id="59" name="燕尾形 58"/>
          <p:cNvSpPr/>
          <p:nvPr/>
        </p:nvSpPr>
        <p:spPr>
          <a:xfrm>
            <a:off x="9662525" y="3214023"/>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defRPr/>
            </a:pPr>
            <a:r>
              <a:rPr kumimoji="1" lang="en-US" altLang="zh-CN" sz="1600" b="1" kern="0" dirty="0">
                <a:solidFill>
                  <a:prstClr val="black">
                    <a:lumMod val="75000"/>
                    <a:lumOff val="25000"/>
                  </a:prstClr>
                </a:solidFill>
                <a:latin typeface="微软雅黑" pitchFamily="34" charset="-122"/>
                <a:ea typeface="微软雅黑" pitchFamily="34" charset="-122"/>
              </a:rPr>
              <a:t>EPEC</a:t>
            </a:r>
          </a:p>
        </p:txBody>
      </p:sp>
      <p:sp>
        <p:nvSpPr>
          <p:cNvPr id="61" name="燕尾形 60"/>
          <p:cNvSpPr/>
          <p:nvPr/>
        </p:nvSpPr>
        <p:spPr>
          <a:xfrm>
            <a:off x="9869800" y="1124787"/>
            <a:ext cx="1440000" cy="384000"/>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algn="ctr" defTabSz="1219170" eaLnBrk="0" fontAlgn="base" hangingPunct="0">
              <a:lnSpc>
                <a:spcPct val="110000"/>
              </a:lnSpc>
              <a:spcBef>
                <a:spcPct val="0"/>
              </a:spcBef>
              <a:spcAft>
                <a:spcPct val="0"/>
              </a:spcAft>
            </a:pPr>
            <a:r>
              <a:rPr kumimoji="1" lang="en-US" altLang="zh-CN" sz="1600" b="1" kern="0" dirty="0" err="1">
                <a:solidFill>
                  <a:prstClr val="black">
                    <a:lumMod val="75000"/>
                    <a:lumOff val="25000"/>
                  </a:prstClr>
                </a:solidFill>
                <a:latin typeface="微软雅黑" pitchFamily="34" charset="-122"/>
                <a:ea typeface="微软雅黑" pitchFamily="34" charset="-122"/>
              </a:rPr>
              <a:t>Creo</a:t>
            </a:r>
            <a:endParaRPr kumimoji="1" lang="zh-CN" altLang="en-US" sz="1600" b="1" kern="0" dirty="0">
              <a:solidFill>
                <a:prstClr val="black">
                  <a:lumMod val="75000"/>
                  <a:lumOff val="25000"/>
                </a:prstClr>
              </a:solidFill>
              <a:latin typeface="微软雅黑" pitchFamily="34" charset="-122"/>
              <a:ea typeface="微软雅黑" pitchFamily="34" charset="-122"/>
            </a:endParaRPr>
          </a:p>
        </p:txBody>
      </p:sp>
      <p:sp>
        <p:nvSpPr>
          <p:cNvPr id="63" name="矩形 62"/>
          <p:cNvSpPr/>
          <p:nvPr/>
        </p:nvSpPr>
        <p:spPr>
          <a:xfrm>
            <a:off x="-4749" y="27129"/>
            <a:ext cx="3185487" cy="369332"/>
          </a:xfrm>
          <a:prstGeom prst="rect">
            <a:avLst/>
          </a:prstGeom>
        </p:spPr>
        <p:txBody>
          <a:bodyPr wrap="none">
            <a:spAutoFit/>
          </a:bodyPr>
          <a:lstStyle/>
          <a:p>
            <a:pPr defTabSz="1219170"/>
            <a:r>
              <a:rPr lang="zh-CN" altLang="en-US" dirty="0" smtClean="0">
                <a:solidFill>
                  <a:prstClr val="black"/>
                </a:solidFill>
                <a:latin typeface="微软雅黑" panose="020B0503020204020204" pitchFamily="34" charset="-122"/>
                <a:ea typeface="微软雅黑" panose="020B0503020204020204" pitchFamily="34" charset="-122"/>
              </a:rPr>
              <a:t>目前</a:t>
            </a:r>
            <a:r>
              <a:rPr lang="zh-CN" altLang="en-US" dirty="0">
                <a:solidFill>
                  <a:prstClr val="black"/>
                </a:solidFill>
                <a:latin typeface="微软雅黑" panose="020B0503020204020204" pitchFamily="34" charset="-122"/>
                <a:ea typeface="微软雅黑" panose="020B0503020204020204" pitchFamily="34" charset="-122"/>
              </a:rPr>
              <a:t>三一集团信息化系统架构</a:t>
            </a:r>
          </a:p>
        </p:txBody>
      </p:sp>
    </p:spTree>
    <p:extLst>
      <p:ext uri="{BB962C8B-B14F-4D97-AF65-F5344CB8AC3E}">
        <p14:creationId xmlns:p14="http://schemas.microsoft.com/office/powerpoint/2010/main" val="40385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生产计划制定方式</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30</a:t>
            </a:fld>
            <a:endParaRPr lang="zh-CN" altLang="en-US" dirty="0"/>
          </a:p>
        </p:txBody>
      </p:sp>
      <p:sp>
        <p:nvSpPr>
          <p:cNvPr id="3" name="矩形 2"/>
          <p:cNvSpPr/>
          <p:nvPr/>
        </p:nvSpPr>
        <p:spPr bwMode="auto">
          <a:xfrm>
            <a:off x="2199861" y="2136913"/>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库存</a:t>
            </a:r>
            <a:r>
              <a:rPr lang="zh-CN" altLang="en-US" dirty="0" smtClean="0"/>
              <a:t>生产</a:t>
            </a:r>
            <a:endParaRPr lang="en-US" altLang="zh-CN" dirty="0" smtClean="0"/>
          </a:p>
          <a:p>
            <a:pPr algn="ctr"/>
            <a:r>
              <a:rPr lang="en-US" altLang="zh-CN" dirty="0" smtClean="0"/>
              <a:t>MTS</a:t>
            </a:r>
            <a:endParaRPr lang="zh-CN" altLang="en-US" dirty="0"/>
          </a:p>
        </p:txBody>
      </p:sp>
      <p:sp>
        <p:nvSpPr>
          <p:cNvPr id="26" name="矩形 25"/>
          <p:cNvSpPr/>
          <p:nvPr/>
        </p:nvSpPr>
        <p:spPr bwMode="auto">
          <a:xfrm>
            <a:off x="2199861" y="3240156"/>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按单生产</a:t>
            </a:r>
            <a:endParaRPr lang="en-US" altLang="zh-CN" dirty="0"/>
          </a:p>
          <a:p>
            <a:pPr algn="ctr"/>
            <a:r>
              <a:rPr lang="en-US" altLang="zh-CN" dirty="0"/>
              <a:t>MTO</a:t>
            </a:r>
            <a:endParaRPr lang="zh-CN" altLang="en-US" dirty="0"/>
          </a:p>
        </p:txBody>
      </p:sp>
      <p:sp>
        <p:nvSpPr>
          <p:cNvPr id="27" name="矩形 26"/>
          <p:cNvSpPr/>
          <p:nvPr/>
        </p:nvSpPr>
        <p:spPr bwMode="auto">
          <a:xfrm>
            <a:off x="2199861" y="4418637"/>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按</a:t>
            </a:r>
            <a:r>
              <a:rPr lang="zh-CN" altLang="en-US" dirty="0" smtClean="0"/>
              <a:t>单</a:t>
            </a:r>
            <a:r>
              <a:rPr lang="zh-CN" altLang="en-US" dirty="0"/>
              <a:t>设计</a:t>
            </a:r>
            <a:endParaRPr lang="en-US" altLang="zh-CN" dirty="0"/>
          </a:p>
          <a:p>
            <a:pPr algn="ctr"/>
            <a:r>
              <a:rPr lang="en-US" altLang="zh-CN" dirty="0"/>
              <a:t>ETO</a:t>
            </a:r>
          </a:p>
        </p:txBody>
      </p:sp>
      <p:sp>
        <p:nvSpPr>
          <p:cNvPr id="28" name="矩形 27"/>
          <p:cNvSpPr/>
          <p:nvPr/>
        </p:nvSpPr>
        <p:spPr bwMode="auto">
          <a:xfrm>
            <a:off x="2199861" y="5597118"/>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组装生产</a:t>
            </a:r>
            <a:endParaRPr lang="en-US" altLang="zh-CN" dirty="0"/>
          </a:p>
          <a:p>
            <a:pPr algn="ctr"/>
            <a:r>
              <a:rPr lang="en-US" altLang="zh-CN" dirty="0"/>
              <a:t>ATO</a:t>
            </a:r>
            <a:endParaRPr lang="zh-CN" altLang="en-US" dirty="0"/>
          </a:p>
        </p:txBody>
      </p:sp>
      <p:sp>
        <p:nvSpPr>
          <p:cNvPr id="5" name="右箭头 4"/>
          <p:cNvSpPr/>
          <p:nvPr/>
        </p:nvSpPr>
        <p:spPr bwMode="auto">
          <a:xfrm rot="10800000">
            <a:off x="4217504" y="2315818"/>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右箭头 29"/>
          <p:cNvSpPr/>
          <p:nvPr/>
        </p:nvSpPr>
        <p:spPr bwMode="auto">
          <a:xfrm rot="10800000">
            <a:off x="5692570" y="2315818"/>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右箭头 30"/>
          <p:cNvSpPr/>
          <p:nvPr/>
        </p:nvSpPr>
        <p:spPr bwMode="auto">
          <a:xfrm rot="10800000">
            <a:off x="7103928" y="2315818"/>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右箭头 31"/>
          <p:cNvSpPr/>
          <p:nvPr/>
        </p:nvSpPr>
        <p:spPr bwMode="auto">
          <a:xfrm rot="10800000">
            <a:off x="4217503" y="3357890"/>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右箭头 32"/>
          <p:cNvSpPr/>
          <p:nvPr/>
        </p:nvSpPr>
        <p:spPr bwMode="auto">
          <a:xfrm rot="10800000">
            <a:off x="5660715" y="3357891"/>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右箭头 33"/>
          <p:cNvSpPr/>
          <p:nvPr/>
        </p:nvSpPr>
        <p:spPr bwMode="auto">
          <a:xfrm rot="10800000">
            <a:off x="7103927" y="3357890"/>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右箭头 34"/>
          <p:cNvSpPr/>
          <p:nvPr/>
        </p:nvSpPr>
        <p:spPr bwMode="auto">
          <a:xfrm rot="10800000">
            <a:off x="4217503" y="4582632"/>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右箭头 35"/>
          <p:cNvSpPr/>
          <p:nvPr/>
        </p:nvSpPr>
        <p:spPr bwMode="auto">
          <a:xfrm rot="10800000">
            <a:off x="5660715" y="4582632"/>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右箭头 36"/>
          <p:cNvSpPr/>
          <p:nvPr/>
        </p:nvSpPr>
        <p:spPr bwMode="auto">
          <a:xfrm rot="10800000">
            <a:off x="7103927" y="4582632"/>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右箭头 37"/>
          <p:cNvSpPr/>
          <p:nvPr/>
        </p:nvSpPr>
        <p:spPr bwMode="auto">
          <a:xfrm rot="10800000">
            <a:off x="4217503" y="5709003"/>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右箭头 39"/>
          <p:cNvSpPr/>
          <p:nvPr/>
        </p:nvSpPr>
        <p:spPr bwMode="auto">
          <a:xfrm rot="10800000">
            <a:off x="5660715" y="5709003"/>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右箭头 40"/>
          <p:cNvSpPr/>
          <p:nvPr/>
        </p:nvSpPr>
        <p:spPr bwMode="auto">
          <a:xfrm rot="10800000">
            <a:off x="7103927" y="5709003"/>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右箭头 41"/>
          <p:cNvSpPr/>
          <p:nvPr/>
        </p:nvSpPr>
        <p:spPr bwMode="auto">
          <a:xfrm rot="10800000">
            <a:off x="8547138" y="4582632"/>
            <a:ext cx="805070" cy="278295"/>
          </a:xfrm>
          <a:prstGeom prst="rightArrow">
            <a:avLst/>
          </a:prstGeom>
          <a:solidFill>
            <a:schemeClr val="accent2">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4217501" y="1406194"/>
            <a:ext cx="805071" cy="400110"/>
          </a:xfrm>
          <a:prstGeom prst="rect">
            <a:avLst/>
          </a:prstGeom>
          <a:solidFill>
            <a:srgbClr val="FFC000"/>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出货</a:t>
            </a:r>
          </a:p>
        </p:txBody>
      </p:sp>
      <p:sp>
        <p:nvSpPr>
          <p:cNvPr id="24" name="文本框 23"/>
          <p:cNvSpPr txBox="1"/>
          <p:nvPr/>
        </p:nvSpPr>
        <p:spPr>
          <a:xfrm>
            <a:off x="5660713" y="1406194"/>
            <a:ext cx="805071" cy="400110"/>
          </a:xfrm>
          <a:prstGeom prst="rect">
            <a:avLst/>
          </a:prstGeom>
          <a:solidFill>
            <a:srgbClr val="66FF66"/>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生产</a:t>
            </a:r>
          </a:p>
        </p:txBody>
      </p:sp>
      <p:sp>
        <p:nvSpPr>
          <p:cNvPr id="25" name="文本框 24"/>
          <p:cNvSpPr txBox="1"/>
          <p:nvPr/>
        </p:nvSpPr>
        <p:spPr>
          <a:xfrm>
            <a:off x="7004536" y="1406194"/>
            <a:ext cx="1244944" cy="400110"/>
          </a:xfrm>
          <a:prstGeom prst="rect">
            <a:avLst/>
          </a:prstGeom>
          <a:solidFill>
            <a:srgbClr val="FF99FF"/>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物料准备</a:t>
            </a:r>
          </a:p>
        </p:txBody>
      </p:sp>
      <p:sp>
        <p:nvSpPr>
          <p:cNvPr id="29" name="文本框 28"/>
          <p:cNvSpPr txBox="1"/>
          <p:nvPr/>
        </p:nvSpPr>
        <p:spPr>
          <a:xfrm>
            <a:off x="8547138" y="1406194"/>
            <a:ext cx="805071" cy="400110"/>
          </a:xfrm>
          <a:prstGeom prst="rect">
            <a:avLst/>
          </a:prstGeom>
          <a:solidFill>
            <a:schemeClr val="accent2">
              <a:lumMod val="60000"/>
              <a:lumOff val="40000"/>
            </a:schemeClr>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设计</a:t>
            </a:r>
          </a:p>
        </p:txBody>
      </p:sp>
      <p:sp>
        <p:nvSpPr>
          <p:cNvPr id="7" name="等腰三角形 6"/>
          <p:cNvSpPr/>
          <p:nvPr/>
        </p:nvSpPr>
        <p:spPr bwMode="auto">
          <a:xfrm>
            <a:off x="5307496" y="2315818"/>
            <a:ext cx="178904" cy="198782"/>
          </a:xfrm>
          <a:prstGeom prst="triangle">
            <a:avLst/>
          </a:prstGeom>
          <a:solidFill>
            <a:srgbClr val="6600CC"/>
          </a:solidFill>
          <a:ln w="28575">
            <a:solidFill>
              <a:srgbClr val="B2B2B2"/>
            </a:solidFill>
            <a:round/>
            <a:headEnd type="triangle" w="sm" len="med"/>
            <a:tailEnd type="triangle" w="sm" len="med"/>
          </a:ln>
          <a:extLst/>
        </p:spPr>
        <p:txBody>
          <a:bodyPr rtlCol="0" anchor="ctr"/>
          <a:lstStyle/>
          <a:p>
            <a:pPr algn="ctr"/>
            <a:endParaRPr lang="zh-CN" altLang="en-US"/>
          </a:p>
        </p:txBody>
      </p:sp>
      <p:sp>
        <p:nvSpPr>
          <p:cNvPr id="8" name="文本框 7"/>
          <p:cNvSpPr txBox="1"/>
          <p:nvPr/>
        </p:nvSpPr>
        <p:spPr>
          <a:xfrm>
            <a:off x="5347254" y="2027584"/>
            <a:ext cx="638142" cy="307777"/>
          </a:xfrm>
          <a:prstGeom prst="rect">
            <a:avLst/>
          </a:prstGeom>
          <a:noFill/>
        </p:spPr>
        <p:txBody>
          <a:bodyPr wrap="square" rtlCol="0">
            <a:spAutoFit/>
          </a:bodyPr>
          <a:lstStyle/>
          <a:p>
            <a:r>
              <a:rPr lang="zh-CN" altLang="en-US" sz="1400" dirty="0" smtClean="0"/>
              <a:t>订货</a:t>
            </a:r>
            <a:endParaRPr lang="zh-CN" altLang="en-US" sz="1400" dirty="0"/>
          </a:p>
        </p:txBody>
      </p:sp>
      <p:sp>
        <p:nvSpPr>
          <p:cNvPr id="39" name="文本框 38"/>
          <p:cNvSpPr txBox="1"/>
          <p:nvPr/>
        </p:nvSpPr>
        <p:spPr>
          <a:xfrm>
            <a:off x="5063681" y="2630090"/>
            <a:ext cx="994932" cy="307777"/>
          </a:xfrm>
          <a:prstGeom prst="rect">
            <a:avLst/>
          </a:prstGeom>
          <a:noFill/>
        </p:spPr>
        <p:txBody>
          <a:bodyPr wrap="square" rtlCol="0">
            <a:spAutoFit/>
          </a:bodyPr>
          <a:lstStyle/>
          <a:p>
            <a:r>
              <a:rPr lang="zh-CN" altLang="en-US" sz="1400" dirty="0" smtClean="0"/>
              <a:t>库存地</a:t>
            </a:r>
            <a:endParaRPr lang="zh-CN" altLang="en-US" sz="1400" dirty="0"/>
          </a:p>
        </p:txBody>
      </p:sp>
      <p:cxnSp>
        <p:nvCxnSpPr>
          <p:cNvPr id="10" name="直接箭头连接符 9"/>
          <p:cNvCxnSpPr/>
          <p:nvPr/>
        </p:nvCxnSpPr>
        <p:spPr>
          <a:xfrm>
            <a:off x="5377071" y="1865938"/>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8029799" y="3150199"/>
            <a:ext cx="638142" cy="307777"/>
          </a:xfrm>
          <a:prstGeom prst="rect">
            <a:avLst/>
          </a:prstGeom>
          <a:noFill/>
        </p:spPr>
        <p:txBody>
          <a:bodyPr wrap="square" rtlCol="0">
            <a:spAutoFit/>
          </a:bodyPr>
          <a:lstStyle/>
          <a:p>
            <a:r>
              <a:rPr lang="zh-CN" altLang="en-US" sz="1400" dirty="0" smtClean="0"/>
              <a:t>订货</a:t>
            </a:r>
            <a:endParaRPr lang="zh-CN" altLang="en-US" sz="1400" dirty="0"/>
          </a:p>
        </p:txBody>
      </p:sp>
      <p:cxnSp>
        <p:nvCxnSpPr>
          <p:cNvPr id="44" name="直接箭头连接符 43"/>
          <p:cNvCxnSpPr/>
          <p:nvPr/>
        </p:nvCxnSpPr>
        <p:spPr>
          <a:xfrm>
            <a:off x="8059616" y="2988553"/>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9454154" y="4344260"/>
            <a:ext cx="638142" cy="307777"/>
          </a:xfrm>
          <a:prstGeom prst="rect">
            <a:avLst/>
          </a:prstGeom>
          <a:noFill/>
        </p:spPr>
        <p:txBody>
          <a:bodyPr wrap="square" rtlCol="0">
            <a:spAutoFit/>
          </a:bodyPr>
          <a:lstStyle/>
          <a:p>
            <a:r>
              <a:rPr lang="zh-CN" altLang="en-US" sz="1400" dirty="0" smtClean="0"/>
              <a:t>订货</a:t>
            </a:r>
            <a:endParaRPr lang="zh-CN" altLang="en-US" sz="1400" dirty="0"/>
          </a:p>
        </p:txBody>
      </p:sp>
      <p:cxnSp>
        <p:nvCxnSpPr>
          <p:cNvPr id="46" name="直接箭头连接符 45"/>
          <p:cNvCxnSpPr/>
          <p:nvPr/>
        </p:nvCxnSpPr>
        <p:spPr>
          <a:xfrm>
            <a:off x="9483971" y="4182614"/>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6784855" y="5375581"/>
            <a:ext cx="638142" cy="307777"/>
          </a:xfrm>
          <a:prstGeom prst="rect">
            <a:avLst/>
          </a:prstGeom>
          <a:solidFill>
            <a:schemeClr val="bg1"/>
          </a:solidFill>
        </p:spPr>
        <p:txBody>
          <a:bodyPr wrap="square" rtlCol="0">
            <a:spAutoFit/>
          </a:bodyPr>
          <a:lstStyle/>
          <a:p>
            <a:r>
              <a:rPr lang="zh-CN" altLang="en-US" sz="1400" dirty="0" smtClean="0"/>
              <a:t>订货</a:t>
            </a:r>
            <a:endParaRPr lang="zh-CN" altLang="en-US" sz="1400" dirty="0"/>
          </a:p>
        </p:txBody>
      </p:sp>
      <p:cxnSp>
        <p:nvCxnSpPr>
          <p:cNvPr id="48" name="直接箭头连接符 47"/>
          <p:cNvCxnSpPr/>
          <p:nvPr/>
        </p:nvCxnSpPr>
        <p:spPr>
          <a:xfrm>
            <a:off x="6794794" y="5290137"/>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等腰三角形 48"/>
          <p:cNvSpPr/>
          <p:nvPr/>
        </p:nvSpPr>
        <p:spPr bwMode="auto">
          <a:xfrm>
            <a:off x="6726239" y="5708269"/>
            <a:ext cx="178904" cy="198782"/>
          </a:xfrm>
          <a:prstGeom prst="triangle">
            <a:avLst/>
          </a:prstGeom>
          <a:solidFill>
            <a:srgbClr val="6600CC"/>
          </a:solidFill>
          <a:ln w="28575">
            <a:solidFill>
              <a:srgbClr val="B2B2B2"/>
            </a:solidFill>
            <a:round/>
            <a:headEnd type="triangle" w="sm" len="med"/>
            <a:tailEnd type="triangle" w="sm" len="med"/>
          </a:ln>
          <a:extLst/>
        </p:spPr>
        <p:txBody>
          <a:bodyPr rtlCol="0" anchor="ctr"/>
          <a:lstStyle/>
          <a:p>
            <a:pPr algn="ctr"/>
            <a:endParaRPr lang="zh-CN" altLang="en-US"/>
          </a:p>
        </p:txBody>
      </p:sp>
      <p:sp>
        <p:nvSpPr>
          <p:cNvPr id="50" name="文本框 49"/>
          <p:cNvSpPr txBox="1"/>
          <p:nvPr/>
        </p:nvSpPr>
        <p:spPr>
          <a:xfrm>
            <a:off x="6506559" y="5992724"/>
            <a:ext cx="994932" cy="307777"/>
          </a:xfrm>
          <a:prstGeom prst="rect">
            <a:avLst/>
          </a:prstGeom>
          <a:noFill/>
        </p:spPr>
        <p:txBody>
          <a:bodyPr wrap="square" rtlCol="0">
            <a:spAutoFit/>
          </a:bodyPr>
          <a:lstStyle/>
          <a:p>
            <a:r>
              <a:rPr lang="zh-CN" altLang="en-US" sz="1400" dirty="0" smtClean="0"/>
              <a:t>库存地</a:t>
            </a:r>
            <a:endParaRPr lang="zh-CN" altLang="en-US" sz="1400" dirty="0"/>
          </a:p>
        </p:txBody>
      </p:sp>
    </p:spTree>
    <p:extLst>
      <p:ext uri="{BB962C8B-B14F-4D97-AF65-F5344CB8AC3E}">
        <p14:creationId xmlns:p14="http://schemas.microsoft.com/office/powerpoint/2010/main" val="3068737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物流也是生产计划的对象</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31</a:t>
            </a:fld>
            <a:endParaRPr lang="zh-CN" altLang="en-US" dirty="0"/>
          </a:p>
        </p:txBody>
      </p:sp>
      <p:grpSp>
        <p:nvGrpSpPr>
          <p:cNvPr id="3" name="组合 2"/>
          <p:cNvGrpSpPr/>
          <p:nvPr/>
        </p:nvGrpSpPr>
        <p:grpSpPr>
          <a:xfrm>
            <a:off x="2830068" y="1390238"/>
            <a:ext cx="6524625" cy="4298740"/>
            <a:chOff x="2830068" y="1390238"/>
            <a:chExt cx="6524625" cy="4298740"/>
          </a:xfrm>
        </p:grpSpPr>
        <p:pic>
          <p:nvPicPr>
            <p:cNvPr id="6" name="图片 5"/>
            <p:cNvPicPr>
              <a:picLocks noChangeAspect="1"/>
            </p:cNvPicPr>
            <p:nvPr/>
          </p:nvPicPr>
          <p:blipFill>
            <a:blip r:embed="rId3"/>
            <a:stretch>
              <a:fillRect/>
            </a:stretch>
          </p:blipFill>
          <p:spPr>
            <a:xfrm>
              <a:off x="2830068" y="1390238"/>
              <a:ext cx="6524625" cy="4298740"/>
            </a:xfrm>
            <a:prstGeom prst="rect">
              <a:avLst/>
            </a:prstGeom>
          </p:spPr>
        </p:pic>
        <p:sp>
          <p:nvSpPr>
            <p:cNvPr id="7" name="椭圆 6"/>
            <p:cNvSpPr/>
            <p:nvPr/>
          </p:nvSpPr>
          <p:spPr bwMode="auto">
            <a:xfrm>
              <a:off x="4207566" y="2425149"/>
              <a:ext cx="655983" cy="546653"/>
            </a:xfrm>
            <a:prstGeom prst="ellipse">
              <a:avLst/>
            </a:prstGeom>
            <a:solidFill>
              <a:schemeClr val="bg1"/>
            </a:solidFill>
            <a:ln w="28575">
              <a:no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bwMode="auto">
            <a:xfrm>
              <a:off x="7288696" y="2554358"/>
              <a:ext cx="655983" cy="546653"/>
            </a:xfrm>
            <a:prstGeom prst="ellipse">
              <a:avLst/>
            </a:prstGeom>
            <a:solidFill>
              <a:schemeClr val="bg1"/>
            </a:solidFill>
            <a:ln w="28575">
              <a:no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bwMode="auto">
            <a:xfrm>
              <a:off x="5764390" y="4124741"/>
              <a:ext cx="655983" cy="546653"/>
            </a:xfrm>
            <a:prstGeom prst="ellipse">
              <a:avLst/>
            </a:prstGeom>
            <a:solidFill>
              <a:schemeClr val="bg1"/>
            </a:solidFill>
            <a:ln w="28575">
              <a:no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矩形 7"/>
          <p:cNvSpPr/>
          <p:nvPr/>
        </p:nvSpPr>
        <p:spPr bwMode="auto">
          <a:xfrm>
            <a:off x="2081932" y="3266281"/>
            <a:ext cx="844826" cy="273327"/>
          </a:xfrm>
          <a:prstGeom prst="rect">
            <a:avLst/>
          </a:prstGeom>
          <a:noFill/>
          <a:ln w="6350">
            <a:no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销售</a:t>
            </a:r>
          </a:p>
        </p:txBody>
      </p:sp>
      <p:sp>
        <p:nvSpPr>
          <p:cNvPr id="29" name="矩形 28"/>
          <p:cNvSpPr/>
          <p:nvPr/>
        </p:nvSpPr>
        <p:spPr bwMode="auto">
          <a:xfrm>
            <a:off x="8593680" y="1572868"/>
            <a:ext cx="844826" cy="273327"/>
          </a:xfrm>
          <a:prstGeom prst="rect">
            <a:avLst/>
          </a:prstGeom>
          <a:noFill/>
          <a:ln w="6350">
            <a:no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a:t>
            </a:r>
          </a:p>
        </p:txBody>
      </p:sp>
      <p:sp>
        <p:nvSpPr>
          <p:cNvPr id="39" name="矩形 38"/>
          <p:cNvSpPr/>
          <p:nvPr/>
        </p:nvSpPr>
        <p:spPr bwMode="auto">
          <a:xfrm>
            <a:off x="7288695" y="5388544"/>
            <a:ext cx="844826" cy="273327"/>
          </a:xfrm>
          <a:prstGeom prst="rect">
            <a:avLst/>
          </a:prstGeom>
          <a:noFill/>
          <a:ln w="6350">
            <a:no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物流</a:t>
            </a:r>
          </a:p>
        </p:txBody>
      </p:sp>
    </p:spTree>
    <p:extLst>
      <p:ext uri="{BB962C8B-B14F-4D97-AF65-F5344CB8AC3E}">
        <p14:creationId xmlns:p14="http://schemas.microsoft.com/office/powerpoint/2010/main" val="309756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计划体系结构</a:t>
            </a:r>
            <a:endParaRPr lang="zh-CN" altLang="en-US" b="1" dirty="0">
              <a:solidFill>
                <a:srgbClr val="0000CC"/>
              </a:solidFill>
            </a:endParaRPr>
          </a:p>
        </p:txBody>
      </p:sp>
      <p:sp>
        <p:nvSpPr>
          <p:cNvPr id="33" name="标题 2">
            <a:extLst>
              <a:ext uri="{FF2B5EF4-FFF2-40B4-BE49-F238E27FC236}">
                <a16:creationId xmlns:a16="http://schemas.microsoft.com/office/drawing/2014/main" id="{80621BD9-8E07-4C22-B915-4E5E8F5D8411}"/>
              </a:ext>
            </a:extLst>
          </p:cNvPr>
          <p:cNvSpPr txBox="1">
            <a:spLocks/>
          </p:cNvSpPr>
          <p:nvPr/>
        </p:nvSpPr>
        <p:spPr bwMode="auto">
          <a:xfrm>
            <a:off x="243419" y="596805"/>
            <a:ext cx="11582400" cy="815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dirty="0" smtClean="0">
                <a:solidFill>
                  <a:srgbClr val="0070C0"/>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计划体系分为三个层级：</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6</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个月月度滚动中期计划、</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4+1+1</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周周度滚动短期计划、</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3+1</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日滚动计划（提前</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3</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天锁定</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1</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天）</a:t>
            </a:r>
            <a:endParaRPr kumimoji="0" lang="zh-CN" altLang="en-US" sz="20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endParaRPr>
          </a:p>
        </p:txBody>
      </p:sp>
      <p:sp>
        <p:nvSpPr>
          <p:cNvPr id="34" name="矩形 6">
            <a:extLst>
              <a:ext uri="{FF2B5EF4-FFF2-40B4-BE49-F238E27FC236}">
                <a16:creationId xmlns:a16="http://schemas.microsoft.com/office/drawing/2014/main" id="{7ED33F5C-D2CC-4ADC-BE68-B84AF96BFA9C}"/>
              </a:ext>
            </a:extLst>
          </p:cNvPr>
          <p:cNvSpPr>
            <a:spLocks noChangeArrowheads="1"/>
          </p:cNvSpPr>
          <p:nvPr/>
        </p:nvSpPr>
        <p:spPr bwMode="auto">
          <a:xfrm>
            <a:off x="619678" y="3641017"/>
            <a:ext cx="563759" cy="257979"/>
          </a:xfrm>
          <a:prstGeom prst="rect">
            <a:avLst/>
          </a:prstGeom>
          <a:solidFill>
            <a:srgbClr val="8064A2">
              <a:lumMod val="20000"/>
              <a:lumOff val="80000"/>
            </a:srgbClr>
          </a:solidFill>
          <a:ln w="9525" algn="ctr">
            <a:solidFill>
              <a:srgbClr val="000000"/>
            </a:solidFill>
            <a:round/>
            <a:headEnd/>
            <a:tailEnd/>
          </a:ln>
        </p:spPr>
        <p:txBody>
          <a:bodyPr lIns="90000" tIns="46800" rIns="90000" bIns="4680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35" name="矩形 43">
            <a:extLst>
              <a:ext uri="{FF2B5EF4-FFF2-40B4-BE49-F238E27FC236}">
                <a16:creationId xmlns:a16="http://schemas.microsoft.com/office/drawing/2014/main" id="{29146B11-2881-4EBF-8FBF-D5E495D29704}"/>
              </a:ext>
            </a:extLst>
          </p:cNvPr>
          <p:cNvSpPr>
            <a:spLocks noChangeArrowheads="1"/>
          </p:cNvSpPr>
          <p:nvPr/>
        </p:nvSpPr>
        <p:spPr bwMode="auto">
          <a:xfrm>
            <a:off x="1763402"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2</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36" name="矩形 43">
            <a:extLst>
              <a:ext uri="{FF2B5EF4-FFF2-40B4-BE49-F238E27FC236}">
                <a16:creationId xmlns:a16="http://schemas.microsoft.com/office/drawing/2014/main" id="{D2B5EC62-916F-41FC-B956-DA8AAE47E7F5}"/>
              </a:ext>
            </a:extLst>
          </p:cNvPr>
          <p:cNvSpPr>
            <a:spLocks noChangeArrowheads="1"/>
          </p:cNvSpPr>
          <p:nvPr/>
        </p:nvSpPr>
        <p:spPr bwMode="auto">
          <a:xfrm>
            <a:off x="1189392"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1</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37" name="矩形 43">
            <a:extLst>
              <a:ext uri="{FF2B5EF4-FFF2-40B4-BE49-F238E27FC236}">
                <a16:creationId xmlns:a16="http://schemas.microsoft.com/office/drawing/2014/main" id="{D49585A7-DBC2-419A-B1F5-B68186EBEC56}"/>
              </a:ext>
            </a:extLst>
          </p:cNvPr>
          <p:cNvSpPr>
            <a:spLocks noChangeArrowheads="1"/>
          </p:cNvSpPr>
          <p:nvPr/>
        </p:nvSpPr>
        <p:spPr bwMode="auto">
          <a:xfrm>
            <a:off x="2915526"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4</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38" name="矩形 43">
            <a:extLst>
              <a:ext uri="{FF2B5EF4-FFF2-40B4-BE49-F238E27FC236}">
                <a16:creationId xmlns:a16="http://schemas.microsoft.com/office/drawing/2014/main" id="{7B6FDA2E-9573-4770-AD62-79309876922D}"/>
              </a:ext>
            </a:extLst>
          </p:cNvPr>
          <p:cNvSpPr>
            <a:spLocks noChangeArrowheads="1"/>
          </p:cNvSpPr>
          <p:nvPr/>
        </p:nvSpPr>
        <p:spPr bwMode="auto">
          <a:xfrm>
            <a:off x="2340212"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3</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39" name="矩形 5">
            <a:extLst>
              <a:ext uri="{FF2B5EF4-FFF2-40B4-BE49-F238E27FC236}">
                <a16:creationId xmlns:a16="http://schemas.microsoft.com/office/drawing/2014/main" id="{F9E2F01C-25FB-4B66-B5ED-19887BD6C1FE}"/>
              </a:ext>
            </a:extLst>
          </p:cNvPr>
          <p:cNvSpPr>
            <a:spLocks noChangeArrowheads="1"/>
          </p:cNvSpPr>
          <p:nvPr/>
        </p:nvSpPr>
        <p:spPr bwMode="auto">
          <a:xfrm>
            <a:off x="616006" y="1608126"/>
            <a:ext cx="827891" cy="251629"/>
          </a:xfrm>
          <a:prstGeom prst="rect">
            <a:avLst/>
          </a:prstGeom>
          <a:solidFill>
            <a:srgbClr val="FFFFCC"/>
          </a:solidFill>
          <a:ln w="9525" algn="ctr">
            <a:solidFill>
              <a:srgbClr val="000000"/>
            </a:solidFill>
            <a:round/>
            <a:headEnd/>
            <a:tailEnd/>
          </a:ln>
        </p:spPr>
        <p:txBody>
          <a:bodyPr lIns="90000" tIns="46800" rIns="9000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sp>
        <p:nvSpPr>
          <p:cNvPr id="40" name="矩形 8">
            <a:extLst>
              <a:ext uri="{FF2B5EF4-FFF2-40B4-BE49-F238E27FC236}">
                <a16:creationId xmlns:a16="http://schemas.microsoft.com/office/drawing/2014/main" id="{ADFFD123-EDB9-470A-B7F2-D97F66D4258A}"/>
              </a:ext>
            </a:extLst>
          </p:cNvPr>
          <p:cNvSpPr>
            <a:spLocks noChangeArrowheads="1"/>
          </p:cNvSpPr>
          <p:nvPr/>
        </p:nvSpPr>
        <p:spPr bwMode="auto">
          <a:xfrm>
            <a:off x="1439721" y="1608126"/>
            <a:ext cx="2291648" cy="251629"/>
          </a:xfrm>
          <a:prstGeom prst="rect">
            <a:avLst/>
          </a:prstGeom>
          <a:solidFill>
            <a:srgbClr val="FFFFCC"/>
          </a:solidFill>
          <a:ln w="9525" algn="ctr">
            <a:solidFill>
              <a:srgbClr val="000000"/>
            </a:solidFill>
            <a:round/>
            <a:headEnd/>
            <a:tailEnd/>
          </a:ln>
        </p:spPr>
        <p:txBody>
          <a:bodyPr lIns="90000" tIns="46800" rIns="9000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en-US" altLang="zh-CN"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1</a:t>
            </a: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grpSp>
        <p:nvGrpSpPr>
          <p:cNvPr id="41" name="组合 136">
            <a:extLst>
              <a:ext uri="{FF2B5EF4-FFF2-40B4-BE49-F238E27FC236}">
                <a16:creationId xmlns:a16="http://schemas.microsoft.com/office/drawing/2014/main" id="{1085B662-F5E3-4D05-8FE7-6CEFEAC10B63}"/>
              </a:ext>
            </a:extLst>
          </p:cNvPr>
          <p:cNvGrpSpPr/>
          <p:nvPr/>
        </p:nvGrpSpPr>
        <p:grpSpPr>
          <a:xfrm>
            <a:off x="3738090" y="1608126"/>
            <a:ext cx="6631851" cy="251629"/>
            <a:chOff x="2431354" y="1209262"/>
            <a:chExt cx="6660440" cy="360000"/>
          </a:xfrm>
        </p:grpSpPr>
        <p:sp>
          <p:nvSpPr>
            <p:cNvPr id="42" name="矩形 33">
              <a:extLst>
                <a:ext uri="{FF2B5EF4-FFF2-40B4-BE49-F238E27FC236}">
                  <a16:creationId xmlns:a16="http://schemas.microsoft.com/office/drawing/2014/main" id="{F31E1D1E-429C-47B8-826C-27A0ED894FFB}"/>
                </a:ext>
              </a:extLst>
            </p:cNvPr>
            <p:cNvSpPr>
              <a:spLocks noChangeArrowheads="1"/>
            </p:cNvSpPr>
            <p:nvPr/>
          </p:nvSpPr>
          <p:spPr bwMode="auto">
            <a:xfrm>
              <a:off x="2431354" y="1209262"/>
              <a:ext cx="2313933" cy="360000"/>
            </a:xfrm>
            <a:prstGeom prst="rect">
              <a:avLst/>
            </a:prstGeom>
            <a:solidFill>
              <a:srgbClr val="FFFFCC"/>
            </a:solidFill>
            <a:ln w="9525" algn="ctr">
              <a:solidFill>
                <a:srgbClr val="000000"/>
              </a:solidFill>
              <a:round/>
              <a:headEnd/>
              <a:tailEnd/>
            </a:ln>
          </p:spPr>
          <p:txBody>
            <a:bodyPr lIns="0" tIns="46800" rIns="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en-US" altLang="zh-CN"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2</a:t>
              </a: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sp>
          <p:nvSpPr>
            <p:cNvPr id="43" name="矩形 38">
              <a:extLst>
                <a:ext uri="{FF2B5EF4-FFF2-40B4-BE49-F238E27FC236}">
                  <a16:creationId xmlns:a16="http://schemas.microsoft.com/office/drawing/2014/main" id="{79E4D22B-4012-4D6C-BC00-972EF4F2198D}"/>
                </a:ext>
              </a:extLst>
            </p:cNvPr>
            <p:cNvSpPr>
              <a:spLocks noChangeArrowheads="1"/>
            </p:cNvSpPr>
            <p:nvPr/>
          </p:nvSpPr>
          <p:spPr bwMode="auto">
            <a:xfrm>
              <a:off x="4754516"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en-US" altLang="zh-CN"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3</a:t>
              </a: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sp>
          <p:nvSpPr>
            <p:cNvPr id="44" name="矩形 33">
              <a:extLst>
                <a:ext uri="{FF2B5EF4-FFF2-40B4-BE49-F238E27FC236}">
                  <a16:creationId xmlns:a16="http://schemas.microsoft.com/office/drawing/2014/main" id="{71EDED89-ABA1-402D-AD14-9DABFDEEA3F1}"/>
                </a:ext>
              </a:extLst>
            </p:cNvPr>
            <p:cNvSpPr>
              <a:spLocks noChangeArrowheads="1"/>
            </p:cNvSpPr>
            <p:nvPr/>
          </p:nvSpPr>
          <p:spPr bwMode="auto">
            <a:xfrm>
              <a:off x="5836927"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zh-CN" altLang="zh-CN"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4</a:t>
              </a: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sp>
          <p:nvSpPr>
            <p:cNvPr id="45" name="矩形 38">
              <a:extLst>
                <a:ext uri="{FF2B5EF4-FFF2-40B4-BE49-F238E27FC236}">
                  <a16:creationId xmlns:a16="http://schemas.microsoft.com/office/drawing/2014/main" id="{13B6F71C-2055-4C7A-A9D8-F33A33245391}"/>
                </a:ext>
              </a:extLst>
            </p:cNvPr>
            <p:cNvSpPr>
              <a:spLocks noChangeArrowheads="1"/>
            </p:cNvSpPr>
            <p:nvPr/>
          </p:nvSpPr>
          <p:spPr bwMode="auto">
            <a:xfrm>
              <a:off x="6923918"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zh-CN" altLang="zh-CN"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5</a:t>
              </a: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sp>
          <p:nvSpPr>
            <p:cNvPr id="46" name="矩形 33">
              <a:extLst>
                <a:ext uri="{FF2B5EF4-FFF2-40B4-BE49-F238E27FC236}">
                  <a16:creationId xmlns:a16="http://schemas.microsoft.com/office/drawing/2014/main" id="{DDB2BCA4-BD45-4D1D-9C82-92652F7092B5}"/>
                </a:ext>
              </a:extLst>
            </p:cNvPr>
            <p:cNvSpPr>
              <a:spLocks noChangeArrowheads="1"/>
            </p:cNvSpPr>
            <p:nvPr/>
          </p:nvSpPr>
          <p:spPr bwMode="auto">
            <a:xfrm>
              <a:off x="8007139"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marL="0" marR="0" lvl="0" indent="0" algn="ctr" defTabSz="914400" rtl="0" eaLnBrk="0" fontAlgn="base" latinLnBrk="0" hangingPunct="0">
                <a:lnSpc>
                  <a:spcPct val="90000"/>
                </a:lnSpc>
                <a:spcBef>
                  <a:spcPct val="20000"/>
                </a:spcBef>
                <a:spcAft>
                  <a:spcPct val="0"/>
                </a:spcAft>
                <a:buClr>
                  <a:srgbClr val="000000"/>
                </a:buClr>
                <a:buSzTx/>
                <a:buFont typeface="Arial" pitchFamily="34" charset="0"/>
                <a:buNone/>
                <a:tabLst/>
                <a:defRPr/>
              </a:pPr>
              <a:r>
                <a:rPr kumimoji="0" lang="zh-CN" altLang="zh-CN"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6</a:t>
              </a: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月</a:t>
              </a:r>
            </a:p>
          </p:txBody>
        </p:sp>
      </p:grpSp>
      <p:sp>
        <p:nvSpPr>
          <p:cNvPr id="47" name="矩形 43">
            <a:extLst>
              <a:ext uri="{FF2B5EF4-FFF2-40B4-BE49-F238E27FC236}">
                <a16:creationId xmlns:a16="http://schemas.microsoft.com/office/drawing/2014/main" id="{B2766E56-DD83-421E-BBAA-D578ED571531}"/>
              </a:ext>
            </a:extLst>
          </p:cNvPr>
          <p:cNvSpPr>
            <a:spLocks noChangeArrowheads="1"/>
          </p:cNvSpPr>
          <p:nvPr/>
        </p:nvSpPr>
        <p:spPr bwMode="auto">
          <a:xfrm>
            <a:off x="3489164" y="3641017"/>
            <a:ext cx="578162"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5</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48" name="矩形 43">
            <a:extLst>
              <a:ext uri="{FF2B5EF4-FFF2-40B4-BE49-F238E27FC236}">
                <a16:creationId xmlns:a16="http://schemas.microsoft.com/office/drawing/2014/main" id="{07FA7088-3244-41DC-AE4F-CEB2C1917675}"/>
              </a:ext>
            </a:extLst>
          </p:cNvPr>
          <p:cNvSpPr>
            <a:spLocks noChangeArrowheads="1"/>
          </p:cNvSpPr>
          <p:nvPr/>
        </p:nvSpPr>
        <p:spPr bwMode="auto">
          <a:xfrm>
            <a:off x="7417383"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2</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49" name="矩形 43">
            <a:extLst>
              <a:ext uri="{FF2B5EF4-FFF2-40B4-BE49-F238E27FC236}">
                <a16:creationId xmlns:a16="http://schemas.microsoft.com/office/drawing/2014/main" id="{6D8FD455-D76C-4343-A312-3B7C658B89DB}"/>
              </a:ext>
            </a:extLst>
          </p:cNvPr>
          <p:cNvSpPr>
            <a:spLocks noChangeArrowheads="1"/>
          </p:cNvSpPr>
          <p:nvPr/>
        </p:nvSpPr>
        <p:spPr bwMode="auto">
          <a:xfrm>
            <a:off x="6843373"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1</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50" name="矩形 43">
            <a:extLst>
              <a:ext uri="{FF2B5EF4-FFF2-40B4-BE49-F238E27FC236}">
                <a16:creationId xmlns:a16="http://schemas.microsoft.com/office/drawing/2014/main" id="{B1FAEE4F-F3A7-44E2-B60C-4F932F5B0D96}"/>
              </a:ext>
            </a:extLst>
          </p:cNvPr>
          <p:cNvSpPr>
            <a:spLocks noChangeArrowheads="1"/>
          </p:cNvSpPr>
          <p:nvPr/>
        </p:nvSpPr>
        <p:spPr bwMode="auto">
          <a:xfrm>
            <a:off x="8550653"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4</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51" name="矩形 43">
            <a:extLst>
              <a:ext uri="{FF2B5EF4-FFF2-40B4-BE49-F238E27FC236}">
                <a16:creationId xmlns:a16="http://schemas.microsoft.com/office/drawing/2014/main" id="{545F7307-3E13-417C-B95C-FC62C60114AD}"/>
              </a:ext>
            </a:extLst>
          </p:cNvPr>
          <p:cNvSpPr>
            <a:spLocks noChangeArrowheads="1"/>
          </p:cNvSpPr>
          <p:nvPr/>
        </p:nvSpPr>
        <p:spPr bwMode="auto">
          <a:xfrm>
            <a:off x="7984766"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3</a:t>
            </a:r>
            <a:r>
              <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sp>
        <p:nvSpPr>
          <p:cNvPr id="52" name="文本框 51">
            <a:extLst>
              <a:ext uri="{FF2B5EF4-FFF2-40B4-BE49-F238E27FC236}">
                <a16:creationId xmlns:a16="http://schemas.microsoft.com/office/drawing/2014/main" id="{BF0EE20F-A33D-4F7A-8405-941E698C2FEF}"/>
              </a:ext>
            </a:extLst>
          </p:cNvPr>
          <p:cNvSpPr txBox="1"/>
          <p:nvPr/>
        </p:nvSpPr>
        <p:spPr bwMode="auto">
          <a:xfrm>
            <a:off x="1801120" y="3402326"/>
            <a:ext cx="1451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营销入库</a:t>
            </a:r>
            <a:r>
              <a:rPr kumimoji="1" lang="zh-CN" altLang="en-US" sz="1200" b="0" i="0" u="none" strike="noStrike" kern="1200" cap="none" spc="0" normalizeH="0" baseline="0" noProof="0" dirty="0" smtClean="0">
                <a:ln>
                  <a:noFill/>
                </a:ln>
                <a:solidFill>
                  <a:srgbClr val="000000"/>
                </a:solidFill>
                <a:effectLst/>
                <a:uLnTx/>
                <a:uFillTx/>
                <a:latin typeface="微软雅黑"/>
                <a:ea typeface="微软雅黑"/>
                <a:cs typeface="微软雅黑"/>
              </a:rPr>
              <a:t>：</a:t>
            </a:r>
            <a:r>
              <a:rPr kumimoji="1" lang="en-US" altLang="zh-CN" sz="1200" b="0" i="0" u="none" strike="noStrike" kern="1200" cap="none" spc="0" normalizeH="0" baseline="0" noProof="0" dirty="0">
                <a:ln>
                  <a:noFill/>
                </a:ln>
                <a:solidFill>
                  <a:srgbClr val="000000"/>
                </a:solidFill>
                <a:effectLst/>
                <a:uLnTx/>
                <a:uFillTx/>
                <a:latin typeface="微软雅黑"/>
                <a:ea typeface="微软雅黑"/>
                <a:cs typeface="微软雅黑"/>
              </a:rPr>
              <a:t>4</a:t>
            </a:r>
            <a:r>
              <a:rPr kumimoji="1" lang="en-US" altLang="zh-CN" sz="1200" b="0" i="0" u="none" strike="noStrike" kern="1200" cap="none" spc="0" normalizeH="0" baseline="0" noProof="0" dirty="0" smtClean="0">
                <a:ln>
                  <a:noFill/>
                </a:ln>
                <a:solidFill>
                  <a:srgbClr val="000000"/>
                </a:solidFill>
                <a:effectLst/>
                <a:uLnTx/>
                <a:uFillTx/>
                <a:latin typeface="微软雅黑"/>
                <a:ea typeface="微软雅黑"/>
                <a:cs typeface="微软雅黑"/>
              </a:rPr>
              <a:t>+1+1</a:t>
            </a:r>
            <a:endPar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endParaRPr>
          </a:p>
        </p:txBody>
      </p:sp>
      <p:sp>
        <p:nvSpPr>
          <p:cNvPr id="53" name="文本框 52">
            <a:extLst>
              <a:ext uri="{FF2B5EF4-FFF2-40B4-BE49-F238E27FC236}">
                <a16:creationId xmlns:a16="http://schemas.microsoft.com/office/drawing/2014/main" id="{636445B3-7BA5-4453-84F0-7D1CA5546309}"/>
              </a:ext>
            </a:extLst>
          </p:cNvPr>
          <p:cNvSpPr txBox="1"/>
          <p:nvPr/>
        </p:nvSpPr>
        <p:spPr bwMode="auto">
          <a:xfrm>
            <a:off x="7123425" y="3387941"/>
            <a:ext cx="1451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主机上线</a:t>
            </a:r>
            <a:r>
              <a:rPr kumimoji="1" lang="zh-CN" altLang="en-US" sz="1200" b="0" i="0" u="none" strike="noStrike" kern="1200" cap="none" spc="0" normalizeH="0" baseline="0" noProof="0" dirty="0" smtClean="0">
                <a:ln>
                  <a:noFill/>
                </a:ln>
                <a:solidFill>
                  <a:srgbClr val="000000"/>
                </a:solidFill>
                <a:effectLst/>
                <a:uLnTx/>
                <a:uFillTx/>
                <a:latin typeface="微软雅黑"/>
                <a:ea typeface="微软雅黑"/>
                <a:cs typeface="微软雅黑"/>
              </a:rPr>
              <a:t>：</a:t>
            </a:r>
            <a:r>
              <a:rPr kumimoji="1" lang="en-US" altLang="zh-CN" sz="1200" b="0" i="0" u="none" strike="noStrike" kern="1200" cap="none" spc="0" normalizeH="0" baseline="0" noProof="0" dirty="0">
                <a:ln>
                  <a:noFill/>
                </a:ln>
                <a:solidFill>
                  <a:srgbClr val="000000"/>
                </a:solidFill>
                <a:effectLst/>
                <a:uLnTx/>
                <a:uFillTx/>
                <a:latin typeface="微软雅黑"/>
                <a:ea typeface="微软雅黑"/>
                <a:cs typeface="微软雅黑"/>
              </a:rPr>
              <a:t>3</a:t>
            </a:r>
            <a:r>
              <a:rPr kumimoji="1" lang="en-US" altLang="zh-CN" sz="1200" b="0" i="0" u="none" strike="noStrike" kern="1200" cap="none" spc="0" normalizeH="0" baseline="0" noProof="0" dirty="0" smtClean="0">
                <a:ln>
                  <a:noFill/>
                </a:ln>
                <a:solidFill>
                  <a:srgbClr val="000000"/>
                </a:solidFill>
                <a:effectLst/>
                <a:uLnTx/>
                <a:uFillTx/>
                <a:latin typeface="微软雅黑"/>
                <a:ea typeface="微软雅黑"/>
                <a:cs typeface="微软雅黑"/>
              </a:rPr>
              <a:t>+1+1</a:t>
            </a:r>
            <a:endPar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endParaRPr>
          </a:p>
        </p:txBody>
      </p:sp>
      <p:sp>
        <p:nvSpPr>
          <p:cNvPr id="54" name="文本框 53">
            <a:extLst>
              <a:ext uri="{FF2B5EF4-FFF2-40B4-BE49-F238E27FC236}">
                <a16:creationId xmlns:a16="http://schemas.microsoft.com/office/drawing/2014/main" id="{AB206FBF-1487-46CA-953B-80436F94B7C6}"/>
              </a:ext>
            </a:extLst>
          </p:cNvPr>
          <p:cNvSpPr txBox="1"/>
          <p:nvPr/>
        </p:nvSpPr>
        <p:spPr bwMode="auto">
          <a:xfrm>
            <a:off x="4794570" y="3488679"/>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需求传递</a:t>
            </a:r>
          </a:p>
        </p:txBody>
      </p:sp>
      <p:cxnSp>
        <p:nvCxnSpPr>
          <p:cNvPr id="55" name="直接箭头连接符 54">
            <a:extLst>
              <a:ext uri="{FF2B5EF4-FFF2-40B4-BE49-F238E27FC236}">
                <a16:creationId xmlns:a16="http://schemas.microsoft.com/office/drawing/2014/main" id="{8671DF4D-66F5-486A-A34D-9710A1AC6602}"/>
              </a:ext>
            </a:extLst>
          </p:cNvPr>
          <p:cNvCxnSpPr>
            <a:stCxn id="62" idx="3"/>
            <a:endCxn id="57" idx="1"/>
          </p:cNvCxnSpPr>
          <p:nvPr/>
        </p:nvCxnSpPr>
        <p:spPr bwMode="auto">
          <a:xfrm flipV="1">
            <a:off x="4664458" y="3766832"/>
            <a:ext cx="1349352" cy="5497"/>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56" name="文本框 55">
            <a:extLst>
              <a:ext uri="{FF2B5EF4-FFF2-40B4-BE49-F238E27FC236}">
                <a16:creationId xmlns:a16="http://schemas.microsoft.com/office/drawing/2014/main" id="{6FE8366C-D1AB-43C6-8628-65228A9CF81F}"/>
              </a:ext>
            </a:extLst>
          </p:cNvPr>
          <p:cNvSpPr txBox="1"/>
          <p:nvPr/>
        </p:nvSpPr>
        <p:spPr bwMode="auto">
          <a:xfrm>
            <a:off x="4794570" y="4218997"/>
            <a:ext cx="1568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主机公司分解计划</a:t>
            </a:r>
          </a:p>
        </p:txBody>
      </p:sp>
      <p:sp>
        <p:nvSpPr>
          <p:cNvPr id="57" name="矩形 6">
            <a:extLst>
              <a:ext uri="{FF2B5EF4-FFF2-40B4-BE49-F238E27FC236}">
                <a16:creationId xmlns:a16="http://schemas.microsoft.com/office/drawing/2014/main" id="{F8E27E4E-F644-476E-95E9-3A2CB7B73718}"/>
              </a:ext>
            </a:extLst>
          </p:cNvPr>
          <p:cNvSpPr>
            <a:spLocks noChangeArrowheads="1"/>
          </p:cNvSpPr>
          <p:nvPr/>
        </p:nvSpPr>
        <p:spPr bwMode="auto">
          <a:xfrm>
            <a:off x="6013810" y="3641017"/>
            <a:ext cx="827891" cy="251629"/>
          </a:xfrm>
          <a:prstGeom prst="rect">
            <a:avLst/>
          </a:prstGeom>
          <a:solidFill>
            <a:srgbClr val="8064A2">
              <a:lumMod val="20000"/>
              <a:lumOff val="80000"/>
            </a:srgbClr>
          </a:solidFill>
          <a:ln w="9525" algn="ctr">
            <a:solidFill>
              <a:srgbClr val="000000"/>
            </a:solidFill>
            <a:round/>
            <a:headEnd/>
            <a:tailEnd/>
          </a:ln>
        </p:spPr>
        <p:txBody>
          <a:bodyPr lIns="90000" tIns="46800" rIns="90000" bIns="4680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周</a:t>
            </a:r>
          </a:p>
        </p:txBody>
      </p:sp>
      <p:cxnSp>
        <p:nvCxnSpPr>
          <p:cNvPr id="58" name="连接符: 肘形 11">
            <a:extLst>
              <a:ext uri="{FF2B5EF4-FFF2-40B4-BE49-F238E27FC236}">
                <a16:creationId xmlns:a16="http://schemas.microsoft.com/office/drawing/2014/main" id="{6E0B3090-96BC-4146-AD72-7FD2EAA552C5}"/>
              </a:ext>
            </a:extLst>
          </p:cNvPr>
          <p:cNvCxnSpPr/>
          <p:nvPr/>
        </p:nvCxnSpPr>
        <p:spPr bwMode="auto">
          <a:xfrm rot="5400000">
            <a:off x="6870968" y="1365414"/>
            <a:ext cx="12700" cy="5054465"/>
          </a:xfrm>
          <a:prstGeom prst="bentConnector3">
            <a:avLst>
              <a:gd name="adj1" fmla="val 1800000"/>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59" name="文本框 58">
            <a:extLst>
              <a:ext uri="{FF2B5EF4-FFF2-40B4-BE49-F238E27FC236}">
                <a16:creationId xmlns:a16="http://schemas.microsoft.com/office/drawing/2014/main" id="{4CF18F71-875B-44B7-ACC7-ECC8C17517AD}"/>
              </a:ext>
            </a:extLst>
          </p:cNvPr>
          <p:cNvSpPr txBox="1"/>
          <p:nvPr/>
        </p:nvSpPr>
        <p:spPr bwMode="auto">
          <a:xfrm>
            <a:off x="4729999" y="377994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计划调整评审</a:t>
            </a:r>
          </a:p>
        </p:txBody>
      </p:sp>
      <p:sp>
        <p:nvSpPr>
          <p:cNvPr id="60" name="AutoShape 19">
            <a:extLst>
              <a:ext uri="{FF2B5EF4-FFF2-40B4-BE49-F238E27FC236}">
                <a16:creationId xmlns:a16="http://schemas.microsoft.com/office/drawing/2014/main" id="{11742882-E259-4C77-8823-CAD86CE7FDFD}"/>
              </a:ext>
            </a:extLst>
          </p:cNvPr>
          <p:cNvSpPr>
            <a:spLocks noChangeArrowheads="1"/>
          </p:cNvSpPr>
          <p:nvPr/>
        </p:nvSpPr>
        <p:spPr bwMode="auto">
          <a:xfrm>
            <a:off x="1479729" y="5217879"/>
            <a:ext cx="779875" cy="607887"/>
          </a:xfrm>
          <a:prstGeom prst="homePlate">
            <a:avLst>
              <a:gd name="adj" fmla="val 11731"/>
            </a:avLst>
          </a:prstGeom>
          <a:solidFill>
            <a:srgbClr val="4F81BD">
              <a:lumMod val="40000"/>
              <a:lumOff val="60000"/>
            </a:srgbClr>
          </a:solidFill>
          <a:ln w="6350" algn="ctr">
            <a:noFill/>
            <a:miter lim="800000"/>
            <a:headEnd/>
            <a:tailEnd/>
          </a:ln>
        </p:spPr>
        <p:txBody>
          <a:bodyPr wrap="none" lIns="0" tIns="0" rIns="0" bIns="0" anchor="t"/>
          <a:lstStyle/>
          <a:p>
            <a:pPr marL="0" marR="0" lvl="0" indent="0" algn="l" defTabSz="981075" rtl="0" eaLnBrk="0" fontAlgn="auto" latinLnBrk="0" hangingPunct="0">
              <a:lnSpc>
                <a:spcPct val="120000"/>
              </a:lnSpc>
              <a:spcBef>
                <a:spcPct val="5000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日滚动计划</a:t>
            </a:r>
          </a:p>
        </p:txBody>
      </p:sp>
      <p:sp>
        <p:nvSpPr>
          <p:cNvPr id="87" name="AutoShape 14">
            <a:extLst>
              <a:ext uri="{FF2B5EF4-FFF2-40B4-BE49-F238E27FC236}">
                <a16:creationId xmlns:a16="http://schemas.microsoft.com/office/drawing/2014/main" id="{02A67CE6-E761-4355-8DE8-4E66E623B5A9}"/>
              </a:ext>
            </a:extLst>
          </p:cNvPr>
          <p:cNvSpPr>
            <a:spLocks noChangeArrowheads="1"/>
          </p:cNvSpPr>
          <p:nvPr/>
        </p:nvSpPr>
        <p:spPr bwMode="auto">
          <a:xfrm>
            <a:off x="2583065" y="5217879"/>
            <a:ext cx="779873" cy="607887"/>
          </a:xfrm>
          <a:prstGeom prst="homePlate">
            <a:avLst>
              <a:gd name="adj" fmla="val 15821"/>
            </a:avLst>
          </a:prstGeom>
          <a:solidFill>
            <a:srgbClr val="C0C0C0"/>
          </a:solidFill>
          <a:ln w="6350" algn="ctr">
            <a:noFill/>
            <a:miter lim="800000"/>
            <a:headEnd/>
            <a:tailEnd/>
          </a:ln>
        </p:spPr>
        <p:txBody>
          <a:bodyPr wrap="none" lIns="0" tIns="0" rIns="0" bIns="0" anchor="ctr"/>
          <a:lstStyle/>
          <a:p>
            <a:pPr marL="0" marR="0" lvl="0" indent="0" algn="l" defTabSz="981075" rtl="0" eaLnBrk="0" fontAlgn="base" latinLnBrk="0" hangingPunct="0">
              <a:lnSpc>
                <a:spcPct val="100000"/>
              </a:lnSpc>
              <a:spcBef>
                <a:spcPct val="50000"/>
              </a:spcBef>
              <a:spcAft>
                <a:spcPct val="0"/>
              </a:spcAft>
              <a:buClrTx/>
              <a:buSzTx/>
              <a:buFontTx/>
              <a:buNone/>
              <a:tabLst/>
              <a:defRPr/>
            </a:pPr>
            <a:r>
              <a:rPr kumimoji="0" lang="zh-CN" altLang="en-US" sz="105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零部件交付</a:t>
            </a:r>
          </a:p>
        </p:txBody>
      </p:sp>
      <p:sp>
        <p:nvSpPr>
          <p:cNvPr id="88" name="矩形 87">
            <a:extLst>
              <a:ext uri="{FF2B5EF4-FFF2-40B4-BE49-F238E27FC236}">
                <a16:creationId xmlns:a16="http://schemas.microsoft.com/office/drawing/2014/main" id="{ECAE8FB1-20A4-42B2-9653-420B21F98FF9}"/>
              </a:ext>
            </a:extLst>
          </p:cNvPr>
          <p:cNvSpPr/>
          <p:nvPr/>
        </p:nvSpPr>
        <p:spPr bwMode="auto">
          <a:xfrm>
            <a:off x="1479731" y="5431878"/>
            <a:ext cx="491176" cy="315107"/>
          </a:xfrm>
          <a:prstGeom prst="rect">
            <a:avLst/>
          </a:prstGeom>
          <a:solidFill>
            <a:srgbClr val="FF0000"/>
          </a:solidFill>
          <a:ln w="6350">
            <a:solidFill>
              <a:sysClr val="windowText" lastClr="000000"/>
            </a:solidFill>
            <a:miter lim="800000"/>
            <a:headEnd/>
            <a:tailEnd/>
          </a:ln>
        </p:spPr>
        <p:txBody>
          <a:bodyPr lIns="0" rIns="0" rtlCol="0" anchor="ctr">
            <a:noAutofit/>
          </a:bodyPr>
          <a:lstStyle/>
          <a:p>
            <a:pPr marL="0" marR="0" lvl="0" indent="0" algn="ctr" defTabSz="914400" rtl="0" eaLnBrk="0" fontAlgn="auto" latinLnBrk="0" hangingPunct="0">
              <a:lnSpc>
                <a:spcPct val="100000"/>
              </a:lnSpc>
              <a:spcBef>
                <a:spcPts val="0"/>
              </a:spcBef>
              <a:spcAft>
                <a:spcPts val="0"/>
              </a:spcAft>
              <a:buClr>
                <a:prstClr val="black"/>
              </a:buClr>
              <a:buSzTx/>
              <a:buFontTx/>
              <a:buNone/>
              <a:tabLst/>
              <a:defRPr/>
            </a:pPr>
            <a:r>
              <a:rPr kumimoji="0" lang="zh-CN" altLang="en-US"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提前</a:t>
            </a:r>
            <a:r>
              <a:rPr kumimoji="0" lang="en-US" altLang="zh-CN"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3</a:t>
            </a:r>
            <a:r>
              <a:rPr kumimoji="0" lang="zh-CN" altLang="en-US"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天</a:t>
            </a:r>
            <a:r>
              <a:rPr kumimoji="0" lang="en-US" altLang="zh-CN"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
            </a:r>
            <a:br>
              <a:rPr kumimoji="0" lang="en-US" altLang="zh-CN"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br>
            <a:r>
              <a:rPr kumimoji="0" lang="zh-CN" altLang="en-US"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锁定</a:t>
            </a:r>
            <a:r>
              <a:rPr kumimoji="0" lang="en-US" altLang="zh-CN"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1</a:t>
            </a:r>
            <a:r>
              <a:rPr kumimoji="0" lang="zh-CN" altLang="en-US" sz="9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天</a:t>
            </a:r>
          </a:p>
        </p:txBody>
      </p:sp>
      <p:sp>
        <p:nvSpPr>
          <p:cNvPr id="89" name="AutoShape 78">
            <a:extLst>
              <a:ext uri="{FF2B5EF4-FFF2-40B4-BE49-F238E27FC236}">
                <a16:creationId xmlns:a16="http://schemas.microsoft.com/office/drawing/2014/main" id="{32858F12-4442-4ECE-9B26-37CB490E591B}"/>
              </a:ext>
            </a:extLst>
          </p:cNvPr>
          <p:cNvSpPr>
            <a:spLocks noChangeArrowheads="1"/>
          </p:cNvSpPr>
          <p:nvPr/>
        </p:nvSpPr>
        <p:spPr bwMode="auto">
          <a:xfrm>
            <a:off x="3726337" y="5242486"/>
            <a:ext cx="903147" cy="425907"/>
          </a:xfrm>
          <a:prstGeom prst="wedgeRoundRectCallout">
            <a:avLst>
              <a:gd name="adj1" fmla="val -80855"/>
              <a:gd name="adj2" fmla="val 1312"/>
              <a:gd name="adj3" fmla="val 16667"/>
            </a:avLst>
          </a:prstGeom>
          <a:solidFill>
            <a:srgbClr val="FFFFCC"/>
          </a:solidFill>
          <a:ln w="19050" algn="ctr">
            <a:solidFill>
              <a:srgbClr val="242490"/>
            </a:solidFill>
            <a:miter lim="800000"/>
            <a:headEnd/>
            <a:tailEnd/>
          </a:ln>
        </p:spPr>
        <p:txBody>
          <a:bodyPr lIns="72000" tIns="36000" rIns="36000" bIns="36000" anchor="t"/>
          <a:lstStyle/>
          <a:p>
            <a:pPr marL="0" marR="0" lvl="1" indent="0" algn="l" defTabSz="914400" rtl="0" eaLnBrk="0" fontAlgn="base" latinLnBrk="0" hangingPunct="0">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送货计划</a:t>
            </a:r>
          </a:p>
          <a:p>
            <a:pPr marL="0" marR="0" lvl="1" indent="0" algn="l" defTabSz="914400" rtl="0" eaLnBrk="0" fontAlgn="base" latinLnBrk="0" hangingPunct="0">
              <a:lnSpc>
                <a:spcPct val="100000"/>
              </a:lnSpc>
              <a:spcBef>
                <a:spcPts val="300"/>
              </a:spcBef>
              <a:spcAft>
                <a:spcPct val="0"/>
              </a:spcAft>
              <a:buClrTx/>
              <a:buSzTx/>
              <a:buFontTx/>
              <a:buNone/>
              <a:tabLst/>
              <a:defRPr/>
            </a:pPr>
            <a:endParaRPr kumimoji="0" lang="en-US" altLang="zh-CN" sz="12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0" name="AutoShape 78">
            <a:extLst>
              <a:ext uri="{FF2B5EF4-FFF2-40B4-BE49-F238E27FC236}">
                <a16:creationId xmlns:a16="http://schemas.microsoft.com/office/drawing/2014/main" id="{8D04F44F-8CD6-4FF4-87FC-0994700B2C47}"/>
              </a:ext>
            </a:extLst>
          </p:cNvPr>
          <p:cNvSpPr>
            <a:spLocks noChangeArrowheads="1"/>
          </p:cNvSpPr>
          <p:nvPr/>
        </p:nvSpPr>
        <p:spPr bwMode="auto">
          <a:xfrm>
            <a:off x="9396824" y="4345384"/>
            <a:ext cx="2595068" cy="985751"/>
          </a:xfrm>
          <a:prstGeom prst="wedgeRoundRectCallout">
            <a:avLst>
              <a:gd name="adj1" fmla="val -72003"/>
              <a:gd name="adj2" fmla="val -56802"/>
              <a:gd name="adj3" fmla="val 16667"/>
            </a:avLst>
          </a:prstGeom>
          <a:solidFill>
            <a:srgbClr val="FFFFCC"/>
          </a:solidFill>
          <a:ln w="19050" algn="ctr">
            <a:solidFill>
              <a:srgbClr val="242490"/>
            </a:solidFill>
            <a:miter lim="800000"/>
            <a:headEnd/>
            <a:tailEnd/>
          </a:ln>
        </p:spPr>
        <p:txBody>
          <a:bodyPr lIns="72000" tIns="36000" rIns="36000" bIns="36000" anchor="t"/>
          <a:lstStyle/>
          <a:p>
            <a:pPr marL="0" marR="0" lvl="1" indent="0" algn="l" defTabSz="914400" rtl="0" eaLnBrk="0" fontAlgn="base" latinLnBrk="0" hangingPunct="0">
              <a:lnSpc>
                <a:spcPct val="100000"/>
              </a:lnSpc>
              <a:spcBef>
                <a:spcPts val="300"/>
              </a:spcBef>
              <a:spcAft>
                <a:spcPct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备货计划</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1" indent="0" algn="l" defTabSz="914400" rtl="0" eaLnBrk="0" fontAlgn="base" latinLnBrk="0" hangingPunct="0">
              <a:lnSpc>
                <a:spcPct val="100000"/>
              </a:lnSpc>
              <a:spcBef>
                <a:spcPts val="30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中、短期物料采购计划</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1" indent="0" algn="l" defTabSz="914400" rtl="0" eaLnBrk="0" fontAlgn="base" latinLnBrk="0" hangingPunct="0">
              <a:lnSpc>
                <a:spcPct val="100000"/>
              </a:lnSpc>
              <a:spcBef>
                <a:spcPts val="30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较短期物料供应商备货计划</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1" indent="0" algn="l" defTabSz="914400" rtl="0" eaLnBrk="0" fontAlgn="base" latinLnBrk="0" hangingPunct="0">
              <a:lnSpc>
                <a:spcPct val="100000"/>
              </a:lnSpc>
              <a:spcBef>
                <a:spcPts val="30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自制零部件生产计划</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1" name="AutoShape 19">
            <a:extLst>
              <a:ext uri="{FF2B5EF4-FFF2-40B4-BE49-F238E27FC236}">
                <a16:creationId xmlns:a16="http://schemas.microsoft.com/office/drawing/2014/main" id="{0CF54491-AC63-4315-A216-0A9D5AA4D685}"/>
              </a:ext>
            </a:extLst>
          </p:cNvPr>
          <p:cNvSpPr>
            <a:spLocks noChangeArrowheads="1"/>
          </p:cNvSpPr>
          <p:nvPr/>
        </p:nvSpPr>
        <p:spPr bwMode="auto">
          <a:xfrm>
            <a:off x="616007" y="2137999"/>
            <a:ext cx="2870208" cy="467311"/>
          </a:xfrm>
          <a:prstGeom prst="homePlate">
            <a:avLst>
              <a:gd name="adj" fmla="val 17692"/>
            </a:avLst>
          </a:prstGeom>
          <a:solidFill>
            <a:srgbClr val="4F81BD">
              <a:lumMod val="40000"/>
              <a:lumOff val="60000"/>
            </a:srgbClr>
          </a:solidFill>
          <a:ln w="6350" algn="ctr">
            <a:noFill/>
            <a:miter lim="800000"/>
            <a:headEnd/>
            <a:tailEnd/>
          </a:ln>
        </p:spPr>
        <p:txBody>
          <a:bodyPr wrap="none" lIns="0" tIns="0" rIns="0" bIns="0" anchor="ctr"/>
          <a:lstStyle/>
          <a:p>
            <a:pPr marL="0" marR="0" lvl="0" indent="0" algn="ctr" defTabSz="981075" rtl="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销售计划</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r>
            <a:b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b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（到月）</a:t>
            </a:r>
          </a:p>
        </p:txBody>
      </p:sp>
      <p:sp>
        <p:nvSpPr>
          <p:cNvPr id="92" name="AutoShape 19">
            <a:extLst>
              <a:ext uri="{FF2B5EF4-FFF2-40B4-BE49-F238E27FC236}">
                <a16:creationId xmlns:a16="http://schemas.microsoft.com/office/drawing/2014/main" id="{FF075129-A039-44E9-9E27-F788DDE49C7E}"/>
              </a:ext>
            </a:extLst>
          </p:cNvPr>
          <p:cNvSpPr>
            <a:spLocks noChangeArrowheads="1"/>
          </p:cNvSpPr>
          <p:nvPr/>
        </p:nvSpPr>
        <p:spPr bwMode="auto">
          <a:xfrm>
            <a:off x="4113539" y="2149513"/>
            <a:ext cx="2870209" cy="467311"/>
          </a:xfrm>
          <a:prstGeom prst="homePlate">
            <a:avLst>
              <a:gd name="adj" fmla="val 17692"/>
            </a:avLst>
          </a:prstGeom>
          <a:solidFill>
            <a:srgbClr val="4F81BD">
              <a:lumMod val="40000"/>
              <a:lumOff val="60000"/>
            </a:srgbClr>
          </a:solidFill>
          <a:ln w="6350" algn="ctr">
            <a:noFill/>
            <a:miter lim="800000"/>
            <a:headEnd/>
            <a:tailEnd/>
          </a:ln>
        </p:spPr>
        <p:txBody>
          <a:bodyPr wrap="none" lIns="0" tIns="0" rIns="0" bIns="0" anchor="ctr"/>
          <a:lstStyle/>
          <a:p>
            <a:pPr marL="0" marR="0" lvl="0" indent="0" algn="ctr" defTabSz="981075" rtl="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中期计划</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S&amp;OP</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计划</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r>
            <a:b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b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（到月）</a:t>
            </a:r>
          </a:p>
        </p:txBody>
      </p:sp>
      <p:sp>
        <p:nvSpPr>
          <p:cNvPr id="93" name="AutoShape 19">
            <a:extLst>
              <a:ext uri="{FF2B5EF4-FFF2-40B4-BE49-F238E27FC236}">
                <a16:creationId xmlns:a16="http://schemas.microsoft.com/office/drawing/2014/main" id="{7E37EB47-0990-4A46-B094-D957F3A89441}"/>
              </a:ext>
            </a:extLst>
          </p:cNvPr>
          <p:cNvSpPr>
            <a:spLocks noChangeArrowheads="1"/>
          </p:cNvSpPr>
          <p:nvPr/>
        </p:nvSpPr>
        <p:spPr bwMode="auto">
          <a:xfrm>
            <a:off x="7743075" y="2137998"/>
            <a:ext cx="2626866" cy="467311"/>
          </a:xfrm>
          <a:prstGeom prst="homePlate">
            <a:avLst>
              <a:gd name="adj" fmla="val 25032"/>
            </a:avLst>
          </a:prstGeom>
          <a:solidFill>
            <a:sysClr val="window" lastClr="FFFFFF">
              <a:lumMod val="75000"/>
            </a:sysClr>
          </a:solidFill>
          <a:ln w="6350" algn="ctr">
            <a:noFill/>
            <a:miter lim="800000"/>
            <a:headEnd/>
            <a:tailEnd/>
          </a:ln>
        </p:spPr>
        <p:txBody>
          <a:bodyPr wrap="none" lIns="0" tIns="0" rIns="0" bIns="0" anchor="ctr"/>
          <a:lstStyle/>
          <a:p>
            <a:pPr marL="0" marR="0" lvl="0" indent="0" algn="ctr" defTabSz="981075" rtl="0" eaLnBrk="0" fontAlgn="auto" latinLnBrk="0" hangingPunct="0">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月度零部件需求计划</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
            </a:r>
            <a:b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b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MRP</a:t>
            </a:r>
            <a:r>
              <a:rPr kumimoji="0" lang="zh-CN" altLang="en-US" sz="14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分解）</a:t>
            </a:r>
          </a:p>
        </p:txBody>
      </p:sp>
      <p:cxnSp>
        <p:nvCxnSpPr>
          <p:cNvPr id="94" name="直接箭头连接符 93">
            <a:extLst>
              <a:ext uri="{FF2B5EF4-FFF2-40B4-BE49-F238E27FC236}">
                <a16:creationId xmlns:a16="http://schemas.microsoft.com/office/drawing/2014/main" id="{784E5934-8F1F-4CFA-93CA-24282ED733F3}"/>
              </a:ext>
            </a:extLst>
          </p:cNvPr>
          <p:cNvCxnSpPr>
            <a:cxnSpLocks/>
          </p:cNvCxnSpPr>
          <p:nvPr/>
        </p:nvCxnSpPr>
        <p:spPr bwMode="auto">
          <a:xfrm flipV="1">
            <a:off x="612746" y="1412780"/>
            <a:ext cx="0" cy="5082288"/>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95" name="文本框 94">
            <a:extLst>
              <a:ext uri="{FF2B5EF4-FFF2-40B4-BE49-F238E27FC236}">
                <a16:creationId xmlns:a16="http://schemas.microsoft.com/office/drawing/2014/main" id="{220838C9-DD79-443D-955F-42FF617DE7A5}"/>
              </a:ext>
            </a:extLst>
          </p:cNvPr>
          <p:cNvSpPr txBox="1"/>
          <p:nvPr/>
        </p:nvSpPr>
        <p:spPr bwMode="auto">
          <a:xfrm>
            <a:off x="4767522" y="5346332"/>
            <a:ext cx="69640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日滚动计划排定之后不允许修改，如果需要修改，需要经过事业部总经理审批</a:t>
            </a:r>
            <a:endParaRPr kumimoji="1" lang="en-US" altLang="zh-CN" sz="1200" b="0" i="0" u="none" strike="noStrike" kern="1200" cap="none" spc="0" normalizeH="0" baseline="0" noProof="0" dirty="0">
              <a:ln>
                <a:noFill/>
              </a:ln>
              <a:solidFill>
                <a:srgbClr val="000000"/>
              </a:solidFill>
              <a:effectLst/>
              <a:uLnTx/>
              <a:uFillTx/>
              <a:latin typeface="微软雅黑"/>
              <a:ea typeface="微软雅黑"/>
              <a:cs typeface="微软雅黑"/>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产业链到主机厂的配送分为两类，一种是依据主机厂的日滚动计划（物流周期短，配送频繁），另外一种是依据主机厂的周计划（物流周期长，每周配送次数少，例如从中兴到重装）</a:t>
            </a:r>
            <a:endParaRPr kumimoji="1" lang="en-US" altLang="zh-CN" sz="1200" b="0" i="0" u="none" strike="noStrike" kern="1200" cap="none" spc="0" normalizeH="0" baseline="0" noProof="0" dirty="0">
              <a:ln>
                <a:noFill/>
              </a:ln>
              <a:solidFill>
                <a:srgbClr val="000000"/>
              </a:solidFill>
              <a:effectLst/>
              <a:uLnTx/>
              <a:uFillTx/>
              <a:latin typeface="微软雅黑"/>
              <a:ea typeface="微软雅黑"/>
              <a:cs typeface="微软雅黑"/>
            </a:endParaRPr>
          </a:p>
        </p:txBody>
      </p:sp>
      <p:sp>
        <p:nvSpPr>
          <p:cNvPr id="96" name="矩形 6">
            <a:extLst>
              <a:ext uri="{FF2B5EF4-FFF2-40B4-BE49-F238E27FC236}">
                <a16:creationId xmlns:a16="http://schemas.microsoft.com/office/drawing/2014/main" id="{D3D0D0D9-347C-48E2-9C03-10E6878A78FA}"/>
              </a:ext>
            </a:extLst>
          </p:cNvPr>
          <p:cNvSpPr>
            <a:spLocks noChangeArrowheads="1"/>
          </p:cNvSpPr>
          <p:nvPr/>
        </p:nvSpPr>
        <p:spPr bwMode="auto">
          <a:xfrm>
            <a:off x="611830" y="5346332"/>
            <a:ext cx="827891" cy="251629"/>
          </a:xfrm>
          <a:prstGeom prst="rect">
            <a:avLst/>
          </a:prstGeom>
          <a:solidFill>
            <a:srgbClr val="8064A2">
              <a:lumMod val="20000"/>
              <a:lumOff val="80000"/>
            </a:srgbClr>
          </a:solidFill>
          <a:ln w="9525" algn="ctr">
            <a:solidFill>
              <a:srgbClr val="000000"/>
            </a:solidFill>
            <a:round/>
            <a:headEnd/>
            <a:tailEnd/>
          </a:ln>
        </p:spPr>
        <p:txBody>
          <a:bodyPr lIns="90000" tIns="46800" rIns="90000" bIns="4680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日滚动</a:t>
            </a:r>
          </a:p>
        </p:txBody>
      </p:sp>
      <p:sp>
        <p:nvSpPr>
          <p:cNvPr id="97" name="AutoShape 78">
            <a:extLst>
              <a:ext uri="{FF2B5EF4-FFF2-40B4-BE49-F238E27FC236}">
                <a16:creationId xmlns:a16="http://schemas.microsoft.com/office/drawing/2014/main" id="{9EB485FF-C56C-4C68-A224-D4A7CED38A1F}"/>
              </a:ext>
            </a:extLst>
          </p:cNvPr>
          <p:cNvSpPr>
            <a:spLocks noChangeArrowheads="1"/>
          </p:cNvSpPr>
          <p:nvPr/>
        </p:nvSpPr>
        <p:spPr bwMode="auto">
          <a:xfrm>
            <a:off x="10021986" y="2718144"/>
            <a:ext cx="1857388" cy="714380"/>
          </a:xfrm>
          <a:prstGeom prst="wedgeRoundRectCallout">
            <a:avLst>
              <a:gd name="adj1" fmla="val -32703"/>
              <a:gd name="adj2" fmla="val -85019"/>
              <a:gd name="adj3" fmla="val 16667"/>
            </a:avLst>
          </a:prstGeom>
          <a:solidFill>
            <a:srgbClr val="FFFFCC"/>
          </a:solidFill>
          <a:ln w="19050" algn="ctr">
            <a:solidFill>
              <a:srgbClr val="242490"/>
            </a:solidFill>
            <a:miter lim="800000"/>
            <a:headEnd/>
            <a:tailEnd/>
          </a:ln>
        </p:spPr>
        <p:txBody>
          <a:bodyPr lIns="72000" tIns="36000" rIns="36000" bIns="36000" anchor="ctr"/>
          <a:lstStyle/>
          <a:p>
            <a:pPr marL="0" marR="0" lvl="1" indent="0" algn="l" defTabSz="914400" rtl="0" eaLnBrk="0" fontAlgn="base" latinLnBrk="0" hangingPunct="0">
              <a:lnSpc>
                <a:spcPct val="100000"/>
              </a:lnSpc>
              <a:spcBef>
                <a:spcPts val="300"/>
              </a:spcBef>
              <a:spcAft>
                <a:spcPct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长周期采购计划</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1" indent="0" algn="l" defTabSz="914400" rtl="0" eaLnBrk="0" fontAlgn="base" latinLnBrk="0" hangingPunct="0">
              <a:lnSpc>
                <a:spcPct val="100000"/>
              </a:lnSpc>
              <a:spcBef>
                <a:spcPts val="30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进口件采购计划</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0" marR="0" lvl="1" indent="0" algn="l" defTabSz="914400" rtl="0" eaLnBrk="0" fontAlgn="base" latinLnBrk="0" hangingPunct="0">
              <a:lnSpc>
                <a:spcPct val="100000"/>
              </a:lnSpc>
              <a:spcBef>
                <a:spcPts val="30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中期件供应商备货计划</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8" name="左大括号 97">
            <a:extLst>
              <a:ext uri="{FF2B5EF4-FFF2-40B4-BE49-F238E27FC236}">
                <a16:creationId xmlns:a16="http://schemas.microsoft.com/office/drawing/2014/main" id="{9A656A14-E082-44C5-828C-81B5E7C2A9FB}"/>
              </a:ext>
            </a:extLst>
          </p:cNvPr>
          <p:cNvSpPr/>
          <p:nvPr/>
        </p:nvSpPr>
        <p:spPr bwMode="auto">
          <a:xfrm rot="5400000">
            <a:off x="7625579" y="1626026"/>
            <a:ext cx="462342" cy="3644260"/>
          </a:xfrm>
          <a:prstGeom prst="leftBrace">
            <a:avLst>
              <a:gd name="adj1" fmla="val 8333"/>
              <a:gd name="adj2" fmla="val 50263"/>
            </a:avLst>
          </a:prstGeom>
          <a:noFill/>
          <a:ln w="9525" cap="flat" cmpd="sng" algn="ctr">
            <a:solidFill>
              <a:srgbClr val="4F81BD">
                <a:lumMod val="75000"/>
              </a:srgbClr>
            </a:solidFill>
            <a:prstDash val="solid"/>
            <a:round/>
            <a:headEnd type="none" w="med" len="med"/>
            <a:tailEnd type="none"/>
          </a:ln>
          <a:effectLst/>
        </p:spPr>
        <p:txBody>
          <a:bodyPr rtlCol="0"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华文楷体" panose="02010600040101010101" pitchFamily="2" charset="-122"/>
              <a:ea typeface="宋体" panose="02010600030101010101" pitchFamily="2" charset="-122"/>
              <a:cs typeface="+mn-cs"/>
            </a:endParaRPr>
          </a:p>
        </p:txBody>
      </p:sp>
      <p:sp>
        <p:nvSpPr>
          <p:cNvPr id="99" name="文本框 98">
            <a:extLst>
              <a:ext uri="{FF2B5EF4-FFF2-40B4-BE49-F238E27FC236}">
                <a16:creationId xmlns:a16="http://schemas.microsoft.com/office/drawing/2014/main" id="{8604BA85-A309-4B9A-9500-46EC8C158005}"/>
              </a:ext>
            </a:extLst>
          </p:cNvPr>
          <p:cNvSpPr txBox="1"/>
          <p:nvPr/>
        </p:nvSpPr>
        <p:spPr bwMode="auto">
          <a:xfrm>
            <a:off x="7160994" y="2972004"/>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关联公司</a:t>
            </a:r>
          </a:p>
        </p:txBody>
      </p:sp>
      <p:sp>
        <p:nvSpPr>
          <p:cNvPr id="100" name="左大括号 99">
            <a:extLst>
              <a:ext uri="{FF2B5EF4-FFF2-40B4-BE49-F238E27FC236}">
                <a16:creationId xmlns:a16="http://schemas.microsoft.com/office/drawing/2014/main" id="{6EE8E36A-FF20-4ECA-9FB3-730DA0043996}"/>
              </a:ext>
            </a:extLst>
          </p:cNvPr>
          <p:cNvSpPr/>
          <p:nvPr/>
        </p:nvSpPr>
        <p:spPr bwMode="auto">
          <a:xfrm rot="5400000">
            <a:off x="2437390" y="1415569"/>
            <a:ext cx="428873" cy="4045052"/>
          </a:xfrm>
          <a:prstGeom prst="leftBrace">
            <a:avLst>
              <a:gd name="adj1" fmla="val 8333"/>
              <a:gd name="adj2" fmla="val 50263"/>
            </a:avLst>
          </a:prstGeom>
          <a:noFill/>
          <a:ln w="9525" cap="flat" cmpd="sng" algn="ctr">
            <a:solidFill>
              <a:srgbClr val="4F81BD">
                <a:lumMod val="75000"/>
              </a:srgbClr>
            </a:solidFill>
            <a:prstDash val="solid"/>
            <a:round/>
            <a:headEnd type="none" w="med" len="med"/>
            <a:tailEnd type="none"/>
          </a:ln>
          <a:effectLst/>
        </p:spPr>
        <p:txBody>
          <a:bodyPr rtlCol="0"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华文楷体" panose="02010600040101010101" pitchFamily="2" charset="-122"/>
              <a:ea typeface="宋体" panose="02010600030101010101" pitchFamily="2" charset="-122"/>
              <a:cs typeface="+mn-cs"/>
            </a:endParaRPr>
          </a:p>
        </p:txBody>
      </p:sp>
      <p:sp>
        <p:nvSpPr>
          <p:cNvPr id="101" name="文本框 100">
            <a:extLst>
              <a:ext uri="{FF2B5EF4-FFF2-40B4-BE49-F238E27FC236}">
                <a16:creationId xmlns:a16="http://schemas.microsoft.com/office/drawing/2014/main" id="{A2A97D75-BDD1-453A-8141-7C6DAA13495A}"/>
              </a:ext>
            </a:extLst>
          </p:cNvPr>
          <p:cNvSpPr txBox="1"/>
          <p:nvPr/>
        </p:nvSpPr>
        <p:spPr bwMode="auto">
          <a:xfrm>
            <a:off x="2076549" y="2991746"/>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微软雅黑"/>
                <a:ea typeface="微软雅黑"/>
                <a:cs typeface="微软雅黑"/>
              </a:rPr>
              <a:t>主机公司</a:t>
            </a:r>
          </a:p>
        </p:txBody>
      </p:sp>
      <p:sp>
        <p:nvSpPr>
          <p:cNvPr id="102" name="箭头: 右 20">
            <a:extLst>
              <a:ext uri="{FF2B5EF4-FFF2-40B4-BE49-F238E27FC236}">
                <a16:creationId xmlns:a16="http://schemas.microsoft.com/office/drawing/2014/main" id="{CCA93E91-02CE-486D-8506-DDF657D2C2C0}"/>
              </a:ext>
            </a:extLst>
          </p:cNvPr>
          <p:cNvSpPr/>
          <p:nvPr/>
        </p:nvSpPr>
        <p:spPr bwMode="auto">
          <a:xfrm>
            <a:off x="3629320" y="2149513"/>
            <a:ext cx="348791" cy="455796"/>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a typeface="微软雅黑" pitchFamily="34" charset="-122"/>
              <a:cs typeface="+mn-cs"/>
            </a:endParaRPr>
          </a:p>
        </p:txBody>
      </p:sp>
      <p:sp>
        <p:nvSpPr>
          <p:cNvPr id="103" name="箭头: 右 256">
            <a:extLst>
              <a:ext uri="{FF2B5EF4-FFF2-40B4-BE49-F238E27FC236}">
                <a16:creationId xmlns:a16="http://schemas.microsoft.com/office/drawing/2014/main" id="{FEAA8BB1-01C2-4FF4-9136-B8AF68FEA723}"/>
              </a:ext>
            </a:extLst>
          </p:cNvPr>
          <p:cNvSpPr/>
          <p:nvPr/>
        </p:nvSpPr>
        <p:spPr bwMode="auto">
          <a:xfrm>
            <a:off x="7181278" y="2149513"/>
            <a:ext cx="348791" cy="455796"/>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a typeface="微软雅黑" pitchFamily="34" charset="-122"/>
              <a:cs typeface="+mn-cs"/>
            </a:endParaRPr>
          </a:p>
        </p:txBody>
      </p:sp>
      <p:sp>
        <p:nvSpPr>
          <p:cNvPr id="104" name="箭头: 右 258">
            <a:extLst>
              <a:ext uri="{FF2B5EF4-FFF2-40B4-BE49-F238E27FC236}">
                <a16:creationId xmlns:a16="http://schemas.microsoft.com/office/drawing/2014/main" id="{BFBF6B9E-93BC-4D78-B8F5-388598DECF1F}"/>
              </a:ext>
            </a:extLst>
          </p:cNvPr>
          <p:cNvSpPr/>
          <p:nvPr/>
        </p:nvSpPr>
        <p:spPr bwMode="auto">
          <a:xfrm>
            <a:off x="2256058" y="5293924"/>
            <a:ext cx="188969" cy="455796"/>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a typeface="微软雅黑" pitchFamily="34" charset="-122"/>
              <a:cs typeface="+mn-cs"/>
            </a:endParaRPr>
          </a:p>
        </p:txBody>
      </p:sp>
      <p:sp>
        <p:nvSpPr>
          <p:cNvPr id="62" name="矩形 43">
            <a:extLst>
              <a:ext uri="{FF2B5EF4-FFF2-40B4-BE49-F238E27FC236}">
                <a16:creationId xmlns:a16="http://schemas.microsoft.com/office/drawing/2014/main" id="{B2766E56-DD83-421E-BBAA-D578ED571531}"/>
              </a:ext>
            </a:extLst>
          </p:cNvPr>
          <p:cNvSpPr>
            <a:spLocks noChangeArrowheads="1"/>
          </p:cNvSpPr>
          <p:nvPr/>
        </p:nvSpPr>
        <p:spPr bwMode="auto">
          <a:xfrm>
            <a:off x="4086296" y="3641017"/>
            <a:ext cx="578162" cy="262623"/>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6</a:t>
            </a:r>
            <a:r>
              <a:rPr kumimoji="0" lang="zh-CN" altLang="en-US"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周</a:t>
            </a:r>
            <a:endPar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3" name="矩形 43">
            <a:extLst>
              <a:ext uri="{FF2B5EF4-FFF2-40B4-BE49-F238E27FC236}">
                <a16:creationId xmlns:a16="http://schemas.microsoft.com/office/drawing/2014/main" id="{B1FAEE4F-F3A7-44E2-B60C-4F932F5B0D96}"/>
              </a:ext>
            </a:extLst>
          </p:cNvPr>
          <p:cNvSpPr>
            <a:spLocks noChangeArrowheads="1"/>
          </p:cNvSpPr>
          <p:nvPr/>
        </p:nvSpPr>
        <p:spPr bwMode="auto">
          <a:xfrm>
            <a:off x="9114767" y="3642299"/>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rtl="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5</a:t>
            </a:r>
            <a:r>
              <a:rPr kumimoji="0" lang="zh-CN" altLang="en-US"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周</a:t>
            </a:r>
            <a:endParaRPr kumimoji="0" lang="zh-CN" altLang="en-US"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384252725"/>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概念</a:t>
            </a:r>
            <a:endParaRPr lang="zh-CN" altLang="en-US" dirty="0"/>
          </a:p>
        </p:txBody>
      </p:sp>
      <p:sp>
        <p:nvSpPr>
          <p:cNvPr id="19" name="矩形 3"/>
          <p:cNvSpPr>
            <a:spLocks noChangeArrowheads="1"/>
          </p:cNvSpPr>
          <p:nvPr/>
        </p:nvSpPr>
        <p:spPr bwMode="auto">
          <a:xfrm>
            <a:off x="2208710" y="1557166"/>
            <a:ext cx="7505134" cy="374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pPr>
            <a:r>
              <a:rPr lang="zh-CN" altLang="en-US" dirty="0" smtClean="0">
                <a:solidFill>
                  <a:srgbClr val="0070C0"/>
                </a:solidFill>
                <a:latin typeface="Arial" panose="020B0604020202020204" pitchFamily="34" charset="0"/>
                <a:cs typeface="Arial" panose="020B0604020202020204" pitchFamily="34" charset="0"/>
              </a:rPr>
              <a:t>物资需求计划</a:t>
            </a:r>
            <a:r>
              <a:rPr lang="zh-CN" altLang="en-US" dirty="0">
                <a:solidFill>
                  <a:srgbClr val="0070C0"/>
                </a:solidFill>
                <a:latin typeface="Arial" panose="020B0604020202020204" pitchFamily="34" charset="0"/>
                <a:cs typeface="Arial" panose="020B0604020202020204" pitchFamily="34" charset="0"/>
              </a:rPr>
              <a:t>（</a:t>
            </a:r>
            <a:r>
              <a:rPr lang="en-US" altLang="zh-CN" dirty="0">
                <a:solidFill>
                  <a:srgbClr val="0070C0"/>
                </a:solidFill>
                <a:latin typeface="Arial" panose="020B0604020202020204" pitchFamily="34" charset="0"/>
                <a:cs typeface="Arial" panose="020B0604020202020204" pitchFamily="34" charset="0"/>
              </a:rPr>
              <a:t>Material Requirement Planning</a:t>
            </a:r>
            <a:r>
              <a:rPr lang="zh-CN" altLang="en-US" dirty="0">
                <a:solidFill>
                  <a:srgbClr val="0070C0"/>
                </a:solidFill>
                <a:latin typeface="Arial" panose="020B0604020202020204" pitchFamily="34" charset="0"/>
                <a:cs typeface="Arial" panose="020B0604020202020204" pitchFamily="34" charset="0"/>
              </a:rPr>
              <a:t>，</a:t>
            </a:r>
            <a:r>
              <a:rPr lang="en-US" altLang="zh-CN" dirty="0">
                <a:solidFill>
                  <a:srgbClr val="0070C0"/>
                </a:solidFill>
                <a:latin typeface="Arial" panose="020B0604020202020204" pitchFamily="34" charset="0"/>
                <a:cs typeface="Arial" panose="020B0604020202020204" pitchFamily="34" charset="0"/>
              </a:rPr>
              <a:t>MRP</a:t>
            </a:r>
            <a:r>
              <a:rPr lang="zh-CN" altLang="en-US" dirty="0">
                <a:solidFill>
                  <a:srgbClr val="0070C0"/>
                </a:solidFill>
                <a:latin typeface="Arial" panose="020B0604020202020204" pitchFamily="34" charset="0"/>
                <a:cs typeface="Arial" panose="020B0604020202020204" pitchFamily="34" charset="0"/>
              </a:rPr>
              <a:t>）即指根据产品结构各层次物品的从属和数量关系，以每个物品为计划对象，以完工时期为时间基准倒排计划，按提前期长短区别各个物品下达计划时间的先后顺序，是一种工业制造企业内物资计划管理模式。</a:t>
            </a:r>
            <a:r>
              <a:rPr lang="en-US" altLang="zh-CN" dirty="0">
                <a:solidFill>
                  <a:srgbClr val="0070C0"/>
                </a:solidFill>
                <a:latin typeface="Arial" panose="020B0604020202020204" pitchFamily="34" charset="0"/>
                <a:cs typeface="Arial" panose="020B0604020202020204" pitchFamily="34" charset="0"/>
              </a:rPr>
              <a:t>MRP</a:t>
            </a:r>
            <a:r>
              <a:rPr lang="zh-CN" altLang="en-US" dirty="0">
                <a:solidFill>
                  <a:srgbClr val="0070C0"/>
                </a:solidFill>
                <a:latin typeface="Arial" panose="020B0604020202020204" pitchFamily="34" charset="0"/>
                <a:cs typeface="Arial" panose="020B0604020202020204" pitchFamily="34" charset="0"/>
              </a:rPr>
              <a:t>是根据市场需求预测和顾客订单制定产品的生产计划，然后基于产品</a:t>
            </a:r>
            <a:r>
              <a:rPr lang="zh-CN" altLang="en-US" dirty="0" smtClean="0">
                <a:solidFill>
                  <a:srgbClr val="0070C0"/>
                </a:solidFill>
                <a:latin typeface="Arial" panose="020B0604020202020204" pitchFamily="34" charset="0"/>
                <a:cs typeface="Arial" panose="020B0604020202020204" pitchFamily="34" charset="0"/>
              </a:rPr>
              <a:t>生成进度计划，</a:t>
            </a:r>
            <a:r>
              <a:rPr lang="zh-CN" altLang="en-US" dirty="0">
                <a:solidFill>
                  <a:srgbClr val="0070C0"/>
                </a:solidFill>
                <a:latin typeface="Arial" panose="020B0604020202020204" pitchFamily="34" charset="0"/>
                <a:cs typeface="Arial" panose="020B0604020202020204" pitchFamily="34" charset="0"/>
              </a:rPr>
              <a:t>组成产品的材料结构表和库存状况，通过计算机计算所需物料的需求量和需求时间，从而确定材料的加工进度和订货日程的一种实用技术。</a:t>
            </a:r>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定义</a:t>
            </a:r>
            <a:endParaRPr lang="zh-CN" altLang="en-US" dirty="0"/>
          </a:p>
        </p:txBody>
      </p:sp>
    </p:spTree>
    <p:extLst>
      <p:ext uri="{BB962C8B-B14F-4D97-AF65-F5344CB8AC3E}">
        <p14:creationId xmlns:p14="http://schemas.microsoft.com/office/powerpoint/2010/main" val="17551432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前提</a:t>
            </a:r>
            <a:endParaRPr lang="zh-CN" altLang="en-US" dirty="0"/>
          </a:p>
        </p:txBody>
      </p:sp>
      <p:sp>
        <p:nvSpPr>
          <p:cNvPr id="19" name="矩形 3"/>
          <p:cNvSpPr>
            <a:spLocks noChangeArrowheads="1"/>
          </p:cNvSpPr>
          <p:nvPr/>
        </p:nvSpPr>
        <p:spPr bwMode="auto">
          <a:xfrm>
            <a:off x="2208709" y="1557166"/>
            <a:ext cx="5235699" cy="513589"/>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smtClean="0">
                <a:solidFill>
                  <a:srgbClr val="0070C0"/>
                </a:solidFill>
                <a:latin typeface="Arial" panose="020B0604020202020204" pitchFamily="34" charset="0"/>
                <a:cs typeface="Arial" panose="020B0604020202020204" pitchFamily="34" charset="0"/>
              </a:rPr>
              <a:t>1</a:t>
            </a:r>
            <a:r>
              <a:rPr lang="zh-CN" altLang="en-US" dirty="0" smtClean="0">
                <a:solidFill>
                  <a:srgbClr val="0070C0"/>
                </a:solidFill>
                <a:latin typeface="Arial" panose="020B0604020202020204" pitchFamily="34" charset="0"/>
                <a:cs typeface="Arial" panose="020B0604020202020204" pitchFamily="34" charset="0"/>
              </a:rPr>
              <a:t>、主生产计划</a:t>
            </a:r>
            <a:endParaRPr lang="zh-CN" altLang="en-US" dirty="0">
              <a:solidFill>
                <a:srgbClr val="0070C0"/>
              </a:solidFill>
              <a:latin typeface="Arial" panose="020B0604020202020204" pitchFamily="34" charset="0"/>
              <a:cs typeface="Arial" panose="020B0604020202020204" pitchFamily="34" charset="0"/>
            </a:endParaRPr>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前提</a:t>
            </a:r>
            <a:endParaRPr lang="zh-CN" altLang="en-US" dirty="0"/>
          </a:p>
        </p:txBody>
      </p:sp>
      <p:sp>
        <p:nvSpPr>
          <p:cNvPr id="10" name="矩形 3"/>
          <p:cNvSpPr>
            <a:spLocks noChangeArrowheads="1"/>
          </p:cNvSpPr>
          <p:nvPr/>
        </p:nvSpPr>
        <p:spPr bwMode="auto">
          <a:xfrm>
            <a:off x="2208709" y="2673341"/>
            <a:ext cx="5235699" cy="458702"/>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a:solidFill>
                  <a:srgbClr val="0070C0"/>
                </a:solidFill>
                <a:latin typeface="Arial" panose="020B0604020202020204" pitchFamily="34" charset="0"/>
                <a:cs typeface="Arial" panose="020B0604020202020204" pitchFamily="34" charset="0"/>
              </a:rPr>
              <a:t>2</a:t>
            </a:r>
            <a:r>
              <a:rPr lang="zh-CN" altLang="en-US" dirty="0" smtClean="0">
                <a:solidFill>
                  <a:srgbClr val="0070C0"/>
                </a:solidFill>
                <a:latin typeface="Arial" panose="020B0604020202020204" pitchFamily="34" charset="0"/>
                <a:cs typeface="Arial" panose="020B0604020202020204" pitchFamily="34" charset="0"/>
              </a:rPr>
              <a:t>、物料清单（</a:t>
            </a:r>
            <a:r>
              <a:rPr lang="en-US" altLang="zh-CN" dirty="0" smtClean="0">
                <a:solidFill>
                  <a:srgbClr val="0070C0"/>
                </a:solidFill>
                <a:latin typeface="Arial" panose="020B0604020202020204" pitchFamily="34" charset="0"/>
                <a:cs typeface="Arial" panose="020B0604020202020204" pitchFamily="34" charset="0"/>
              </a:rPr>
              <a:t>BOM</a:t>
            </a:r>
            <a:r>
              <a:rPr lang="zh-CN" altLang="en-US" dirty="0" smtClean="0">
                <a:solidFill>
                  <a:srgbClr val="0070C0"/>
                </a:solidFill>
                <a:latin typeface="Arial" panose="020B0604020202020204" pitchFamily="34" charset="0"/>
                <a:cs typeface="Arial" panose="020B0604020202020204" pitchFamily="34" charset="0"/>
              </a:rPr>
              <a:t>）</a:t>
            </a:r>
            <a:endParaRPr lang="zh-CN" altLang="en-US" dirty="0">
              <a:solidFill>
                <a:srgbClr val="0070C0"/>
              </a:solidFill>
              <a:latin typeface="Arial" panose="020B0604020202020204" pitchFamily="34" charset="0"/>
              <a:cs typeface="Arial" panose="020B0604020202020204" pitchFamily="34" charset="0"/>
            </a:endParaRPr>
          </a:p>
        </p:txBody>
      </p:sp>
      <p:sp>
        <p:nvSpPr>
          <p:cNvPr id="11" name="矩形 3"/>
          <p:cNvSpPr>
            <a:spLocks noChangeArrowheads="1"/>
          </p:cNvSpPr>
          <p:nvPr/>
        </p:nvSpPr>
        <p:spPr bwMode="auto">
          <a:xfrm>
            <a:off x="2208708" y="3789516"/>
            <a:ext cx="5235699" cy="513589"/>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smtClean="0">
                <a:solidFill>
                  <a:srgbClr val="0070C0"/>
                </a:solidFill>
                <a:latin typeface="Arial" panose="020B0604020202020204" pitchFamily="34" charset="0"/>
                <a:cs typeface="Arial" panose="020B0604020202020204" pitchFamily="34" charset="0"/>
              </a:rPr>
              <a:t>3</a:t>
            </a:r>
            <a:r>
              <a:rPr lang="zh-CN" altLang="en-US" dirty="0" smtClean="0">
                <a:solidFill>
                  <a:srgbClr val="0070C0"/>
                </a:solidFill>
                <a:latin typeface="Arial" panose="020B0604020202020204" pitchFamily="34" charset="0"/>
                <a:cs typeface="Arial" panose="020B0604020202020204" pitchFamily="34" charset="0"/>
              </a:rPr>
              <a:t>、库存记录</a:t>
            </a:r>
            <a:endParaRPr lang="zh-CN" altLang="en-US" dirty="0">
              <a:solidFill>
                <a:srgbClr val="0070C0"/>
              </a:solidFill>
              <a:latin typeface="Arial" panose="020B0604020202020204" pitchFamily="34" charset="0"/>
              <a:cs typeface="Arial" panose="020B0604020202020204" pitchFamily="34" charset="0"/>
            </a:endParaRPr>
          </a:p>
        </p:txBody>
      </p:sp>
      <p:sp>
        <p:nvSpPr>
          <p:cNvPr id="12" name="矩形 3"/>
          <p:cNvSpPr>
            <a:spLocks noChangeArrowheads="1"/>
          </p:cNvSpPr>
          <p:nvPr/>
        </p:nvSpPr>
        <p:spPr bwMode="auto">
          <a:xfrm>
            <a:off x="2208707" y="4905691"/>
            <a:ext cx="5235699" cy="458702"/>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smtClean="0">
                <a:solidFill>
                  <a:srgbClr val="0070C0"/>
                </a:solidFill>
                <a:latin typeface="Arial" panose="020B0604020202020204" pitchFamily="34" charset="0"/>
                <a:cs typeface="Arial" panose="020B0604020202020204" pitchFamily="34" charset="0"/>
              </a:rPr>
              <a:t>4</a:t>
            </a:r>
            <a:r>
              <a:rPr lang="zh-CN" altLang="en-US" dirty="0" smtClean="0">
                <a:solidFill>
                  <a:srgbClr val="0070C0"/>
                </a:solidFill>
                <a:latin typeface="Arial" panose="020B0604020202020204" pitchFamily="34" charset="0"/>
                <a:cs typeface="Arial" panose="020B0604020202020204" pitchFamily="34" charset="0"/>
              </a:rPr>
              <a:t>、物料主数据字段维护</a:t>
            </a:r>
            <a:endParaRPr lang="zh-CN" altLang="en-US"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47590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原理</a:t>
            </a:r>
            <a:endParaRPr lang="zh-CN" altLang="en-US" dirty="0"/>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原理</a:t>
            </a:r>
            <a:endParaRPr lang="zh-CN" altLang="en-US" dirty="0"/>
          </a:p>
        </p:txBody>
      </p:sp>
      <p:sp>
        <p:nvSpPr>
          <p:cNvPr id="2" name="矩形 1"/>
          <p:cNvSpPr/>
          <p:nvPr/>
        </p:nvSpPr>
        <p:spPr bwMode="auto">
          <a:xfrm>
            <a:off x="5267737" y="2335691"/>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en-US" altLang="zh-CN" dirty="0"/>
              <a:t>MPS</a:t>
            </a:r>
            <a:endParaRPr lang="zh-CN" altLang="en-US" dirty="0"/>
          </a:p>
        </p:txBody>
      </p:sp>
      <p:sp>
        <p:nvSpPr>
          <p:cNvPr id="13" name="矩形 12"/>
          <p:cNvSpPr/>
          <p:nvPr/>
        </p:nvSpPr>
        <p:spPr bwMode="auto">
          <a:xfrm>
            <a:off x="5267737" y="348863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en-US" altLang="zh-CN" dirty="0"/>
              <a:t>MRP</a:t>
            </a:r>
            <a:endParaRPr lang="zh-CN" altLang="en-US" dirty="0"/>
          </a:p>
        </p:txBody>
      </p:sp>
      <p:sp>
        <p:nvSpPr>
          <p:cNvPr id="14" name="矩形 13"/>
          <p:cNvSpPr/>
          <p:nvPr/>
        </p:nvSpPr>
        <p:spPr bwMode="auto">
          <a:xfrm>
            <a:off x="2763076" y="348863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产品信息</a:t>
            </a:r>
          </a:p>
        </p:txBody>
      </p:sp>
      <p:sp>
        <p:nvSpPr>
          <p:cNvPr id="15" name="矩形 14"/>
          <p:cNvSpPr/>
          <p:nvPr/>
        </p:nvSpPr>
        <p:spPr bwMode="auto">
          <a:xfrm>
            <a:off x="7789821" y="348863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库存信息</a:t>
            </a:r>
          </a:p>
        </p:txBody>
      </p:sp>
      <p:sp>
        <p:nvSpPr>
          <p:cNvPr id="16" name="矩形 15"/>
          <p:cNvSpPr/>
          <p:nvPr/>
        </p:nvSpPr>
        <p:spPr bwMode="auto">
          <a:xfrm>
            <a:off x="3627780" y="476977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采购计划</a:t>
            </a:r>
          </a:p>
        </p:txBody>
      </p:sp>
      <p:sp>
        <p:nvSpPr>
          <p:cNvPr id="17" name="矩形 16"/>
          <p:cNvSpPr/>
          <p:nvPr/>
        </p:nvSpPr>
        <p:spPr bwMode="auto">
          <a:xfrm>
            <a:off x="6734483" y="4758816"/>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生产计划</a:t>
            </a:r>
          </a:p>
        </p:txBody>
      </p:sp>
      <p:sp>
        <p:nvSpPr>
          <p:cNvPr id="36" name="矩形 35"/>
          <p:cNvSpPr/>
          <p:nvPr/>
        </p:nvSpPr>
        <p:spPr bwMode="auto">
          <a:xfrm>
            <a:off x="5267737" y="1283159"/>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smtClean="0"/>
              <a:t>需求</a:t>
            </a:r>
            <a:endParaRPr lang="zh-CN" altLang="en-US" dirty="0"/>
          </a:p>
        </p:txBody>
      </p:sp>
      <p:sp>
        <p:nvSpPr>
          <p:cNvPr id="3" name="文本框 2"/>
          <p:cNvSpPr txBox="1"/>
          <p:nvPr/>
        </p:nvSpPr>
        <p:spPr>
          <a:xfrm>
            <a:off x="3568148" y="1122866"/>
            <a:ext cx="1560443" cy="738664"/>
          </a:xfrm>
          <a:prstGeom prst="rect">
            <a:avLst/>
          </a:prstGeom>
          <a:noFill/>
        </p:spPr>
        <p:txBody>
          <a:bodyPr wrap="square" rtlCol="0">
            <a:spAutoFit/>
          </a:bodyPr>
          <a:lstStyle/>
          <a:p>
            <a:pPr algn="r"/>
            <a:r>
              <a:rPr lang="zh-CN" altLang="en-US" sz="1400" b="0" dirty="0" smtClean="0"/>
              <a:t>预测</a:t>
            </a:r>
            <a:endParaRPr lang="en-US" altLang="zh-CN" sz="1400" b="0" dirty="0" smtClean="0"/>
          </a:p>
          <a:p>
            <a:pPr algn="r"/>
            <a:r>
              <a:rPr lang="zh-CN" altLang="en-US" sz="1400" b="0" dirty="0" smtClean="0"/>
              <a:t>合同</a:t>
            </a:r>
            <a:endParaRPr lang="en-US" altLang="zh-CN" sz="1400" b="0" dirty="0" smtClean="0"/>
          </a:p>
          <a:p>
            <a:pPr algn="r"/>
            <a:r>
              <a:rPr lang="zh-CN" altLang="en-US" sz="1400" b="0" dirty="0" smtClean="0"/>
              <a:t>其他需求</a:t>
            </a:r>
            <a:endParaRPr lang="zh-CN" altLang="en-US" sz="1400" b="0" dirty="0"/>
          </a:p>
        </p:txBody>
      </p:sp>
      <p:sp>
        <p:nvSpPr>
          <p:cNvPr id="37" name="文本框 36"/>
          <p:cNvSpPr txBox="1"/>
          <p:nvPr/>
        </p:nvSpPr>
        <p:spPr>
          <a:xfrm>
            <a:off x="7007088" y="1062409"/>
            <a:ext cx="2230441" cy="738664"/>
          </a:xfrm>
          <a:prstGeom prst="rect">
            <a:avLst/>
          </a:prstGeom>
          <a:noFill/>
        </p:spPr>
        <p:txBody>
          <a:bodyPr wrap="square" rtlCol="0">
            <a:spAutoFit/>
          </a:bodyPr>
          <a:lstStyle/>
          <a:p>
            <a:r>
              <a:rPr lang="zh-CN" altLang="en-US" sz="1400" b="0" dirty="0" smtClean="0"/>
              <a:t>预测准确</a:t>
            </a:r>
            <a:endParaRPr lang="en-US" altLang="zh-CN" sz="1400" b="0" dirty="0" smtClean="0"/>
          </a:p>
          <a:p>
            <a:r>
              <a:rPr lang="zh-CN" altLang="en-US" sz="1400" b="0" dirty="0" smtClean="0"/>
              <a:t>预测时间合理</a:t>
            </a:r>
            <a:endParaRPr lang="en-US" altLang="zh-CN" sz="1400" b="0" dirty="0" smtClean="0"/>
          </a:p>
          <a:p>
            <a:r>
              <a:rPr lang="en-US" altLang="zh-CN" sz="1400" b="0" dirty="0" smtClean="0"/>
              <a:t>MPS</a:t>
            </a:r>
            <a:r>
              <a:rPr lang="zh-CN" altLang="en-US" sz="1400" b="0" dirty="0" smtClean="0"/>
              <a:t>产品需求明确</a:t>
            </a:r>
            <a:endParaRPr lang="zh-CN" altLang="en-US" sz="1400" b="0" dirty="0"/>
          </a:p>
        </p:txBody>
      </p:sp>
      <p:sp>
        <p:nvSpPr>
          <p:cNvPr id="38" name="文本框 37"/>
          <p:cNvSpPr txBox="1"/>
          <p:nvPr/>
        </p:nvSpPr>
        <p:spPr>
          <a:xfrm>
            <a:off x="825273" y="3132768"/>
            <a:ext cx="1848350" cy="954107"/>
          </a:xfrm>
          <a:prstGeom prst="rect">
            <a:avLst/>
          </a:prstGeom>
          <a:noFill/>
        </p:spPr>
        <p:txBody>
          <a:bodyPr wrap="square" rtlCol="0">
            <a:spAutoFit/>
          </a:bodyPr>
          <a:lstStyle/>
          <a:p>
            <a:pPr algn="r"/>
            <a:r>
              <a:rPr lang="en-US" altLang="zh-CN" sz="1400" b="0" dirty="0" smtClean="0"/>
              <a:t>BOM</a:t>
            </a:r>
            <a:r>
              <a:rPr lang="zh-CN" altLang="en-US" sz="1400" b="0" dirty="0" smtClean="0"/>
              <a:t>准确</a:t>
            </a:r>
            <a:endParaRPr lang="en-US" altLang="zh-CN" sz="1400" b="0" dirty="0" smtClean="0"/>
          </a:p>
          <a:p>
            <a:pPr algn="r"/>
            <a:r>
              <a:rPr lang="en-US" altLang="zh-CN" sz="1400" b="0" dirty="0" smtClean="0"/>
              <a:t>BOM</a:t>
            </a:r>
            <a:r>
              <a:rPr lang="zh-CN" altLang="en-US" sz="1400" b="0" dirty="0" smtClean="0"/>
              <a:t>稳定</a:t>
            </a:r>
            <a:endParaRPr lang="en-US" altLang="zh-CN" sz="1400" b="0" dirty="0" smtClean="0"/>
          </a:p>
          <a:p>
            <a:pPr algn="r"/>
            <a:r>
              <a:rPr lang="zh-CN" altLang="en-US" sz="1400" b="0" dirty="0" smtClean="0"/>
              <a:t>工艺准确</a:t>
            </a:r>
            <a:endParaRPr lang="en-US" altLang="zh-CN" sz="1400" b="0" dirty="0" smtClean="0"/>
          </a:p>
          <a:p>
            <a:pPr algn="r"/>
            <a:r>
              <a:rPr lang="zh-CN" altLang="en-US" sz="1400" b="0" dirty="0" smtClean="0"/>
              <a:t>物料主数据准确</a:t>
            </a:r>
            <a:endParaRPr lang="en-US" altLang="zh-CN" sz="1400" b="0" dirty="0" smtClean="0"/>
          </a:p>
        </p:txBody>
      </p:sp>
      <p:sp>
        <p:nvSpPr>
          <p:cNvPr id="39" name="文本框 38"/>
          <p:cNvSpPr txBox="1"/>
          <p:nvPr/>
        </p:nvSpPr>
        <p:spPr>
          <a:xfrm>
            <a:off x="9488883" y="3132768"/>
            <a:ext cx="1848350" cy="954107"/>
          </a:xfrm>
          <a:prstGeom prst="rect">
            <a:avLst/>
          </a:prstGeom>
          <a:noFill/>
        </p:spPr>
        <p:txBody>
          <a:bodyPr wrap="square" rtlCol="0">
            <a:spAutoFit/>
          </a:bodyPr>
          <a:lstStyle/>
          <a:p>
            <a:r>
              <a:rPr lang="zh-CN" altLang="en-US" sz="1400" b="0" dirty="0">
                <a:latin typeface="微软雅黑" panose="020B0503020204020204" pitchFamily="34" charset="-122"/>
              </a:rPr>
              <a:t>库存准确</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账实相符</a:t>
            </a:r>
            <a:endParaRPr lang="en-US" altLang="zh-CN" sz="1400" b="0" dirty="0">
              <a:latin typeface="微软雅黑" panose="020B0503020204020204" pitchFamily="34" charset="-122"/>
            </a:endParaRPr>
          </a:p>
          <a:p>
            <a:r>
              <a:rPr lang="zh-CN" altLang="en-US" sz="1400" b="0" dirty="0" smtClean="0">
                <a:latin typeface="微软雅黑" panose="020B0503020204020204" pitchFamily="34" charset="-122"/>
              </a:rPr>
              <a:t>正常</a:t>
            </a:r>
            <a:r>
              <a:rPr lang="zh-CN" altLang="en-US" sz="1400" b="0" dirty="0">
                <a:latin typeface="微软雅黑" panose="020B0503020204020204" pitchFamily="34" charset="-122"/>
              </a:rPr>
              <a:t>出入库</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物料准确</a:t>
            </a:r>
          </a:p>
        </p:txBody>
      </p:sp>
      <p:sp>
        <p:nvSpPr>
          <p:cNvPr id="40" name="文本框 39"/>
          <p:cNvSpPr txBox="1"/>
          <p:nvPr/>
        </p:nvSpPr>
        <p:spPr>
          <a:xfrm>
            <a:off x="1765809" y="5647532"/>
            <a:ext cx="1381538" cy="523220"/>
          </a:xfrm>
          <a:prstGeom prst="rect">
            <a:avLst/>
          </a:prstGeom>
          <a:noFill/>
        </p:spPr>
        <p:txBody>
          <a:bodyPr wrap="square" rtlCol="0">
            <a:spAutoFit/>
          </a:bodyPr>
          <a:lstStyle/>
          <a:p>
            <a:pPr algn="r"/>
            <a:r>
              <a:rPr lang="zh-CN" altLang="en-US" sz="1400" b="0" dirty="0">
                <a:latin typeface="微软雅黑" panose="020B0503020204020204" pitchFamily="34" charset="-122"/>
              </a:rPr>
              <a:t>原材料采购提前期准确</a:t>
            </a:r>
            <a:endParaRPr lang="en-US" altLang="zh-CN" sz="1400" b="0" dirty="0">
              <a:latin typeface="微软雅黑" panose="020B0503020204020204" pitchFamily="34" charset="-122"/>
            </a:endParaRPr>
          </a:p>
        </p:txBody>
      </p:sp>
      <p:sp>
        <p:nvSpPr>
          <p:cNvPr id="41" name="文本框 40"/>
          <p:cNvSpPr txBox="1"/>
          <p:nvPr/>
        </p:nvSpPr>
        <p:spPr>
          <a:xfrm>
            <a:off x="8661480" y="5432088"/>
            <a:ext cx="2790473" cy="954107"/>
          </a:xfrm>
          <a:prstGeom prst="rect">
            <a:avLst/>
          </a:prstGeom>
          <a:noFill/>
        </p:spPr>
        <p:txBody>
          <a:bodyPr wrap="square" rtlCol="0">
            <a:spAutoFit/>
          </a:bodyPr>
          <a:lstStyle/>
          <a:p>
            <a:r>
              <a:rPr lang="zh-CN" altLang="en-US" sz="1400" b="0" dirty="0">
                <a:latin typeface="微软雅黑" panose="020B0503020204020204" pitchFamily="34" charset="-122"/>
              </a:rPr>
              <a:t>成品、半成品计划周期准确</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长期订单清理</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及时办理出入库</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及时报工</a:t>
            </a:r>
          </a:p>
        </p:txBody>
      </p:sp>
      <p:sp>
        <p:nvSpPr>
          <p:cNvPr id="42" name="矩形 41"/>
          <p:cNvSpPr/>
          <p:nvPr/>
        </p:nvSpPr>
        <p:spPr bwMode="auto">
          <a:xfrm>
            <a:off x="3627780" y="5660515"/>
            <a:ext cx="1570382" cy="477079"/>
          </a:xfrm>
          <a:prstGeom prst="rect">
            <a:avLst/>
          </a:prstGeom>
          <a:solidFill>
            <a:schemeClr val="accent6">
              <a:lumMod val="60000"/>
              <a:lumOff val="40000"/>
            </a:schemeClr>
          </a:solidFill>
          <a:ln w="28575">
            <a:solidFill>
              <a:srgbClr val="B2B2B2"/>
            </a:solidFill>
            <a:round/>
            <a:headEnd type="triangle" w="sm" len="med"/>
            <a:tailEnd type="triangle" w="sm" len="med"/>
          </a:ln>
          <a:extLst/>
        </p:spPr>
        <p:txBody>
          <a:bodyPr rtlCol="0" anchor="ctr"/>
          <a:lstStyle/>
          <a:p>
            <a:pPr algn="ctr"/>
            <a:r>
              <a:rPr lang="zh-CN" altLang="en-US" dirty="0"/>
              <a:t>采购订单</a:t>
            </a:r>
          </a:p>
        </p:txBody>
      </p:sp>
      <p:sp>
        <p:nvSpPr>
          <p:cNvPr id="43" name="矩形 42"/>
          <p:cNvSpPr/>
          <p:nvPr/>
        </p:nvSpPr>
        <p:spPr bwMode="auto">
          <a:xfrm>
            <a:off x="6734483" y="5649561"/>
            <a:ext cx="1570382" cy="477079"/>
          </a:xfrm>
          <a:prstGeom prst="rect">
            <a:avLst/>
          </a:prstGeom>
          <a:solidFill>
            <a:schemeClr val="accent6">
              <a:lumMod val="60000"/>
              <a:lumOff val="40000"/>
            </a:schemeClr>
          </a:solidFill>
          <a:ln w="28575">
            <a:solidFill>
              <a:srgbClr val="B2B2B2"/>
            </a:solidFill>
            <a:round/>
            <a:headEnd type="triangle" w="sm" len="med"/>
            <a:tailEnd type="triangle" w="sm" len="med"/>
          </a:ln>
          <a:extLst/>
        </p:spPr>
        <p:txBody>
          <a:bodyPr rtlCol="0" anchor="ctr"/>
          <a:lstStyle/>
          <a:p>
            <a:pPr algn="ctr"/>
            <a:r>
              <a:rPr lang="zh-CN" altLang="en-US" dirty="0"/>
              <a:t>生产订单</a:t>
            </a:r>
          </a:p>
        </p:txBody>
      </p:sp>
      <p:cxnSp>
        <p:nvCxnSpPr>
          <p:cNvPr id="6" name="直接箭头连接符 5"/>
          <p:cNvCxnSpPr>
            <a:stCxn id="36" idx="2"/>
            <a:endCxn id="2" idx="0"/>
          </p:cNvCxnSpPr>
          <p:nvPr/>
        </p:nvCxnSpPr>
        <p:spPr>
          <a:xfrm>
            <a:off x="6052928" y="1760238"/>
            <a:ext cx="0" cy="575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 idx="2"/>
            <a:endCxn id="13" idx="0"/>
          </p:cNvCxnSpPr>
          <p:nvPr/>
        </p:nvCxnSpPr>
        <p:spPr>
          <a:xfrm>
            <a:off x="6052928" y="2812770"/>
            <a:ext cx="0" cy="675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3" idx="1"/>
            <a:endCxn id="14" idx="3"/>
          </p:cNvCxnSpPr>
          <p:nvPr/>
        </p:nvCxnSpPr>
        <p:spPr>
          <a:xfrm flipH="1">
            <a:off x="4333458" y="3727170"/>
            <a:ext cx="934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3" idx="3"/>
            <a:endCxn id="15" idx="1"/>
          </p:cNvCxnSpPr>
          <p:nvPr/>
        </p:nvCxnSpPr>
        <p:spPr>
          <a:xfrm>
            <a:off x="6838119" y="3727170"/>
            <a:ext cx="951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3" idx="2"/>
            <a:endCxn id="16" idx="0"/>
          </p:cNvCxnSpPr>
          <p:nvPr/>
        </p:nvCxnSpPr>
        <p:spPr>
          <a:xfrm rot="5400000">
            <a:off x="4830920" y="3547761"/>
            <a:ext cx="804061" cy="16399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13" idx="2"/>
            <a:endCxn id="17" idx="0"/>
          </p:cNvCxnSpPr>
          <p:nvPr/>
        </p:nvCxnSpPr>
        <p:spPr>
          <a:xfrm rot="16200000" flipH="1">
            <a:off x="6389748" y="3628889"/>
            <a:ext cx="793107" cy="1466746"/>
          </a:xfrm>
          <a:prstGeom prst="bentConnector3">
            <a:avLst>
              <a:gd name="adj1" fmla="val 512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6" idx="2"/>
            <a:endCxn id="42" idx="0"/>
          </p:cNvCxnSpPr>
          <p:nvPr/>
        </p:nvCxnSpPr>
        <p:spPr>
          <a:xfrm>
            <a:off x="4412971" y="5246849"/>
            <a:ext cx="0" cy="41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7" idx="2"/>
            <a:endCxn id="43" idx="0"/>
          </p:cNvCxnSpPr>
          <p:nvPr/>
        </p:nvCxnSpPr>
        <p:spPr>
          <a:xfrm>
            <a:off x="7519674" y="5235895"/>
            <a:ext cx="0" cy="41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bwMode="auto">
          <a:xfrm>
            <a:off x="1510745" y="5442728"/>
            <a:ext cx="9750287" cy="898826"/>
          </a:xfrm>
          <a:prstGeom prst="rect">
            <a:avLst/>
          </a:prstGeom>
          <a:noFill/>
          <a:ln w="28575">
            <a:solidFill>
              <a:srgbClr val="FFC000"/>
            </a:solidFill>
            <a:prstDash val="dash"/>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2549785438"/>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562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步骤</a:t>
            </a:r>
            <a:endParaRPr lang="zh-CN" altLang="en-US" dirty="0"/>
          </a:p>
        </p:txBody>
      </p:sp>
      <p:sp>
        <p:nvSpPr>
          <p:cNvPr id="2" name="矩形 1"/>
          <p:cNvSpPr/>
          <p:nvPr/>
        </p:nvSpPr>
        <p:spPr>
          <a:xfrm>
            <a:off x="1800762" y="1382286"/>
            <a:ext cx="8291534" cy="492391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19050">
            <a:solidFill>
              <a:schemeClr val="tx2">
                <a:lumMod val="60000"/>
                <a:lumOff val="40000"/>
              </a:schemeClr>
            </a:solidFill>
          </a:ln>
        </p:spPr>
        <p:txBody>
          <a:bodyPr wrap="square">
            <a:spAutoFit/>
          </a:bodyPr>
          <a:lstStyle/>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根据</a:t>
            </a:r>
            <a:r>
              <a:rPr lang="zh-CN" altLang="en-US" b="0" dirty="0">
                <a:solidFill>
                  <a:srgbClr val="000000"/>
                </a:solidFill>
                <a:latin typeface="微软雅黑" panose="020B0503020204020204" pitchFamily="34" charset="-122"/>
              </a:rPr>
              <a:t>市场预测和客户订单，正确编制可靠的生产计划和生产作业计划，在计划中规定生产的品种、规格、数量和交货日期，同时，生产计划必须是同现有生产能力相适应的计划。</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正确</a:t>
            </a:r>
            <a:r>
              <a:rPr lang="zh-CN" altLang="en-US" b="0" dirty="0">
                <a:solidFill>
                  <a:srgbClr val="000000"/>
                </a:solidFill>
                <a:latin typeface="微软雅黑" panose="020B0503020204020204" pitchFamily="34" charset="-122"/>
              </a:rPr>
              <a:t>编制产品结构图和各种物料、零件的用料明细表。</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正确</a:t>
            </a:r>
            <a:r>
              <a:rPr lang="zh-CN" altLang="en-US" b="0" dirty="0">
                <a:solidFill>
                  <a:srgbClr val="000000"/>
                </a:solidFill>
                <a:latin typeface="微软雅黑" panose="020B0503020204020204" pitchFamily="34" charset="-122"/>
              </a:rPr>
              <a:t>掌握各种物料和零件的实际库存量。</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正确</a:t>
            </a:r>
            <a:r>
              <a:rPr lang="zh-CN" altLang="en-US" b="0" dirty="0">
                <a:solidFill>
                  <a:srgbClr val="000000"/>
                </a:solidFill>
                <a:latin typeface="微软雅黑" panose="020B0503020204020204" pitchFamily="34" charset="-122"/>
              </a:rPr>
              <a:t>规定各种物料和零件的采购交货日期，以及订货周期和订购批量。</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通过</a:t>
            </a:r>
            <a:r>
              <a:rPr lang="en-US" altLang="zh-CN" b="0" dirty="0">
                <a:solidFill>
                  <a:srgbClr val="000000"/>
                </a:solidFill>
                <a:latin typeface="微软雅黑" panose="020B0503020204020204" pitchFamily="34" charset="-122"/>
              </a:rPr>
              <a:t>MRP</a:t>
            </a:r>
            <a:r>
              <a:rPr lang="zh-CN" altLang="en-US" b="0" dirty="0">
                <a:solidFill>
                  <a:srgbClr val="000000"/>
                </a:solidFill>
                <a:latin typeface="微软雅黑" panose="020B0503020204020204" pitchFamily="34" charset="-122"/>
              </a:rPr>
              <a:t>逻辑运算确定各种物料和零件的总需要量以及实际需要量。</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向</a:t>
            </a:r>
            <a:r>
              <a:rPr lang="zh-CN" altLang="en-US" b="0" dirty="0">
                <a:solidFill>
                  <a:srgbClr val="000000"/>
                </a:solidFill>
                <a:latin typeface="微软雅黑" panose="020B0503020204020204" pitchFamily="34" charset="-122"/>
              </a:rPr>
              <a:t>采购部门发出采购通知单或向本企业生产车间发出生产指令。</a:t>
            </a:r>
          </a:p>
        </p:txBody>
      </p:sp>
      <p:sp>
        <p:nvSpPr>
          <p:cNvPr id="8"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smtClean="0"/>
              <a:t>运行</a:t>
            </a:r>
            <a:r>
              <a:rPr lang="en-US" altLang="zh-CN" dirty="0" smtClean="0"/>
              <a:t>MRP</a:t>
            </a:r>
            <a:r>
              <a:rPr lang="zh-CN" altLang="en-US" dirty="0" smtClean="0"/>
              <a:t>步骤</a:t>
            </a:r>
            <a:endParaRPr lang="zh-CN" altLang="en-US" dirty="0"/>
          </a:p>
        </p:txBody>
      </p:sp>
    </p:spTree>
    <p:extLst>
      <p:ext uri="{BB962C8B-B14F-4D97-AF65-F5344CB8AC3E}">
        <p14:creationId xmlns:p14="http://schemas.microsoft.com/office/powerpoint/2010/main" val="2564474996"/>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562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步骤</a:t>
            </a:r>
            <a:endParaRPr lang="zh-CN" altLang="en-US" dirty="0"/>
          </a:p>
        </p:txBody>
      </p:sp>
      <p:sp>
        <p:nvSpPr>
          <p:cNvPr id="2" name="矩形 1"/>
          <p:cNvSpPr/>
          <p:nvPr/>
        </p:nvSpPr>
        <p:spPr>
          <a:xfrm>
            <a:off x="1800762" y="1382286"/>
            <a:ext cx="7566522" cy="3939540"/>
          </a:xfrm>
          <a:prstGeom prst="rect">
            <a:avLst/>
          </a:prstGeom>
          <a:gradFill flip="none" rotWithShape="1">
            <a:gsLst>
              <a:gs pos="0">
                <a:srgbClr val="95D9C6">
                  <a:tint val="66000"/>
                  <a:satMod val="160000"/>
                </a:srgbClr>
              </a:gs>
              <a:gs pos="50000">
                <a:srgbClr val="95D9C6">
                  <a:tint val="44500"/>
                  <a:satMod val="160000"/>
                </a:srgbClr>
              </a:gs>
              <a:gs pos="100000">
                <a:srgbClr val="95D9C6">
                  <a:tint val="23500"/>
                  <a:satMod val="160000"/>
                </a:srgbClr>
              </a:gs>
            </a:gsLst>
            <a:lin ang="16200000" scaled="1"/>
            <a:tileRect/>
          </a:gradFill>
          <a:ln w="19050">
            <a:noFill/>
          </a:ln>
          <a:effectLst>
            <a:outerShdw blurRad="50800" dist="38100" dir="2700000" algn="tl" rotWithShape="0">
              <a:prstClr val="black">
                <a:alpha val="40000"/>
              </a:prstClr>
            </a:outerShdw>
          </a:effectLst>
        </p:spPr>
        <p:txBody>
          <a:bodyPr wrap="square">
            <a:spAutoFit/>
          </a:bodyPr>
          <a:lstStyle/>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计算</a:t>
            </a:r>
            <a:r>
              <a:rPr lang="zh-CN" altLang="zh-CN" b="0" dirty="0">
                <a:solidFill>
                  <a:srgbClr val="000000"/>
                </a:solidFill>
                <a:latin typeface="微软雅黑" panose="020B0503020204020204" pitchFamily="34" charset="-122"/>
              </a:rPr>
              <a:t>物料的毛</a:t>
            </a:r>
            <a:r>
              <a:rPr lang="zh-CN" altLang="zh-CN" b="0" dirty="0" smtClean="0">
                <a:solidFill>
                  <a:srgbClr val="000000"/>
                </a:solidFill>
                <a:latin typeface="微软雅黑" panose="020B0503020204020204" pitchFamily="34" charset="-122"/>
              </a:rPr>
              <a:t>需求量</a:t>
            </a:r>
            <a:r>
              <a:rPr lang="zh-CN" altLang="en-US" b="0" dirty="0" smtClean="0">
                <a:solidFill>
                  <a:srgbClr val="000000"/>
                </a:solidFill>
                <a:latin typeface="微软雅黑" panose="020B0503020204020204" pitchFamily="34" charset="-122"/>
              </a:rPr>
              <a:t>；</a:t>
            </a:r>
            <a:endParaRPr lang="zh-CN" altLang="zh-CN" b="0" dirty="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净</a:t>
            </a:r>
            <a:r>
              <a:rPr lang="zh-CN" altLang="zh-CN" b="0" dirty="0">
                <a:solidFill>
                  <a:srgbClr val="000000"/>
                </a:solidFill>
                <a:latin typeface="微软雅黑" panose="020B0503020204020204" pitchFamily="34" charset="-122"/>
              </a:rPr>
              <a:t>需求量</a:t>
            </a:r>
            <a:r>
              <a:rPr lang="zh-CN" altLang="zh-CN" b="0" dirty="0" smtClean="0">
                <a:solidFill>
                  <a:srgbClr val="000000"/>
                </a:solidFill>
                <a:latin typeface="微软雅黑" panose="020B0503020204020204" pitchFamily="34" charset="-122"/>
              </a:rPr>
              <a:t>计算</a:t>
            </a:r>
            <a:r>
              <a:rPr lang="zh-CN" altLang="en-US" b="0" dirty="0" smtClean="0">
                <a:solidFill>
                  <a:srgbClr val="000000"/>
                </a:solidFill>
                <a:latin typeface="微软雅黑" panose="020B0503020204020204" pitchFamily="34" charset="-122"/>
              </a:rPr>
              <a:t>；</a:t>
            </a:r>
            <a:endParaRPr lang="zh-CN" altLang="zh-CN" b="0" dirty="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批量计算</a:t>
            </a:r>
            <a:r>
              <a:rPr lang="zh-CN" altLang="en-US" b="0" dirty="0" smtClean="0">
                <a:solidFill>
                  <a:srgbClr val="000000"/>
                </a:solidFill>
                <a:latin typeface="微软雅黑" panose="020B0503020204020204" pitchFamily="34" charset="-122"/>
              </a:rPr>
              <a:t>；</a:t>
            </a:r>
            <a:endParaRPr lang="en-US" altLang="zh-CN" b="0" dirty="0" smtClean="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安全库存量</a:t>
            </a:r>
            <a:r>
              <a:rPr lang="zh-CN" altLang="en-US" b="0" dirty="0" smtClean="0">
                <a:solidFill>
                  <a:srgbClr val="000000"/>
                </a:solidFill>
                <a:latin typeface="微软雅黑" panose="020B0503020204020204" pitchFamily="34" charset="-122"/>
              </a:rPr>
              <a:t>；</a:t>
            </a:r>
            <a:endParaRPr lang="en-US" altLang="zh-CN" b="0" dirty="0" smtClean="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下达</a:t>
            </a:r>
            <a:r>
              <a:rPr lang="zh-CN" altLang="zh-CN" b="0" dirty="0">
                <a:solidFill>
                  <a:srgbClr val="000000"/>
                </a:solidFill>
                <a:latin typeface="微软雅黑" panose="020B0503020204020204" pitchFamily="34" charset="-122"/>
              </a:rPr>
              <a:t>计划</a:t>
            </a:r>
            <a:r>
              <a:rPr lang="zh-CN" altLang="zh-CN" b="0" dirty="0" smtClean="0">
                <a:solidFill>
                  <a:srgbClr val="000000"/>
                </a:solidFill>
                <a:latin typeface="微软雅黑" panose="020B0503020204020204" pitchFamily="34" charset="-122"/>
              </a:rPr>
              <a:t>订单</a:t>
            </a:r>
            <a:r>
              <a:rPr lang="zh-CN" altLang="en-US" b="0" dirty="0">
                <a:solidFill>
                  <a:srgbClr val="000000"/>
                </a:solidFill>
                <a:latin typeface="微软雅黑" panose="020B0503020204020204" pitchFamily="34" charset="-122"/>
              </a:rPr>
              <a:t>。</a:t>
            </a:r>
            <a:endParaRPr lang="zh-CN" altLang="en-US" b="0" dirty="0" smtClean="0">
              <a:solidFill>
                <a:srgbClr val="000000"/>
              </a:solidFill>
              <a:latin typeface="微软雅黑" panose="020B0503020204020204" pitchFamily="34" charset="-122"/>
            </a:endParaRPr>
          </a:p>
        </p:txBody>
      </p:sp>
      <p:sp>
        <p:nvSpPr>
          <p:cNvPr id="8"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基本计算步骤</a:t>
            </a:r>
            <a:endParaRPr lang="zh-CN" altLang="en-US" dirty="0"/>
          </a:p>
        </p:txBody>
      </p:sp>
    </p:spTree>
    <p:extLst>
      <p:ext uri="{BB962C8B-B14F-4D97-AF65-F5344CB8AC3E}">
        <p14:creationId xmlns:p14="http://schemas.microsoft.com/office/powerpoint/2010/main" val="4288751722"/>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意义</a:t>
            </a:r>
            <a:endParaRPr lang="zh-CN" altLang="en-US" dirty="0"/>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意义</a:t>
            </a:r>
            <a:endParaRPr lang="zh-CN" altLang="en-US" dirty="0"/>
          </a:p>
        </p:txBody>
      </p:sp>
      <p:sp>
        <p:nvSpPr>
          <p:cNvPr id="13" name="矩形 12"/>
          <p:cNvSpPr/>
          <p:nvPr/>
        </p:nvSpPr>
        <p:spPr>
          <a:xfrm>
            <a:off x="1330862" y="1396999"/>
            <a:ext cx="10518238" cy="4918741"/>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algn="ctr">
            <a:solidFill>
              <a:srgbClr val="0070C0"/>
            </a:solidFill>
            <a:prstDash val="solid"/>
            <a:miter lim="800000"/>
            <a:headEnd/>
            <a:tailEnd/>
          </a:ln>
          <a:effectLst/>
        </p:spPr>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n"/>
            </a:pPr>
            <a:r>
              <a:rPr lang="en-US" altLang="zh-CN" sz="1800" b="0" dirty="0" smtClean="0">
                <a:solidFill>
                  <a:srgbClr val="000000"/>
                </a:solidFill>
                <a:latin typeface="微软雅黑" panose="020B0503020204020204" pitchFamily="34" charset="-122"/>
              </a:rPr>
              <a:t>MRP</a:t>
            </a:r>
            <a:r>
              <a:rPr lang="zh-CN" altLang="en-US" sz="1800" b="0" dirty="0" smtClean="0">
                <a:solidFill>
                  <a:srgbClr val="000000"/>
                </a:solidFill>
                <a:latin typeface="微软雅黑" panose="020B0503020204020204" pitchFamily="34" charset="-122"/>
              </a:rPr>
              <a:t>执行产生</a:t>
            </a:r>
            <a:r>
              <a:rPr lang="zh-CN" altLang="en-US" sz="1800" b="0" dirty="0">
                <a:solidFill>
                  <a:srgbClr val="000000"/>
                </a:solidFill>
                <a:latin typeface="微软雅黑" panose="020B0503020204020204" pitchFamily="34" charset="-122"/>
              </a:rPr>
              <a:t>采购计划，生产计划</a:t>
            </a:r>
            <a:r>
              <a:rPr lang="zh-CN" altLang="en-US" sz="1800" b="0" dirty="0" smtClean="0">
                <a:solidFill>
                  <a:srgbClr val="000000"/>
                </a:solidFill>
                <a:latin typeface="微软雅黑" panose="020B0503020204020204" pitchFamily="34" charset="-122"/>
              </a:rPr>
              <a:t>，系统计划代替人工计划，计划更细致更准确；</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通过</a:t>
            </a:r>
            <a:r>
              <a:rPr lang="zh-CN" altLang="en-US" sz="1800" b="0" dirty="0">
                <a:solidFill>
                  <a:srgbClr val="000000"/>
                </a:solidFill>
                <a:latin typeface="微软雅黑" panose="020B0503020204020204" pitchFamily="34" charset="-122"/>
              </a:rPr>
              <a:t>主计划驱动采购和生产</a:t>
            </a:r>
            <a:r>
              <a:rPr lang="zh-CN" altLang="en-US" sz="1800" b="0" dirty="0" smtClean="0">
                <a:solidFill>
                  <a:srgbClr val="000000"/>
                </a:solidFill>
                <a:latin typeface="微软雅黑" panose="020B0503020204020204" pitchFamily="34" charset="-122"/>
              </a:rPr>
              <a:t>，提前备货；</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通过</a:t>
            </a:r>
            <a:r>
              <a:rPr lang="en-US" altLang="zh-CN" sz="1800" b="0" dirty="0">
                <a:solidFill>
                  <a:srgbClr val="000000"/>
                </a:solidFill>
                <a:latin typeface="微软雅黑" panose="020B0503020204020204" pitchFamily="34" charset="-122"/>
              </a:rPr>
              <a:t>MRP</a:t>
            </a:r>
            <a:r>
              <a:rPr lang="zh-CN" altLang="en-US" sz="1800" b="0" dirty="0">
                <a:solidFill>
                  <a:srgbClr val="000000"/>
                </a:solidFill>
                <a:latin typeface="微软雅黑" panose="020B0503020204020204" pitchFamily="34" charset="-122"/>
              </a:rPr>
              <a:t>运算生成计划订单，进行齐套性检查</a:t>
            </a:r>
            <a:r>
              <a:rPr lang="zh-CN" altLang="en-US" sz="1800" b="0" dirty="0" smtClean="0">
                <a:solidFill>
                  <a:srgbClr val="000000"/>
                </a:solidFill>
                <a:latin typeface="微软雅黑" panose="020B0503020204020204" pitchFamily="34" charset="-122"/>
              </a:rPr>
              <a:t>后转为</a:t>
            </a:r>
            <a:r>
              <a:rPr lang="zh-CN" altLang="en-US" sz="1800" b="0" dirty="0">
                <a:solidFill>
                  <a:srgbClr val="000000"/>
                </a:solidFill>
                <a:latin typeface="微软雅黑" panose="020B0503020204020204" pitchFamily="34" charset="-122"/>
              </a:rPr>
              <a:t>生产订单，物资配套效率提升</a:t>
            </a:r>
            <a:r>
              <a:rPr lang="zh-CN" altLang="en-US" sz="1800" b="0" dirty="0" smtClean="0">
                <a:solidFill>
                  <a:srgbClr val="000000"/>
                </a:solidFill>
                <a:latin typeface="微软雅黑" panose="020B0503020204020204" pitchFamily="34" charset="-122"/>
              </a:rPr>
              <a:t>；</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a:solidFill>
                  <a:srgbClr val="000000"/>
                </a:solidFill>
                <a:latin typeface="微软雅黑" panose="020B0503020204020204" pitchFamily="34" charset="-122"/>
              </a:rPr>
              <a:t>精准</a:t>
            </a:r>
            <a:r>
              <a:rPr lang="en-US" altLang="zh-CN" sz="1800" b="0" dirty="0">
                <a:solidFill>
                  <a:srgbClr val="000000"/>
                </a:solidFill>
                <a:latin typeface="微软雅黑" panose="020B0503020204020204" pitchFamily="34" charset="-122"/>
              </a:rPr>
              <a:t>BOM</a:t>
            </a:r>
            <a:r>
              <a:rPr lang="zh-CN" altLang="en-US" sz="1800" b="0" dirty="0">
                <a:solidFill>
                  <a:srgbClr val="000000"/>
                </a:solidFill>
                <a:latin typeface="微软雅黑" panose="020B0503020204020204" pitchFamily="34" charset="-122"/>
              </a:rPr>
              <a:t>，精准工艺路线。</a:t>
            </a:r>
            <a:r>
              <a:rPr lang="en-US" altLang="zh-CN" sz="1800" b="0" dirty="0" smtClean="0">
                <a:solidFill>
                  <a:srgbClr val="000000"/>
                </a:solidFill>
                <a:latin typeface="微软雅黑" panose="020B0503020204020204" pitchFamily="34" charset="-122"/>
              </a:rPr>
              <a:t>PLM</a:t>
            </a:r>
            <a:r>
              <a:rPr lang="zh-CN" altLang="en-US" sz="1800" b="0" dirty="0" smtClean="0">
                <a:solidFill>
                  <a:srgbClr val="000000"/>
                </a:solidFill>
                <a:latin typeface="微软雅黑" panose="020B0503020204020204" pitchFamily="34" charset="-122"/>
              </a:rPr>
              <a:t>下发</a:t>
            </a:r>
            <a:r>
              <a:rPr lang="en-US" altLang="zh-CN" sz="1800" b="0" dirty="0" smtClean="0">
                <a:solidFill>
                  <a:srgbClr val="000000"/>
                </a:solidFill>
                <a:latin typeface="微软雅黑" panose="020B0503020204020204" pitchFamily="34" charset="-122"/>
              </a:rPr>
              <a:t>PBOM</a:t>
            </a:r>
            <a:r>
              <a:rPr lang="zh-CN" altLang="en-US" sz="1800" b="0" dirty="0" smtClean="0">
                <a:solidFill>
                  <a:srgbClr val="000000"/>
                </a:solidFill>
                <a:latin typeface="微软雅黑" panose="020B0503020204020204" pitchFamily="34" charset="-122"/>
              </a:rPr>
              <a:t>，</a:t>
            </a:r>
            <a:r>
              <a:rPr lang="en-US" altLang="zh-CN" sz="1800" b="0" dirty="0" smtClean="0">
                <a:solidFill>
                  <a:srgbClr val="000000"/>
                </a:solidFill>
                <a:latin typeface="微软雅黑" panose="020B0503020204020204" pitchFamily="34" charset="-122"/>
              </a:rPr>
              <a:t>BOM</a:t>
            </a:r>
            <a:r>
              <a:rPr lang="zh-CN" altLang="en-US" sz="1800" b="0" dirty="0">
                <a:solidFill>
                  <a:srgbClr val="000000"/>
                </a:solidFill>
                <a:latin typeface="微软雅黑" panose="020B0503020204020204" pitchFamily="34" charset="-122"/>
              </a:rPr>
              <a:t>管理精准，精细，更有效的指导生产与备料</a:t>
            </a:r>
            <a:r>
              <a:rPr lang="zh-CN" altLang="en-US" sz="1800" b="0" dirty="0" smtClean="0">
                <a:solidFill>
                  <a:srgbClr val="000000"/>
                </a:solidFill>
                <a:latin typeface="微软雅黑" panose="020B0503020204020204" pitchFamily="34" charset="-122"/>
              </a:rPr>
              <a:t>；</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及时获得生产所需要的原材料和零部件，保证按时供应用户所需产品；</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保证尽可能低的库存水平；</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使各部门生产的零部件、外购件与装配的要求在时间和数量上精确衔接。</a:t>
            </a:r>
            <a:endParaRPr lang="en-US" altLang="zh-CN" sz="1800" b="0" dirty="0" smtClean="0">
              <a:solidFill>
                <a:srgbClr val="000000"/>
              </a:solidFill>
              <a:latin typeface="微软雅黑" panose="020B0503020204020204" pitchFamily="34" charset="-122"/>
            </a:endParaRPr>
          </a:p>
          <a:p>
            <a:pPr>
              <a:lnSpc>
                <a:spcPct val="150000"/>
              </a:lnSpc>
            </a:pP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由于通过</a:t>
            </a:r>
            <a:r>
              <a:rPr lang="en-US" altLang="zh-CN" sz="1800" b="0" dirty="0" smtClean="0">
                <a:solidFill>
                  <a:srgbClr val="000000"/>
                </a:solidFill>
                <a:latin typeface="微软雅黑" panose="020B0503020204020204" pitchFamily="34" charset="-122"/>
              </a:rPr>
              <a:t>MRP</a:t>
            </a:r>
            <a:r>
              <a:rPr lang="zh-CN" altLang="en-US" sz="1800" b="0" dirty="0" smtClean="0">
                <a:solidFill>
                  <a:srgbClr val="000000"/>
                </a:solidFill>
                <a:latin typeface="微软雅黑" panose="020B0503020204020204" pitchFamily="34" charset="-122"/>
              </a:rPr>
              <a:t>进行计划，对物料主数据，</a:t>
            </a:r>
            <a:r>
              <a:rPr lang="en-US" altLang="zh-CN" sz="1800" b="0" dirty="0" smtClean="0">
                <a:solidFill>
                  <a:srgbClr val="000000"/>
                </a:solidFill>
                <a:latin typeface="微软雅黑" panose="020B0503020204020204" pitchFamily="34" charset="-122"/>
              </a:rPr>
              <a:t>BOM</a:t>
            </a:r>
            <a:r>
              <a:rPr lang="zh-CN" altLang="en-US" sz="1800" b="0" dirty="0" smtClean="0">
                <a:solidFill>
                  <a:srgbClr val="000000"/>
                </a:solidFill>
                <a:latin typeface="微软雅黑" panose="020B0503020204020204" pitchFamily="34" charset="-122"/>
              </a:rPr>
              <a:t>数据质量要求高，一旦出错或偏差，将导致计划错误，影响业务正常开展；比人工业务容错率低；</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a:solidFill>
                  <a:srgbClr val="000000"/>
                </a:solidFill>
                <a:latin typeface="微软雅黑" panose="020B0503020204020204" pitchFamily="34" charset="-122"/>
              </a:rPr>
              <a:t>上线</a:t>
            </a:r>
            <a:r>
              <a:rPr lang="zh-CN" altLang="en-US" sz="1800" b="0" dirty="0" smtClean="0">
                <a:solidFill>
                  <a:srgbClr val="000000"/>
                </a:solidFill>
                <a:latin typeface="微软雅黑" panose="020B0503020204020204" pitchFamily="34" charset="-122"/>
              </a:rPr>
              <a:t>初期，需要反复进行</a:t>
            </a:r>
            <a:r>
              <a:rPr lang="en-US" altLang="zh-CN" sz="1800" b="0" dirty="0" smtClean="0">
                <a:solidFill>
                  <a:srgbClr val="000000"/>
                </a:solidFill>
                <a:latin typeface="微软雅黑" panose="020B0503020204020204" pitchFamily="34" charset="-122"/>
              </a:rPr>
              <a:t>MRP</a:t>
            </a:r>
            <a:r>
              <a:rPr lang="zh-CN" altLang="en-US" sz="1800" b="0" dirty="0" smtClean="0">
                <a:solidFill>
                  <a:srgbClr val="000000"/>
                </a:solidFill>
                <a:latin typeface="微软雅黑" panose="020B0503020204020204" pitchFamily="34" charset="-122"/>
              </a:rPr>
              <a:t>运算结果的验证，再开展业务；初期业务效率会有所降低；</a:t>
            </a:r>
            <a:endParaRPr lang="zh-CN" altLang="en-US" sz="1800" b="0" dirty="0">
              <a:solidFill>
                <a:srgbClr val="000000"/>
              </a:solidFill>
              <a:latin typeface="微软雅黑" panose="020B0503020204020204" pitchFamily="34" charset="-122"/>
            </a:endParaRPr>
          </a:p>
        </p:txBody>
      </p:sp>
    </p:spTree>
    <p:extLst>
      <p:ext uri="{BB962C8B-B14F-4D97-AF65-F5344CB8AC3E}">
        <p14:creationId xmlns:p14="http://schemas.microsoft.com/office/powerpoint/2010/main" val="3505266880"/>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6565" y="638097"/>
            <a:ext cx="7390296" cy="5994197"/>
          </a:xfrm>
          <a:prstGeom prst="rect">
            <a:avLst/>
          </a:prstGeom>
        </p:spPr>
      </p:pic>
      <p:sp>
        <p:nvSpPr>
          <p:cNvPr id="5" name="文本框 4"/>
          <p:cNvSpPr txBox="1"/>
          <p:nvPr/>
        </p:nvSpPr>
        <p:spPr>
          <a:xfrm>
            <a:off x="178904" y="149087"/>
            <a:ext cx="61622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-SAP</a:t>
            </a:r>
            <a:r>
              <a:rPr lang="zh-CN" altLang="en-US" dirty="0" smtClean="0">
                <a:latin typeface="微软雅黑" panose="020B0503020204020204" pitchFamily="34" charset="-122"/>
                <a:sym typeface="微软雅黑" panose="020B0503020204020204" pitchFamily="34" charset="-122"/>
              </a:rPr>
              <a:t>系统运行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界面</a:t>
            </a:r>
            <a:r>
              <a:rPr lang="en-US" altLang="zh-CN" dirty="0" smtClean="0">
                <a:latin typeface="微软雅黑" panose="020B0503020204020204" pitchFamily="34" charset="-122"/>
                <a:sym typeface="微软雅黑" panose="020B0503020204020204" pitchFamily="34" charset="-122"/>
              </a:rPr>
              <a:t>MD02</a:t>
            </a:r>
            <a:endParaRPr lang="zh-CN" altLang="en-US" dirty="0"/>
          </a:p>
        </p:txBody>
      </p:sp>
      <p:sp>
        <p:nvSpPr>
          <p:cNvPr id="3" name="矩形 2"/>
          <p:cNvSpPr/>
          <p:nvPr/>
        </p:nvSpPr>
        <p:spPr bwMode="auto">
          <a:xfrm>
            <a:off x="1520687" y="3001617"/>
            <a:ext cx="1341783" cy="191825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cxnSp>
        <p:nvCxnSpPr>
          <p:cNvPr id="6" name="直接箭头连接符 5"/>
          <p:cNvCxnSpPr>
            <a:stCxn id="7" idx="1"/>
          </p:cNvCxnSpPr>
          <p:nvPr/>
        </p:nvCxnSpPr>
        <p:spPr>
          <a:xfrm flipH="1">
            <a:off x="2768600" y="1507618"/>
            <a:ext cx="4870000" cy="20102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7638600" y="655130"/>
            <a:ext cx="1152525" cy="1704975"/>
          </a:xfrm>
          <a:prstGeom prst="rect">
            <a:avLst/>
          </a:prstGeom>
        </p:spPr>
      </p:pic>
      <p:pic>
        <p:nvPicPr>
          <p:cNvPr id="11" name="图片 10"/>
          <p:cNvPicPr>
            <a:picLocks noChangeAspect="1"/>
          </p:cNvPicPr>
          <p:nvPr/>
        </p:nvPicPr>
        <p:blipFill>
          <a:blip r:embed="rId5"/>
          <a:stretch>
            <a:fillRect/>
          </a:stretch>
        </p:blipFill>
        <p:spPr>
          <a:xfrm>
            <a:off x="7647435" y="2531993"/>
            <a:ext cx="2743200" cy="1428750"/>
          </a:xfrm>
          <a:prstGeom prst="rect">
            <a:avLst/>
          </a:prstGeom>
        </p:spPr>
      </p:pic>
      <p:cxnSp>
        <p:nvCxnSpPr>
          <p:cNvPr id="15" name="直接箭头连接符 14"/>
          <p:cNvCxnSpPr>
            <a:stCxn id="11" idx="1"/>
          </p:cNvCxnSpPr>
          <p:nvPr/>
        </p:nvCxnSpPr>
        <p:spPr>
          <a:xfrm flipH="1">
            <a:off x="2298700" y="3246368"/>
            <a:ext cx="5348735" cy="538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6"/>
          <a:stretch>
            <a:fillRect/>
          </a:stretch>
        </p:blipFill>
        <p:spPr>
          <a:xfrm>
            <a:off x="7647435" y="4110226"/>
            <a:ext cx="3200400" cy="1485900"/>
          </a:xfrm>
          <a:prstGeom prst="rect">
            <a:avLst/>
          </a:prstGeom>
        </p:spPr>
      </p:pic>
      <p:cxnSp>
        <p:nvCxnSpPr>
          <p:cNvPr id="18" name="直接箭头连接符 17"/>
          <p:cNvCxnSpPr>
            <a:stCxn id="16" idx="1"/>
          </p:cNvCxnSpPr>
          <p:nvPr/>
        </p:nvCxnSpPr>
        <p:spPr>
          <a:xfrm flipH="1" flipV="1">
            <a:off x="2298700" y="4498975"/>
            <a:ext cx="5348735" cy="354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2551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59830" y="1028733"/>
            <a:ext cx="3360373" cy="5331984"/>
          </a:xfrm>
          <a:prstGeom prst="rect">
            <a:avLst/>
          </a:prstGeom>
        </p:spPr>
        <p:txBody>
          <a:bodyPr wrap="square" numCol="1">
            <a:noAutofit/>
          </a:bodyPr>
          <a:lstStyle/>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14. NMMS(</a:t>
            </a:r>
            <a:r>
              <a:rPr kumimoji="1" lang="zh-CN" altLang="en-US" sz="1600" kern="0" dirty="0">
                <a:solidFill>
                  <a:prstClr val="black"/>
                </a:solidFill>
                <a:latin typeface="微软雅黑" panose="020B0503020204020204" pitchFamily="34" charset="-122"/>
                <a:ea typeface="微软雅黑" panose="020B0503020204020204" pitchFamily="34" charset="-122"/>
              </a:rPr>
              <a:t>辅料管理系统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15. NMAM</a:t>
            </a:r>
            <a:r>
              <a:rPr kumimoji="1" lang="zh-CN" altLang="en-US" sz="1600" kern="0" dirty="0">
                <a:solidFill>
                  <a:prstClr val="black"/>
                </a:solidFill>
                <a:latin typeface="微软雅黑" panose="020B0503020204020204" pitchFamily="34" charset="-122"/>
                <a:ea typeface="微软雅黑" panose="020B0503020204020204" pitchFamily="34" charset="-122"/>
              </a:rPr>
              <a:t>（物资出门系统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16. WMS(</a:t>
            </a:r>
            <a:r>
              <a:rPr kumimoji="1" lang="zh-CN" altLang="en-US" sz="1600" kern="0" dirty="0">
                <a:solidFill>
                  <a:prstClr val="black"/>
                </a:solidFill>
                <a:latin typeface="微软雅黑" panose="020B0503020204020204" pitchFamily="34" charset="-122"/>
                <a:ea typeface="微软雅黑" panose="020B0503020204020204" pitchFamily="34" charset="-122"/>
              </a:rPr>
              <a:t>仓储管理系统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dirty="0">
                <a:solidFill>
                  <a:prstClr val="black"/>
                </a:solidFill>
                <a:latin typeface="微软雅黑" pitchFamily="34" charset="-122"/>
                <a:ea typeface="微软雅黑" pitchFamily="34" charset="-122"/>
              </a:rPr>
              <a:t>17. </a:t>
            </a:r>
            <a:r>
              <a:rPr kumimoji="1" lang="zh-CN" altLang="en-US" sz="1600" dirty="0">
                <a:solidFill>
                  <a:prstClr val="black"/>
                </a:solidFill>
                <a:latin typeface="微软雅黑" pitchFamily="34" charset="-122"/>
                <a:ea typeface="微软雅黑" pitchFamily="34" charset="-122"/>
              </a:rPr>
              <a:t>安吉</a:t>
            </a:r>
            <a:r>
              <a:rPr kumimoji="1" lang="en-US" altLang="zh-CN" sz="1600" dirty="0">
                <a:solidFill>
                  <a:prstClr val="black"/>
                </a:solidFill>
                <a:latin typeface="微软雅黑" pitchFamily="34" charset="-122"/>
                <a:ea typeface="微软雅黑" pitchFamily="34" charset="-122"/>
              </a:rPr>
              <a:t>WMS</a:t>
            </a:r>
            <a:r>
              <a:rPr kumimoji="1" lang="zh-CN" altLang="en-US" sz="1600" dirty="0">
                <a:solidFill>
                  <a:prstClr val="black"/>
                </a:solidFill>
                <a:latin typeface="微软雅黑" pitchFamily="34" charset="-122"/>
                <a:ea typeface="微软雅黑" pitchFamily="34" charset="-122"/>
              </a:rPr>
              <a:t>系统</a:t>
            </a:r>
            <a:endParaRPr kumimoji="1" lang="en-US" altLang="zh-CN" sz="1600" dirty="0">
              <a:solidFill>
                <a:prstClr val="black"/>
              </a:solidFill>
              <a:latin typeface="微软雅黑" pitchFamily="34" charset="-122"/>
              <a:ea typeface="微软雅黑" pitchFamily="34" charset="-122"/>
            </a:endParaRP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18. BCP(</a:t>
            </a:r>
            <a:r>
              <a:rPr kumimoji="1" lang="zh-CN" altLang="en-US" sz="1600" kern="0" dirty="0">
                <a:solidFill>
                  <a:prstClr val="black"/>
                </a:solidFill>
                <a:latin typeface="微软雅黑" panose="020B0503020204020204" pitchFamily="34" charset="-122"/>
                <a:ea typeface="微软雅黑" panose="020B0503020204020204" pitchFamily="34" charset="-122"/>
              </a:rPr>
              <a:t>条码管理系统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dirty="0">
                <a:solidFill>
                  <a:prstClr val="black"/>
                </a:solidFill>
                <a:latin typeface="微软雅黑" pitchFamily="34" charset="-122"/>
                <a:ea typeface="微软雅黑" pitchFamily="34" charset="-122"/>
              </a:rPr>
              <a:t>19. ASRS(</a:t>
            </a:r>
            <a:r>
              <a:rPr kumimoji="1" lang="zh-CN" altLang="en-US" sz="1600" dirty="0">
                <a:solidFill>
                  <a:prstClr val="black"/>
                </a:solidFill>
                <a:latin typeface="微软雅黑" pitchFamily="34" charset="-122"/>
                <a:ea typeface="微软雅黑" pitchFamily="34" charset="-122"/>
              </a:rPr>
              <a:t>泵送立库系统</a:t>
            </a:r>
            <a:r>
              <a:rPr kumimoji="1" lang="en-US" altLang="zh-CN" sz="1600" dirty="0">
                <a:solidFill>
                  <a:prstClr val="black"/>
                </a:solidFill>
                <a:latin typeface="微软雅黑" pitchFamily="34" charset="-122"/>
                <a:ea typeface="微软雅黑" pitchFamily="34" charset="-122"/>
              </a:rPr>
              <a:t>)</a:t>
            </a:r>
          </a:p>
          <a:p>
            <a:pPr defTabSz="1219170" eaLnBrk="0" hangingPunct="0">
              <a:lnSpc>
                <a:spcPts val="2400"/>
              </a:lnSpc>
              <a:spcBef>
                <a:spcPts val="400"/>
              </a:spcBef>
              <a:spcAft>
                <a:spcPts val="400"/>
              </a:spcAft>
              <a:defRPr/>
            </a:pPr>
            <a:r>
              <a:rPr kumimoji="1" lang="en-US" altLang="zh-CN" sz="1600" dirty="0">
                <a:solidFill>
                  <a:prstClr val="black"/>
                </a:solidFill>
                <a:latin typeface="微软雅黑" pitchFamily="34" charset="-122"/>
                <a:ea typeface="微软雅黑" pitchFamily="34" charset="-122"/>
              </a:rPr>
              <a:t>20.</a:t>
            </a:r>
            <a:r>
              <a:rPr kumimoji="1" lang="zh-CN" altLang="en-US" sz="1600" dirty="0">
                <a:solidFill>
                  <a:prstClr val="black"/>
                </a:solidFill>
                <a:latin typeface="微软雅黑" pitchFamily="34" charset="-122"/>
                <a:ea typeface="微软雅黑" pitchFamily="34" charset="-122"/>
              </a:rPr>
              <a:t>地磅系统</a:t>
            </a:r>
            <a:endParaRPr kumimoji="1" lang="en-US" altLang="zh-CN" sz="1600" kern="0" dirty="0">
              <a:solidFill>
                <a:prstClr val="black"/>
              </a:solidFill>
              <a:latin typeface="微软雅黑" panose="020B0503020204020204" pitchFamily="34" charset="-122"/>
              <a:ea typeface="微软雅黑" panose="020B0503020204020204" pitchFamily="34" charset="-122"/>
            </a:endParaRP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21. GSP(</a:t>
            </a:r>
            <a:r>
              <a:rPr kumimoji="1" lang="zh-CN" altLang="en-US" sz="1600" kern="0" dirty="0">
                <a:solidFill>
                  <a:prstClr val="black"/>
                </a:solidFill>
                <a:latin typeface="微软雅黑" panose="020B0503020204020204" pitchFamily="34" charset="-122"/>
                <a:ea typeface="微软雅黑" panose="020B0503020204020204" pitchFamily="34" charset="-122"/>
              </a:rPr>
              <a:t>供应商门户</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22. S_CMS(</a:t>
            </a:r>
            <a:r>
              <a:rPr kumimoji="1" lang="zh-CN" altLang="en-US" sz="1600" kern="0" dirty="0">
                <a:solidFill>
                  <a:prstClr val="black"/>
                </a:solidFill>
                <a:latin typeface="微软雅黑" panose="020B0503020204020204" pitchFamily="34" charset="-122"/>
                <a:ea typeface="微软雅黑" panose="020B0503020204020204" pitchFamily="34" charset="-122"/>
              </a:rPr>
              <a:t>关务系统</a:t>
            </a:r>
            <a:r>
              <a:rPr kumimoji="1" lang="en-US" altLang="zh-CN" sz="1600" kern="0" dirty="0">
                <a:solidFill>
                  <a:prstClr val="black"/>
                </a:solidFill>
                <a:latin typeface="微软雅黑" panose="020B0503020204020204" pitchFamily="34" charset="-122"/>
                <a:ea typeface="微软雅黑" panose="020B0503020204020204" pitchFamily="34" charset="-122"/>
              </a:rPr>
              <a:t>) </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23. BSMIS(</a:t>
            </a:r>
            <a:r>
              <a:rPr kumimoji="1" lang="zh-CN" altLang="en-US" sz="1600" kern="0" dirty="0">
                <a:solidFill>
                  <a:prstClr val="black"/>
                </a:solidFill>
                <a:latin typeface="微软雅黑" panose="020B0503020204020204" pitchFamily="34" charset="-122"/>
                <a:ea typeface="微软雅黑" panose="020B0503020204020204" pitchFamily="34" charset="-122"/>
              </a:rPr>
              <a:t>泵送管理信息系统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24. MPCB(</a:t>
            </a:r>
            <a:r>
              <a:rPr kumimoji="1" lang="zh-CN" altLang="en-US" sz="1600" kern="0" dirty="0">
                <a:solidFill>
                  <a:prstClr val="black"/>
                </a:solidFill>
                <a:latin typeface="微软雅黑" panose="020B0503020204020204" pitchFamily="34" charset="-122"/>
                <a:ea typeface="微软雅黑" panose="020B0503020204020204" pitchFamily="34" charset="-122"/>
              </a:rPr>
              <a:t>预算管理系统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25.NEWEMS(</a:t>
            </a:r>
            <a:r>
              <a:rPr kumimoji="1" lang="zh-CN" altLang="en-US" sz="1600" kern="0" dirty="0">
                <a:solidFill>
                  <a:prstClr val="black"/>
                </a:solidFill>
                <a:latin typeface="微软雅黑" panose="020B0503020204020204" pitchFamily="34" charset="-122"/>
                <a:ea typeface="微软雅黑" panose="020B0503020204020204" pitchFamily="34" charset="-122"/>
              </a:rPr>
              <a:t>费用管理系统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26.CBS(</a:t>
            </a:r>
            <a:r>
              <a:rPr kumimoji="1" lang="zh-CN" altLang="en-US" sz="1600" kern="0" dirty="0">
                <a:solidFill>
                  <a:prstClr val="black"/>
                </a:solidFill>
                <a:latin typeface="微软雅黑" panose="020B0503020204020204" pitchFamily="34" charset="-122"/>
                <a:ea typeface="微软雅黑" panose="020B0503020204020204" pitchFamily="34" charset="-122"/>
              </a:rPr>
              <a:t>招商银行网银</a:t>
            </a:r>
            <a:r>
              <a:rPr kumimoji="1" lang="en-US" altLang="zh-CN" sz="1600" kern="0" dirty="0">
                <a:solidFill>
                  <a:prstClr val="black"/>
                </a:solidFill>
                <a:latin typeface="微软雅黑" panose="020B0503020204020204" pitchFamily="34" charset="-122"/>
                <a:ea typeface="微软雅黑" panose="020B0503020204020204" pitchFamily="34" charset="-122"/>
              </a:rPr>
              <a:t>)</a:t>
            </a:r>
          </a:p>
        </p:txBody>
      </p:sp>
      <p:sp>
        <p:nvSpPr>
          <p:cNvPr id="3" name="矩形 2"/>
          <p:cNvSpPr/>
          <p:nvPr/>
        </p:nvSpPr>
        <p:spPr>
          <a:xfrm>
            <a:off x="815413" y="1057843"/>
            <a:ext cx="3744416" cy="5347488"/>
          </a:xfrm>
          <a:prstGeom prst="rect">
            <a:avLst/>
          </a:prstGeom>
        </p:spPr>
        <p:txBody>
          <a:bodyPr wrap="square" numCol="1">
            <a:noAutofit/>
          </a:bodyPr>
          <a:lstStyle/>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 ERP6.0</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2. ERP5.0</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3.</a:t>
            </a:r>
            <a:r>
              <a:rPr kumimoji="1" lang="zh-CN" altLang="en-US" sz="1600" kern="0" dirty="0">
                <a:solidFill>
                  <a:prstClr val="black"/>
                </a:solidFill>
                <a:latin typeface="微软雅黑" panose="020B0503020204020204" pitchFamily="34" charset="-122"/>
                <a:ea typeface="微软雅黑" panose="020B0503020204020204" pitchFamily="34" charset="-122"/>
              </a:rPr>
              <a:t> </a:t>
            </a:r>
            <a:r>
              <a:rPr kumimoji="1" lang="en-US" altLang="zh-CN" sz="1600" kern="0" dirty="0">
                <a:solidFill>
                  <a:prstClr val="black"/>
                </a:solidFill>
                <a:latin typeface="微软雅黑" panose="020B0503020204020204" pitchFamily="34" charset="-122"/>
                <a:ea typeface="微软雅黑" panose="020B0503020204020204" pitchFamily="34" charset="-122"/>
              </a:rPr>
              <a:t>PLM(</a:t>
            </a:r>
            <a:r>
              <a:rPr kumimoji="1" lang="zh-CN" altLang="en-US" sz="1600" kern="0" dirty="0">
                <a:solidFill>
                  <a:prstClr val="black"/>
                </a:solidFill>
                <a:latin typeface="微软雅黑" panose="020B0503020204020204" pitchFamily="34" charset="-122"/>
                <a:ea typeface="微软雅黑" panose="020B0503020204020204" pitchFamily="34" charset="-122"/>
              </a:rPr>
              <a:t>产品数据管理系统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4. MDM(</a:t>
            </a:r>
            <a:r>
              <a:rPr kumimoji="1" lang="zh-CN" altLang="en-US" sz="1600" kern="0" dirty="0">
                <a:solidFill>
                  <a:prstClr val="black"/>
                </a:solidFill>
                <a:latin typeface="微软雅黑" panose="020B0503020204020204" pitchFamily="34" charset="-122"/>
                <a:ea typeface="微软雅黑" panose="020B0503020204020204" pitchFamily="34" charset="-122"/>
              </a:rPr>
              <a:t>编码管理系统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5. IBP(</a:t>
            </a:r>
            <a:r>
              <a:rPr kumimoji="1" lang="zh-CN" altLang="en-US" sz="1600" kern="0" dirty="0">
                <a:solidFill>
                  <a:prstClr val="black"/>
                </a:solidFill>
                <a:latin typeface="微软雅黑" panose="020B0503020204020204" pitchFamily="34" charset="-122"/>
                <a:ea typeface="微软雅黑" panose="020B0503020204020204" pitchFamily="34" charset="-122"/>
              </a:rPr>
              <a:t>集成</a:t>
            </a:r>
            <a:r>
              <a:rPr kumimoji="1" lang="en-US" altLang="zh-CN" sz="1600" kern="0" dirty="0">
                <a:solidFill>
                  <a:prstClr val="black"/>
                </a:solidFill>
                <a:latin typeface="微软雅黑" panose="020B0503020204020204" pitchFamily="34" charset="-122"/>
                <a:ea typeface="微软雅黑" panose="020B0503020204020204" pitchFamily="34" charset="-122"/>
              </a:rPr>
              <a:t>BOM</a:t>
            </a:r>
            <a:r>
              <a:rPr kumimoji="1" lang="zh-CN" altLang="en-US" sz="1600" kern="0" dirty="0">
                <a:solidFill>
                  <a:prstClr val="black"/>
                </a:solidFill>
                <a:latin typeface="微软雅黑" panose="020B0503020204020204" pitchFamily="34" charset="-122"/>
                <a:ea typeface="微软雅黑" panose="020B0503020204020204" pitchFamily="34" charset="-122"/>
              </a:rPr>
              <a:t>管理平台</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6. CRM(</a:t>
            </a:r>
            <a:r>
              <a:rPr kumimoji="1" lang="zh-CN" altLang="en-US" sz="1600" kern="0" dirty="0">
                <a:solidFill>
                  <a:prstClr val="black"/>
                </a:solidFill>
                <a:latin typeface="微软雅黑" panose="020B0503020204020204" pitchFamily="34" charset="-122"/>
                <a:ea typeface="微软雅黑" panose="020B0503020204020204" pitchFamily="34" charset="-122"/>
              </a:rPr>
              <a:t>客户关系管理系统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7. SIS(</a:t>
            </a:r>
            <a:r>
              <a:rPr kumimoji="1" lang="zh-CN" altLang="en-US" sz="1600" kern="0" dirty="0">
                <a:solidFill>
                  <a:prstClr val="black"/>
                </a:solidFill>
                <a:latin typeface="微软雅黑" panose="020B0503020204020204" pitchFamily="34" charset="-122"/>
                <a:ea typeface="微软雅黑" panose="020B0503020204020204" pitchFamily="34" charset="-122"/>
              </a:rPr>
              <a:t>服务信息系统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8. 31TRUCK(</a:t>
            </a:r>
            <a:r>
              <a:rPr kumimoji="1" lang="zh-CN" altLang="en-US" sz="1600" kern="0" dirty="0">
                <a:solidFill>
                  <a:prstClr val="black"/>
                </a:solidFill>
                <a:latin typeface="微软雅黑" panose="020B0503020204020204" pitchFamily="34" charset="-122"/>
                <a:ea typeface="微软雅黑" panose="020B0503020204020204" pitchFamily="34" charset="-122"/>
              </a:rPr>
              <a:t>卡车应用平台</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9. </a:t>
            </a:r>
            <a:r>
              <a:rPr kumimoji="1" lang="zh-CN" altLang="en-US" sz="1600" kern="0" dirty="0">
                <a:solidFill>
                  <a:prstClr val="black"/>
                </a:solidFill>
                <a:latin typeface="微软雅黑" panose="020B0503020204020204" pitchFamily="34" charset="-122"/>
                <a:ea typeface="微软雅黑" panose="020B0503020204020204" pitchFamily="34" charset="-122"/>
              </a:rPr>
              <a:t>代理商</a:t>
            </a:r>
            <a:r>
              <a:rPr kumimoji="1" lang="en-US" altLang="zh-CN" sz="1600" kern="0" dirty="0">
                <a:solidFill>
                  <a:prstClr val="black"/>
                </a:solidFill>
                <a:latin typeface="微软雅黑" panose="020B0503020204020204" pitchFamily="34" charset="-122"/>
                <a:ea typeface="微软雅黑" panose="020B0503020204020204" pitchFamily="34" charset="-122"/>
              </a:rPr>
              <a:t>ERP</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10. APS(</a:t>
            </a:r>
            <a:r>
              <a:rPr kumimoji="1" lang="zh-CN" altLang="en-US" sz="1600" kern="0" dirty="0">
                <a:solidFill>
                  <a:prstClr val="black"/>
                </a:solidFill>
                <a:latin typeface="微软雅黑" panose="020B0503020204020204" pitchFamily="34" charset="-122"/>
                <a:ea typeface="微软雅黑" panose="020B0503020204020204" pitchFamily="34" charset="-122"/>
              </a:rPr>
              <a:t>高级计划排程系统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11. IMES(</a:t>
            </a:r>
            <a:r>
              <a:rPr kumimoji="1" lang="zh-CN" altLang="en-US" sz="1600" kern="0" dirty="0">
                <a:solidFill>
                  <a:prstClr val="black"/>
                </a:solidFill>
                <a:latin typeface="微软雅黑" panose="020B0503020204020204" pitchFamily="34" charset="-122"/>
                <a:ea typeface="微软雅黑" panose="020B0503020204020204" pitchFamily="34" charset="-122"/>
              </a:rPr>
              <a:t>制造执行系统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12. DNC(</a:t>
            </a:r>
            <a:r>
              <a:rPr kumimoji="1" lang="zh-CN" altLang="en-US" sz="1600" kern="0" dirty="0">
                <a:solidFill>
                  <a:prstClr val="black"/>
                </a:solidFill>
                <a:latin typeface="微软雅黑" panose="020B0503020204020204" pitchFamily="34" charset="-122"/>
                <a:ea typeface="微软雅黑" panose="020B0503020204020204" pitchFamily="34" charset="-122"/>
              </a:rPr>
              <a:t>程序上传加工系统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defRPr/>
            </a:pPr>
            <a:r>
              <a:rPr kumimoji="1" lang="en-US" altLang="zh-CN" sz="1600" kern="0" dirty="0">
                <a:solidFill>
                  <a:prstClr val="black"/>
                </a:solidFill>
                <a:latin typeface="微软雅黑" panose="020B0503020204020204" pitchFamily="34" charset="-122"/>
                <a:ea typeface="微软雅黑" panose="020B0503020204020204" pitchFamily="34" charset="-122"/>
              </a:rPr>
              <a:t>13. DIP(</a:t>
            </a:r>
            <a:r>
              <a:rPr kumimoji="1" lang="zh-CN" altLang="en-US" sz="1600" kern="0" dirty="0">
                <a:solidFill>
                  <a:prstClr val="black"/>
                </a:solidFill>
                <a:latin typeface="微软雅黑" panose="020B0503020204020204" pitchFamily="34" charset="-122"/>
                <a:ea typeface="微软雅黑" panose="020B0503020204020204" pitchFamily="34" charset="-122"/>
              </a:rPr>
              <a:t>数字化集中下料平台</a:t>
            </a:r>
            <a:r>
              <a:rPr kumimoji="1" lang="en-US" altLang="zh-CN" sz="1600" kern="0" dirty="0">
                <a:solidFill>
                  <a:prstClr val="black"/>
                </a:solidFill>
                <a:latin typeface="微软雅黑" panose="020B0503020204020204" pitchFamily="34" charset="-122"/>
                <a:ea typeface="微软雅黑" panose="020B0503020204020204" pitchFamily="34" charset="-122"/>
              </a:rPr>
              <a:t>)</a:t>
            </a:r>
          </a:p>
        </p:txBody>
      </p:sp>
      <p:sp>
        <p:nvSpPr>
          <p:cNvPr id="4" name="矩形 3"/>
          <p:cNvSpPr/>
          <p:nvPr/>
        </p:nvSpPr>
        <p:spPr>
          <a:xfrm>
            <a:off x="8112224" y="1073347"/>
            <a:ext cx="3744416" cy="5331984"/>
          </a:xfrm>
          <a:prstGeom prst="rect">
            <a:avLst/>
          </a:prstGeom>
        </p:spPr>
        <p:txBody>
          <a:bodyPr wrap="square" numCol="1">
            <a:noAutofit/>
          </a:bodyPr>
          <a:lstStyle/>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27.MOP(</a:t>
            </a:r>
            <a:r>
              <a:rPr kumimoji="1" lang="zh-CN" altLang="en-US" sz="1600" kern="0" dirty="0">
                <a:solidFill>
                  <a:prstClr val="black"/>
                </a:solidFill>
                <a:latin typeface="微软雅黑" panose="020B0503020204020204" pitchFamily="34" charset="-122"/>
                <a:ea typeface="微软雅黑" panose="020B0503020204020204" pitchFamily="34" charset="-122"/>
              </a:rPr>
              <a:t>存货分析系统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28.AP</a:t>
            </a:r>
            <a:r>
              <a:rPr kumimoji="1" lang="zh-CN" altLang="en-US" sz="1600" kern="0" dirty="0">
                <a:solidFill>
                  <a:prstClr val="black"/>
                </a:solidFill>
                <a:latin typeface="微软雅黑" panose="020B0503020204020204" pitchFamily="34" charset="-122"/>
                <a:ea typeface="微软雅黑" panose="020B0503020204020204" pitchFamily="34" charset="-122"/>
              </a:rPr>
              <a:t>平台（应付自动化）</a:t>
            </a:r>
            <a:endParaRPr kumimoji="1" lang="en-US" altLang="zh-CN" sz="1600" kern="0" dirty="0">
              <a:solidFill>
                <a:prstClr val="black"/>
              </a:solidFill>
              <a:latin typeface="微软雅黑" panose="020B0503020204020204" pitchFamily="34" charset="-122"/>
              <a:ea typeface="微软雅黑" panose="020B0503020204020204" pitchFamily="34" charset="-122"/>
            </a:endParaRP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29.FMS(</a:t>
            </a:r>
            <a:r>
              <a:rPr kumimoji="1" lang="zh-CN" altLang="en-US" sz="1600" kern="0" dirty="0">
                <a:solidFill>
                  <a:prstClr val="black"/>
                </a:solidFill>
                <a:latin typeface="微软雅黑" panose="020B0503020204020204" pitchFamily="34" charset="-122"/>
                <a:ea typeface="微软雅黑" panose="020B0503020204020204" pitchFamily="34" charset="-122"/>
              </a:rPr>
              <a:t>财务管理系统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30. PO(</a:t>
            </a:r>
            <a:r>
              <a:rPr kumimoji="1" lang="zh-CN" altLang="en-US" sz="1600" kern="0" dirty="0">
                <a:solidFill>
                  <a:prstClr val="black"/>
                </a:solidFill>
                <a:latin typeface="微软雅黑" panose="020B0503020204020204" pitchFamily="34" charset="-122"/>
                <a:ea typeface="微软雅黑" panose="020B0503020204020204" pitchFamily="34" charset="-122"/>
              </a:rPr>
              <a:t>集成总线</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dirty="0">
                <a:solidFill>
                  <a:prstClr val="black"/>
                </a:solidFill>
                <a:latin typeface="微软雅黑" pitchFamily="34" charset="-122"/>
                <a:ea typeface="微软雅黑" pitchFamily="34" charset="-122"/>
              </a:rPr>
              <a:t>31. ESB(</a:t>
            </a:r>
            <a:r>
              <a:rPr kumimoji="1" lang="zh-CN" altLang="en-US" sz="1600" dirty="0">
                <a:solidFill>
                  <a:prstClr val="black"/>
                </a:solidFill>
                <a:latin typeface="微软雅黑" pitchFamily="34" charset="-122"/>
                <a:ea typeface="微软雅黑" pitchFamily="34" charset="-122"/>
              </a:rPr>
              <a:t>企业服务总线</a:t>
            </a:r>
            <a:r>
              <a:rPr kumimoji="1" lang="en-US" altLang="zh-CN" sz="1600" dirty="0">
                <a:solidFill>
                  <a:prstClr val="black"/>
                </a:solidFill>
                <a:latin typeface="微软雅黑" pitchFamily="34" charset="-122"/>
                <a:ea typeface="微软雅黑" pitchFamily="34" charset="-122"/>
              </a:rPr>
              <a:t>)</a:t>
            </a:r>
            <a:endParaRPr kumimoji="1" lang="en-US" altLang="zh-CN" sz="1600" kern="0" dirty="0">
              <a:solidFill>
                <a:prstClr val="black"/>
              </a:solidFill>
              <a:latin typeface="微软雅黑" panose="020B0503020204020204" pitchFamily="34" charset="-122"/>
              <a:ea typeface="微软雅黑" panose="020B0503020204020204" pitchFamily="34" charset="-122"/>
            </a:endParaRP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32. BW/BO(</a:t>
            </a:r>
            <a:r>
              <a:rPr kumimoji="1" lang="zh-CN" altLang="en-US" sz="1600" kern="0" dirty="0">
                <a:solidFill>
                  <a:prstClr val="black"/>
                </a:solidFill>
                <a:latin typeface="微软雅黑" panose="020B0503020204020204" pitchFamily="34" charset="-122"/>
                <a:ea typeface="微软雅黑" panose="020B0503020204020204" pitchFamily="34" charset="-122"/>
              </a:rPr>
              <a:t>决策报表</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33. </a:t>
            </a:r>
            <a:r>
              <a:rPr kumimoji="1" lang="zh-CN" altLang="en-US" sz="1600" kern="0" dirty="0">
                <a:solidFill>
                  <a:prstClr val="black"/>
                </a:solidFill>
                <a:latin typeface="微软雅黑" panose="020B0503020204020204" pitchFamily="34" charset="-122"/>
                <a:ea typeface="微软雅黑" panose="020B0503020204020204" pitchFamily="34" charset="-122"/>
              </a:rPr>
              <a:t>集团</a:t>
            </a:r>
            <a:r>
              <a:rPr kumimoji="1" lang="en-US" altLang="zh-CN" sz="1600" kern="0" dirty="0">
                <a:solidFill>
                  <a:prstClr val="black"/>
                </a:solidFill>
                <a:latin typeface="微软雅黑" panose="020B0503020204020204" pitchFamily="34" charset="-122"/>
                <a:ea typeface="微软雅黑" panose="020B0503020204020204" pitchFamily="34" charset="-122"/>
              </a:rPr>
              <a:t>BW</a:t>
            </a:r>
            <a:r>
              <a:rPr kumimoji="1" lang="zh-CN" altLang="en-US" sz="1600" kern="0" dirty="0">
                <a:solidFill>
                  <a:prstClr val="black"/>
                </a:solidFill>
                <a:latin typeface="微软雅黑" panose="020B0503020204020204" pitchFamily="34" charset="-122"/>
                <a:ea typeface="微软雅黑" panose="020B0503020204020204" pitchFamily="34" charset="-122"/>
              </a:rPr>
              <a:t>系统</a:t>
            </a:r>
            <a:endParaRPr kumimoji="1" lang="en-US" altLang="zh-CN" sz="1600" kern="0" dirty="0">
              <a:solidFill>
                <a:prstClr val="black"/>
              </a:solidFill>
              <a:latin typeface="微软雅黑" panose="020B0503020204020204" pitchFamily="34" charset="-122"/>
              <a:ea typeface="微软雅黑" panose="020B0503020204020204" pitchFamily="34" charset="-122"/>
            </a:endParaRP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34. BPM(</a:t>
            </a:r>
            <a:r>
              <a:rPr kumimoji="1" lang="zh-CN" altLang="en-US" sz="1600" kern="0" dirty="0">
                <a:solidFill>
                  <a:prstClr val="black"/>
                </a:solidFill>
                <a:latin typeface="微软雅黑" panose="020B0503020204020204" pitchFamily="34" charset="-122"/>
                <a:ea typeface="微软雅黑" panose="020B0503020204020204" pitchFamily="34" charset="-122"/>
              </a:rPr>
              <a:t>工作流平台</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defTabSz="1219170" eaLnBrk="0" hangingPunct="0">
              <a:lnSpc>
                <a:spcPts val="2400"/>
              </a:lnSpc>
              <a:spcBef>
                <a:spcPts val="400"/>
              </a:spcBef>
              <a:spcAft>
                <a:spcPts val="400"/>
              </a:spcAft>
            </a:pPr>
            <a:r>
              <a:rPr kumimoji="1" lang="en-US" altLang="zh-CN" sz="1600" kern="0" dirty="0">
                <a:solidFill>
                  <a:prstClr val="black"/>
                </a:solidFill>
                <a:latin typeface="微软雅黑" panose="020B0503020204020204" pitchFamily="34" charset="-122"/>
                <a:ea typeface="微软雅黑" panose="020B0503020204020204" pitchFamily="34" charset="-122"/>
              </a:rPr>
              <a:t>35.NEWOA(</a:t>
            </a:r>
            <a:r>
              <a:rPr kumimoji="1" lang="zh-CN" altLang="en-US" sz="1600" kern="0" dirty="0">
                <a:solidFill>
                  <a:prstClr val="black"/>
                </a:solidFill>
                <a:latin typeface="微软雅黑" panose="020B0503020204020204" pitchFamily="34" charset="-122"/>
                <a:ea typeface="微软雅黑" panose="020B0503020204020204" pitchFamily="34" charset="-122"/>
              </a:rPr>
              <a:t>新</a:t>
            </a:r>
            <a:r>
              <a:rPr kumimoji="1" lang="en-US" altLang="zh-CN" sz="1600" kern="0" dirty="0">
                <a:solidFill>
                  <a:prstClr val="black"/>
                </a:solidFill>
                <a:latin typeface="微软雅黑" panose="020B0503020204020204" pitchFamily="34" charset="-122"/>
                <a:ea typeface="微软雅黑" panose="020B0503020204020204" pitchFamily="34" charset="-122"/>
              </a:rPr>
              <a:t>OA</a:t>
            </a:r>
            <a:r>
              <a:rPr kumimoji="1" lang="zh-CN" altLang="en-US" sz="1600" kern="0" dirty="0">
                <a:solidFill>
                  <a:prstClr val="black"/>
                </a:solidFill>
                <a:latin typeface="微软雅黑" panose="020B0503020204020204" pitchFamily="34" charset="-122"/>
                <a:ea typeface="微软雅黑" panose="020B0503020204020204" pitchFamily="34" charset="-122"/>
              </a:rPr>
              <a:t>办公系统</a:t>
            </a:r>
            <a:r>
              <a:rPr kumimoji="1" lang="en-US" altLang="zh-CN" sz="1600" kern="0" dirty="0">
                <a:solidFill>
                  <a:prstClr val="black"/>
                </a:solidFill>
                <a:latin typeface="微软雅黑" panose="020B0503020204020204" pitchFamily="34" charset="-122"/>
                <a:ea typeface="微软雅黑" panose="020B0503020204020204" pitchFamily="34" charset="-122"/>
              </a:rPr>
              <a:t>)</a:t>
            </a:r>
          </a:p>
          <a:p>
            <a:pPr marL="304792" indent="-304792" defTabSz="1219170" eaLnBrk="0" hangingPunct="0">
              <a:lnSpc>
                <a:spcPts val="2400"/>
              </a:lnSpc>
              <a:spcBef>
                <a:spcPts val="400"/>
              </a:spcBef>
              <a:spcAft>
                <a:spcPts val="400"/>
              </a:spcAft>
              <a:buFontTx/>
              <a:buAutoNum type="arabicPeriod" startAt="36"/>
            </a:pPr>
            <a:r>
              <a:rPr kumimoji="1" lang="en-US" altLang="zh-CN" sz="1600" dirty="0">
                <a:solidFill>
                  <a:prstClr val="black"/>
                </a:solidFill>
                <a:latin typeface="微软雅黑" pitchFamily="34" charset="-122"/>
                <a:ea typeface="微软雅黑" pitchFamily="34" charset="-122"/>
              </a:rPr>
              <a:t>PORTAL(</a:t>
            </a:r>
            <a:r>
              <a:rPr kumimoji="1" lang="zh-CN" altLang="en-US" sz="1600" dirty="0">
                <a:solidFill>
                  <a:prstClr val="black"/>
                </a:solidFill>
                <a:latin typeface="微软雅黑" pitchFamily="34" charset="-122"/>
                <a:ea typeface="微软雅黑" pitchFamily="34" charset="-122"/>
              </a:rPr>
              <a:t>企业内部门户</a:t>
            </a:r>
            <a:r>
              <a:rPr kumimoji="1" lang="en-US" altLang="zh-CN" sz="1600" dirty="0">
                <a:solidFill>
                  <a:prstClr val="black"/>
                </a:solidFill>
                <a:latin typeface="微软雅黑" pitchFamily="34" charset="-122"/>
                <a:ea typeface="微软雅黑" pitchFamily="34" charset="-122"/>
              </a:rPr>
              <a:t>)</a:t>
            </a:r>
          </a:p>
          <a:p>
            <a:pPr marL="304792" indent="-304792" defTabSz="1219170" eaLnBrk="0" hangingPunct="0">
              <a:lnSpc>
                <a:spcPts val="2400"/>
              </a:lnSpc>
              <a:spcBef>
                <a:spcPts val="400"/>
              </a:spcBef>
              <a:spcAft>
                <a:spcPts val="400"/>
              </a:spcAft>
              <a:buFontTx/>
              <a:buAutoNum type="arabicPeriod" startAt="36"/>
            </a:pPr>
            <a:r>
              <a:rPr kumimoji="1" lang="en-US" altLang="zh-CN" sz="1600" dirty="0">
                <a:solidFill>
                  <a:prstClr val="black"/>
                </a:solidFill>
                <a:latin typeface="微软雅黑" pitchFamily="34" charset="-122"/>
                <a:ea typeface="微软雅黑" pitchFamily="34" charset="-122"/>
              </a:rPr>
              <a:t>EPEC</a:t>
            </a:r>
            <a:r>
              <a:rPr kumimoji="1" lang="zh-CN" altLang="en-US" sz="1600" dirty="0">
                <a:solidFill>
                  <a:prstClr val="black"/>
                </a:solidFill>
                <a:latin typeface="微软雅黑" pitchFamily="34" charset="-122"/>
                <a:ea typeface="微软雅黑" pitchFamily="34" charset="-122"/>
              </a:rPr>
              <a:t>（易派克）</a:t>
            </a:r>
            <a:endParaRPr kumimoji="1" lang="en-US" altLang="zh-CN" sz="1600" dirty="0">
              <a:solidFill>
                <a:prstClr val="black"/>
              </a:solidFill>
              <a:latin typeface="微软雅黑" pitchFamily="34" charset="-122"/>
              <a:ea typeface="微软雅黑" pitchFamily="34" charset="-122"/>
            </a:endParaRPr>
          </a:p>
          <a:p>
            <a:pPr marL="304792" indent="-304792" defTabSz="1219170" eaLnBrk="0" hangingPunct="0">
              <a:lnSpc>
                <a:spcPts val="2400"/>
              </a:lnSpc>
              <a:spcBef>
                <a:spcPts val="400"/>
              </a:spcBef>
              <a:spcAft>
                <a:spcPts val="400"/>
              </a:spcAft>
              <a:buFontTx/>
              <a:buAutoNum type="arabicPeriod" startAt="36"/>
            </a:pPr>
            <a:r>
              <a:rPr kumimoji="1" lang="en-US" altLang="zh-CN" sz="1600" dirty="0">
                <a:solidFill>
                  <a:prstClr val="black"/>
                </a:solidFill>
                <a:latin typeface="微软雅黑" pitchFamily="34" charset="-122"/>
                <a:ea typeface="微软雅黑" pitchFamily="34" charset="-122"/>
              </a:rPr>
              <a:t>TMS</a:t>
            </a:r>
            <a:r>
              <a:rPr kumimoji="1" lang="zh-CN" altLang="en-US" sz="1600" dirty="0">
                <a:solidFill>
                  <a:prstClr val="black"/>
                </a:solidFill>
                <a:latin typeface="微软雅黑" pitchFamily="34" charset="-122"/>
                <a:ea typeface="微软雅黑" pitchFamily="34" charset="-122"/>
              </a:rPr>
              <a:t>（运输管理系统）</a:t>
            </a:r>
            <a:endParaRPr kumimoji="1" lang="en-US" altLang="zh-CN" sz="1600" dirty="0">
              <a:solidFill>
                <a:prstClr val="black"/>
              </a:solidFill>
              <a:latin typeface="微软雅黑" pitchFamily="34" charset="-122"/>
              <a:ea typeface="微软雅黑" pitchFamily="34" charset="-122"/>
            </a:endParaRPr>
          </a:p>
          <a:p>
            <a:pPr defTabSz="1219170" eaLnBrk="0" hangingPunct="0">
              <a:lnSpc>
                <a:spcPts val="2400"/>
              </a:lnSpc>
              <a:spcBef>
                <a:spcPts val="400"/>
              </a:spcBef>
              <a:spcAft>
                <a:spcPts val="400"/>
              </a:spcAft>
            </a:pPr>
            <a:endParaRPr kumimoji="1"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1219170" eaLnBrk="0" hangingPunct="0">
              <a:lnSpc>
                <a:spcPts val="2400"/>
              </a:lnSpc>
              <a:spcBef>
                <a:spcPts val="400"/>
              </a:spcBef>
              <a:spcAft>
                <a:spcPts val="400"/>
              </a:spcAft>
              <a:defRPr/>
            </a:pPr>
            <a:endParaRPr kumimoji="1"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矩形 4"/>
          <p:cNvSpPr/>
          <p:nvPr/>
        </p:nvSpPr>
        <p:spPr>
          <a:xfrm>
            <a:off x="0" y="0"/>
            <a:ext cx="2723823" cy="369332"/>
          </a:xfrm>
          <a:prstGeom prst="rect">
            <a:avLst/>
          </a:prstGeom>
        </p:spPr>
        <p:txBody>
          <a:bodyPr wrap="none">
            <a:spAutoFit/>
          </a:bodyPr>
          <a:lstStyle/>
          <a:p>
            <a:pPr defTabSz="1219170"/>
            <a:r>
              <a:rPr lang="zh-CN" altLang="en-US" dirty="0">
                <a:solidFill>
                  <a:prstClr val="black"/>
                </a:solidFill>
                <a:latin typeface="微软雅黑" panose="020B0503020204020204" pitchFamily="34" charset="-122"/>
                <a:ea typeface="微软雅黑" panose="020B0503020204020204" pitchFamily="34" charset="-122"/>
              </a:rPr>
              <a:t>三一集团信息化系统名称</a:t>
            </a:r>
          </a:p>
        </p:txBody>
      </p:sp>
    </p:spTree>
    <p:extLst>
      <p:ext uri="{BB962C8B-B14F-4D97-AF65-F5344CB8AC3E}">
        <p14:creationId xmlns:p14="http://schemas.microsoft.com/office/powerpoint/2010/main" val="1004206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a:latin typeface="微软雅黑" panose="020B0503020204020204" pitchFamily="34" charset="-122"/>
                <a:sym typeface="微软雅黑" panose="020B0503020204020204" pitchFamily="34" charset="-122"/>
              </a:rPr>
              <a:t>- SAP</a:t>
            </a:r>
            <a:r>
              <a:rPr lang="zh-CN" altLang="en-US" dirty="0">
                <a:latin typeface="微软雅黑" panose="020B0503020204020204" pitchFamily="34" charset="-122"/>
                <a:sym typeface="微软雅黑" panose="020B0503020204020204" pitchFamily="34" charset="-122"/>
              </a:rPr>
              <a:t>系统运行</a:t>
            </a:r>
            <a:r>
              <a:rPr lang="en-US" altLang="zh-CN" dirty="0">
                <a:latin typeface="微软雅黑" panose="020B0503020204020204" pitchFamily="34" charset="-122"/>
                <a:sym typeface="微软雅黑" panose="020B0503020204020204" pitchFamily="34" charset="-122"/>
              </a:rPr>
              <a:t>MRP</a:t>
            </a:r>
            <a:r>
              <a:rPr lang="zh-CN" altLang="en-US" dirty="0">
                <a:latin typeface="微软雅黑" panose="020B0503020204020204" pitchFamily="34" charset="-122"/>
                <a:sym typeface="微软雅黑" panose="020B0503020204020204" pitchFamily="34" charset="-122"/>
              </a:rPr>
              <a:t>界面</a:t>
            </a:r>
            <a:r>
              <a:rPr lang="en-US" altLang="zh-CN" dirty="0">
                <a:latin typeface="微软雅黑" panose="020B0503020204020204" pitchFamily="34" charset="-122"/>
                <a:sym typeface="微软雅黑" panose="020B0503020204020204" pitchFamily="34" charset="-122"/>
              </a:rPr>
              <a:t>MD02</a:t>
            </a:r>
            <a:endParaRPr lang="zh-CN" altLang="en-US" dirty="0"/>
          </a:p>
        </p:txBody>
      </p:sp>
      <p:pic>
        <p:nvPicPr>
          <p:cNvPr id="2" name="图片 1"/>
          <p:cNvPicPr>
            <a:picLocks noChangeAspect="1"/>
          </p:cNvPicPr>
          <p:nvPr/>
        </p:nvPicPr>
        <p:blipFill>
          <a:blip r:embed="rId2"/>
          <a:stretch>
            <a:fillRect/>
          </a:stretch>
        </p:blipFill>
        <p:spPr>
          <a:xfrm>
            <a:off x="655983" y="643060"/>
            <a:ext cx="7221400" cy="5833526"/>
          </a:xfrm>
          <a:prstGeom prst="rect">
            <a:avLst/>
          </a:prstGeom>
        </p:spPr>
      </p:pic>
    </p:spTree>
    <p:extLst>
      <p:ext uri="{BB962C8B-B14F-4D97-AF65-F5344CB8AC3E}">
        <p14:creationId xmlns:p14="http://schemas.microsoft.com/office/powerpoint/2010/main" val="1189826349"/>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a:latin typeface="微软雅黑" panose="020B0503020204020204" pitchFamily="34" charset="-122"/>
                <a:sym typeface="微软雅黑" panose="020B0503020204020204" pitchFamily="34" charset="-122"/>
              </a:rPr>
              <a:t>- SAP</a:t>
            </a:r>
            <a:r>
              <a:rPr lang="zh-CN" altLang="en-US" dirty="0">
                <a:latin typeface="微软雅黑" panose="020B0503020204020204" pitchFamily="34" charset="-122"/>
                <a:sym typeface="微软雅黑" panose="020B0503020204020204" pitchFamily="34" charset="-122"/>
              </a:rPr>
              <a:t>系统运行</a:t>
            </a:r>
            <a:r>
              <a:rPr lang="en-US" altLang="zh-CN" dirty="0">
                <a:latin typeface="微软雅黑" panose="020B0503020204020204" pitchFamily="34" charset="-122"/>
                <a:sym typeface="微软雅黑" panose="020B0503020204020204" pitchFamily="34" charset="-122"/>
              </a:rPr>
              <a:t>MRP</a:t>
            </a:r>
            <a:r>
              <a:rPr lang="zh-CN" altLang="en-US" dirty="0">
                <a:latin typeface="微软雅黑" panose="020B0503020204020204" pitchFamily="34" charset="-122"/>
                <a:sym typeface="微软雅黑" panose="020B0503020204020204" pitchFamily="34" charset="-122"/>
              </a:rPr>
              <a:t>界面</a:t>
            </a:r>
            <a:r>
              <a:rPr lang="en-US" altLang="zh-CN" dirty="0">
                <a:latin typeface="微软雅黑" panose="020B0503020204020204" pitchFamily="34" charset="-122"/>
                <a:sym typeface="微软雅黑" panose="020B0503020204020204" pitchFamily="34" charset="-122"/>
              </a:rPr>
              <a:t>MD02</a:t>
            </a:r>
            <a:endParaRPr lang="zh-CN" altLang="en-US" dirty="0"/>
          </a:p>
        </p:txBody>
      </p:sp>
      <p:pic>
        <p:nvPicPr>
          <p:cNvPr id="2" name="图片 1"/>
          <p:cNvPicPr>
            <a:picLocks noChangeAspect="1"/>
          </p:cNvPicPr>
          <p:nvPr/>
        </p:nvPicPr>
        <p:blipFill>
          <a:blip r:embed="rId2"/>
          <a:stretch>
            <a:fillRect/>
          </a:stretch>
        </p:blipFill>
        <p:spPr>
          <a:xfrm>
            <a:off x="655983" y="643060"/>
            <a:ext cx="7221400" cy="5833526"/>
          </a:xfrm>
          <a:prstGeom prst="rect">
            <a:avLst/>
          </a:prstGeom>
        </p:spPr>
      </p:pic>
    </p:spTree>
    <p:extLst>
      <p:ext uri="{BB962C8B-B14F-4D97-AF65-F5344CB8AC3E}">
        <p14:creationId xmlns:p14="http://schemas.microsoft.com/office/powerpoint/2010/main" val="140905325"/>
      </p:ext>
    </p:ext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8904" y="645246"/>
            <a:ext cx="9412357" cy="6029078"/>
          </a:xfrm>
          <a:prstGeom prst="rect">
            <a:avLst/>
          </a:prstGeom>
        </p:spPr>
      </p:pic>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结果查询</a:t>
            </a:r>
            <a:r>
              <a:rPr lang="en-US" altLang="zh-CN" dirty="0" smtClean="0">
                <a:latin typeface="微软雅黑" panose="020B0503020204020204" pitchFamily="34" charset="-122"/>
                <a:sym typeface="微软雅黑" panose="020B0503020204020204" pitchFamily="34" charset="-122"/>
              </a:rPr>
              <a:t>MD04</a:t>
            </a:r>
            <a:endParaRPr lang="zh-CN" altLang="en-US" dirty="0">
              <a:solidFill>
                <a:srgbClr val="FF0000"/>
              </a:solidFill>
            </a:endParaRPr>
          </a:p>
        </p:txBody>
      </p:sp>
      <p:sp>
        <p:nvSpPr>
          <p:cNvPr id="3" name="矩形 2"/>
          <p:cNvSpPr/>
          <p:nvPr/>
        </p:nvSpPr>
        <p:spPr bwMode="auto">
          <a:xfrm>
            <a:off x="467140" y="2971800"/>
            <a:ext cx="8527774" cy="268357"/>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4403035" y="993914"/>
            <a:ext cx="5006866" cy="417444"/>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48993820"/>
      </p:ext>
    </p:ext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查询计划订单</a:t>
            </a:r>
            <a:endParaRPr lang="zh-CN" altLang="en-US" dirty="0">
              <a:solidFill>
                <a:srgbClr val="FF0000"/>
              </a:solidFill>
            </a:endParaRPr>
          </a:p>
        </p:txBody>
      </p:sp>
      <p:pic>
        <p:nvPicPr>
          <p:cNvPr id="2" name="图片 1"/>
          <p:cNvPicPr>
            <a:picLocks noChangeAspect="1"/>
          </p:cNvPicPr>
          <p:nvPr/>
        </p:nvPicPr>
        <p:blipFill>
          <a:blip r:embed="rId2"/>
          <a:stretch>
            <a:fillRect/>
          </a:stretch>
        </p:blipFill>
        <p:spPr>
          <a:xfrm>
            <a:off x="1343439" y="549197"/>
            <a:ext cx="3402496" cy="5760475"/>
          </a:xfrm>
          <a:prstGeom prst="rect">
            <a:avLst/>
          </a:prstGeom>
        </p:spPr>
      </p:pic>
      <p:pic>
        <p:nvPicPr>
          <p:cNvPr id="3" name="图片 2"/>
          <p:cNvPicPr>
            <a:picLocks noChangeAspect="1"/>
          </p:cNvPicPr>
          <p:nvPr/>
        </p:nvPicPr>
        <p:blipFill>
          <a:blip r:embed="rId3"/>
          <a:stretch>
            <a:fillRect/>
          </a:stretch>
        </p:blipFill>
        <p:spPr>
          <a:xfrm>
            <a:off x="7058439" y="555541"/>
            <a:ext cx="3009691" cy="5904257"/>
          </a:xfrm>
          <a:prstGeom prst="rect">
            <a:avLst/>
          </a:prstGeom>
        </p:spPr>
      </p:pic>
      <p:sp>
        <p:nvSpPr>
          <p:cNvPr id="4" name="文本框 3"/>
          <p:cNvSpPr txBox="1"/>
          <p:nvPr/>
        </p:nvSpPr>
        <p:spPr>
          <a:xfrm>
            <a:off x="3409121" y="1212575"/>
            <a:ext cx="1103243" cy="400110"/>
          </a:xfrm>
          <a:prstGeom prst="rect">
            <a:avLst/>
          </a:prstGeom>
          <a:noFill/>
          <a:ln>
            <a:solidFill>
              <a:srgbClr val="FF0000"/>
            </a:solidFill>
          </a:ln>
        </p:spPr>
        <p:txBody>
          <a:bodyPr wrap="square" rtlCol="0">
            <a:spAutoFit/>
          </a:bodyPr>
          <a:lstStyle/>
          <a:p>
            <a:r>
              <a:rPr lang="en-US" altLang="zh-CN" dirty="0" smtClean="0"/>
              <a:t>MRP</a:t>
            </a:r>
            <a:r>
              <a:rPr lang="zh-CN" altLang="en-US" dirty="0"/>
              <a:t>元素</a:t>
            </a:r>
          </a:p>
        </p:txBody>
      </p:sp>
      <p:sp>
        <p:nvSpPr>
          <p:cNvPr id="8" name="文本框 7"/>
          <p:cNvSpPr txBox="1"/>
          <p:nvPr/>
        </p:nvSpPr>
        <p:spPr>
          <a:xfrm>
            <a:off x="8858279" y="812465"/>
            <a:ext cx="1209851" cy="400110"/>
          </a:xfrm>
          <a:prstGeom prst="rect">
            <a:avLst/>
          </a:prstGeom>
          <a:noFill/>
          <a:ln>
            <a:solidFill>
              <a:srgbClr val="FF0000"/>
            </a:solidFill>
          </a:ln>
        </p:spPr>
        <p:txBody>
          <a:bodyPr wrap="square" rtlCol="0">
            <a:spAutoFit/>
          </a:bodyPr>
          <a:lstStyle/>
          <a:p>
            <a:r>
              <a:rPr lang="zh-CN" altLang="en-US" dirty="0" smtClean="0"/>
              <a:t>例外信息</a:t>
            </a:r>
            <a:endParaRPr lang="zh-CN" altLang="en-US" dirty="0"/>
          </a:p>
        </p:txBody>
      </p:sp>
    </p:spTree>
    <p:extLst>
      <p:ext uri="{BB962C8B-B14F-4D97-AF65-F5344CB8AC3E}">
        <p14:creationId xmlns:p14="http://schemas.microsoft.com/office/powerpoint/2010/main" val="1643092324"/>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8904" y="645246"/>
            <a:ext cx="9412357" cy="6029078"/>
          </a:xfrm>
          <a:prstGeom prst="rect">
            <a:avLst/>
          </a:prstGeom>
        </p:spPr>
      </p:pic>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结果查询</a:t>
            </a:r>
            <a:r>
              <a:rPr lang="en-US" altLang="zh-CN" dirty="0" smtClean="0">
                <a:latin typeface="微软雅黑" panose="020B0503020204020204" pitchFamily="34" charset="-122"/>
                <a:sym typeface="微软雅黑" panose="020B0503020204020204" pitchFamily="34" charset="-122"/>
              </a:rPr>
              <a:t>MD04</a:t>
            </a:r>
            <a:endParaRPr lang="zh-CN" altLang="en-US" dirty="0">
              <a:solidFill>
                <a:srgbClr val="FF0000"/>
              </a:solidFill>
            </a:endParaRPr>
          </a:p>
        </p:txBody>
      </p:sp>
      <p:sp>
        <p:nvSpPr>
          <p:cNvPr id="7" name="矩形 6"/>
          <p:cNvSpPr/>
          <p:nvPr/>
        </p:nvSpPr>
        <p:spPr bwMode="auto">
          <a:xfrm>
            <a:off x="1431235" y="6231835"/>
            <a:ext cx="288235" cy="31805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2" name="矩形 1"/>
          <p:cNvSpPr/>
          <p:nvPr/>
        </p:nvSpPr>
        <p:spPr bwMode="auto">
          <a:xfrm>
            <a:off x="512064" y="3483864"/>
            <a:ext cx="7708392" cy="237744"/>
          </a:xfrm>
          <a:prstGeom prst="rect">
            <a:avLst/>
          </a:prstGeom>
          <a:noFill/>
          <a:ln w="28575">
            <a:solidFill>
              <a:srgbClr val="FF0000"/>
            </a:solidFill>
            <a:round/>
            <a:headEnd type="triangle" w="sm" len="med"/>
            <a:tailEnd type="triangle" w="sm" len="med"/>
          </a:ln>
          <a:extLst/>
        </p:spPr>
        <p:txBody>
          <a:bodyPr rtlCol="0" anchor="ctr"/>
          <a:lstStyle/>
          <a:p>
            <a:pPr algn="ctr"/>
            <a:endParaRPr lang="zh-CN" altLang="en-US"/>
          </a:p>
        </p:txBody>
      </p:sp>
    </p:spTree>
    <p:extLst>
      <p:ext uri="{BB962C8B-B14F-4D97-AF65-F5344CB8AC3E}">
        <p14:creationId xmlns:p14="http://schemas.microsoft.com/office/powerpoint/2010/main" val="3475381179"/>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结果查询</a:t>
            </a:r>
            <a:r>
              <a:rPr lang="en-US" altLang="zh-CN" dirty="0" smtClean="0">
                <a:latin typeface="微软雅黑" panose="020B0503020204020204" pitchFamily="34" charset="-122"/>
                <a:sym typeface="微软雅黑" panose="020B0503020204020204" pitchFamily="34" charset="-122"/>
              </a:rPr>
              <a:t>MD04</a:t>
            </a:r>
            <a:endParaRPr lang="zh-CN" altLang="en-US" dirty="0">
              <a:solidFill>
                <a:srgbClr val="FF0000"/>
              </a:solidFill>
            </a:endParaRPr>
          </a:p>
        </p:txBody>
      </p:sp>
      <p:pic>
        <p:nvPicPr>
          <p:cNvPr id="2" name="图片 1"/>
          <p:cNvPicPr>
            <a:picLocks noChangeAspect="1"/>
          </p:cNvPicPr>
          <p:nvPr/>
        </p:nvPicPr>
        <p:blipFill>
          <a:blip r:embed="rId3"/>
          <a:stretch>
            <a:fillRect/>
          </a:stretch>
        </p:blipFill>
        <p:spPr>
          <a:xfrm>
            <a:off x="0" y="940527"/>
            <a:ext cx="12192000" cy="5080541"/>
          </a:xfrm>
          <a:prstGeom prst="rect">
            <a:avLst/>
          </a:prstGeom>
        </p:spPr>
      </p:pic>
      <p:sp>
        <p:nvSpPr>
          <p:cNvPr id="8" name="矩形 7"/>
          <p:cNvSpPr/>
          <p:nvPr/>
        </p:nvSpPr>
        <p:spPr bwMode="auto">
          <a:xfrm>
            <a:off x="10118035" y="3160643"/>
            <a:ext cx="1958008" cy="19878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7663070" y="1639957"/>
            <a:ext cx="2623930" cy="24847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6897757" y="1967948"/>
            <a:ext cx="427382" cy="150080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2126974" y="2474843"/>
            <a:ext cx="745435" cy="111318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3847477054"/>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计划管理</a:t>
            </a:r>
            <a:r>
              <a:rPr lang="en-US" altLang="zh-CN" sz="1800" dirty="0">
                <a:solidFill>
                  <a:prstClr val="black"/>
                </a:solidFill>
                <a:cs typeface="+mn-cs"/>
              </a:rPr>
              <a:t>-</a:t>
            </a:r>
            <a:r>
              <a:rPr lang="zh-CN" altLang="en-US" sz="1800" dirty="0">
                <a:solidFill>
                  <a:prstClr val="black"/>
                </a:solidFill>
                <a:cs typeface="+mn-cs"/>
              </a:rPr>
              <a:t>计划订单转生产订单</a:t>
            </a:r>
          </a:p>
        </p:txBody>
      </p:sp>
      <p:grpSp>
        <p:nvGrpSpPr>
          <p:cNvPr id="481" name="组合 480"/>
          <p:cNvGrpSpPr/>
          <p:nvPr/>
        </p:nvGrpSpPr>
        <p:grpSpPr>
          <a:xfrm>
            <a:off x="623253" y="997269"/>
            <a:ext cx="2691415" cy="2520895"/>
            <a:chOff x="623253" y="1042988"/>
            <a:chExt cx="5562600" cy="5235575"/>
          </a:xfrm>
        </p:grpSpPr>
        <p:grpSp>
          <p:nvGrpSpPr>
            <p:cNvPr id="242" name="Group 4"/>
            <p:cNvGrpSpPr>
              <a:grpSpLocks/>
            </p:cNvGrpSpPr>
            <p:nvPr/>
          </p:nvGrpSpPr>
          <p:grpSpPr bwMode="auto">
            <a:xfrm>
              <a:off x="5047616" y="5765801"/>
              <a:ext cx="1138237" cy="512762"/>
              <a:chOff x="4137" y="3793"/>
              <a:chExt cx="717" cy="323"/>
            </a:xfrm>
          </p:grpSpPr>
          <p:grpSp>
            <p:nvGrpSpPr>
              <p:cNvPr id="243" name="Group 5"/>
              <p:cNvGrpSpPr>
                <a:grpSpLocks/>
              </p:cNvGrpSpPr>
              <p:nvPr/>
            </p:nvGrpSpPr>
            <p:grpSpPr bwMode="auto">
              <a:xfrm>
                <a:off x="4798" y="3795"/>
                <a:ext cx="56" cy="54"/>
                <a:chOff x="4798" y="3795"/>
                <a:chExt cx="56" cy="54"/>
              </a:xfrm>
            </p:grpSpPr>
            <p:sp>
              <p:nvSpPr>
                <p:cNvPr id="251" name="Oval 6"/>
                <p:cNvSpPr>
                  <a:spLocks noChangeArrowheads="1"/>
                </p:cNvSpPr>
                <p:nvPr/>
              </p:nvSpPr>
              <p:spPr bwMode="auto">
                <a:xfrm>
                  <a:off x="4798" y="3795"/>
                  <a:ext cx="56" cy="54"/>
                </a:xfrm>
                <a:prstGeom prst="ellipse">
                  <a:avLst/>
                </a:pr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52" name="Oval 7"/>
                <p:cNvSpPr>
                  <a:spLocks noChangeArrowheads="1"/>
                </p:cNvSpPr>
                <p:nvPr/>
              </p:nvSpPr>
              <p:spPr bwMode="auto">
                <a:xfrm>
                  <a:off x="4800" y="3797"/>
                  <a:ext cx="52" cy="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53" name="Rectangle 8"/>
                <p:cNvSpPr>
                  <a:spLocks noChangeArrowheads="1"/>
                </p:cNvSpPr>
                <p:nvPr/>
              </p:nvSpPr>
              <p:spPr bwMode="auto">
                <a:xfrm>
                  <a:off x="4812" y="3799"/>
                  <a:ext cx="34"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54" name="Rectangle 9"/>
                <p:cNvSpPr>
                  <a:spLocks noChangeArrowheads="1"/>
                </p:cNvSpPr>
                <p:nvPr/>
              </p:nvSpPr>
              <p:spPr bwMode="auto">
                <a:xfrm>
                  <a:off x="4830" y="3801"/>
                  <a:ext cx="13" cy="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00" b="1" smtClean="0">
                      <a:solidFill>
                        <a:srgbClr val="0019D1"/>
                      </a:solidFill>
                      <a:latin typeface="Arial" pitchFamily="34" charset="0"/>
                      <a:ea typeface="方正楷体简体" pitchFamily="2" charset="-122"/>
                    </a:rPr>
                    <a:t>R</a:t>
                  </a:r>
                  <a:endParaRPr kumimoji="1" lang="en-US" altLang="zh-CN" sz="2400" b="1" smtClean="0">
                    <a:solidFill>
                      <a:srgbClr val="000000"/>
                    </a:solidFill>
                    <a:latin typeface="Arial" pitchFamily="34" charset="0"/>
                    <a:ea typeface="方正楷体简体" pitchFamily="2" charset="-122"/>
                  </a:endParaRPr>
                </a:p>
              </p:txBody>
            </p:sp>
          </p:grpSp>
          <p:sp>
            <p:nvSpPr>
              <p:cNvPr id="244" name="Freeform 10"/>
              <p:cNvSpPr>
                <a:spLocks/>
              </p:cNvSpPr>
              <p:nvPr/>
            </p:nvSpPr>
            <p:spPr bwMode="auto">
              <a:xfrm>
                <a:off x="4479" y="3793"/>
                <a:ext cx="321" cy="321"/>
              </a:xfrm>
              <a:custGeom>
                <a:avLst/>
                <a:gdLst>
                  <a:gd name="T0" fmla="*/ 321 w 321"/>
                  <a:gd name="T1" fmla="*/ 0 h 321"/>
                  <a:gd name="T2" fmla="*/ 0 w 321"/>
                  <a:gd name="T3" fmla="*/ 0 h 321"/>
                  <a:gd name="T4" fmla="*/ 0 w 321"/>
                  <a:gd name="T5" fmla="*/ 321 h 321"/>
                  <a:gd name="T6" fmla="*/ 321 w 321"/>
                  <a:gd name="T7" fmla="*/ 0 h 321"/>
                </a:gdLst>
                <a:ahLst/>
                <a:cxnLst>
                  <a:cxn ang="0">
                    <a:pos x="T0" y="T1"/>
                  </a:cxn>
                  <a:cxn ang="0">
                    <a:pos x="T2" y="T3"/>
                  </a:cxn>
                  <a:cxn ang="0">
                    <a:pos x="T4" y="T5"/>
                  </a:cxn>
                  <a:cxn ang="0">
                    <a:pos x="T6" y="T7"/>
                  </a:cxn>
                </a:cxnLst>
                <a:rect l="0" t="0" r="r" b="b"/>
                <a:pathLst>
                  <a:path w="321" h="321">
                    <a:moveTo>
                      <a:pt x="321" y="0"/>
                    </a:moveTo>
                    <a:lnTo>
                      <a:pt x="0" y="0"/>
                    </a:lnTo>
                    <a:lnTo>
                      <a:pt x="0" y="321"/>
                    </a:lnTo>
                    <a:lnTo>
                      <a:pt x="32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45" name="Rectangle 11"/>
              <p:cNvSpPr>
                <a:spLocks noChangeArrowheads="1"/>
              </p:cNvSpPr>
              <p:nvPr/>
            </p:nvSpPr>
            <p:spPr bwMode="auto">
              <a:xfrm>
                <a:off x="4137" y="3793"/>
                <a:ext cx="318" cy="32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46" name="Freeform 12"/>
              <p:cNvSpPr>
                <a:spLocks/>
              </p:cNvSpPr>
              <p:nvPr/>
            </p:nvSpPr>
            <p:spPr bwMode="auto">
              <a:xfrm>
                <a:off x="4235" y="4001"/>
                <a:ext cx="114" cy="115"/>
              </a:xfrm>
              <a:custGeom>
                <a:avLst/>
                <a:gdLst>
                  <a:gd name="T0" fmla="*/ 38 w 114"/>
                  <a:gd name="T1" fmla="*/ 0 h 115"/>
                  <a:gd name="T2" fmla="*/ 74 w 114"/>
                  <a:gd name="T3" fmla="*/ 0 h 115"/>
                  <a:gd name="T4" fmla="*/ 114 w 114"/>
                  <a:gd name="T5" fmla="*/ 115 h 115"/>
                  <a:gd name="T6" fmla="*/ 76 w 114"/>
                  <a:gd name="T7" fmla="*/ 115 h 115"/>
                  <a:gd name="T8" fmla="*/ 74 w 114"/>
                  <a:gd name="T9" fmla="*/ 99 h 115"/>
                  <a:gd name="T10" fmla="*/ 38 w 114"/>
                  <a:gd name="T11" fmla="*/ 99 h 115"/>
                  <a:gd name="T12" fmla="*/ 34 w 114"/>
                  <a:gd name="T13" fmla="*/ 115 h 115"/>
                  <a:gd name="T14" fmla="*/ 0 w 114"/>
                  <a:gd name="T15" fmla="*/ 115 h 115"/>
                  <a:gd name="T16" fmla="*/ 38 w 114"/>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5">
                    <a:moveTo>
                      <a:pt x="38" y="0"/>
                    </a:moveTo>
                    <a:lnTo>
                      <a:pt x="74" y="0"/>
                    </a:lnTo>
                    <a:lnTo>
                      <a:pt x="114" y="115"/>
                    </a:lnTo>
                    <a:lnTo>
                      <a:pt x="76" y="115"/>
                    </a:lnTo>
                    <a:lnTo>
                      <a:pt x="74" y="99"/>
                    </a:lnTo>
                    <a:lnTo>
                      <a:pt x="38" y="99"/>
                    </a:lnTo>
                    <a:lnTo>
                      <a:pt x="34" y="115"/>
                    </a:lnTo>
                    <a:lnTo>
                      <a:pt x="0" y="115"/>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47" name="Freeform 13"/>
              <p:cNvSpPr>
                <a:spLocks/>
              </p:cNvSpPr>
              <p:nvPr/>
            </p:nvSpPr>
            <p:spPr bwMode="auto">
              <a:xfrm>
                <a:off x="4141" y="4001"/>
                <a:ext cx="98" cy="115"/>
              </a:xfrm>
              <a:custGeom>
                <a:avLst/>
                <a:gdLst>
                  <a:gd name="T0" fmla="*/ 58 w 98"/>
                  <a:gd name="T1" fmla="*/ 30 h 115"/>
                  <a:gd name="T2" fmla="*/ 52 w 98"/>
                  <a:gd name="T3" fmla="*/ 26 h 115"/>
                  <a:gd name="T4" fmla="*/ 44 w 98"/>
                  <a:gd name="T5" fmla="*/ 26 h 115"/>
                  <a:gd name="T6" fmla="*/ 36 w 98"/>
                  <a:gd name="T7" fmla="*/ 26 h 115"/>
                  <a:gd name="T8" fmla="*/ 36 w 98"/>
                  <a:gd name="T9" fmla="*/ 30 h 115"/>
                  <a:gd name="T10" fmla="*/ 38 w 98"/>
                  <a:gd name="T11" fmla="*/ 36 h 115"/>
                  <a:gd name="T12" fmla="*/ 44 w 98"/>
                  <a:gd name="T13" fmla="*/ 38 h 115"/>
                  <a:gd name="T14" fmla="*/ 52 w 98"/>
                  <a:gd name="T15" fmla="*/ 40 h 115"/>
                  <a:gd name="T16" fmla="*/ 64 w 98"/>
                  <a:gd name="T17" fmla="*/ 44 h 115"/>
                  <a:gd name="T18" fmla="*/ 80 w 98"/>
                  <a:gd name="T19" fmla="*/ 49 h 115"/>
                  <a:gd name="T20" fmla="*/ 90 w 98"/>
                  <a:gd name="T21" fmla="*/ 57 h 115"/>
                  <a:gd name="T22" fmla="*/ 98 w 98"/>
                  <a:gd name="T23" fmla="*/ 69 h 115"/>
                  <a:gd name="T24" fmla="*/ 98 w 98"/>
                  <a:gd name="T25" fmla="*/ 85 h 115"/>
                  <a:gd name="T26" fmla="*/ 90 w 98"/>
                  <a:gd name="T27" fmla="*/ 99 h 115"/>
                  <a:gd name="T28" fmla="*/ 74 w 98"/>
                  <a:gd name="T29" fmla="*/ 109 h 115"/>
                  <a:gd name="T30" fmla="*/ 58 w 98"/>
                  <a:gd name="T31" fmla="*/ 113 h 115"/>
                  <a:gd name="T32" fmla="*/ 40 w 98"/>
                  <a:gd name="T33" fmla="*/ 113 h 115"/>
                  <a:gd name="T34" fmla="*/ 22 w 98"/>
                  <a:gd name="T35" fmla="*/ 109 h 115"/>
                  <a:gd name="T36" fmla="*/ 8 w 98"/>
                  <a:gd name="T37" fmla="*/ 101 h 115"/>
                  <a:gd name="T38" fmla="*/ 0 w 98"/>
                  <a:gd name="T39" fmla="*/ 87 h 115"/>
                  <a:gd name="T40" fmla="*/ 34 w 98"/>
                  <a:gd name="T41" fmla="*/ 77 h 115"/>
                  <a:gd name="T42" fmla="*/ 36 w 98"/>
                  <a:gd name="T43" fmla="*/ 83 h 115"/>
                  <a:gd name="T44" fmla="*/ 40 w 98"/>
                  <a:gd name="T45" fmla="*/ 87 h 115"/>
                  <a:gd name="T46" fmla="*/ 46 w 98"/>
                  <a:gd name="T47" fmla="*/ 87 h 115"/>
                  <a:gd name="T48" fmla="*/ 50 w 98"/>
                  <a:gd name="T49" fmla="*/ 87 h 115"/>
                  <a:gd name="T50" fmla="*/ 58 w 98"/>
                  <a:gd name="T51" fmla="*/ 87 h 115"/>
                  <a:gd name="T52" fmla="*/ 62 w 98"/>
                  <a:gd name="T53" fmla="*/ 83 h 115"/>
                  <a:gd name="T54" fmla="*/ 60 w 98"/>
                  <a:gd name="T55" fmla="*/ 77 h 115"/>
                  <a:gd name="T56" fmla="*/ 56 w 98"/>
                  <a:gd name="T57" fmla="*/ 73 h 115"/>
                  <a:gd name="T58" fmla="*/ 44 w 98"/>
                  <a:gd name="T59" fmla="*/ 71 h 115"/>
                  <a:gd name="T60" fmla="*/ 36 w 98"/>
                  <a:gd name="T61" fmla="*/ 69 h 115"/>
                  <a:gd name="T62" fmla="*/ 24 w 98"/>
                  <a:gd name="T63" fmla="*/ 65 h 115"/>
                  <a:gd name="T64" fmla="*/ 16 w 98"/>
                  <a:gd name="T65" fmla="*/ 61 h 115"/>
                  <a:gd name="T66" fmla="*/ 8 w 98"/>
                  <a:gd name="T67" fmla="*/ 55 h 115"/>
                  <a:gd name="T68" fmla="*/ 4 w 98"/>
                  <a:gd name="T69" fmla="*/ 49 h 115"/>
                  <a:gd name="T70" fmla="*/ 0 w 98"/>
                  <a:gd name="T71" fmla="*/ 38 h 115"/>
                  <a:gd name="T72" fmla="*/ 0 w 98"/>
                  <a:gd name="T73" fmla="*/ 28 h 115"/>
                  <a:gd name="T74" fmla="*/ 6 w 98"/>
                  <a:gd name="T75" fmla="*/ 16 h 115"/>
                  <a:gd name="T76" fmla="*/ 14 w 98"/>
                  <a:gd name="T77" fmla="*/ 8 h 115"/>
                  <a:gd name="T78" fmla="*/ 28 w 98"/>
                  <a:gd name="T79" fmla="*/ 0 h 115"/>
                  <a:gd name="T80" fmla="*/ 48 w 98"/>
                  <a:gd name="T81" fmla="*/ 0 h 115"/>
                  <a:gd name="T82" fmla="*/ 62 w 98"/>
                  <a:gd name="T83" fmla="*/ 0 h 115"/>
                  <a:gd name="T84" fmla="*/ 76 w 98"/>
                  <a:gd name="T85" fmla="*/ 6 h 115"/>
                  <a:gd name="T86" fmla="*/ 90 w 98"/>
                  <a:gd name="T87" fmla="*/ 16 h 115"/>
                  <a:gd name="T88" fmla="*/ 94 w 98"/>
                  <a:gd name="T89"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115">
                    <a:moveTo>
                      <a:pt x="60" y="34"/>
                    </a:moveTo>
                    <a:lnTo>
                      <a:pt x="58" y="30"/>
                    </a:lnTo>
                    <a:lnTo>
                      <a:pt x="56" y="28"/>
                    </a:lnTo>
                    <a:lnTo>
                      <a:pt x="52" y="26"/>
                    </a:lnTo>
                    <a:lnTo>
                      <a:pt x="48" y="26"/>
                    </a:lnTo>
                    <a:lnTo>
                      <a:pt x="44" y="26"/>
                    </a:lnTo>
                    <a:lnTo>
                      <a:pt x="40" y="26"/>
                    </a:lnTo>
                    <a:lnTo>
                      <a:pt x="36" y="26"/>
                    </a:lnTo>
                    <a:lnTo>
                      <a:pt x="36" y="28"/>
                    </a:lnTo>
                    <a:lnTo>
                      <a:pt x="36" y="30"/>
                    </a:lnTo>
                    <a:lnTo>
                      <a:pt x="36" y="32"/>
                    </a:lnTo>
                    <a:lnTo>
                      <a:pt x="38" y="36"/>
                    </a:lnTo>
                    <a:lnTo>
                      <a:pt x="40" y="38"/>
                    </a:lnTo>
                    <a:lnTo>
                      <a:pt x="44" y="38"/>
                    </a:lnTo>
                    <a:lnTo>
                      <a:pt x="48" y="38"/>
                    </a:lnTo>
                    <a:lnTo>
                      <a:pt x="52" y="40"/>
                    </a:lnTo>
                    <a:lnTo>
                      <a:pt x="56" y="42"/>
                    </a:lnTo>
                    <a:lnTo>
                      <a:pt x="64" y="44"/>
                    </a:lnTo>
                    <a:lnTo>
                      <a:pt x="74" y="47"/>
                    </a:lnTo>
                    <a:lnTo>
                      <a:pt x="80" y="49"/>
                    </a:lnTo>
                    <a:lnTo>
                      <a:pt x="86" y="53"/>
                    </a:lnTo>
                    <a:lnTo>
                      <a:pt x="90" y="57"/>
                    </a:lnTo>
                    <a:lnTo>
                      <a:pt x="94" y="63"/>
                    </a:lnTo>
                    <a:lnTo>
                      <a:pt x="98" y="69"/>
                    </a:lnTo>
                    <a:lnTo>
                      <a:pt x="98" y="75"/>
                    </a:lnTo>
                    <a:lnTo>
                      <a:pt x="98" y="85"/>
                    </a:lnTo>
                    <a:lnTo>
                      <a:pt x="94" y="91"/>
                    </a:lnTo>
                    <a:lnTo>
                      <a:pt x="90" y="99"/>
                    </a:lnTo>
                    <a:lnTo>
                      <a:pt x="84" y="105"/>
                    </a:lnTo>
                    <a:lnTo>
                      <a:pt x="74" y="109"/>
                    </a:lnTo>
                    <a:lnTo>
                      <a:pt x="68" y="111"/>
                    </a:lnTo>
                    <a:lnTo>
                      <a:pt x="58" y="113"/>
                    </a:lnTo>
                    <a:lnTo>
                      <a:pt x="48" y="115"/>
                    </a:lnTo>
                    <a:lnTo>
                      <a:pt x="40" y="113"/>
                    </a:lnTo>
                    <a:lnTo>
                      <a:pt x="30" y="113"/>
                    </a:lnTo>
                    <a:lnTo>
                      <a:pt x="22" y="109"/>
                    </a:lnTo>
                    <a:lnTo>
                      <a:pt x="14" y="105"/>
                    </a:lnTo>
                    <a:lnTo>
                      <a:pt x="8" y="101"/>
                    </a:lnTo>
                    <a:lnTo>
                      <a:pt x="2" y="95"/>
                    </a:lnTo>
                    <a:lnTo>
                      <a:pt x="0" y="87"/>
                    </a:lnTo>
                    <a:lnTo>
                      <a:pt x="0" y="77"/>
                    </a:lnTo>
                    <a:lnTo>
                      <a:pt x="34" y="77"/>
                    </a:lnTo>
                    <a:lnTo>
                      <a:pt x="34" y="81"/>
                    </a:lnTo>
                    <a:lnTo>
                      <a:pt x="36" y="83"/>
                    </a:lnTo>
                    <a:lnTo>
                      <a:pt x="38" y="85"/>
                    </a:lnTo>
                    <a:lnTo>
                      <a:pt x="40" y="87"/>
                    </a:lnTo>
                    <a:lnTo>
                      <a:pt x="42" y="87"/>
                    </a:lnTo>
                    <a:lnTo>
                      <a:pt x="46" y="87"/>
                    </a:lnTo>
                    <a:lnTo>
                      <a:pt x="48" y="87"/>
                    </a:lnTo>
                    <a:lnTo>
                      <a:pt x="50" y="87"/>
                    </a:lnTo>
                    <a:lnTo>
                      <a:pt x="56" y="87"/>
                    </a:lnTo>
                    <a:lnTo>
                      <a:pt x="58" y="87"/>
                    </a:lnTo>
                    <a:lnTo>
                      <a:pt x="60" y="85"/>
                    </a:lnTo>
                    <a:lnTo>
                      <a:pt x="62" y="83"/>
                    </a:lnTo>
                    <a:lnTo>
                      <a:pt x="62" y="81"/>
                    </a:lnTo>
                    <a:lnTo>
                      <a:pt x="60" y="77"/>
                    </a:lnTo>
                    <a:lnTo>
                      <a:pt x="60" y="75"/>
                    </a:lnTo>
                    <a:lnTo>
                      <a:pt x="56" y="73"/>
                    </a:lnTo>
                    <a:lnTo>
                      <a:pt x="50" y="73"/>
                    </a:lnTo>
                    <a:lnTo>
                      <a:pt x="44" y="71"/>
                    </a:lnTo>
                    <a:lnTo>
                      <a:pt x="40" y="69"/>
                    </a:lnTo>
                    <a:lnTo>
                      <a:pt x="36" y="69"/>
                    </a:lnTo>
                    <a:lnTo>
                      <a:pt x="30" y="67"/>
                    </a:lnTo>
                    <a:lnTo>
                      <a:pt x="24" y="65"/>
                    </a:lnTo>
                    <a:lnTo>
                      <a:pt x="22" y="63"/>
                    </a:lnTo>
                    <a:lnTo>
                      <a:pt x="16" y="61"/>
                    </a:lnTo>
                    <a:lnTo>
                      <a:pt x="12" y="59"/>
                    </a:lnTo>
                    <a:lnTo>
                      <a:pt x="8" y="55"/>
                    </a:lnTo>
                    <a:lnTo>
                      <a:pt x="6" y="53"/>
                    </a:lnTo>
                    <a:lnTo>
                      <a:pt x="4" y="49"/>
                    </a:lnTo>
                    <a:lnTo>
                      <a:pt x="2" y="44"/>
                    </a:lnTo>
                    <a:lnTo>
                      <a:pt x="0" y="38"/>
                    </a:lnTo>
                    <a:lnTo>
                      <a:pt x="0" y="34"/>
                    </a:lnTo>
                    <a:lnTo>
                      <a:pt x="0" y="28"/>
                    </a:lnTo>
                    <a:lnTo>
                      <a:pt x="2" y="22"/>
                    </a:lnTo>
                    <a:lnTo>
                      <a:pt x="6" y="16"/>
                    </a:lnTo>
                    <a:lnTo>
                      <a:pt x="8" y="10"/>
                    </a:lnTo>
                    <a:lnTo>
                      <a:pt x="14" y="8"/>
                    </a:lnTo>
                    <a:lnTo>
                      <a:pt x="22" y="4"/>
                    </a:lnTo>
                    <a:lnTo>
                      <a:pt x="28" y="0"/>
                    </a:lnTo>
                    <a:lnTo>
                      <a:pt x="36" y="0"/>
                    </a:lnTo>
                    <a:lnTo>
                      <a:pt x="48" y="0"/>
                    </a:lnTo>
                    <a:lnTo>
                      <a:pt x="56" y="0"/>
                    </a:lnTo>
                    <a:lnTo>
                      <a:pt x="62" y="0"/>
                    </a:lnTo>
                    <a:lnTo>
                      <a:pt x="72" y="2"/>
                    </a:lnTo>
                    <a:lnTo>
                      <a:pt x="76" y="6"/>
                    </a:lnTo>
                    <a:lnTo>
                      <a:pt x="84" y="10"/>
                    </a:lnTo>
                    <a:lnTo>
                      <a:pt x="90" y="16"/>
                    </a:lnTo>
                    <a:lnTo>
                      <a:pt x="92" y="26"/>
                    </a:lnTo>
                    <a:lnTo>
                      <a:pt x="94" y="34"/>
                    </a:lnTo>
                    <a:lnTo>
                      <a:pt x="6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48" name="Freeform 14"/>
              <p:cNvSpPr>
                <a:spLocks/>
              </p:cNvSpPr>
              <p:nvPr/>
            </p:nvSpPr>
            <p:spPr bwMode="auto">
              <a:xfrm>
                <a:off x="4283" y="4037"/>
                <a:ext cx="18" cy="37"/>
              </a:xfrm>
              <a:custGeom>
                <a:avLst/>
                <a:gdLst>
                  <a:gd name="T0" fmla="*/ 0 w 18"/>
                  <a:gd name="T1" fmla="*/ 37 h 37"/>
                  <a:gd name="T2" fmla="*/ 18 w 18"/>
                  <a:gd name="T3" fmla="*/ 37 h 37"/>
                  <a:gd name="T4" fmla="*/ 8 w 18"/>
                  <a:gd name="T5" fmla="*/ 0 h 37"/>
                  <a:gd name="T6" fmla="*/ 0 w 18"/>
                  <a:gd name="T7" fmla="*/ 37 h 37"/>
                </a:gdLst>
                <a:ahLst/>
                <a:cxnLst>
                  <a:cxn ang="0">
                    <a:pos x="T0" y="T1"/>
                  </a:cxn>
                  <a:cxn ang="0">
                    <a:pos x="T2" y="T3"/>
                  </a:cxn>
                  <a:cxn ang="0">
                    <a:pos x="T4" y="T5"/>
                  </a:cxn>
                  <a:cxn ang="0">
                    <a:pos x="T6" y="T7"/>
                  </a:cxn>
                </a:cxnLst>
                <a:rect l="0" t="0" r="r" b="b"/>
                <a:pathLst>
                  <a:path w="18" h="37">
                    <a:moveTo>
                      <a:pt x="0" y="37"/>
                    </a:moveTo>
                    <a:lnTo>
                      <a:pt x="18" y="37"/>
                    </a:lnTo>
                    <a:lnTo>
                      <a:pt x="8" y="0"/>
                    </a:lnTo>
                    <a:lnTo>
                      <a:pt x="0" y="3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49" name="Freeform 15"/>
              <p:cNvSpPr>
                <a:spLocks/>
              </p:cNvSpPr>
              <p:nvPr/>
            </p:nvSpPr>
            <p:spPr bwMode="auto">
              <a:xfrm>
                <a:off x="4353" y="4001"/>
                <a:ext cx="98" cy="115"/>
              </a:xfrm>
              <a:custGeom>
                <a:avLst/>
                <a:gdLst>
                  <a:gd name="T0" fmla="*/ 0 w 98"/>
                  <a:gd name="T1" fmla="*/ 0 h 115"/>
                  <a:gd name="T2" fmla="*/ 54 w 98"/>
                  <a:gd name="T3" fmla="*/ 0 h 115"/>
                  <a:gd name="T4" fmla="*/ 64 w 98"/>
                  <a:gd name="T5" fmla="*/ 0 h 115"/>
                  <a:gd name="T6" fmla="*/ 74 w 98"/>
                  <a:gd name="T7" fmla="*/ 2 h 115"/>
                  <a:gd name="T8" fmla="*/ 80 w 98"/>
                  <a:gd name="T9" fmla="*/ 6 h 115"/>
                  <a:gd name="T10" fmla="*/ 88 w 98"/>
                  <a:gd name="T11" fmla="*/ 10 h 115"/>
                  <a:gd name="T12" fmla="*/ 92 w 98"/>
                  <a:gd name="T13" fmla="*/ 16 h 115"/>
                  <a:gd name="T14" fmla="*/ 96 w 98"/>
                  <a:gd name="T15" fmla="*/ 24 h 115"/>
                  <a:gd name="T16" fmla="*/ 98 w 98"/>
                  <a:gd name="T17" fmla="*/ 30 h 115"/>
                  <a:gd name="T18" fmla="*/ 98 w 98"/>
                  <a:gd name="T19" fmla="*/ 40 h 115"/>
                  <a:gd name="T20" fmla="*/ 98 w 98"/>
                  <a:gd name="T21" fmla="*/ 47 h 115"/>
                  <a:gd name="T22" fmla="*/ 96 w 98"/>
                  <a:gd name="T23" fmla="*/ 55 h 115"/>
                  <a:gd name="T24" fmla="*/ 92 w 98"/>
                  <a:gd name="T25" fmla="*/ 61 h 115"/>
                  <a:gd name="T26" fmla="*/ 88 w 98"/>
                  <a:gd name="T27" fmla="*/ 67 h 115"/>
                  <a:gd name="T28" fmla="*/ 82 w 98"/>
                  <a:gd name="T29" fmla="*/ 73 h 115"/>
                  <a:gd name="T30" fmla="*/ 74 w 98"/>
                  <a:gd name="T31" fmla="*/ 75 h 115"/>
                  <a:gd name="T32" fmla="*/ 66 w 98"/>
                  <a:gd name="T33" fmla="*/ 77 h 115"/>
                  <a:gd name="T34" fmla="*/ 54 w 98"/>
                  <a:gd name="T35" fmla="*/ 81 h 115"/>
                  <a:gd name="T36" fmla="*/ 36 w 98"/>
                  <a:gd name="T37" fmla="*/ 81 h 115"/>
                  <a:gd name="T38" fmla="*/ 36 w 98"/>
                  <a:gd name="T39" fmla="*/ 115 h 115"/>
                  <a:gd name="T40" fmla="*/ 0 w 98"/>
                  <a:gd name="T41" fmla="*/ 115 h 115"/>
                  <a:gd name="T42" fmla="*/ 0 w 98"/>
                  <a:gd name="T4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 h="115">
                    <a:moveTo>
                      <a:pt x="0" y="0"/>
                    </a:moveTo>
                    <a:lnTo>
                      <a:pt x="54" y="0"/>
                    </a:lnTo>
                    <a:lnTo>
                      <a:pt x="64" y="0"/>
                    </a:lnTo>
                    <a:lnTo>
                      <a:pt x="74" y="2"/>
                    </a:lnTo>
                    <a:lnTo>
                      <a:pt x="80" y="6"/>
                    </a:lnTo>
                    <a:lnTo>
                      <a:pt x="88" y="10"/>
                    </a:lnTo>
                    <a:lnTo>
                      <a:pt x="92" y="16"/>
                    </a:lnTo>
                    <a:lnTo>
                      <a:pt x="96" y="24"/>
                    </a:lnTo>
                    <a:lnTo>
                      <a:pt x="98" y="30"/>
                    </a:lnTo>
                    <a:lnTo>
                      <a:pt x="98" y="40"/>
                    </a:lnTo>
                    <a:lnTo>
                      <a:pt x="98" y="47"/>
                    </a:lnTo>
                    <a:lnTo>
                      <a:pt x="96" y="55"/>
                    </a:lnTo>
                    <a:lnTo>
                      <a:pt x="92" y="61"/>
                    </a:lnTo>
                    <a:lnTo>
                      <a:pt x="88" y="67"/>
                    </a:lnTo>
                    <a:lnTo>
                      <a:pt x="82" y="73"/>
                    </a:lnTo>
                    <a:lnTo>
                      <a:pt x="74" y="75"/>
                    </a:lnTo>
                    <a:lnTo>
                      <a:pt x="66" y="77"/>
                    </a:lnTo>
                    <a:lnTo>
                      <a:pt x="54" y="81"/>
                    </a:lnTo>
                    <a:lnTo>
                      <a:pt x="36" y="81"/>
                    </a:lnTo>
                    <a:lnTo>
                      <a:pt x="36" y="115"/>
                    </a:lnTo>
                    <a:lnTo>
                      <a:pt x="0" y="1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50" name="Freeform 16"/>
              <p:cNvSpPr>
                <a:spLocks/>
              </p:cNvSpPr>
              <p:nvPr/>
            </p:nvSpPr>
            <p:spPr bwMode="auto">
              <a:xfrm>
                <a:off x="4391" y="4031"/>
                <a:ext cx="24" cy="23"/>
              </a:xfrm>
              <a:custGeom>
                <a:avLst/>
                <a:gdLst>
                  <a:gd name="T0" fmla="*/ 0 w 24"/>
                  <a:gd name="T1" fmla="*/ 0 h 23"/>
                  <a:gd name="T2" fmla="*/ 0 w 24"/>
                  <a:gd name="T3" fmla="*/ 23 h 23"/>
                  <a:gd name="T4" fmla="*/ 14 w 24"/>
                  <a:gd name="T5" fmla="*/ 23 h 23"/>
                  <a:gd name="T6" fmla="*/ 18 w 24"/>
                  <a:gd name="T7" fmla="*/ 21 h 23"/>
                  <a:gd name="T8" fmla="*/ 22 w 24"/>
                  <a:gd name="T9" fmla="*/ 19 h 23"/>
                  <a:gd name="T10" fmla="*/ 24 w 24"/>
                  <a:gd name="T11" fmla="*/ 17 h 23"/>
                  <a:gd name="T12" fmla="*/ 24 w 24"/>
                  <a:gd name="T13" fmla="*/ 10 h 23"/>
                  <a:gd name="T14" fmla="*/ 24 w 24"/>
                  <a:gd name="T15" fmla="*/ 6 h 23"/>
                  <a:gd name="T16" fmla="*/ 22 w 24"/>
                  <a:gd name="T17" fmla="*/ 2 h 23"/>
                  <a:gd name="T18" fmla="*/ 18 w 24"/>
                  <a:gd name="T19" fmla="*/ 0 h 23"/>
                  <a:gd name="T20" fmla="*/ 14 w 24"/>
                  <a:gd name="T21" fmla="*/ 0 h 23"/>
                  <a:gd name="T22" fmla="*/ 0 w 24"/>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3">
                    <a:moveTo>
                      <a:pt x="0" y="0"/>
                    </a:moveTo>
                    <a:lnTo>
                      <a:pt x="0" y="23"/>
                    </a:lnTo>
                    <a:lnTo>
                      <a:pt x="14" y="23"/>
                    </a:lnTo>
                    <a:lnTo>
                      <a:pt x="18" y="21"/>
                    </a:lnTo>
                    <a:lnTo>
                      <a:pt x="22" y="19"/>
                    </a:lnTo>
                    <a:lnTo>
                      <a:pt x="24" y="17"/>
                    </a:lnTo>
                    <a:lnTo>
                      <a:pt x="24" y="10"/>
                    </a:lnTo>
                    <a:lnTo>
                      <a:pt x="24" y="6"/>
                    </a:lnTo>
                    <a:lnTo>
                      <a:pt x="22" y="2"/>
                    </a:lnTo>
                    <a:lnTo>
                      <a:pt x="18" y="0"/>
                    </a:lnTo>
                    <a:lnTo>
                      <a:pt x="14" y="0"/>
                    </a:lnTo>
                    <a:lnTo>
                      <a:pt x="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grpSp>
          <p:nvGrpSpPr>
            <p:cNvPr id="255" name="Group 20"/>
            <p:cNvGrpSpPr>
              <a:grpSpLocks/>
            </p:cNvGrpSpPr>
            <p:nvPr/>
          </p:nvGrpSpPr>
          <p:grpSpPr bwMode="auto">
            <a:xfrm>
              <a:off x="3450591" y="1046163"/>
              <a:ext cx="1454150" cy="1617663"/>
              <a:chOff x="3195" y="820"/>
              <a:chExt cx="916" cy="1019"/>
            </a:xfrm>
          </p:grpSpPr>
          <p:sp>
            <p:nvSpPr>
              <p:cNvPr id="256" name="Freeform 21"/>
              <p:cNvSpPr>
                <a:spLocks/>
              </p:cNvSpPr>
              <p:nvPr/>
            </p:nvSpPr>
            <p:spPr bwMode="auto">
              <a:xfrm>
                <a:off x="3219" y="844"/>
                <a:ext cx="892" cy="995"/>
              </a:xfrm>
              <a:custGeom>
                <a:avLst/>
                <a:gdLst>
                  <a:gd name="T0" fmla="*/ 587 w 892"/>
                  <a:gd name="T1" fmla="*/ 0 h 995"/>
                  <a:gd name="T2" fmla="*/ 0 w 892"/>
                  <a:gd name="T3" fmla="*/ 0 h 995"/>
                  <a:gd name="T4" fmla="*/ 0 w 892"/>
                  <a:gd name="T5" fmla="*/ 993 h 995"/>
                  <a:gd name="T6" fmla="*/ 892 w 892"/>
                  <a:gd name="T7" fmla="*/ 995 h 995"/>
                  <a:gd name="T8" fmla="*/ 892 w 892"/>
                  <a:gd name="T9" fmla="*/ 128 h 995"/>
                  <a:gd name="T10" fmla="*/ 587 w 892"/>
                  <a:gd name="T11" fmla="*/ 0 h 995"/>
                </a:gdLst>
                <a:ahLst/>
                <a:cxnLst>
                  <a:cxn ang="0">
                    <a:pos x="T0" y="T1"/>
                  </a:cxn>
                  <a:cxn ang="0">
                    <a:pos x="T2" y="T3"/>
                  </a:cxn>
                  <a:cxn ang="0">
                    <a:pos x="T4" y="T5"/>
                  </a:cxn>
                  <a:cxn ang="0">
                    <a:pos x="T6" y="T7"/>
                  </a:cxn>
                  <a:cxn ang="0">
                    <a:pos x="T8" y="T9"/>
                  </a:cxn>
                  <a:cxn ang="0">
                    <a:pos x="T10" y="T11"/>
                  </a:cxn>
                </a:cxnLst>
                <a:rect l="0" t="0" r="r" b="b"/>
                <a:pathLst>
                  <a:path w="892" h="995">
                    <a:moveTo>
                      <a:pt x="587" y="0"/>
                    </a:moveTo>
                    <a:lnTo>
                      <a:pt x="0" y="0"/>
                    </a:lnTo>
                    <a:lnTo>
                      <a:pt x="0" y="993"/>
                    </a:lnTo>
                    <a:lnTo>
                      <a:pt x="892" y="995"/>
                    </a:lnTo>
                    <a:lnTo>
                      <a:pt x="892" y="128"/>
                    </a:lnTo>
                    <a:lnTo>
                      <a:pt x="587"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57" name="Freeform 22"/>
              <p:cNvSpPr>
                <a:spLocks/>
              </p:cNvSpPr>
              <p:nvPr/>
            </p:nvSpPr>
            <p:spPr bwMode="auto">
              <a:xfrm>
                <a:off x="3195" y="820"/>
                <a:ext cx="892" cy="995"/>
              </a:xfrm>
              <a:custGeom>
                <a:avLst/>
                <a:gdLst>
                  <a:gd name="T0" fmla="*/ 587 w 892"/>
                  <a:gd name="T1" fmla="*/ 0 h 995"/>
                  <a:gd name="T2" fmla="*/ 0 w 892"/>
                  <a:gd name="T3" fmla="*/ 0 h 995"/>
                  <a:gd name="T4" fmla="*/ 0 w 892"/>
                  <a:gd name="T5" fmla="*/ 993 h 995"/>
                  <a:gd name="T6" fmla="*/ 892 w 892"/>
                  <a:gd name="T7" fmla="*/ 995 h 995"/>
                  <a:gd name="T8" fmla="*/ 892 w 892"/>
                  <a:gd name="T9" fmla="*/ 128 h 995"/>
                  <a:gd name="T10" fmla="*/ 587 w 892"/>
                  <a:gd name="T11" fmla="*/ 0 h 995"/>
                </a:gdLst>
                <a:ahLst/>
                <a:cxnLst>
                  <a:cxn ang="0">
                    <a:pos x="T0" y="T1"/>
                  </a:cxn>
                  <a:cxn ang="0">
                    <a:pos x="T2" y="T3"/>
                  </a:cxn>
                  <a:cxn ang="0">
                    <a:pos x="T4" y="T5"/>
                  </a:cxn>
                  <a:cxn ang="0">
                    <a:pos x="T6" y="T7"/>
                  </a:cxn>
                  <a:cxn ang="0">
                    <a:pos x="T8" y="T9"/>
                  </a:cxn>
                  <a:cxn ang="0">
                    <a:pos x="T10" y="T11"/>
                  </a:cxn>
                </a:cxnLst>
                <a:rect l="0" t="0" r="r" b="b"/>
                <a:pathLst>
                  <a:path w="892" h="995">
                    <a:moveTo>
                      <a:pt x="587" y="0"/>
                    </a:moveTo>
                    <a:lnTo>
                      <a:pt x="0" y="0"/>
                    </a:lnTo>
                    <a:lnTo>
                      <a:pt x="0" y="993"/>
                    </a:lnTo>
                    <a:lnTo>
                      <a:pt x="892" y="995"/>
                    </a:lnTo>
                    <a:lnTo>
                      <a:pt x="892" y="128"/>
                    </a:lnTo>
                    <a:lnTo>
                      <a:pt x="587"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58" name="Freeform 23"/>
              <p:cNvSpPr>
                <a:spLocks/>
              </p:cNvSpPr>
              <p:nvPr/>
            </p:nvSpPr>
            <p:spPr bwMode="auto">
              <a:xfrm>
                <a:off x="3195" y="820"/>
                <a:ext cx="892" cy="995"/>
              </a:xfrm>
              <a:custGeom>
                <a:avLst/>
                <a:gdLst>
                  <a:gd name="T0" fmla="*/ 587 w 892"/>
                  <a:gd name="T1" fmla="*/ 0 h 995"/>
                  <a:gd name="T2" fmla="*/ 0 w 892"/>
                  <a:gd name="T3" fmla="*/ 0 h 995"/>
                  <a:gd name="T4" fmla="*/ 0 w 892"/>
                  <a:gd name="T5" fmla="*/ 993 h 995"/>
                  <a:gd name="T6" fmla="*/ 892 w 892"/>
                  <a:gd name="T7" fmla="*/ 995 h 995"/>
                  <a:gd name="T8" fmla="*/ 892 w 892"/>
                  <a:gd name="T9" fmla="*/ 128 h 995"/>
                  <a:gd name="T10" fmla="*/ 587 w 892"/>
                  <a:gd name="T11" fmla="*/ 0 h 995"/>
                </a:gdLst>
                <a:ahLst/>
                <a:cxnLst>
                  <a:cxn ang="0">
                    <a:pos x="T0" y="T1"/>
                  </a:cxn>
                  <a:cxn ang="0">
                    <a:pos x="T2" y="T3"/>
                  </a:cxn>
                  <a:cxn ang="0">
                    <a:pos x="T4" y="T5"/>
                  </a:cxn>
                  <a:cxn ang="0">
                    <a:pos x="T6" y="T7"/>
                  </a:cxn>
                  <a:cxn ang="0">
                    <a:pos x="T8" y="T9"/>
                  </a:cxn>
                  <a:cxn ang="0">
                    <a:pos x="T10" y="T11"/>
                  </a:cxn>
                </a:cxnLst>
                <a:rect l="0" t="0" r="r" b="b"/>
                <a:pathLst>
                  <a:path w="892" h="995">
                    <a:moveTo>
                      <a:pt x="587" y="0"/>
                    </a:moveTo>
                    <a:lnTo>
                      <a:pt x="0" y="0"/>
                    </a:lnTo>
                    <a:lnTo>
                      <a:pt x="0" y="993"/>
                    </a:lnTo>
                    <a:lnTo>
                      <a:pt x="892" y="995"/>
                    </a:lnTo>
                    <a:lnTo>
                      <a:pt x="892" y="128"/>
                    </a:lnTo>
                    <a:lnTo>
                      <a:pt x="587"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259" name="Freeform 24"/>
            <p:cNvSpPr>
              <a:spLocks/>
            </p:cNvSpPr>
            <p:nvPr/>
          </p:nvSpPr>
          <p:spPr bwMode="auto">
            <a:xfrm>
              <a:off x="4417378" y="1084263"/>
              <a:ext cx="493713" cy="349250"/>
            </a:xfrm>
            <a:custGeom>
              <a:avLst/>
              <a:gdLst>
                <a:gd name="T0" fmla="*/ 10 w 311"/>
                <a:gd name="T1" fmla="*/ 0 h 220"/>
                <a:gd name="T2" fmla="*/ 0 w 311"/>
                <a:gd name="T3" fmla="*/ 0 h 220"/>
                <a:gd name="T4" fmla="*/ 8 w 311"/>
                <a:gd name="T5" fmla="*/ 8 h 220"/>
                <a:gd name="T6" fmla="*/ 14 w 311"/>
                <a:gd name="T7" fmla="*/ 18 h 220"/>
                <a:gd name="T8" fmla="*/ 22 w 311"/>
                <a:gd name="T9" fmla="*/ 26 h 220"/>
                <a:gd name="T10" fmla="*/ 26 w 311"/>
                <a:gd name="T11" fmla="*/ 36 h 220"/>
                <a:gd name="T12" fmla="*/ 32 w 311"/>
                <a:gd name="T13" fmla="*/ 46 h 220"/>
                <a:gd name="T14" fmla="*/ 36 w 311"/>
                <a:gd name="T15" fmla="*/ 54 h 220"/>
                <a:gd name="T16" fmla="*/ 40 w 311"/>
                <a:gd name="T17" fmla="*/ 64 h 220"/>
                <a:gd name="T18" fmla="*/ 44 w 311"/>
                <a:gd name="T19" fmla="*/ 72 h 220"/>
                <a:gd name="T20" fmla="*/ 50 w 311"/>
                <a:gd name="T21" fmla="*/ 82 h 220"/>
                <a:gd name="T22" fmla="*/ 54 w 311"/>
                <a:gd name="T23" fmla="*/ 96 h 220"/>
                <a:gd name="T24" fmla="*/ 58 w 311"/>
                <a:gd name="T25" fmla="*/ 110 h 220"/>
                <a:gd name="T26" fmla="*/ 60 w 311"/>
                <a:gd name="T27" fmla="*/ 122 h 220"/>
                <a:gd name="T28" fmla="*/ 62 w 311"/>
                <a:gd name="T29" fmla="*/ 134 h 220"/>
                <a:gd name="T30" fmla="*/ 64 w 311"/>
                <a:gd name="T31" fmla="*/ 146 h 220"/>
                <a:gd name="T32" fmla="*/ 64 w 311"/>
                <a:gd name="T33" fmla="*/ 158 h 220"/>
                <a:gd name="T34" fmla="*/ 66 w 311"/>
                <a:gd name="T35" fmla="*/ 168 h 220"/>
                <a:gd name="T36" fmla="*/ 66 w 311"/>
                <a:gd name="T37" fmla="*/ 180 h 220"/>
                <a:gd name="T38" fmla="*/ 66 w 311"/>
                <a:gd name="T39" fmla="*/ 192 h 220"/>
                <a:gd name="T40" fmla="*/ 68 w 311"/>
                <a:gd name="T41" fmla="*/ 204 h 220"/>
                <a:gd name="T42" fmla="*/ 68 w 311"/>
                <a:gd name="T43" fmla="*/ 220 h 220"/>
                <a:gd name="T44" fmla="*/ 76 w 311"/>
                <a:gd name="T45" fmla="*/ 210 h 220"/>
                <a:gd name="T46" fmla="*/ 86 w 311"/>
                <a:gd name="T47" fmla="*/ 202 h 220"/>
                <a:gd name="T48" fmla="*/ 96 w 311"/>
                <a:gd name="T49" fmla="*/ 196 h 220"/>
                <a:gd name="T50" fmla="*/ 106 w 311"/>
                <a:gd name="T51" fmla="*/ 188 h 220"/>
                <a:gd name="T52" fmla="*/ 118 w 311"/>
                <a:gd name="T53" fmla="*/ 182 h 220"/>
                <a:gd name="T54" fmla="*/ 126 w 311"/>
                <a:gd name="T55" fmla="*/ 176 h 220"/>
                <a:gd name="T56" fmla="*/ 138 w 311"/>
                <a:gd name="T57" fmla="*/ 170 h 220"/>
                <a:gd name="T58" fmla="*/ 150 w 311"/>
                <a:gd name="T59" fmla="*/ 164 h 220"/>
                <a:gd name="T60" fmla="*/ 162 w 311"/>
                <a:gd name="T61" fmla="*/ 160 h 220"/>
                <a:gd name="T62" fmla="*/ 176 w 311"/>
                <a:gd name="T63" fmla="*/ 154 h 220"/>
                <a:gd name="T64" fmla="*/ 188 w 311"/>
                <a:gd name="T65" fmla="*/ 150 h 220"/>
                <a:gd name="T66" fmla="*/ 202 w 311"/>
                <a:gd name="T67" fmla="*/ 146 h 220"/>
                <a:gd name="T68" fmla="*/ 216 w 311"/>
                <a:gd name="T69" fmla="*/ 144 h 220"/>
                <a:gd name="T70" fmla="*/ 234 w 311"/>
                <a:gd name="T71" fmla="*/ 140 h 220"/>
                <a:gd name="T72" fmla="*/ 250 w 311"/>
                <a:gd name="T73" fmla="*/ 136 h 220"/>
                <a:gd name="T74" fmla="*/ 266 w 311"/>
                <a:gd name="T75" fmla="*/ 134 h 220"/>
                <a:gd name="T76" fmla="*/ 283 w 311"/>
                <a:gd name="T77" fmla="*/ 132 h 220"/>
                <a:gd name="T78" fmla="*/ 295 w 311"/>
                <a:gd name="T79" fmla="*/ 132 h 220"/>
                <a:gd name="T80" fmla="*/ 311 w 311"/>
                <a:gd name="T81" fmla="*/ 132 h 220"/>
                <a:gd name="T82" fmla="*/ 311 w 311"/>
                <a:gd name="T83" fmla="*/ 128 h 220"/>
                <a:gd name="T84" fmla="*/ 10 w 311"/>
                <a:gd name="T8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20">
                  <a:moveTo>
                    <a:pt x="10" y="0"/>
                  </a:moveTo>
                  <a:lnTo>
                    <a:pt x="0" y="0"/>
                  </a:lnTo>
                  <a:lnTo>
                    <a:pt x="8" y="8"/>
                  </a:lnTo>
                  <a:lnTo>
                    <a:pt x="14" y="18"/>
                  </a:lnTo>
                  <a:lnTo>
                    <a:pt x="22" y="26"/>
                  </a:lnTo>
                  <a:lnTo>
                    <a:pt x="26" y="36"/>
                  </a:lnTo>
                  <a:lnTo>
                    <a:pt x="32" y="46"/>
                  </a:lnTo>
                  <a:lnTo>
                    <a:pt x="36" y="54"/>
                  </a:lnTo>
                  <a:lnTo>
                    <a:pt x="40" y="64"/>
                  </a:lnTo>
                  <a:lnTo>
                    <a:pt x="44" y="72"/>
                  </a:lnTo>
                  <a:lnTo>
                    <a:pt x="50" y="82"/>
                  </a:lnTo>
                  <a:lnTo>
                    <a:pt x="54" y="96"/>
                  </a:lnTo>
                  <a:lnTo>
                    <a:pt x="58" y="110"/>
                  </a:lnTo>
                  <a:lnTo>
                    <a:pt x="60" y="122"/>
                  </a:lnTo>
                  <a:lnTo>
                    <a:pt x="62" y="134"/>
                  </a:lnTo>
                  <a:lnTo>
                    <a:pt x="64" y="146"/>
                  </a:lnTo>
                  <a:lnTo>
                    <a:pt x="64" y="158"/>
                  </a:lnTo>
                  <a:lnTo>
                    <a:pt x="66" y="168"/>
                  </a:lnTo>
                  <a:lnTo>
                    <a:pt x="66" y="180"/>
                  </a:lnTo>
                  <a:lnTo>
                    <a:pt x="66" y="192"/>
                  </a:lnTo>
                  <a:lnTo>
                    <a:pt x="68" y="204"/>
                  </a:lnTo>
                  <a:lnTo>
                    <a:pt x="68" y="220"/>
                  </a:lnTo>
                  <a:lnTo>
                    <a:pt x="76" y="210"/>
                  </a:lnTo>
                  <a:lnTo>
                    <a:pt x="86" y="202"/>
                  </a:lnTo>
                  <a:lnTo>
                    <a:pt x="96" y="196"/>
                  </a:lnTo>
                  <a:lnTo>
                    <a:pt x="106" y="188"/>
                  </a:lnTo>
                  <a:lnTo>
                    <a:pt x="118" y="182"/>
                  </a:lnTo>
                  <a:lnTo>
                    <a:pt x="126" y="176"/>
                  </a:lnTo>
                  <a:lnTo>
                    <a:pt x="138" y="170"/>
                  </a:lnTo>
                  <a:lnTo>
                    <a:pt x="150" y="164"/>
                  </a:lnTo>
                  <a:lnTo>
                    <a:pt x="162" y="160"/>
                  </a:lnTo>
                  <a:lnTo>
                    <a:pt x="176" y="154"/>
                  </a:lnTo>
                  <a:lnTo>
                    <a:pt x="188" y="150"/>
                  </a:lnTo>
                  <a:lnTo>
                    <a:pt x="202" y="146"/>
                  </a:lnTo>
                  <a:lnTo>
                    <a:pt x="216" y="144"/>
                  </a:lnTo>
                  <a:lnTo>
                    <a:pt x="234" y="140"/>
                  </a:lnTo>
                  <a:lnTo>
                    <a:pt x="250" y="136"/>
                  </a:lnTo>
                  <a:lnTo>
                    <a:pt x="266" y="134"/>
                  </a:lnTo>
                  <a:lnTo>
                    <a:pt x="283" y="132"/>
                  </a:lnTo>
                  <a:lnTo>
                    <a:pt x="295" y="132"/>
                  </a:lnTo>
                  <a:lnTo>
                    <a:pt x="311" y="132"/>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60" name="Freeform 25"/>
            <p:cNvSpPr>
              <a:spLocks/>
            </p:cNvSpPr>
            <p:nvPr/>
          </p:nvSpPr>
          <p:spPr bwMode="auto">
            <a:xfrm>
              <a:off x="4439603" y="1087438"/>
              <a:ext cx="452438" cy="311150"/>
            </a:xfrm>
            <a:custGeom>
              <a:avLst/>
              <a:gdLst>
                <a:gd name="T0" fmla="*/ 0 w 285"/>
                <a:gd name="T1" fmla="*/ 0 h 196"/>
                <a:gd name="T2" fmla="*/ 8 w 285"/>
                <a:gd name="T3" fmla="*/ 8 h 196"/>
                <a:gd name="T4" fmla="*/ 18 w 285"/>
                <a:gd name="T5" fmla="*/ 20 h 196"/>
                <a:gd name="T6" fmla="*/ 22 w 285"/>
                <a:gd name="T7" fmla="*/ 28 h 196"/>
                <a:gd name="T8" fmla="*/ 28 w 285"/>
                <a:gd name="T9" fmla="*/ 36 h 196"/>
                <a:gd name="T10" fmla="*/ 34 w 285"/>
                <a:gd name="T11" fmla="*/ 46 h 196"/>
                <a:gd name="T12" fmla="*/ 40 w 285"/>
                <a:gd name="T13" fmla="*/ 60 h 196"/>
                <a:gd name="T14" fmla="*/ 48 w 285"/>
                <a:gd name="T15" fmla="*/ 76 h 196"/>
                <a:gd name="T16" fmla="*/ 50 w 285"/>
                <a:gd name="T17" fmla="*/ 88 h 196"/>
                <a:gd name="T18" fmla="*/ 56 w 285"/>
                <a:gd name="T19" fmla="*/ 102 h 196"/>
                <a:gd name="T20" fmla="*/ 58 w 285"/>
                <a:gd name="T21" fmla="*/ 118 h 196"/>
                <a:gd name="T22" fmla="*/ 60 w 285"/>
                <a:gd name="T23" fmla="*/ 130 h 196"/>
                <a:gd name="T24" fmla="*/ 62 w 285"/>
                <a:gd name="T25" fmla="*/ 142 h 196"/>
                <a:gd name="T26" fmla="*/ 64 w 285"/>
                <a:gd name="T27" fmla="*/ 156 h 196"/>
                <a:gd name="T28" fmla="*/ 64 w 285"/>
                <a:gd name="T29" fmla="*/ 168 h 196"/>
                <a:gd name="T30" fmla="*/ 64 w 285"/>
                <a:gd name="T31" fmla="*/ 182 h 196"/>
                <a:gd name="T32" fmla="*/ 64 w 285"/>
                <a:gd name="T33" fmla="*/ 196 h 196"/>
                <a:gd name="T34" fmla="*/ 70 w 285"/>
                <a:gd name="T35" fmla="*/ 188 h 196"/>
                <a:gd name="T36" fmla="*/ 76 w 285"/>
                <a:gd name="T37" fmla="*/ 182 h 196"/>
                <a:gd name="T38" fmla="*/ 86 w 285"/>
                <a:gd name="T39" fmla="*/ 176 h 196"/>
                <a:gd name="T40" fmla="*/ 100 w 285"/>
                <a:gd name="T41" fmla="*/ 168 h 196"/>
                <a:gd name="T42" fmla="*/ 112 w 285"/>
                <a:gd name="T43" fmla="*/ 160 h 196"/>
                <a:gd name="T44" fmla="*/ 124 w 285"/>
                <a:gd name="T45" fmla="*/ 154 h 196"/>
                <a:gd name="T46" fmla="*/ 136 w 285"/>
                <a:gd name="T47" fmla="*/ 148 h 196"/>
                <a:gd name="T48" fmla="*/ 150 w 285"/>
                <a:gd name="T49" fmla="*/ 142 h 196"/>
                <a:gd name="T50" fmla="*/ 172 w 285"/>
                <a:gd name="T51" fmla="*/ 138 h 196"/>
                <a:gd name="T52" fmla="*/ 188 w 285"/>
                <a:gd name="T53" fmla="*/ 134 h 196"/>
                <a:gd name="T54" fmla="*/ 202 w 285"/>
                <a:gd name="T55" fmla="*/ 130 h 196"/>
                <a:gd name="T56" fmla="*/ 216 w 285"/>
                <a:gd name="T57" fmla="*/ 128 h 196"/>
                <a:gd name="T58" fmla="*/ 234 w 285"/>
                <a:gd name="T59" fmla="*/ 124 h 196"/>
                <a:gd name="T60" fmla="*/ 250 w 285"/>
                <a:gd name="T61" fmla="*/ 122 h 196"/>
                <a:gd name="T62" fmla="*/ 267 w 285"/>
                <a:gd name="T63" fmla="*/ 120 h 196"/>
                <a:gd name="T64" fmla="*/ 285 w 285"/>
                <a:gd name="T65" fmla="*/ 120 h 196"/>
                <a:gd name="T66" fmla="*/ 0 w 285"/>
                <a:gd name="T6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5" h="196">
                  <a:moveTo>
                    <a:pt x="0" y="0"/>
                  </a:moveTo>
                  <a:lnTo>
                    <a:pt x="8" y="8"/>
                  </a:lnTo>
                  <a:lnTo>
                    <a:pt x="18" y="20"/>
                  </a:lnTo>
                  <a:lnTo>
                    <a:pt x="22" y="28"/>
                  </a:lnTo>
                  <a:lnTo>
                    <a:pt x="28" y="36"/>
                  </a:lnTo>
                  <a:lnTo>
                    <a:pt x="34" y="46"/>
                  </a:lnTo>
                  <a:lnTo>
                    <a:pt x="40" y="60"/>
                  </a:lnTo>
                  <a:lnTo>
                    <a:pt x="48" y="76"/>
                  </a:lnTo>
                  <a:lnTo>
                    <a:pt x="50" y="88"/>
                  </a:lnTo>
                  <a:lnTo>
                    <a:pt x="56" y="102"/>
                  </a:lnTo>
                  <a:lnTo>
                    <a:pt x="58" y="118"/>
                  </a:lnTo>
                  <a:lnTo>
                    <a:pt x="60" y="130"/>
                  </a:lnTo>
                  <a:lnTo>
                    <a:pt x="62" y="142"/>
                  </a:lnTo>
                  <a:lnTo>
                    <a:pt x="64" y="156"/>
                  </a:lnTo>
                  <a:lnTo>
                    <a:pt x="64" y="168"/>
                  </a:lnTo>
                  <a:lnTo>
                    <a:pt x="64" y="182"/>
                  </a:lnTo>
                  <a:lnTo>
                    <a:pt x="64" y="196"/>
                  </a:lnTo>
                  <a:lnTo>
                    <a:pt x="70" y="188"/>
                  </a:lnTo>
                  <a:lnTo>
                    <a:pt x="76" y="182"/>
                  </a:lnTo>
                  <a:lnTo>
                    <a:pt x="86" y="176"/>
                  </a:lnTo>
                  <a:lnTo>
                    <a:pt x="100" y="168"/>
                  </a:lnTo>
                  <a:lnTo>
                    <a:pt x="112" y="160"/>
                  </a:lnTo>
                  <a:lnTo>
                    <a:pt x="124" y="154"/>
                  </a:lnTo>
                  <a:lnTo>
                    <a:pt x="136" y="148"/>
                  </a:lnTo>
                  <a:lnTo>
                    <a:pt x="150" y="142"/>
                  </a:lnTo>
                  <a:lnTo>
                    <a:pt x="172" y="138"/>
                  </a:lnTo>
                  <a:lnTo>
                    <a:pt x="188" y="134"/>
                  </a:lnTo>
                  <a:lnTo>
                    <a:pt x="202" y="130"/>
                  </a:lnTo>
                  <a:lnTo>
                    <a:pt x="216" y="128"/>
                  </a:lnTo>
                  <a:lnTo>
                    <a:pt x="234" y="124"/>
                  </a:lnTo>
                  <a:lnTo>
                    <a:pt x="250" y="122"/>
                  </a:lnTo>
                  <a:lnTo>
                    <a:pt x="267" y="120"/>
                  </a:lnTo>
                  <a:lnTo>
                    <a:pt x="285" y="120"/>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61" name="Freeform 26"/>
            <p:cNvSpPr>
              <a:spLocks/>
            </p:cNvSpPr>
            <p:nvPr/>
          </p:nvSpPr>
          <p:spPr bwMode="auto">
            <a:xfrm>
              <a:off x="4455478" y="1090613"/>
              <a:ext cx="417513" cy="285750"/>
            </a:xfrm>
            <a:custGeom>
              <a:avLst/>
              <a:gdLst>
                <a:gd name="T0" fmla="*/ 0 w 263"/>
                <a:gd name="T1" fmla="*/ 0 h 180"/>
                <a:gd name="T2" fmla="*/ 8 w 263"/>
                <a:gd name="T3" fmla="*/ 8 h 180"/>
                <a:gd name="T4" fmla="*/ 18 w 263"/>
                <a:gd name="T5" fmla="*/ 20 h 180"/>
                <a:gd name="T6" fmla="*/ 22 w 263"/>
                <a:gd name="T7" fmla="*/ 24 h 180"/>
                <a:gd name="T8" fmla="*/ 28 w 263"/>
                <a:gd name="T9" fmla="*/ 32 h 180"/>
                <a:gd name="T10" fmla="*/ 34 w 263"/>
                <a:gd name="T11" fmla="*/ 42 h 180"/>
                <a:gd name="T12" fmla="*/ 40 w 263"/>
                <a:gd name="T13" fmla="*/ 56 h 180"/>
                <a:gd name="T14" fmla="*/ 46 w 263"/>
                <a:gd name="T15" fmla="*/ 70 h 180"/>
                <a:gd name="T16" fmla="*/ 48 w 263"/>
                <a:gd name="T17" fmla="*/ 82 h 180"/>
                <a:gd name="T18" fmla="*/ 52 w 263"/>
                <a:gd name="T19" fmla="*/ 94 h 180"/>
                <a:gd name="T20" fmla="*/ 56 w 263"/>
                <a:gd name="T21" fmla="*/ 110 h 180"/>
                <a:gd name="T22" fmla="*/ 58 w 263"/>
                <a:gd name="T23" fmla="*/ 122 h 180"/>
                <a:gd name="T24" fmla="*/ 58 w 263"/>
                <a:gd name="T25" fmla="*/ 134 h 180"/>
                <a:gd name="T26" fmla="*/ 60 w 263"/>
                <a:gd name="T27" fmla="*/ 146 h 180"/>
                <a:gd name="T28" fmla="*/ 60 w 263"/>
                <a:gd name="T29" fmla="*/ 158 h 180"/>
                <a:gd name="T30" fmla="*/ 60 w 263"/>
                <a:gd name="T31" fmla="*/ 168 h 180"/>
                <a:gd name="T32" fmla="*/ 60 w 263"/>
                <a:gd name="T33" fmla="*/ 180 h 180"/>
                <a:gd name="T34" fmla="*/ 66 w 263"/>
                <a:gd name="T35" fmla="*/ 174 h 180"/>
                <a:gd name="T36" fmla="*/ 74 w 263"/>
                <a:gd name="T37" fmla="*/ 170 h 180"/>
                <a:gd name="T38" fmla="*/ 84 w 263"/>
                <a:gd name="T39" fmla="*/ 164 h 180"/>
                <a:gd name="T40" fmla="*/ 92 w 263"/>
                <a:gd name="T41" fmla="*/ 158 h 180"/>
                <a:gd name="T42" fmla="*/ 104 w 263"/>
                <a:gd name="T43" fmla="*/ 152 h 180"/>
                <a:gd name="T44" fmla="*/ 120 w 263"/>
                <a:gd name="T45" fmla="*/ 146 h 180"/>
                <a:gd name="T46" fmla="*/ 130 w 263"/>
                <a:gd name="T47" fmla="*/ 140 h 180"/>
                <a:gd name="T48" fmla="*/ 142 w 263"/>
                <a:gd name="T49" fmla="*/ 136 h 180"/>
                <a:gd name="T50" fmla="*/ 156 w 263"/>
                <a:gd name="T51" fmla="*/ 132 h 180"/>
                <a:gd name="T52" fmla="*/ 166 w 263"/>
                <a:gd name="T53" fmla="*/ 128 h 180"/>
                <a:gd name="T54" fmla="*/ 176 w 263"/>
                <a:gd name="T55" fmla="*/ 126 h 180"/>
                <a:gd name="T56" fmla="*/ 192 w 263"/>
                <a:gd name="T57" fmla="*/ 122 h 180"/>
                <a:gd name="T58" fmla="*/ 206 w 263"/>
                <a:gd name="T59" fmla="*/ 118 h 180"/>
                <a:gd name="T60" fmla="*/ 222 w 263"/>
                <a:gd name="T61" fmla="*/ 118 h 180"/>
                <a:gd name="T62" fmla="*/ 234 w 263"/>
                <a:gd name="T63" fmla="*/ 116 h 180"/>
                <a:gd name="T64" fmla="*/ 248 w 263"/>
                <a:gd name="T65" fmla="*/ 114 h 180"/>
                <a:gd name="T66" fmla="*/ 263 w 263"/>
                <a:gd name="T67" fmla="*/ 112 h 180"/>
                <a:gd name="T68" fmla="*/ 0 w 263"/>
                <a:gd name="T6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180">
                  <a:moveTo>
                    <a:pt x="0" y="0"/>
                  </a:moveTo>
                  <a:lnTo>
                    <a:pt x="8" y="8"/>
                  </a:lnTo>
                  <a:lnTo>
                    <a:pt x="18" y="20"/>
                  </a:lnTo>
                  <a:lnTo>
                    <a:pt x="22" y="24"/>
                  </a:lnTo>
                  <a:lnTo>
                    <a:pt x="28" y="32"/>
                  </a:lnTo>
                  <a:lnTo>
                    <a:pt x="34" y="42"/>
                  </a:lnTo>
                  <a:lnTo>
                    <a:pt x="40" y="56"/>
                  </a:lnTo>
                  <a:lnTo>
                    <a:pt x="46" y="70"/>
                  </a:lnTo>
                  <a:lnTo>
                    <a:pt x="48" y="82"/>
                  </a:lnTo>
                  <a:lnTo>
                    <a:pt x="52" y="94"/>
                  </a:lnTo>
                  <a:lnTo>
                    <a:pt x="56" y="110"/>
                  </a:lnTo>
                  <a:lnTo>
                    <a:pt x="58" y="122"/>
                  </a:lnTo>
                  <a:lnTo>
                    <a:pt x="58" y="134"/>
                  </a:lnTo>
                  <a:lnTo>
                    <a:pt x="60" y="146"/>
                  </a:lnTo>
                  <a:lnTo>
                    <a:pt x="60" y="158"/>
                  </a:lnTo>
                  <a:lnTo>
                    <a:pt x="60" y="168"/>
                  </a:lnTo>
                  <a:lnTo>
                    <a:pt x="60" y="180"/>
                  </a:lnTo>
                  <a:lnTo>
                    <a:pt x="66" y="174"/>
                  </a:lnTo>
                  <a:lnTo>
                    <a:pt x="74" y="170"/>
                  </a:lnTo>
                  <a:lnTo>
                    <a:pt x="84" y="164"/>
                  </a:lnTo>
                  <a:lnTo>
                    <a:pt x="92" y="158"/>
                  </a:lnTo>
                  <a:lnTo>
                    <a:pt x="104" y="152"/>
                  </a:lnTo>
                  <a:lnTo>
                    <a:pt x="120" y="146"/>
                  </a:lnTo>
                  <a:lnTo>
                    <a:pt x="130" y="140"/>
                  </a:lnTo>
                  <a:lnTo>
                    <a:pt x="142" y="136"/>
                  </a:lnTo>
                  <a:lnTo>
                    <a:pt x="156" y="132"/>
                  </a:lnTo>
                  <a:lnTo>
                    <a:pt x="166" y="128"/>
                  </a:lnTo>
                  <a:lnTo>
                    <a:pt x="176" y="126"/>
                  </a:lnTo>
                  <a:lnTo>
                    <a:pt x="192" y="122"/>
                  </a:lnTo>
                  <a:lnTo>
                    <a:pt x="206" y="118"/>
                  </a:lnTo>
                  <a:lnTo>
                    <a:pt x="222" y="118"/>
                  </a:lnTo>
                  <a:lnTo>
                    <a:pt x="234" y="116"/>
                  </a:lnTo>
                  <a:lnTo>
                    <a:pt x="248" y="114"/>
                  </a:lnTo>
                  <a:lnTo>
                    <a:pt x="263" y="1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62" name="Rectangle 27"/>
            <p:cNvSpPr>
              <a:spLocks noChangeArrowheads="1"/>
            </p:cNvSpPr>
            <p:nvPr/>
          </p:nvSpPr>
          <p:spPr bwMode="auto">
            <a:xfrm>
              <a:off x="3406141" y="1589088"/>
              <a:ext cx="15430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63" name="Rectangle 28"/>
            <p:cNvSpPr>
              <a:spLocks noChangeArrowheads="1"/>
            </p:cNvSpPr>
            <p:nvPr/>
          </p:nvSpPr>
          <p:spPr bwMode="auto">
            <a:xfrm>
              <a:off x="3682982" y="1662114"/>
              <a:ext cx="1113194" cy="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50" b="1" dirty="0" smtClean="0">
                  <a:solidFill>
                    <a:srgbClr val="000000"/>
                  </a:solidFill>
                  <a:latin typeface="宋体" pitchFamily="2" charset="-122"/>
                </a:rPr>
                <a:t>生产订单</a:t>
              </a:r>
              <a:endParaRPr kumimoji="1" lang="zh-CN" altLang="en-US" sz="2400" b="1" dirty="0" smtClean="0">
                <a:solidFill>
                  <a:srgbClr val="000000"/>
                </a:solidFill>
                <a:latin typeface="Arial" pitchFamily="34" charset="0"/>
                <a:ea typeface="方正楷体简体" pitchFamily="2" charset="-122"/>
              </a:endParaRPr>
            </a:p>
          </p:txBody>
        </p:sp>
        <p:grpSp>
          <p:nvGrpSpPr>
            <p:cNvPr id="264" name="Group 29"/>
            <p:cNvGrpSpPr>
              <a:grpSpLocks/>
            </p:cNvGrpSpPr>
            <p:nvPr/>
          </p:nvGrpSpPr>
          <p:grpSpPr bwMode="auto">
            <a:xfrm>
              <a:off x="694691" y="3638551"/>
              <a:ext cx="1914525" cy="2079625"/>
              <a:chOff x="1395" y="2453"/>
              <a:chExt cx="1206" cy="1310"/>
            </a:xfrm>
          </p:grpSpPr>
          <p:grpSp>
            <p:nvGrpSpPr>
              <p:cNvPr id="265" name="Group 30"/>
              <p:cNvGrpSpPr>
                <a:grpSpLocks/>
              </p:cNvGrpSpPr>
              <p:nvPr/>
            </p:nvGrpSpPr>
            <p:grpSpPr bwMode="auto">
              <a:xfrm>
                <a:off x="1395" y="2453"/>
                <a:ext cx="918" cy="1021"/>
                <a:chOff x="1395" y="2453"/>
                <a:chExt cx="918" cy="1021"/>
              </a:xfrm>
            </p:grpSpPr>
            <p:sp>
              <p:nvSpPr>
                <p:cNvPr id="392" name="Freeform 31"/>
                <p:cNvSpPr>
                  <a:spLocks/>
                </p:cNvSpPr>
                <p:nvPr/>
              </p:nvSpPr>
              <p:spPr bwMode="auto">
                <a:xfrm>
                  <a:off x="1419" y="2477"/>
                  <a:ext cx="894" cy="997"/>
                </a:xfrm>
                <a:custGeom>
                  <a:avLst/>
                  <a:gdLst>
                    <a:gd name="T0" fmla="*/ 589 w 894"/>
                    <a:gd name="T1" fmla="*/ 0 h 997"/>
                    <a:gd name="T2" fmla="*/ 0 w 894"/>
                    <a:gd name="T3" fmla="*/ 0 h 997"/>
                    <a:gd name="T4" fmla="*/ 0 w 894"/>
                    <a:gd name="T5" fmla="*/ 995 h 997"/>
                    <a:gd name="T6" fmla="*/ 894 w 894"/>
                    <a:gd name="T7" fmla="*/ 997 h 997"/>
                    <a:gd name="T8" fmla="*/ 894 w 894"/>
                    <a:gd name="T9" fmla="*/ 128 h 997"/>
                    <a:gd name="T10" fmla="*/ 589 w 894"/>
                    <a:gd name="T11" fmla="*/ 0 h 997"/>
                  </a:gdLst>
                  <a:ahLst/>
                  <a:cxnLst>
                    <a:cxn ang="0">
                      <a:pos x="T0" y="T1"/>
                    </a:cxn>
                    <a:cxn ang="0">
                      <a:pos x="T2" y="T3"/>
                    </a:cxn>
                    <a:cxn ang="0">
                      <a:pos x="T4" y="T5"/>
                    </a:cxn>
                    <a:cxn ang="0">
                      <a:pos x="T6" y="T7"/>
                    </a:cxn>
                    <a:cxn ang="0">
                      <a:pos x="T8" y="T9"/>
                    </a:cxn>
                    <a:cxn ang="0">
                      <a:pos x="T10" y="T11"/>
                    </a:cxn>
                  </a:cxnLst>
                  <a:rect l="0" t="0" r="r" b="b"/>
                  <a:pathLst>
                    <a:path w="894" h="997">
                      <a:moveTo>
                        <a:pt x="589" y="0"/>
                      </a:moveTo>
                      <a:lnTo>
                        <a:pt x="0" y="0"/>
                      </a:lnTo>
                      <a:lnTo>
                        <a:pt x="0" y="995"/>
                      </a:lnTo>
                      <a:lnTo>
                        <a:pt x="894" y="997"/>
                      </a:lnTo>
                      <a:lnTo>
                        <a:pt x="894"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393" name="Group 32"/>
                <p:cNvGrpSpPr>
                  <a:grpSpLocks/>
                </p:cNvGrpSpPr>
                <p:nvPr/>
              </p:nvGrpSpPr>
              <p:grpSpPr bwMode="auto">
                <a:xfrm>
                  <a:off x="1395" y="2453"/>
                  <a:ext cx="896" cy="999"/>
                  <a:chOff x="1395" y="2453"/>
                  <a:chExt cx="896" cy="999"/>
                </a:xfrm>
              </p:grpSpPr>
              <p:sp>
                <p:nvSpPr>
                  <p:cNvPr id="395" name="Rectangle 33"/>
                  <p:cNvSpPr>
                    <a:spLocks noChangeArrowheads="1"/>
                  </p:cNvSpPr>
                  <p:nvPr/>
                </p:nvSpPr>
                <p:spPr bwMode="auto">
                  <a:xfrm>
                    <a:off x="1395" y="2453"/>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96" name="Rectangle 34"/>
                  <p:cNvSpPr>
                    <a:spLocks noChangeArrowheads="1"/>
                  </p:cNvSpPr>
                  <p:nvPr/>
                </p:nvSpPr>
                <p:spPr bwMode="auto">
                  <a:xfrm>
                    <a:off x="1395" y="2515"/>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97" name="Rectangle 35"/>
                  <p:cNvSpPr>
                    <a:spLocks noChangeArrowheads="1"/>
                  </p:cNvSpPr>
                  <p:nvPr/>
                </p:nvSpPr>
                <p:spPr bwMode="auto">
                  <a:xfrm>
                    <a:off x="1395" y="2577"/>
                    <a:ext cx="896"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98" name="Rectangle 36"/>
                  <p:cNvSpPr>
                    <a:spLocks noChangeArrowheads="1"/>
                  </p:cNvSpPr>
                  <p:nvPr/>
                </p:nvSpPr>
                <p:spPr bwMode="auto">
                  <a:xfrm>
                    <a:off x="1395" y="2641"/>
                    <a:ext cx="896" cy="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99" name="Rectangle 37"/>
                  <p:cNvSpPr>
                    <a:spLocks noChangeArrowheads="1"/>
                  </p:cNvSpPr>
                  <p:nvPr/>
                </p:nvSpPr>
                <p:spPr bwMode="auto">
                  <a:xfrm>
                    <a:off x="1395" y="2703"/>
                    <a:ext cx="896"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0" name="Rectangle 38"/>
                  <p:cNvSpPr>
                    <a:spLocks noChangeArrowheads="1"/>
                  </p:cNvSpPr>
                  <p:nvPr/>
                </p:nvSpPr>
                <p:spPr bwMode="auto">
                  <a:xfrm>
                    <a:off x="1395" y="2765"/>
                    <a:ext cx="896" cy="62"/>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1" name="Rectangle 39"/>
                  <p:cNvSpPr>
                    <a:spLocks noChangeArrowheads="1"/>
                  </p:cNvSpPr>
                  <p:nvPr/>
                </p:nvSpPr>
                <p:spPr bwMode="auto">
                  <a:xfrm>
                    <a:off x="1395" y="2827"/>
                    <a:ext cx="896" cy="6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2" name="Rectangle 40"/>
                  <p:cNvSpPr>
                    <a:spLocks noChangeArrowheads="1"/>
                  </p:cNvSpPr>
                  <p:nvPr/>
                </p:nvSpPr>
                <p:spPr bwMode="auto">
                  <a:xfrm>
                    <a:off x="1395" y="2889"/>
                    <a:ext cx="896"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3" name="Rectangle 41"/>
                  <p:cNvSpPr>
                    <a:spLocks noChangeArrowheads="1"/>
                  </p:cNvSpPr>
                  <p:nvPr/>
                </p:nvSpPr>
                <p:spPr bwMode="auto">
                  <a:xfrm>
                    <a:off x="1395" y="2951"/>
                    <a:ext cx="896" cy="6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4" name="Rectangle 42"/>
                  <p:cNvSpPr>
                    <a:spLocks noChangeArrowheads="1"/>
                  </p:cNvSpPr>
                  <p:nvPr/>
                </p:nvSpPr>
                <p:spPr bwMode="auto">
                  <a:xfrm>
                    <a:off x="1395" y="3016"/>
                    <a:ext cx="896"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5" name="Rectangle 43"/>
                  <p:cNvSpPr>
                    <a:spLocks noChangeArrowheads="1"/>
                  </p:cNvSpPr>
                  <p:nvPr/>
                </p:nvSpPr>
                <p:spPr bwMode="auto">
                  <a:xfrm>
                    <a:off x="1395" y="3078"/>
                    <a:ext cx="896"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6" name="Rectangle 44"/>
                  <p:cNvSpPr>
                    <a:spLocks noChangeArrowheads="1"/>
                  </p:cNvSpPr>
                  <p:nvPr/>
                </p:nvSpPr>
                <p:spPr bwMode="auto">
                  <a:xfrm>
                    <a:off x="1395" y="3140"/>
                    <a:ext cx="896"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7" name="Rectangle 45"/>
                  <p:cNvSpPr>
                    <a:spLocks noChangeArrowheads="1"/>
                  </p:cNvSpPr>
                  <p:nvPr/>
                </p:nvSpPr>
                <p:spPr bwMode="auto">
                  <a:xfrm>
                    <a:off x="1395" y="3202"/>
                    <a:ext cx="896" cy="6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8" name="Rectangle 46"/>
                  <p:cNvSpPr>
                    <a:spLocks noChangeArrowheads="1"/>
                  </p:cNvSpPr>
                  <p:nvPr/>
                </p:nvSpPr>
                <p:spPr bwMode="auto">
                  <a:xfrm>
                    <a:off x="1395" y="3264"/>
                    <a:ext cx="896" cy="64"/>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09" name="Rectangle 47"/>
                  <p:cNvSpPr>
                    <a:spLocks noChangeArrowheads="1"/>
                  </p:cNvSpPr>
                  <p:nvPr/>
                </p:nvSpPr>
                <p:spPr bwMode="auto">
                  <a:xfrm>
                    <a:off x="1395" y="3328"/>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0" name="Rectangle 48"/>
                  <p:cNvSpPr>
                    <a:spLocks noChangeArrowheads="1"/>
                  </p:cNvSpPr>
                  <p:nvPr/>
                </p:nvSpPr>
                <p:spPr bwMode="auto">
                  <a:xfrm>
                    <a:off x="1395" y="3390"/>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1" name="Freeform 49"/>
                  <p:cNvSpPr>
                    <a:spLocks/>
                  </p:cNvSpPr>
                  <p:nvPr/>
                </p:nvSpPr>
                <p:spPr bwMode="auto">
                  <a:xfrm>
                    <a:off x="1395" y="2453"/>
                    <a:ext cx="894" cy="997"/>
                  </a:xfrm>
                  <a:custGeom>
                    <a:avLst/>
                    <a:gdLst>
                      <a:gd name="T0" fmla="*/ 589 w 894"/>
                      <a:gd name="T1" fmla="*/ 0 h 997"/>
                      <a:gd name="T2" fmla="*/ 0 w 894"/>
                      <a:gd name="T3" fmla="*/ 0 h 997"/>
                      <a:gd name="T4" fmla="*/ 0 w 894"/>
                      <a:gd name="T5" fmla="*/ 995 h 997"/>
                      <a:gd name="T6" fmla="*/ 894 w 894"/>
                      <a:gd name="T7" fmla="*/ 997 h 997"/>
                      <a:gd name="T8" fmla="*/ 894 w 894"/>
                      <a:gd name="T9" fmla="*/ 128 h 997"/>
                      <a:gd name="T10" fmla="*/ 589 w 894"/>
                      <a:gd name="T11" fmla="*/ 0 h 997"/>
                    </a:gdLst>
                    <a:ahLst/>
                    <a:cxnLst>
                      <a:cxn ang="0">
                        <a:pos x="T0" y="T1"/>
                      </a:cxn>
                      <a:cxn ang="0">
                        <a:pos x="T2" y="T3"/>
                      </a:cxn>
                      <a:cxn ang="0">
                        <a:pos x="T4" y="T5"/>
                      </a:cxn>
                      <a:cxn ang="0">
                        <a:pos x="T6" y="T7"/>
                      </a:cxn>
                      <a:cxn ang="0">
                        <a:pos x="T8" y="T9"/>
                      </a:cxn>
                      <a:cxn ang="0">
                        <a:pos x="T10" y="T11"/>
                      </a:cxn>
                    </a:cxnLst>
                    <a:rect l="0" t="0" r="r" b="b"/>
                    <a:pathLst>
                      <a:path w="894" h="997">
                        <a:moveTo>
                          <a:pt x="589" y="0"/>
                        </a:moveTo>
                        <a:lnTo>
                          <a:pt x="0" y="0"/>
                        </a:lnTo>
                        <a:lnTo>
                          <a:pt x="0" y="995"/>
                        </a:lnTo>
                        <a:lnTo>
                          <a:pt x="894" y="997"/>
                        </a:lnTo>
                        <a:lnTo>
                          <a:pt x="894" y="128"/>
                        </a:lnTo>
                        <a:lnTo>
                          <a:pt x="589" y="0"/>
                        </a:lnTo>
                        <a:close/>
                      </a:path>
                    </a:pathLst>
                  </a:custGeom>
                  <a:solidFill>
                    <a:srgbClr val="F7F7F7"/>
                  </a:solidFill>
                  <a:ln w="0">
                    <a:solidFill>
                      <a:srgbClr val="FFFFFF"/>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2" name="Freeform 50"/>
                  <p:cNvSpPr>
                    <a:spLocks/>
                  </p:cNvSpPr>
                  <p:nvPr/>
                </p:nvSpPr>
                <p:spPr bwMode="auto">
                  <a:xfrm>
                    <a:off x="1395" y="2453"/>
                    <a:ext cx="894" cy="997"/>
                  </a:xfrm>
                  <a:custGeom>
                    <a:avLst/>
                    <a:gdLst>
                      <a:gd name="T0" fmla="*/ 589 w 894"/>
                      <a:gd name="T1" fmla="*/ 0 h 997"/>
                      <a:gd name="T2" fmla="*/ 0 w 894"/>
                      <a:gd name="T3" fmla="*/ 0 h 997"/>
                      <a:gd name="T4" fmla="*/ 0 w 894"/>
                      <a:gd name="T5" fmla="*/ 995 h 997"/>
                      <a:gd name="T6" fmla="*/ 894 w 894"/>
                      <a:gd name="T7" fmla="*/ 997 h 997"/>
                      <a:gd name="T8" fmla="*/ 894 w 894"/>
                      <a:gd name="T9" fmla="*/ 128 h 997"/>
                      <a:gd name="T10" fmla="*/ 589 w 894"/>
                      <a:gd name="T11" fmla="*/ 0 h 997"/>
                    </a:gdLst>
                    <a:ahLst/>
                    <a:cxnLst>
                      <a:cxn ang="0">
                        <a:pos x="T0" y="T1"/>
                      </a:cxn>
                      <a:cxn ang="0">
                        <a:pos x="T2" y="T3"/>
                      </a:cxn>
                      <a:cxn ang="0">
                        <a:pos x="T4" y="T5"/>
                      </a:cxn>
                      <a:cxn ang="0">
                        <a:pos x="T6" y="T7"/>
                      </a:cxn>
                      <a:cxn ang="0">
                        <a:pos x="T8" y="T9"/>
                      </a:cxn>
                      <a:cxn ang="0">
                        <a:pos x="T10" y="T11"/>
                      </a:cxn>
                    </a:cxnLst>
                    <a:rect l="0" t="0" r="r" b="b"/>
                    <a:pathLst>
                      <a:path w="894" h="997">
                        <a:moveTo>
                          <a:pt x="589" y="0"/>
                        </a:moveTo>
                        <a:lnTo>
                          <a:pt x="0" y="0"/>
                        </a:lnTo>
                        <a:lnTo>
                          <a:pt x="0" y="995"/>
                        </a:lnTo>
                        <a:lnTo>
                          <a:pt x="894" y="997"/>
                        </a:lnTo>
                        <a:lnTo>
                          <a:pt x="894" y="128"/>
                        </a:lnTo>
                        <a:lnTo>
                          <a:pt x="5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3" name="Rectangle 51"/>
                  <p:cNvSpPr>
                    <a:spLocks noChangeArrowheads="1"/>
                  </p:cNvSpPr>
                  <p:nvPr/>
                </p:nvSpPr>
                <p:spPr bwMode="auto">
                  <a:xfrm>
                    <a:off x="1395" y="2453"/>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4" name="Rectangle 52"/>
                  <p:cNvSpPr>
                    <a:spLocks noChangeArrowheads="1"/>
                  </p:cNvSpPr>
                  <p:nvPr/>
                </p:nvSpPr>
                <p:spPr bwMode="auto">
                  <a:xfrm>
                    <a:off x="1395" y="2515"/>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5" name="Rectangle 53"/>
                  <p:cNvSpPr>
                    <a:spLocks noChangeArrowheads="1"/>
                  </p:cNvSpPr>
                  <p:nvPr/>
                </p:nvSpPr>
                <p:spPr bwMode="auto">
                  <a:xfrm>
                    <a:off x="1395" y="2577"/>
                    <a:ext cx="896"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6" name="Rectangle 54"/>
                  <p:cNvSpPr>
                    <a:spLocks noChangeArrowheads="1"/>
                  </p:cNvSpPr>
                  <p:nvPr/>
                </p:nvSpPr>
                <p:spPr bwMode="auto">
                  <a:xfrm>
                    <a:off x="1395" y="2641"/>
                    <a:ext cx="896" cy="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7" name="Rectangle 55"/>
                  <p:cNvSpPr>
                    <a:spLocks noChangeArrowheads="1"/>
                  </p:cNvSpPr>
                  <p:nvPr/>
                </p:nvSpPr>
                <p:spPr bwMode="auto">
                  <a:xfrm>
                    <a:off x="1395" y="2703"/>
                    <a:ext cx="896"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8" name="Rectangle 56"/>
                  <p:cNvSpPr>
                    <a:spLocks noChangeArrowheads="1"/>
                  </p:cNvSpPr>
                  <p:nvPr/>
                </p:nvSpPr>
                <p:spPr bwMode="auto">
                  <a:xfrm>
                    <a:off x="1395" y="2765"/>
                    <a:ext cx="896" cy="62"/>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19" name="Rectangle 57"/>
                  <p:cNvSpPr>
                    <a:spLocks noChangeArrowheads="1"/>
                  </p:cNvSpPr>
                  <p:nvPr/>
                </p:nvSpPr>
                <p:spPr bwMode="auto">
                  <a:xfrm>
                    <a:off x="1395" y="2827"/>
                    <a:ext cx="896" cy="6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0" name="Rectangle 58"/>
                  <p:cNvSpPr>
                    <a:spLocks noChangeArrowheads="1"/>
                  </p:cNvSpPr>
                  <p:nvPr/>
                </p:nvSpPr>
                <p:spPr bwMode="auto">
                  <a:xfrm>
                    <a:off x="1395" y="2889"/>
                    <a:ext cx="896"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1" name="Rectangle 59"/>
                  <p:cNvSpPr>
                    <a:spLocks noChangeArrowheads="1"/>
                  </p:cNvSpPr>
                  <p:nvPr/>
                </p:nvSpPr>
                <p:spPr bwMode="auto">
                  <a:xfrm>
                    <a:off x="1395" y="2951"/>
                    <a:ext cx="896" cy="6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2" name="Rectangle 60"/>
                  <p:cNvSpPr>
                    <a:spLocks noChangeArrowheads="1"/>
                  </p:cNvSpPr>
                  <p:nvPr/>
                </p:nvSpPr>
                <p:spPr bwMode="auto">
                  <a:xfrm>
                    <a:off x="1395" y="3016"/>
                    <a:ext cx="896"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3" name="Rectangle 61"/>
                  <p:cNvSpPr>
                    <a:spLocks noChangeArrowheads="1"/>
                  </p:cNvSpPr>
                  <p:nvPr/>
                </p:nvSpPr>
                <p:spPr bwMode="auto">
                  <a:xfrm>
                    <a:off x="1395" y="3078"/>
                    <a:ext cx="896"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4" name="Rectangle 62"/>
                  <p:cNvSpPr>
                    <a:spLocks noChangeArrowheads="1"/>
                  </p:cNvSpPr>
                  <p:nvPr/>
                </p:nvSpPr>
                <p:spPr bwMode="auto">
                  <a:xfrm>
                    <a:off x="1395" y="3140"/>
                    <a:ext cx="896"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5" name="Rectangle 63"/>
                  <p:cNvSpPr>
                    <a:spLocks noChangeArrowheads="1"/>
                  </p:cNvSpPr>
                  <p:nvPr/>
                </p:nvSpPr>
                <p:spPr bwMode="auto">
                  <a:xfrm>
                    <a:off x="1395" y="3202"/>
                    <a:ext cx="896" cy="6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6" name="Rectangle 64"/>
                  <p:cNvSpPr>
                    <a:spLocks noChangeArrowheads="1"/>
                  </p:cNvSpPr>
                  <p:nvPr/>
                </p:nvSpPr>
                <p:spPr bwMode="auto">
                  <a:xfrm>
                    <a:off x="1395" y="3264"/>
                    <a:ext cx="896" cy="64"/>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7" name="Rectangle 65"/>
                  <p:cNvSpPr>
                    <a:spLocks noChangeArrowheads="1"/>
                  </p:cNvSpPr>
                  <p:nvPr/>
                </p:nvSpPr>
                <p:spPr bwMode="auto">
                  <a:xfrm>
                    <a:off x="1395" y="3328"/>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28" name="Rectangle 66"/>
                  <p:cNvSpPr>
                    <a:spLocks noChangeArrowheads="1"/>
                  </p:cNvSpPr>
                  <p:nvPr/>
                </p:nvSpPr>
                <p:spPr bwMode="auto">
                  <a:xfrm>
                    <a:off x="1395" y="3390"/>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394" name="Freeform 67"/>
                <p:cNvSpPr>
                  <a:spLocks/>
                </p:cNvSpPr>
                <p:nvPr/>
              </p:nvSpPr>
              <p:spPr bwMode="auto">
                <a:xfrm>
                  <a:off x="1395" y="2453"/>
                  <a:ext cx="894" cy="997"/>
                </a:xfrm>
                <a:custGeom>
                  <a:avLst/>
                  <a:gdLst>
                    <a:gd name="T0" fmla="*/ 589 w 894"/>
                    <a:gd name="T1" fmla="*/ 0 h 997"/>
                    <a:gd name="T2" fmla="*/ 0 w 894"/>
                    <a:gd name="T3" fmla="*/ 0 h 997"/>
                    <a:gd name="T4" fmla="*/ 0 w 894"/>
                    <a:gd name="T5" fmla="*/ 995 h 997"/>
                    <a:gd name="T6" fmla="*/ 894 w 894"/>
                    <a:gd name="T7" fmla="*/ 997 h 997"/>
                    <a:gd name="T8" fmla="*/ 894 w 894"/>
                    <a:gd name="T9" fmla="*/ 128 h 997"/>
                    <a:gd name="T10" fmla="*/ 589 w 894"/>
                    <a:gd name="T11" fmla="*/ 0 h 997"/>
                  </a:gdLst>
                  <a:ahLst/>
                  <a:cxnLst>
                    <a:cxn ang="0">
                      <a:pos x="T0" y="T1"/>
                    </a:cxn>
                    <a:cxn ang="0">
                      <a:pos x="T2" y="T3"/>
                    </a:cxn>
                    <a:cxn ang="0">
                      <a:pos x="T4" y="T5"/>
                    </a:cxn>
                    <a:cxn ang="0">
                      <a:pos x="T6" y="T7"/>
                    </a:cxn>
                    <a:cxn ang="0">
                      <a:pos x="T8" y="T9"/>
                    </a:cxn>
                    <a:cxn ang="0">
                      <a:pos x="T10" y="T11"/>
                    </a:cxn>
                  </a:cxnLst>
                  <a:rect l="0" t="0" r="r" b="b"/>
                  <a:pathLst>
                    <a:path w="894" h="997">
                      <a:moveTo>
                        <a:pt x="589" y="0"/>
                      </a:moveTo>
                      <a:lnTo>
                        <a:pt x="0" y="0"/>
                      </a:lnTo>
                      <a:lnTo>
                        <a:pt x="0" y="995"/>
                      </a:lnTo>
                      <a:lnTo>
                        <a:pt x="894" y="997"/>
                      </a:lnTo>
                      <a:lnTo>
                        <a:pt x="894"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266" name="Freeform 68"/>
              <p:cNvSpPr>
                <a:spLocks/>
              </p:cNvSpPr>
              <p:nvPr/>
            </p:nvSpPr>
            <p:spPr bwMode="auto">
              <a:xfrm>
                <a:off x="1978" y="2479"/>
                <a:ext cx="311" cy="218"/>
              </a:xfrm>
              <a:custGeom>
                <a:avLst/>
                <a:gdLst>
                  <a:gd name="T0" fmla="*/ 10 w 311"/>
                  <a:gd name="T1" fmla="*/ 0 h 218"/>
                  <a:gd name="T2" fmla="*/ 0 w 311"/>
                  <a:gd name="T3" fmla="*/ 0 h 218"/>
                  <a:gd name="T4" fmla="*/ 8 w 311"/>
                  <a:gd name="T5" fmla="*/ 8 h 218"/>
                  <a:gd name="T6" fmla="*/ 14 w 311"/>
                  <a:gd name="T7" fmla="*/ 18 h 218"/>
                  <a:gd name="T8" fmla="*/ 22 w 311"/>
                  <a:gd name="T9" fmla="*/ 26 h 218"/>
                  <a:gd name="T10" fmla="*/ 26 w 311"/>
                  <a:gd name="T11" fmla="*/ 36 h 218"/>
                  <a:gd name="T12" fmla="*/ 32 w 311"/>
                  <a:gd name="T13" fmla="*/ 46 h 218"/>
                  <a:gd name="T14" fmla="*/ 36 w 311"/>
                  <a:gd name="T15" fmla="*/ 54 h 218"/>
                  <a:gd name="T16" fmla="*/ 40 w 311"/>
                  <a:gd name="T17" fmla="*/ 62 h 218"/>
                  <a:gd name="T18" fmla="*/ 44 w 311"/>
                  <a:gd name="T19" fmla="*/ 70 h 218"/>
                  <a:gd name="T20" fmla="*/ 50 w 311"/>
                  <a:gd name="T21" fmla="*/ 82 h 218"/>
                  <a:gd name="T22" fmla="*/ 54 w 311"/>
                  <a:gd name="T23" fmla="*/ 94 h 218"/>
                  <a:gd name="T24" fmla="*/ 58 w 311"/>
                  <a:gd name="T25" fmla="*/ 110 h 218"/>
                  <a:gd name="T26" fmla="*/ 60 w 311"/>
                  <a:gd name="T27" fmla="*/ 122 h 218"/>
                  <a:gd name="T28" fmla="*/ 62 w 311"/>
                  <a:gd name="T29" fmla="*/ 132 h 218"/>
                  <a:gd name="T30" fmla="*/ 64 w 311"/>
                  <a:gd name="T31" fmla="*/ 146 h 218"/>
                  <a:gd name="T32" fmla="*/ 64 w 311"/>
                  <a:gd name="T33" fmla="*/ 158 h 218"/>
                  <a:gd name="T34" fmla="*/ 66 w 311"/>
                  <a:gd name="T35" fmla="*/ 168 h 218"/>
                  <a:gd name="T36" fmla="*/ 66 w 311"/>
                  <a:gd name="T37" fmla="*/ 178 h 218"/>
                  <a:gd name="T38" fmla="*/ 66 w 311"/>
                  <a:gd name="T39" fmla="*/ 190 h 218"/>
                  <a:gd name="T40" fmla="*/ 68 w 311"/>
                  <a:gd name="T41" fmla="*/ 204 h 218"/>
                  <a:gd name="T42" fmla="*/ 68 w 311"/>
                  <a:gd name="T43" fmla="*/ 218 h 218"/>
                  <a:gd name="T44" fmla="*/ 76 w 311"/>
                  <a:gd name="T45" fmla="*/ 210 h 218"/>
                  <a:gd name="T46" fmla="*/ 86 w 311"/>
                  <a:gd name="T47" fmla="*/ 202 h 218"/>
                  <a:gd name="T48" fmla="*/ 96 w 311"/>
                  <a:gd name="T49" fmla="*/ 196 h 218"/>
                  <a:gd name="T50" fmla="*/ 106 w 311"/>
                  <a:gd name="T51" fmla="*/ 186 h 218"/>
                  <a:gd name="T52" fmla="*/ 118 w 311"/>
                  <a:gd name="T53" fmla="*/ 180 h 218"/>
                  <a:gd name="T54" fmla="*/ 126 w 311"/>
                  <a:gd name="T55" fmla="*/ 176 h 218"/>
                  <a:gd name="T56" fmla="*/ 138 w 311"/>
                  <a:gd name="T57" fmla="*/ 168 h 218"/>
                  <a:gd name="T58" fmla="*/ 150 w 311"/>
                  <a:gd name="T59" fmla="*/ 164 h 218"/>
                  <a:gd name="T60" fmla="*/ 162 w 311"/>
                  <a:gd name="T61" fmla="*/ 158 h 218"/>
                  <a:gd name="T62" fmla="*/ 176 w 311"/>
                  <a:gd name="T63" fmla="*/ 152 h 218"/>
                  <a:gd name="T64" fmla="*/ 189 w 311"/>
                  <a:gd name="T65" fmla="*/ 150 h 218"/>
                  <a:gd name="T66" fmla="*/ 203 w 311"/>
                  <a:gd name="T67" fmla="*/ 146 h 218"/>
                  <a:gd name="T68" fmla="*/ 217 w 311"/>
                  <a:gd name="T69" fmla="*/ 142 h 218"/>
                  <a:gd name="T70" fmla="*/ 235 w 311"/>
                  <a:gd name="T71" fmla="*/ 140 h 218"/>
                  <a:gd name="T72" fmla="*/ 251 w 311"/>
                  <a:gd name="T73" fmla="*/ 136 h 218"/>
                  <a:gd name="T74" fmla="*/ 267 w 311"/>
                  <a:gd name="T75" fmla="*/ 132 h 218"/>
                  <a:gd name="T76" fmla="*/ 283 w 311"/>
                  <a:gd name="T77" fmla="*/ 130 h 218"/>
                  <a:gd name="T78" fmla="*/ 295 w 311"/>
                  <a:gd name="T79" fmla="*/ 130 h 218"/>
                  <a:gd name="T80" fmla="*/ 311 w 311"/>
                  <a:gd name="T81" fmla="*/ 130 h 218"/>
                  <a:gd name="T82" fmla="*/ 311 w 311"/>
                  <a:gd name="T83" fmla="*/ 128 h 218"/>
                  <a:gd name="T84" fmla="*/ 10 w 311"/>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8">
                    <a:moveTo>
                      <a:pt x="10" y="0"/>
                    </a:moveTo>
                    <a:lnTo>
                      <a:pt x="0" y="0"/>
                    </a:lnTo>
                    <a:lnTo>
                      <a:pt x="8" y="8"/>
                    </a:lnTo>
                    <a:lnTo>
                      <a:pt x="14" y="18"/>
                    </a:lnTo>
                    <a:lnTo>
                      <a:pt x="22" y="26"/>
                    </a:lnTo>
                    <a:lnTo>
                      <a:pt x="26" y="36"/>
                    </a:lnTo>
                    <a:lnTo>
                      <a:pt x="32" y="46"/>
                    </a:lnTo>
                    <a:lnTo>
                      <a:pt x="36" y="54"/>
                    </a:lnTo>
                    <a:lnTo>
                      <a:pt x="40" y="62"/>
                    </a:lnTo>
                    <a:lnTo>
                      <a:pt x="44" y="70"/>
                    </a:lnTo>
                    <a:lnTo>
                      <a:pt x="50" y="82"/>
                    </a:lnTo>
                    <a:lnTo>
                      <a:pt x="54" y="94"/>
                    </a:lnTo>
                    <a:lnTo>
                      <a:pt x="58" y="110"/>
                    </a:lnTo>
                    <a:lnTo>
                      <a:pt x="60" y="122"/>
                    </a:lnTo>
                    <a:lnTo>
                      <a:pt x="62" y="132"/>
                    </a:lnTo>
                    <a:lnTo>
                      <a:pt x="64" y="146"/>
                    </a:lnTo>
                    <a:lnTo>
                      <a:pt x="64" y="158"/>
                    </a:lnTo>
                    <a:lnTo>
                      <a:pt x="66" y="168"/>
                    </a:lnTo>
                    <a:lnTo>
                      <a:pt x="66" y="178"/>
                    </a:lnTo>
                    <a:lnTo>
                      <a:pt x="66" y="190"/>
                    </a:lnTo>
                    <a:lnTo>
                      <a:pt x="68" y="204"/>
                    </a:lnTo>
                    <a:lnTo>
                      <a:pt x="68" y="218"/>
                    </a:lnTo>
                    <a:lnTo>
                      <a:pt x="76" y="210"/>
                    </a:lnTo>
                    <a:lnTo>
                      <a:pt x="86" y="202"/>
                    </a:lnTo>
                    <a:lnTo>
                      <a:pt x="96" y="196"/>
                    </a:lnTo>
                    <a:lnTo>
                      <a:pt x="106" y="186"/>
                    </a:lnTo>
                    <a:lnTo>
                      <a:pt x="118" y="180"/>
                    </a:lnTo>
                    <a:lnTo>
                      <a:pt x="126" y="176"/>
                    </a:lnTo>
                    <a:lnTo>
                      <a:pt x="138" y="168"/>
                    </a:lnTo>
                    <a:lnTo>
                      <a:pt x="150" y="164"/>
                    </a:lnTo>
                    <a:lnTo>
                      <a:pt x="162" y="158"/>
                    </a:lnTo>
                    <a:lnTo>
                      <a:pt x="176" y="152"/>
                    </a:lnTo>
                    <a:lnTo>
                      <a:pt x="189" y="150"/>
                    </a:lnTo>
                    <a:lnTo>
                      <a:pt x="203" y="146"/>
                    </a:lnTo>
                    <a:lnTo>
                      <a:pt x="217" y="142"/>
                    </a:lnTo>
                    <a:lnTo>
                      <a:pt x="235" y="140"/>
                    </a:lnTo>
                    <a:lnTo>
                      <a:pt x="251" y="136"/>
                    </a:lnTo>
                    <a:lnTo>
                      <a:pt x="267" y="132"/>
                    </a:lnTo>
                    <a:lnTo>
                      <a:pt x="283" y="130"/>
                    </a:lnTo>
                    <a:lnTo>
                      <a:pt x="295"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67" name="Freeform 69"/>
              <p:cNvSpPr>
                <a:spLocks/>
              </p:cNvSpPr>
              <p:nvPr/>
            </p:nvSpPr>
            <p:spPr bwMode="auto">
              <a:xfrm>
                <a:off x="1992" y="2481"/>
                <a:ext cx="287" cy="194"/>
              </a:xfrm>
              <a:custGeom>
                <a:avLst/>
                <a:gdLst>
                  <a:gd name="T0" fmla="*/ 0 w 287"/>
                  <a:gd name="T1" fmla="*/ 0 h 194"/>
                  <a:gd name="T2" fmla="*/ 8 w 287"/>
                  <a:gd name="T3" fmla="*/ 8 h 194"/>
                  <a:gd name="T4" fmla="*/ 18 w 287"/>
                  <a:gd name="T5" fmla="*/ 20 h 194"/>
                  <a:gd name="T6" fmla="*/ 22 w 287"/>
                  <a:gd name="T7" fmla="*/ 26 h 194"/>
                  <a:gd name="T8" fmla="*/ 28 w 287"/>
                  <a:gd name="T9" fmla="*/ 36 h 194"/>
                  <a:gd name="T10" fmla="*/ 36 w 287"/>
                  <a:gd name="T11" fmla="*/ 44 h 194"/>
                  <a:gd name="T12" fmla="*/ 42 w 287"/>
                  <a:gd name="T13" fmla="*/ 58 h 194"/>
                  <a:gd name="T14" fmla="*/ 48 w 287"/>
                  <a:gd name="T15" fmla="*/ 76 h 194"/>
                  <a:gd name="T16" fmla="*/ 52 w 287"/>
                  <a:gd name="T17" fmla="*/ 86 h 194"/>
                  <a:gd name="T18" fmla="*/ 56 w 287"/>
                  <a:gd name="T19" fmla="*/ 100 h 194"/>
                  <a:gd name="T20" fmla="*/ 60 w 287"/>
                  <a:gd name="T21" fmla="*/ 116 h 194"/>
                  <a:gd name="T22" fmla="*/ 62 w 287"/>
                  <a:gd name="T23" fmla="*/ 128 h 194"/>
                  <a:gd name="T24" fmla="*/ 64 w 287"/>
                  <a:gd name="T25" fmla="*/ 142 h 194"/>
                  <a:gd name="T26" fmla="*/ 64 w 287"/>
                  <a:gd name="T27" fmla="*/ 154 h 194"/>
                  <a:gd name="T28" fmla="*/ 64 w 287"/>
                  <a:gd name="T29" fmla="*/ 168 h 194"/>
                  <a:gd name="T30" fmla="*/ 64 w 287"/>
                  <a:gd name="T31" fmla="*/ 180 h 194"/>
                  <a:gd name="T32" fmla="*/ 64 w 287"/>
                  <a:gd name="T33" fmla="*/ 194 h 194"/>
                  <a:gd name="T34" fmla="*/ 72 w 287"/>
                  <a:gd name="T35" fmla="*/ 188 h 194"/>
                  <a:gd name="T36" fmla="*/ 78 w 287"/>
                  <a:gd name="T37" fmla="*/ 180 h 194"/>
                  <a:gd name="T38" fmla="*/ 88 w 287"/>
                  <a:gd name="T39" fmla="*/ 174 h 194"/>
                  <a:gd name="T40" fmla="*/ 100 w 287"/>
                  <a:gd name="T41" fmla="*/ 166 h 194"/>
                  <a:gd name="T42" fmla="*/ 112 w 287"/>
                  <a:gd name="T43" fmla="*/ 160 h 194"/>
                  <a:gd name="T44" fmla="*/ 126 w 287"/>
                  <a:gd name="T45" fmla="*/ 152 h 194"/>
                  <a:gd name="T46" fmla="*/ 138 w 287"/>
                  <a:gd name="T47" fmla="*/ 148 h 194"/>
                  <a:gd name="T48" fmla="*/ 152 w 287"/>
                  <a:gd name="T49" fmla="*/ 142 h 194"/>
                  <a:gd name="T50" fmla="*/ 175 w 287"/>
                  <a:gd name="T51" fmla="*/ 136 h 194"/>
                  <a:gd name="T52" fmla="*/ 189 w 287"/>
                  <a:gd name="T53" fmla="*/ 134 h 194"/>
                  <a:gd name="T54" fmla="*/ 203 w 287"/>
                  <a:gd name="T55" fmla="*/ 128 h 194"/>
                  <a:gd name="T56" fmla="*/ 219 w 287"/>
                  <a:gd name="T57" fmla="*/ 126 h 194"/>
                  <a:gd name="T58" fmla="*/ 235 w 287"/>
                  <a:gd name="T59" fmla="*/ 124 h 194"/>
                  <a:gd name="T60" fmla="*/ 251 w 287"/>
                  <a:gd name="T61" fmla="*/ 122 h 194"/>
                  <a:gd name="T62" fmla="*/ 267 w 287"/>
                  <a:gd name="T63" fmla="*/ 118 h 194"/>
                  <a:gd name="T64" fmla="*/ 287 w 287"/>
                  <a:gd name="T65" fmla="*/ 118 h 194"/>
                  <a:gd name="T66" fmla="*/ 0 w 287"/>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194">
                    <a:moveTo>
                      <a:pt x="0" y="0"/>
                    </a:moveTo>
                    <a:lnTo>
                      <a:pt x="8" y="8"/>
                    </a:lnTo>
                    <a:lnTo>
                      <a:pt x="18" y="20"/>
                    </a:lnTo>
                    <a:lnTo>
                      <a:pt x="22" y="26"/>
                    </a:lnTo>
                    <a:lnTo>
                      <a:pt x="28" y="36"/>
                    </a:lnTo>
                    <a:lnTo>
                      <a:pt x="36" y="44"/>
                    </a:lnTo>
                    <a:lnTo>
                      <a:pt x="42" y="58"/>
                    </a:lnTo>
                    <a:lnTo>
                      <a:pt x="48" y="76"/>
                    </a:lnTo>
                    <a:lnTo>
                      <a:pt x="52" y="86"/>
                    </a:lnTo>
                    <a:lnTo>
                      <a:pt x="56" y="100"/>
                    </a:lnTo>
                    <a:lnTo>
                      <a:pt x="60" y="116"/>
                    </a:lnTo>
                    <a:lnTo>
                      <a:pt x="62" y="128"/>
                    </a:lnTo>
                    <a:lnTo>
                      <a:pt x="64" y="142"/>
                    </a:lnTo>
                    <a:lnTo>
                      <a:pt x="64" y="154"/>
                    </a:lnTo>
                    <a:lnTo>
                      <a:pt x="64" y="168"/>
                    </a:lnTo>
                    <a:lnTo>
                      <a:pt x="64" y="180"/>
                    </a:lnTo>
                    <a:lnTo>
                      <a:pt x="64" y="194"/>
                    </a:lnTo>
                    <a:lnTo>
                      <a:pt x="72" y="188"/>
                    </a:lnTo>
                    <a:lnTo>
                      <a:pt x="78" y="180"/>
                    </a:lnTo>
                    <a:lnTo>
                      <a:pt x="88" y="174"/>
                    </a:lnTo>
                    <a:lnTo>
                      <a:pt x="100" y="166"/>
                    </a:lnTo>
                    <a:lnTo>
                      <a:pt x="112" y="160"/>
                    </a:lnTo>
                    <a:lnTo>
                      <a:pt x="126" y="152"/>
                    </a:lnTo>
                    <a:lnTo>
                      <a:pt x="138" y="148"/>
                    </a:lnTo>
                    <a:lnTo>
                      <a:pt x="152" y="142"/>
                    </a:lnTo>
                    <a:lnTo>
                      <a:pt x="175" y="136"/>
                    </a:lnTo>
                    <a:lnTo>
                      <a:pt x="189" y="134"/>
                    </a:lnTo>
                    <a:lnTo>
                      <a:pt x="203" y="128"/>
                    </a:lnTo>
                    <a:lnTo>
                      <a:pt x="219" y="126"/>
                    </a:lnTo>
                    <a:lnTo>
                      <a:pt x="235" y="124"/>
                    </a:lnTo>
                    <a:lnTo>
                      <a:pt x="251" y="122"/>
                    </a:lnTo>
                    <a:lnTo>
                      <a:pt x="267" y="118"/>
                    </a:lnTo>
                    <a:lnTo>
                      <a:pt x="287"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68" name="Freeform 70"/>
              <p:cNvSpPr>
                <a:spLocks/>
              </p:cNvSpPr>
              <p:nvPr/>
            </p:nvSpPr>
            <p:spPr bwMode="auto">
              <a:xfrm>
                <a:off x="2002" y="2481"/>
                <a:ext cx="261" cy="182"/>
              </a:xfrm>
              <a:custGeom>
                <a:avLst/>
                <a:gdLst>
                  <a:gd name="T0" fmla="*/ 0 w 261"/>
                  <a:gd name="T1" fmla="*/ 0 h 182"/>
                  <a:gd name="T2" fmla="*/ 8 w 261"/>
                  <a:gd name="T3" fmla="*/ 8 h 182"/>
                  <a:gd name="T4" fmla="*/ 18 w 261"/>
                  <a:gd name="T5" fmla="*/ 20 h 182"/>
                  <a:gd name="T6" fmla="*/ 22 w 261"/>
                  <a:gd name="T7" fmla="*/ 26 h 182"/>
                  <a:gd name="T8" fmla="*/ 26 w 261"/>
                  <a:gd name="T9" fmla="*/ 34 h 182"/>
                  <a:gd name="T10" fmla="*/ 34 w 261"/>
                  <a:gd name="T11" fmla="*/ 44 h 182"/>
                  <a:gd name="T12" fmla="*/ 40 w 261"/>
                  <a:gd name="T13" fmla="*/ 56 h 182"/>
                  <a:gd name="T14" fmla="*/ 44 w 261"/>
                  <a:gd name="T15" fmla="*/ 72 h 182"/>
                  <a:gd name="T16" fmla="*/ 48 w 261"/>
                  <a:gd name="T17" fmla="*/ 84 h 182"/>
                  <a:gd name="T18" fmla="*/ 52 w 261"/>
                  <a:gd name="T19" fmla="*/ 94 h 182"/>
                  <a:gd name="T20" fmla="*/ 56 w 261"/>
                  <a:gd name="T21" fmla="*/ 112 h 182"/>
                  <a:gd name="T22" fmla="*/ 58 w 261"/>
                  <a:gd name="T23" fmla="*/ 124 h 182"/>
                  <a:gd name="T24" fmla="*/ 58 w 261"/>
                  <a:gd name="T25" fmla="*/ 134 h 182"/>
                  <a:gd name="T26" fmla="*/ 60 w 261"/>
                  <a:gd name="T27" fmla="*/ 148 h 182"/>
                  <a:gd name="T28" fmla="*/ 60 w 261"/>
                  <a:gd name="T29" fmla="*/ 160 h 182"/>
                  <a:gd name="T30" fmla="*/ 60 w 261"/>
                  <a:gd name="T31" fmla="*/ 170 h 182"/>
                  <a:gd name="T32" fmla="*/ 60 w 261"/>
                  <a:gd name="T33" fmla="*/ 182 h 182"/>
                  <a:gd name="T34" fmla="*/ 66 w 261"/>
                  <a:gd name="T35" fmla="*/ 174 h 182"/>
                  <a:gd name="T36" fmla="*/ 74 w 261"/>
                  <a:gd name="T37" fmla="*/ 172 h 182"/>
                  <a:gd name="T38" fmla="*/ 82 w 261"/>
                  <a:gd name="T39" fmla="*/ 164 h 182"/>
                  <a:gd name="T40" fmla="*/ 90 w 261"/>
                  <a:gd name="T41" fmla="*/ 160 h 182"/>
                  <a:gd name="T42" fmla="*/ 104 w 261"/>
                  <a:gd name="T43" fmla="*/ 152 h 182"/>
                  <a:gd name="T44" fmla="*/ 118 w 261"/>
                  <a:gd name="T45" fmla="*/ 146 h 182"/>
                  <a:gd name="T46" fmla="*/ 130 w 261"/>
                  <a:gd name="T47" fmla="*/ 142 h 182"/>
                  <a:gd name="T48" fmla="*/ 142 w 261"/>
                  <a:gd name="T49" fmla="*/ 136 h 182"/>
                  <a:gd name="T50" fmla="*/ 154 w 261"/>
                  <a:gd name="T51" fmla="*/ 134 h 182"/>
                  <a:gd name="T52" fmla="*/ 165 w 261"/>
                  <a:gd name="T53" fmla="*/ 130 h 182"/>
                  <a:gd name="T54" fmla="*/ 177 w 261"/>
                  <a:gd name="T55" fmla="*/ 126 h 182"/>
                  <a:gd name="T56" fmla="*/ 193 w 261"/>
                  <a:gd name="T57" fmla="*/ 124 h 182"/>
                  <a:gd name="T58" fmla="*/ 207 w 261"/>
                  <a:gd name="T59" fmla="*/ 120 h 182"/>
                  <a:gd name="T60" fmla="*/ 221 w 261"/>
                  <a:gd name="T61" fmla="*/ 118 h 182"/>
                  <a:gd name="T62" fmla="*/ 235 w 261"/>
                  <a:gd name="T63" fmla="*/ 116 h 182"/>
                  <a:gd name="T64" fmla="*/ 247 w 261"/>
                  <a:gd name="T65" fmla="*/ 114 h 182"/>
                  <a:gd name="T66" fmla="*/ 261 w 261"/>
                  <a:gd name="T67" fmla="*/ 114 h 182"/>
                  <a:gd name="T68" fmla="*/ 0 w 261"/>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82">
                    <a:moveTo>
                      <a:pt x="0" y="0"/>
                    </a:moveTo>
                    <a:lnTo>
                      <a:pt x="8" y="8"/>
                    </a:lnTo>
                    <a:lnTo>
                      <a:pt x="18" y="20"/>
                    </a:lnTo>
                    <a:lnTo>
                      <a:pt x="22" y="26"/>
                    </a:lnTo>
                    <a:lnTo>
                      <a:pt x="26" y="34"/>
                    </a:lnTo>
                    <a:lnTo>
                      <a:pt x="34" y="44"/>
                    </a:lnTo>
                    <a:lnTo>
                      <a:pt x="40" y="56"/>
                    </a:lnTo>
                    <a:lnTo>
                      <a:pt x="44" y="72"/>
                    </a:lnTo>
                    <a:lnTo>
                      <a:pt x="48" y="84"/>
                    </a:lnTo>
                    <a:lnTo>
                      <a:pt x="52" y="94"/>
                    </a:lnTo>
                    <a:lnTo>
                      <a:pt x="56" y="112"/>
                    </a:lnTo>
                    <a:lnTo>
                      <a:pt x="58" y="124"/>
                    </a:lnTo>
                    <a:lnTo>
                      <a:pt x="58" y="134"/>
                    </a:lnTo>
                    <a:lnTo>
                      <a:pt x="60" y="148"/>
                    </a:lnTo>
                    <a:lnTo>
                      <a:pt x="60" y="160"/>
                    </a:lnTo>
                    <a:lnTo>
                      <a:pt x="60" y="170"/>
                    </a:lnTo>
                    <a:lnTo>
                      <a:pt x="60" y="182"/>
                    </a:lnTo>
                    <a:lnTo>
                      <a:pt x="66" y="174"/>
                    </a:lnTo>
                    <a:lnTo>
                      <a:pt x="74" y="172"/>
                    </a:lnTo>
                    <a:lnTo>
                      <a:pt x="82" y="164"/>
                    </a:lnTo>
                    <a:lnTo>
                      <a:pt x="90" y="160"/>
                    </a:lnTo>
                    <a:lnTo>
                      <a:pt x="104" y="152"/>
                    </a:lnTo>
                    <a:lnTo>
                      <a:pt x="118" y="146"/>
                    </a:lnTo>
                    <a:lnTo>
                      <a:pt x="130" y="142"/>
                    </a:lnTo>
                    <a:lnTo>
                      <a:pt x="142" y="136"/>
                    </a:lnTo>
                    <a:lnTo>
                      <a:pt x="154" y="134"/>
                    </a:lnTo>
                    <a:lnTo>
                      <a:pt x="165" y="130"/>
                    </a:lnTo>
                    <a:lnTo>
                      <a:pt x="177" y="126"/>
                    </a:lnTo>
                    <a:lnTo>
                      <a:pt x="193" y="124"/>
                    </a:lnTo>
                    <a:lnTo>
                      <a:pt x="207" y="120"/>
                    </a:lnTo>
                    <a:lnTo>
                      <a:pt x="221" y="118"/>
                    </a:lnTo>
                    <a:lnTo>
                      <a:pt x="235" y="116"/>
                    </a:lnTo>
                    <a:lnTo>
                      <a:pt x="247" y="114"/>
                    </a:lnTo>
                    <a:lnTo>
                      <a:pt x="261"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269" name="Group 71"/>
              <p:cNvGrpSpPr>
                <a:grpSpLocks/>
              </p:cNvGrpSpPr>
              <p:nvPr/>
            </p:nvGrpSpPr>
            <p:grpSpPr bwMode="auto">
              <a:xfrm>
                <a:off x="1491" y="2549"/>
                <a:ext cx="918" cy="1022"/>
                <a:chOff x="1491" y="2549"/>
                <a:chExt cx="918" cy="1022"/>
              </a:xfrm>
            </p:grpSpPr>
            <p:sp>
              <p:nvSpPr>
                <p:cNvPr id="355" name="Freeform 72"/>
                <p:cNvSpPr>
                  <a:spLocks/>
                </p:cNvSpPr>
                <p:nvPr/>
              </p:nvSpPr>
              <p:spPr bwMode="auto">
                <a:xfrm>
                  <a:off x="1515" y="2573"/>
                  <a:ext cx="894" cy="998"/>
                </a:xfrm>
                <a:custGeom>
                  <a:avLst/>
                  <a:gdLst>
                    <a:gd name="T0" fmla="*/ 589 w 894"/>
                    <a:gd name="T1" fmla="*/ 0 h 998"/>
                    <a:gd name="T2" fmla="*/ 0 w 894"/>
                    <a:gd name="T3" fmla="*/ 0 h 998"/>
                    <a:gd name="T4" fmla="*/ 0 w 894"/>
                    <a:gd name="T5" fmla="*/ 996 h 998"/>
                    <a:gd name="T6" fmla="*/ 894 w 894"/>
                    <a:gd name="T7" fmla="*/ 998 h 998"/>
                    <a:gd name="T8" fmla="*/ 894 w 894"/>
                    <a:gd name="T9" fmla="*/ 128 h 998"/>
                    <a:gd name="T10" fmla="*/ 589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89" y="0"/>
                      </a:moveTo>
                      <a:lnTo>
                        <a:pt x="0" y="0"/>
                      </a:lnTo>
                      <a:lnTo>
                        <a:pt x="0" y="996"/>
                      </a:lnTo>
                      <a:lnTo>
                        <a:pt x="894" y="998"/>
                      </a:lnTo>
                      <a:lnTo>
                        <a:pt x="894"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356" name="Group 73"/>
                <p:cNvGrpSpPr>
                  <a:grpSpLocks/>
                </p:cNvGrpSpPr>
                <p:nvPr/>
              </p:nvGrpSpPr>
              <p:grpSpPr bwMode="auto">
                <a:xfrm>
                  <a:off x="1491" y="2549"/>
                  <a:ext cx="896" cy="1000"/>
                  <a:chOff x="1491" y="2549"/>
                  <a:chExt cx="896" cy="1000"/>
                </a:xfrm>
              </p:grpSpPr>
              <p:sp>
                <p:nvSpPr>
                  <p:cNvPr id="358" name="Rectangle 74"/>
                  <p:cNvSpPr>
                    <a:spLocks noChangeArrowheads="1"/>
                  </p:cNvSpPr>
                  <p:nvPr/>
                </p:nvSpPr>
                <p:spPr bwMode="auto">
                  <a:xfrm>
                    <a:off x="1491" y="2549"/>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59" name="Rectangle 75"/>
                  <p:cNvSpPr>
                    <a:spLocks noChangeArrowheads="1"/>
                  </p:cNvSpPr>
                  <p:nvPr/>
                </p:nvSpPr>
                <p:spPr bwMode="auto">
                  <a:xfrm>
                    <a:off x="1491" y="2611"/>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0" name="Rectangle 76"/>
                  <p:cNvSpPr>
                    <a:spLocks noChangeArrowheads="1"/>
                  </p:cNvSpPr>
                  <p:nvPr/>
                </p:nvSpPr>
                <p:spPr bwMode="auto">
                  <a:xfrm>
                    <a:off x="1491" y="2673"/>
                    <a:ext cx="896"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1" name="Rectangle 77"/>
                  <p:cNvSpPr>
                    <a:spLocks noChangeArrowheads="1"/>
                  </p:cNvSpPr>
                  <p:nvPr/>
                </p:nvSpPr>
                <p:spPr bwMode="auto">
                  <a:xfrm>
                    <a:off x="1491" y="2737"/>
                    <a:ext cx="896" cy="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2" name="Rectangle 78"/>
                  <p:cNvSpPr>
                    <a:spLocks noChangeArrowheads="1"/>
                  </p:cNvSpPr>
                  <p:nvPr/>
                </p:nvSpPr>
                <p:spPr bwMode="auto">
                  <a:xfrm>
                    <a:off x="1491" y="2799"/>
                    <a:ext cx="896"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3" name="Rectangle 79"/>
                  <p:cNvSpPr>
                    <a:spLocks noChangeArrowheads="1"/>
                  </p:cNvSpPr>
                  <p:nvPr/>
                </p:nvSpPr>
                <p:spPr bwMode="auto">
                  <a:xfrm>
                    <a:off x="1491" y="2861"/>
                    <a:ext cx="896" cy="62"/>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4" name="Rectangle 80"/>
                  <p:cNvSpPr>
                    <a:spLocks noChangeArrowheads="1"/>
                  </p:cNvSpPr>
                  <p:nvPr/>
                </p:nvSpPr>
                <p:spPr bwMode="auto">
                  <a:xfrm>
                    <a:off x="1491" y="2923"/>
                    <a:ext cx="896" cy="63"/>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5" name="Rectangle 81"/>
                  <p:cNvSpPr>
                    <a:spLocks noChangeArrowheads="1"/>
                  </p:cNvSpPr>
                  <p:nvPr/>
                </p:nvSpPr>
                <p:spPr bwMode="auto">
                  <a:xfrm>
                    <a:off x="1491" y="2986"/>
                    <a:ext cx="896"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6" name="Rectangle 82"/>
                  <p:cNvSpPr>
                    <a:spLocks noChangeArrowheads="1"/>
                  </p:cNvSpPr>
                  <p:nvPr/>
                </p:nvSpPr>
                <p:spPr bwMode="auto">
                  <a:xfrm>
                    <a:off x="1491" y="3048"/>
                    <a:ext cx="896" cy="6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7" name="Rectangle 83"/>
                  <p:cNvSpPr>
                    <a:spLocks noChangeArrowheads="1"/>
                  </p:cNvSpPr>
                  <p:nvPr/>
                </p:nvSpPr>
                <p:spPr bwMode="auto">
                  <a:xfrm>
                    <a:off x="1491" y="3112"/>
                    <a:ext cx="896"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8" name="Rectangle 84"/>
                  <p:cNvSpPr>
                    <a:spLocks noChangeArrowheads="1"/>
                  </p:cNvSpPr>
                  <p:nvPr/>
                </p:nvSpPr>
                <p:spPr bwMode="auto">
                  <a:xfrm>
                    <a:off x="1491" y="3174"/>
                    <a:ext cx="896"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69" name="Rectangle 85"/>
                  <p:cNvSpPr>
                    <a:spLocks noChangeArrowheads="1"/>
                  </p:cNvSpPr>
                  <p:nvPr/>
                </p:nvSpPr>
                <p:spPr bwMode="auto">
                  <a:xfrm>
                    <a:off x="1491" y="3236"/>
                    <a:ext cx="896"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0" name="Rectangle 86"/>
                  <p:cNvSpPr>
                    <a:spLocks noChangeArrowheads="1"/>
                  </p:cNvSpPr>
                  <p:nvPr/>
                </p:nvSpPr>
                <p:spPr bwMode="auto">
                  <a:xfrm>
                    <a:off x="1491" y="3298"/>
                    <a:ext cx="896" cy="6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1" name="Rectangle 87"/>
                  <p:cNvSpPr>
                    <a:spLocks noChangeArrowheads="1"/>
                  </p:cNvSpPr>
                  <p:nvPr/>
                </p:nvSpPr>
                <p:spPr bwMode="auto">
                  <a:xfrm>
                    <a:off x="1491" y="3360"/>
                    <a:ext cx="896" cy="64"/>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2" name="Rectangle 88"/>
                  <p:cNvSpPr>
                    <a:spLocks noChangeArrowheads="1"/>
                  </p:cNvSpPr>
                  <p:nvPr/>
                </p:nvSpPr>
                <p:spPr bwMode="auto">
                  <a:xfrm>
                    <a:off x="1491" y="3424"/>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3" name="Rectangle 89"/>
                  <p:cNvSpPr>
                    <a:spLocks noChangeArrowheads="1"/>
                  </p:cNvSpPr>
                  <p:nvPr/>
                </p:nvSpPr>
                <p:spPr bwMode="auto">
                  <a:xfrm>
                    <a:off x="1491" y="3486"/>
                    <a:ext cx="896" cy="63"/>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4" name="Freeform 90"/>
                  <p:cNvSpPr>
                    <a:spLocks/>
                  </p:cNvSpPr>
                  <p:nvPr/>
                </p:nvSpPr>
                <p:spPr bwMode="auto">
                  <a:xfrm>
                    <a:off x="1491" y="2549"/>
                    <a:ext cx="894" cy="998"/>
                  </a:xfrm>
                  <a:custGeom>
                    <a:avLst/>
                    <a:gdLst>
                      <a:gd name="T0" fmla="*/ 589 w 894"/>
                      <a:gd name="T1" fmla="*/ 0 h 998"/>
                      <a:gd name="T2" fmla="*/ 0 w 894"/>
                      <a:gd name="T3" fmla="*/ 0 h 998"/>
                      <a:gd name="T4" fmla="*/ 0 w 894"/>
                      <a:gd name="T5" fmla="*/ 996 h 998"/>
                      <a:gd name="T6" fmla="*/ 894 w 894"/>
                      <a:gd name="T7" fmla="*/ 998 h 998"/>
                      <a:gd name="T8" fmla="*/ 894 w 894"/>
                      <a:gd name="T9" fmla="*/ 128 h 998"/>
                      <a:gd name="T10" fmla="*/ 589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89" y="0"/>
                        </a:moveTo>
                        <a:lnTo>
                          <a:pt x="0" y="0"/>
                        </a:lnTo>
                        <a:lnTo>
                          <a:pt x="0" y="996"/>
                        </a:lnTo>
                        <a:lnTo>
                          <a:pt x="894" y="998"/>
                        </a:lnTo>
                        <a:lnTo>
                          <a:pt x="894" y="128"/>
                        </a:lnTo>
                        <a:lnTo>
                          <a:pt x="589" y="0"/>
                        </a:lnTo>
                        <a:close/>
                      </a:path>
                    </a:pathLst>
                  </a:custGeom>
                  <a:solidFill>
                    <a:srgbClr val="F7F7F7"/>
                  </a:solidFill>
                  <a:ln w="0">
                    <a:solidFill>
                      <a:srgbClr val="FFFFFF"/>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5" name="Freeform 91"/>
                  <p:cNvSpPr>
                    <a:spLocks/>
                  </p:cNvSpPr>
                  <p:nvPr/>
                </p:nvSpPr>
                <p:spPr bwMode="auto">
                  <a:xfrm>
                    <a:off x="1491" y="2549"/>
                    <a:ext cx="894" cy="998"/>
                  </a:xfrm>
                  <a:custGeom>
                    <a:avLst/>
                    <a:gdLst>
                      <a:gd name="T0" fmla="*/ 589 w 894"/>
                      <a:gd name="T1" fmla="*/ 0 h 998"/>
                      <a:gd name="T2" fmla="*/ 0 w 894"/>
                      <a:gd name="T3" fmla="*/ 0 h 998"/>
                      <a:gd name="T4" fmla="*/ 0 w 894"/>
                      <a:gd name="T5" fmla="*/ 996 h 998"/>
                      <a:gd name="T6" fmla="*/ 894 w 894"/>
                      <a:gd name="T7" fmla="*/ 998 h 998"/>
                      <a:gd name="T8" fmla="*/ 894 w 894"/>
                      <a:gd name="T9" fmla="*/ 128 h 998"/>
                      <a:gd name="T10" fmla="*/ 589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89" y="0"/>
                        </a:moveTo>
                        <a:lnTo>
                          <a:pt x="0" y="0"/>
                        </a:lnTo>
                        <a:lnTo>
                          <a:pt x="0" y="996"/>
                        </a:lnTo>
                        <a:lnTo>
                          <a:pt x="894" y="998"/>
                        </a:lnTo>
                        <a:lnTo>
                          <a:pt x="894" y="128"/>
                        </a:lnTo>
                        <a:lnTo>
                          <a:pt x="5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6" name="Rectangle 92"/>
                  <p:cNvSpPr>
                    <a:spLocks noChangeArrowheads="1"/>
                  </p:cNvSpPr>
                  <p:nvPr/>
                </p:nvSpPr>
                <p:spPr bwMode="auto">
                  <a:xfrm>
                    <a:off x="1491" y="2549"/>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7" name="Rectangle 93"/>
                  <p:cNvSpPr>
                    <a:spLocks noChangeArrowheads="1"/>
                  </p:cNvSpPr>
                  <p:nvPr/>
                </p:nvSpPr>
                <p:spPr bwMode="auto">
                  <a:xfrm>
                    <a:off x="1491" y="2611"/>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8" name="Rectangle 94"/>
                  <p:cNvSpPr>
                    <a:spLocks noChangeArrowheads="1"/>
                  </p:cNvSpPr>
                  <p:nvPr/>
                </p:nvSpPr>
                <p:spPr bwMode="auto">
                  <a:xfrm>
                    <a:off x="1491" y="2673"/>
                    <a:ext cx="896"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79" name="Rectangle 95"/>
                  <p:cNvSpPr>
                    <a:spLocks noChangeArrowheads="1"/>
                  </p:cNvSpPr>
                  <p:nvPr/>
                </p:nvSpPr>
                <p:spPr bwMode="auto">
                  <a:xfrm>
                    <a:off x="1491" y="2737"/>
                    <a:ext cx="896" cy="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0" name="Rectangle 96"/>
                  <p:cNvSpPr>
                    <a:spLocks noChangeArrowheads="1"/>
                  </p:cNvSpPr>
                  <p:nvPr/>
                </p:nvSpPr>
                <p:spPr bwMode="auto">
                  <a:xfrm>
                    <a:off x="1491" y="2799"/>
                    <a:ext cx="896"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1" name="Rectangle 97"/>
                  <p:cNvSpPr>
                    <a:spLocks noChangeArrowheads="1"/>
                  </p:cNvSpPr>
                  <p:nvPr/>
                </p:nvSpPr>
                <p:spPr bwMode="auto">
                  <a:xfrm>
                    <a:off x="1491" y="2861"/>
                    <a:ext cx="896" cy="62"/>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2" name="Rectangle 98"/>
                  <p:cNvSpPr>
                    <a:spLocks noChangeArrowheads="1"/>
                  </p:cNvSpPr>
                  <p:nvPr/>
                </p:nvSpPr>
                <p:spPr bwMode="auto">
                  <a:xfrm>
                    <a:off x="1491" y="2923"/>
                    <a:ext cx="896" cy="63"/>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3" name="Rectangle 99"/>
                  <p:cNvSpPr>
                    <a:spLocks noChangeArrowheads="1"/>
                  </p:cNvSpPr>
                  <p:nvPr/>
                </p:nvSpPr>
                <p:spPr bwMode="auto">
                  <a:xfrm>
                    <a:off x="1491" y="2986"/>
                    <a:ext cx="896"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4" name="Rectangle 100"/>
                  <p:cNvSpPr>
                    <a:spLocks noChangeArrowheads="1"/>
                  </p:cNvSpPr>
                  <p:nvPr/>
                </p:nvSpPr>
                <p:spPr bwMode="auto">
                  <a:xfrm>
                    <a:off x="1491" y="3048"/>
                    <a:ext cx="896" cy="6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5" name="Rectangle 101"/>
                  <p:cNvSpPr>
                    <a:spLocks noChangeArrowheads="1"/>
                  </p:cNvSpPr>
                  <p:nvPr/>
                </p:nvSpPr>
                <p:spPr bwMode="auto">
                  <a:xfrm>
                    <a:off x="1491" y="3112"/>
                    <a:ext cx="896"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6" name="Rectangle 102"/>
                  <p:cNvSpPr>
                    <a:spLocks noChangeArrowheads="1"/>
                  </p:cNvSpPr>
                  <p:nvPr/>
                </p:nvSpPr>
                <p:spPr bwMode="auto">
                  <a:xfrm>
                    <a:off x="1491" y="3174"/>
                    <a:ext cx="896"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7" name="Rectangle 103"/>
                  <p:cNvSpPr>
                    <a:spLocks noChangeArrowheads="1"/>
                  </p:cNvSpPr>
                  <p:nvPr/>
                </p:nvSpPr>
                <p:spPr bwMode="auto">
                  <a:xfrm>
                    <a:off x="1491" y="3236"/>
                    <a:ext cx="896"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8" name="Rectangle 104"/>
                  <p:cNvSpPr>
                    <a:spLocks noChangeArrowheads="1"/>
                  </p:cNvSpPr>
                  <p:nvPr/>
                </p:nvSpPr>
                <p:spPr bwMode="auto">
                  <a:xfrm>
                    <a:off x="1491" y="3298"/>
                    <a:ext cx="896" cy="6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89" name="Rectangle 105"/>
                  <p:cNvSpPr>
                    <a:spLocks noChangeArrowheads="1"/>
                  </p:cNvSpPr>
                  <p:nvPr/>
                </p:nvSpPr>
                <p:spPr bwMode="auto">
                  <a:xfrm>
                    <a:off x="1491" y="3360"/>
                    <a:ext cx="896" cy="64"/>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90" name="Rectangle 106"/>
                  <p:cNvSpPr>
                    <a:spLocks noChangeArrowheads="1"/>
                  </p:cNvSpPr>
                  <p:nvPr/>
                </p:nvSpPr>
                <p:spPr bwMode="auto">
                  <a:xfrm>
                    <a:off x="1491" y="3424"/>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91" name="Rectangle 107"/>
                  <p:cNvSpPr>
                    <a:spLocks noChangeArrowheads="1"/>
                  </p:cNvSpPr>
                  <p:nvPr/>
                </p:nvSpPr>
                <p:spPr bwMode="auto">
                  <a:xfrm>
                    <a:off x="1491" y="3486"/>
                    <a:ext cx="896" cy="63"/>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357" name="Freeform 108"/>
                <p:cNvSpPr>
                  <a:spLocks/>
                </p:cNvSpPr>
                <p:nvPr/>
              </p:nvSpPr>
              <p:spPr bwMode="auto">
                <a:xfrm>
                  <a:off x="1491" y="2549"/>
                  <a:ext cx="894" cy="998"/>
                </a:xfrm>
                <a:custGeom>
                  <a:avLst/>
                  <a:gdLst>
                    <a:gd name="T0" fmla="*/ 589 w 894"/>
                    <a:gd name="T1" fmla="*/ 0 h 998"/>
                    <a:gd name="T2" fmla="*/ 0 w 894"/>
                    <a:gd name="T3" fmla="*/ 0 h 998"/>
                    <a:gd name="T4" fmla="*/ 0 w 894"/>
                    <a:gd name="T5" fmla="*/ 996 h 998"/>
                    <a:gd name="T6" fmla="*/ 894 w 894"/>
                    <a:gd name="T7" fmla="*/ 998 h 998"/>
                    <a:gd name="T8" fmla="*/ 894 w 894"/>
                    <a:gd name="T9" fmla="*/ 128 h 998"/>
                    <a:gd name="T10" fmla="*/ 589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89" y="0"/>
                      </a:moveTo>
                      <a:lnTo>
                        <a:pt x="0" y="0"/>
                      </a:lnTo>
                      <a:lnTo>
                        <a:pt x="0" y="996"/>
                      </a:lnTo>
                      <a:lnTo>
                        <a:pt x="894" y="998"/>
                      </a:lnTo>
                      <a:lnTo>
                        <a:pt x="894"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270" name="Freeform 109"/>
              <p:cNvSpPr>
                <a:spLocks/>
              </p:cNvSpPr>
              <p:nvPr/>
            </p:nvSpPr>
            <p:spPr bwMode="auto">
              <a:xfrm>
                <a:off x="2074" y="2575"/>
                <a:ext cx="311" cy="218"/>
              </a:xfrm>
              <a:custGeom>
                <a:avLst/>
                <a:gdLst>
                  <a:gd name="T0" fmla="*/ 10 w 311"/>
                  <a:gd name="T1" fmla="*/ 0 h 218"/>
                  <a:gd name="T2" fmla="*/ 0 w 311"/>
                  <a:gd name="T3" fmla="*/ 0 h 218"/>
                  <a:gd name="T4" fmla="*/ 8 w 311"/>
                  <a:gd name="T5" fmla="*/ 8 h 218"/>
                  <a:gd name="T6" fmla="*/ 14 w 311"/>
                  <a:gd name="T7" fmla="*/ 18 h 218"/>
                  <a:gd name="T8" fmla="*/ 22 w 311"/>
                  <a:gd name="T9" fmla="*/ 26 h 218"/>
                  <a:gd name="T10" fmla="*/ 26 w 311"/>
                  <a:gd name="T11" fmla="*/ 36 h 218"/>
                  <a:gd name="T12" fmla="*/ 32 w 311"/>
                  <a:gd name="T13" fmla="*/ 46 h 218"/>
                  <a:gd name="T14" fmla="*/ 36 w 311"/>
                  <a:gd name="T15" fmla="*/ 54 h 218"/>
                  <a:gd name="T16" fmla="*/ 40 w 311"/>
                  <a:gd name="T17" fmla="*/ 62 h 218"/>
                  <a:gd name="T18" fmla="*/ 44 w 311"/>
                  <a:gd name="T19" fmla="*/ 70 h 218"/>
                  <a:gd name="T20" fmla="*/ 50 w 311"/>
                  <a:gd name="T21" fmla="*/ 82 h 218"/>
                  <a:gd name="T22" fmla="*/ 54 w 311"/>
                  <a:gd name="T23" fmla="*/ 94 h 218"/>
                  <a:gd name="T24" fmla="*/ 58 w 311"/>
                  <a:gd name="T25" fmla="*/ 110 h 218"/>
                  <a:gd name="T26" fmla="*/ 60 w 311"/>
                  <a:gd name="T27" fmla="*/ 122 h 218"/>
                  <a:gd name="T28" fmla="*/ 62 w 311"/>
                  <a:gd name="T29" fmla="*/ 132 h 218"/>
                  <a:gd name="T30" fmla="*/ 64 w 311"/>
                  <a:gd name="T31" fmla="*/ 146 h 218"/>
                  <a:gd name="T32" fmla="*/ 64 w 311"/>
                  <a:gd name="T33" fmla="*/ 158 h 218"/>
                  <a:gd name="T34" fmla="*/ 66 w 311"/>
                  <a:gd name="T35" fmla="*/ 168 h 218"/>
                  <a:gd name="T36" fmla="*/ 66 w 311"/>
                  <a:gd name="T37" fmla="*/ 178 h 218"/>
                  <a:gd name="T38" fmla="*/ 66 w 311"/>
                  <a:gd name="T39" fmla="*/ 190 h 218"/>
                  <a:gd name="T40" fmla="*/ 68 w 311"/>
                  <a:gd name="T41" fmla="*/ 204 h 218"/>
                  <a:gd name="T42" fmla="*/ 68 w 311"/>
                  <a:gd name="T43" fmla="*/ 218 h 218"/>
                  <a:gd name="T44" fmla="*/ 76 w 311"/>
                  <a:gd name="T45" fmla="*/ 210 h 218"/>
                  <a:gd name="T46" fmla="*/ 87 w 311"/>
                  <a:gd name="T47" fmla="*/ 202 h 218"/>
                  <a:gd name="T48" fmla="*/ 97 w 311"/>
                  <a:gd name="T49" fmla="*/ 196 h 218"/>
                  <a:gd name="T50" fmla="*/ 107 w 311"/>
                  <a:gd name="T51" fmla="*/ 186 h 218"/>
                  <a:gd name="T52" fmla="*/ 119 w 311"/>
                  <a:gd name="T53" fmla="*/ 180 h 218"/>
                  <a:gd name="T54" fmla="*/ 127 w 311"/>
                  <a:gd name="T55" fmla="*/ 176 h 218"/>
                  <a:gd name="T56" fmla="*/ 139 w 311"/>
                  <a:gd name="T57" fmla="*/ 168 h 218"/>
                  <a:gd name="T58" fmla="*/ 151 w 311"/>
                  <a:gd name="T59" fmla="*/ 164 h 218"/>
                  <a:gd name="T60" fmla="*/ 163 w 311"/>
                  <a:gd name="T61" fmla="*/ 158 h 218"/>
                  <a:gd name="T62" fmla="*/ 177 w 311"/>
                  <a:gd name="T63" fmla="*/ 152 h 218"/>
                  <a:gd name="T64" fmla="*/ 189 w 311"/>
                  <a:gd name="T65" fmla="*/ 150 h 218"/>
                  <a:gd name="T66" fmla="*/ 203 w 311"/>
                  <a:gd name="T67" fmla="*/ 146 h 218"/>
                  <a:gd name="T68" fmla="*/ 217 w 311"/>
                  <a:gd name="T69" fmla="*/ 142 h 218"/>
                  <a:gd name="T70" fmla="*/ 235 w 311"/>
                  <a:gd name="T71" fmla="*/ 140 h 218"/>
                  <a:gd name="T72" fmla="*/ 251 w 311"/>
                  <a:gd name="T73" fmla="*/ 136 h 218"/>
                  <a:gd name="T74" fmla="*/ 267 w 311"/>
                  <a:gd name="T75" fmla="*/ 132 h 218"/>
                  <a:gd name="T76" fmla="*/ 283 w 311"/>
                  <a:gd name="T77" fmla="*/ 130 h 218"/>
                  <a:gd name="T78" fmla="*/ 295 w 311"/>
                  <a:gd name="T79" fmla="*/ 130 h 218"/>
                  <a:gd name="T80" fmla="*/ 311 w 311"/>
                  <a:gd name="T81" fmla="*/ 130 h 218"/>
                  <a:gd name="T82" fmla="*/ 311 w 311"/>
                  <a:gd name="T83" fmla="*/ 128 h 218"/>
                  <a:gd name="T84" fmla="*/ 10 w 311"/>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8">
                    <a:moveTo>
                      <a:pt x="10" y="0"/>
                    </a:moveTo>
                    <a:lnTo>
                      <a:pt x="0" y="0"/>
                    </a:lnTo>
                    <a:lnTo>
                      <a:pt x="8" y="8"/>
                    </a:lnTo>
                    <a:lnTo>
                      <a:pt x="14" y="18"/>
                    </a:lnTo>
                    <a:lnTo>
                      <a:pt x="22" y="26"/>
                    </a:lnTo>
                    <a:lnTo>
                      <a:pt x="26" y="36"/>
                    </a:lnTo>
                    <a:lnTo>
                      <a:pt x="32" y="46"/>
                    </a:lnTo>
                    <a:lnTo>
                      <a:pt x="36" y="54"/>
                    </a:lnTo>
                    <a:lnTo>
                      <a:pt x="40" y="62"/>
                    </a:lnTo>
                    <a:lnTo>
                      <a:pt x="44" y="70"/>
                    </a:lnTo>
                    <a:lnTo>
                      <a:pt x="50" y="82"/>
                    </a:lnTo>
                    <a:lnTo>
                      <a:pt x="54" y="94"/>
                    </a:lnTo>
                    <a:lnTo>
                      <a:pt x="58" y="110"/>
                    </a:lnTo>
                    <a:lnTo>
                      <a:pt x="60" y="122"/>
                    </a:lnTo>
                    <a:lnTo>
                      <a:pt x="62" y="132"/>
                    </a:lnTo>
                    <a:lnTo>
                      <a:pt x="64" y="146"/>
                    </a:lnTo>
                    <a:lnTo>
                      <a:pt x="64" y="158"/>
                    </a:lnTo>
                    <a:lnTo>
                      <a:pt x="66" y="168"/>
                    </a:lnTo>
                    <a:lnTo>
                      <a:pt x="66" y="178"/>
                    </a:lnTo>
                    <a:lnTo>
                      <a:pt x="66" y="190"/>
                    </a:lnTo>
                    <a:lnTo>
                      <a:pt x="68" y="204"/>
                    </a:lnTo>
                    <a:lnTo>
                      <a:pt x="68" y="218"/>
                    </a:lnTo>
                    <a:lnTo>
                      <a:pt x="76" y="210"/>
                    </a:lnTo>
                    <a:lnTo>
                      <a:pt x="87" y="202"/>
                    </a:lnTo>
                    <a:lnTo>
                      <a:pt x="97" y="196"/>
                    </a:lnTo>
                    <a:lnTo>
                      <a:pt x="107" y="186"/>
                    </a:lnTo>
                    <a:lnTo>
                      <a:pt x="119" y="180"/>
                    </a:lnTo>
                    <a:lnTo>
                      <a:pt x="127" y="176"/>
                    </a:lnTo>
                    <a:lnTo>
                      <a:pt x="139" y="168"/>
                    </a:lnTo>
                    <a:lnTo>
                      <a:pt x="151" y="164"/>
                    </a:lnTo>
                    <a:lnTo>
                      <a:pt x="163" y="158"/>
                    </a:lnTo>
                    <a:lnTo>
                      <a:pt x="177" y="152"/>
                    </a:lnTo>
                    <a:lnTo>
                      <a:pt x="189" y="150"/>
                    </a:lnTo>
                    <a:lnTo>
                      <a:pt x="203" y="146"/>
                    </a:lnTo>
                    <a:lnTo>
                      <a:pt x="217" y="142"/>
                    </a:lnTo>
                    <a:lnTo>
                      <a:pt x="235" y="140"/>
                    </a:lnTo>
                    <a:lnTo>
                      <a:pt x="251" y="136"/>
                    </a:lnTo>
                    <a:lnTo>
                      <a:pt x="267" y="132"/>
                    </a:lnTo>
                    <a:lnTo>
                      <a:pt x="283" y="130"/>
                    </a:lnTo>
                    <a:lnTo>
                      <a:pt x="295"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71" name="Freeform 110"/>
              <p:cNvSpPr>
                <a:spLocks/>
              </p:cNvSpPr>
              <p:nvPr/>
            </p:nvSpPr>
            <p:spPr bwMode="auto">
              <a:xfrm>
                <a:off x="2088" y="2577"/>
                <a:ext cx="287" cy="194"/>
              </a:xfrm>
              <a:custGeom>
                <a:avLst/>
                <a:gdLst>
                  <a:gd name="T0" fmla="*/ 0 w 287"/>
                  <a:gd name="T1" fmla="*/ 0 h 194"/>
                  <a:gd name="T2" fmla="*/ 8 w 287"/>
                  <a:gd name="T3" fmla="*/ 8 h 194"/>
                  <a:gd name="T4" fmla="*/ 18 w 287"/>
                  <a:gd name="T5" fmla="*/ 20 h 194"/>
                  <a:gd name="T6" fmla="*/ 22 w 287"/>
                  <a:gd name="T7" fmla="*/ 26 h 194"/>
                  <a:gd name="T8" fmla="*/ 28 w 287"/>
                  <a:gd name="T9" fmla="*/ 36 h 194"/>
                  <a:gd name="T10" fmla="*/ 36 w 287"/>
                  <a:gd name="T11" fmla="*/ 44 h 194"/>
                  <a:gd name="T12" fmla="*/ 42 w 287"/>
                  <a:gd name="T13" fmla="*/ 58 h 194"/>
                  <a:gd name="T14" fmla="*/ 48 w 287"/>
                  <a:gd name="T15" fmla="*/ 76 h 194"/>
                  <a:gd name="T16" fmla="*/ 52 w 287"/>
                  <a:gd name="T17" fmla="*/ 86 h 194"/>
                  <a:gd name="T18" fmla="*/ 56 w 287"/>
                  <a:gd name="T19" fmla="*/ 100 h 194"/>
                  <a:gd name="T20" fmla="*/ 60 w 287"/>
                  <a:gd name="T21" fmla="*/ 116 h 194"/>
                  <a:gd name="T22" fmla="*/ 62 w 287"/>
                  <a:gd name="T23" fmla="*/ 128 h 194"/>
                  <a:gd name="T24" fmla="*/ 64 w 287"/>
                  <a:gd name="T25" fmla="*/ 142 h 194"/>
                  <a:gd name="T26" fmla="*/ 64 w 287"/>
                  <a:gd name="T27" fmla="*/ 154 h 194"/>
                  <a:gd name="T28" fmla="*/ 64 w 287"/>
                  <a:gd name="T29" fmla="*/ 168 h 194"/>
                  <a:gd name="T30" fmla="*/ 64 w 287"/>
                  <a:gd name="T31" fmla="*/ 180 h 194"/>
                  <a:gd name="T32" fmla="*/ 64 w 287"/>
                  <a:gd name="T33" fmla="*/ 194 h 194"/>
                  <a:gd name="T34" fmla="*/ 73 w 287"/>
                  <a:gd name="T35" fmla="*/ 188 h 194"/>
                  <a:gd name="T36" fmla="*/ 79 w 287"/>
                  <a:gd name="T37" fmla="*/ 180 h 194"/>
                  <a:gd name="T38" fmla="*/ 89 w 287"/>
                  <a:gd name="T39" fmla="*/ 174 h 194"/>
                  <a:gd name="T40" fmla="*/ 101 w 287"/>
                  <a:gd name="T41" fmla="*/ 166 h 194"/>
                  <a:gd name="T42" fmla="*/ 113 w 287"/>
                  <a:gd name="T43" fmla="*/ 160 h 194"/>
                  <a:gd name="T44" fmla="*/ 127 w 287"/>
                  <a:gd name="T45" fmla="*/ 152 h 194"/>
                  <a:gd name="T46" fmla="*/ 139 w 287"/>
                  <a:gd name="T47" fmla="*/ 148 h 194"/>
                  <a:gd name="T48" fmla="*/ 153 w 287"/>
                  <a:gd name="T49" fmla="*/ 142 h 194"/>
                  <a:gd name="T50" fmla="*/ 175 w 287"/>
                  <a:gd name="T51" fmla="*/ 136 h 194"/>
                  <a:gd name="T52" fmla="*/ 189 w 287"/>
                  <a:gd name="T53" fmla="*/ 134 h 194"/>
                  <a:gd name="T54" fmla="*/ 203 w 287"/>
                  <a:gd name="T55" fmla="*/ 128 h 194"/>
                  <a:gd name="T56" fmla="*/ 219 w 287"/>
                  <a:gd name="T57" fmla="*/ 126 h 194"/>
                  <a:gd name="T58" fmla="*/ 235 w 287"/>
                  <a:gd name="T59" fmla="*/ 124 h 194"/>
                  <a:gd name="T60" fmla="*/ 251 w 287"/>
                  <a:gd name="T61" fmla="*/ 122 h 194"/>
                  <a:gd name="T62" fmla="*/ 267 w 287"/>
                  <a:gd name="T63" fmla="*/ 118 h 194"/>
                  <a:gd name="T64" fmla="*/ 287 w 287"/>
                  <a:gd name="T65" fmla="*/ 118 h 194"/>
                  <a:gd name="T66" fmla="*/ 0 w 287"/>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194">
                    <a:moveTo>
                      <a:pt x="0" y="0"/>
                    </a:moveTo>
                    <a:lnTo>
                      <a:pt x="8" y="8"/>
                    </a:lnTo>
                    <a:lnTo>
                      <a:pt x="18" y="20"/>
                    </a:lnTo>
                    <a:lnTo>
                      <a:pt x="22" y="26"/>
                    </a:lnTo>
                    <a:lnTo>
                      <a:pt x="28" y="36"/>
                    </a:lnTo>
                    <a:lnTo>
                      <a:pt x="36" y="44"/>
                    </a:lnTo>
                    <a:lnTo>
                      <a:pt x="42" y="58"/>
                    </a:lnTo>
                    <a:lnTo>
                      <a:pt x="48" y="76"/>
                    </a:lnTo>
                    <a:lnTo>
                      <a:pt x="52" y="86"/>
                    </a:lnTo>
                    <a:lnTo>
                      <a:pt x="56" y="100"/>
                    </a:lnTo>
                    <a:lnTo>
                      <a:pt x="60" y="116"/>
                    </a:lnTo>
                    <a:lnTo>
                      <a:pt x="62" y="128"/>
                    </a:lnTo>
                    <a:lnTo>
                      <a:pt x="64" y="142"/>
                    </a:lnTo>
                    <a:lnTo>
                      <a:pt x="64" y="154"/>
                    </a:lnTo>
                    <a:lnTo>
                      <a:pt x="64" y="168"/>
                    </a:lnTo>
                    <a:lnTo>
                      <a:pt x="64" y="180"/>
                    </a:lnTo>
                    <a:lnTo>
                      <a:pt x="64" y="194"/>
                    </a:lnTo>
                    <a:lnTo>
                      <a:pt x="73" y="188"/>
                    </a:lnTo>
                    <a:lnTo>
                      <a:pt x="79" y="180"/>
                    </a:lnTo>
                    <a:lnTo>
                      <a:pt x="89" y="174"/>
                    </a:lnTo>
                    <a:lnTo>
                      <a:pt x="101" y="166"/>
                    </a:lnTo>
                    <a:lnTo>
                      <a:pt x="113" y="160"/>
                    </a:lnTo>
                    <a:lnTo>
                      <a:pt x="127" y="152"/>
                    </a:lnTo>
                    <a:lnTo>
                      <a:pt x="139" y="148"/>
                    </a:lnTo>
                    <a:lnTo>
                      <a:pt x="153" y="142"/>
                    </a:lnTo>
                    <a:lnTo>
                      <a:pt x="175" y="136"/>
                    </a:lnTo>
                    <a:lnTo>
                      <a:pt x="189" y="134"/>
                    </a:lnTo>
                    <a:lnTo>
                      <a:pt x="203" y="128"/>
                    </a:lnTo>
                    <a:lnTo>
                      <a:pt x="219" y="126"/>
                    </a:lnTo>
                    <a:lnTo>
                      <a:pt x="235" y="124"/>
                    </a:lnTo>
                    <a:lnTo>
                      <a:pt x="251" y="122"/>
                    </a:lnTo>
                    <a:lnTo>
                      <a:pt x="267" y="118"/>
                    </a:lnTo>
                    <a:lnTo>
                      <a:pt x="287"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72" name="Freeform 111"/>
              <p:cNvSpPr>
                <a:spLocks/>
              </p:cNvSpPr>
              <p:nvPr/>
            </p:nvSpPr>
            <p:spPr bwMode="auto">
              <a:xfrm>
                <a:off x="2098" y="2577"/>
                <a:ext cx="261" cy="182"/>
              </a:xfrm>
              <a:custGeom>
                <a:avLst/>
                <a:gdLst>
                  <a:gd name="T0" fmla="*/ 0 w 261"/>
                  <a:gd name="T1" fmla="*/ 0 h 182"/>
                  <a:gd name="T2" fmla="*/ 8 w 261"/>
                  <a:gd name="T3" fmla="*/ 8 h 182"/>
                  <a:gd name="T4" fmla="*/ 18 w 261"/>
                  <a:gd name="T5" fmla="*/ 20 h 182"/>
                  <a:gd name="T6" fmla="*/ 22 w 261"/>
                  <a:gd name="T7" fmla="*/ 26 h 182"/>
                  <a:gd name="T8" fmla="*/ 26 w 261"/>
                  <a:gd name="T9" fmla="*/ 34 h 182"/>
                  <a:gd name="T10" fmla="*/ 34 w 261"/>
                  <a:gd name="T11" fmla="*/ 44 h 182"/>
                  <a:gd name="T12" fmla="*/ 40 w 261"/>
                  <a:gd name="T13" fmla="*/ 56 h 182"/>
                  <a:gd name="T14" fmla="*/ 44 w 261"/>
                  <a:gd name="T15" fmla="*/ 72 h 182"/>
                  <a:gd name="T16" fmla="*/ 48 w 261"/>
                  <a:gd name="T17" fmla="*/ 84 h 182"/>
                  <a:gd name="T18" fmla="*/ 52 w 261"/>
                  <a:gd name="T19" fmla="*/ 94 h 182"/>
                  <a:gd name="T20" fmla="*/ 56 w 261"/>
                  <a:gd name="T21" fmla="*/ 112 h 182"/>
                  <a:gd name="T22" fmla="*/ 58 w 261"/>
                  <a:gd name="T23" fmla="*/ 124 h 182"/>
                  <a:gd name="T24" fmla="*/ 58 w 261"/>
                  <a:gd name="T25" fmla="*/ 134 h 182"/>
                  <a:gd name="T26" fmla="*/ 60 w 261"/>
                  <a:gd name="T27" fmla="*/ 148 h 182"/>
                  <a:gd name="T28" fmla="*/ 60 w 261"/>
                  <a:gd name="T29" fmla="*/ 160 h 182"/>
                  <a:gd name="T30" fmla="*/ 60 w 261"/>
                  <a:gd name="T31" fmla="*/ 170 h 182"/>
                  <a:gd name="T32" fmla="*/ 60 w 261"/>
                  <a:gd name="T33" fmla="*/ 182 h 182"/>
                  <a:gd name="T34" fmla="*/ 67 w 261"/>
                  <a:gd name="T35" fmla="*/ 174 h 182"/>
                  <a:gd name="T36" fmla="*/ 75 w 261"/>
                  <a:gd name="T37" fmla="*/ 172 h 182"/>
                  <a:gd name="T38" fmla="*/ 83 w 261"/>
                  <a:gd name="T39" fmla="*/ 164 h 182"/>
                  <a:gd name="T40" fmla="*/ 91 w 261"/>
                  <a:gd name="T41" fmla="*/ 160 h 182"/>
                  <a:gd name="T42" fmla="*/ 105 w 261"/>
                  <a:gd name="T43" fmla="*/ 152 h 182"/>
                  <a:gd name="T44" fmla="*/ 119 w 261"/>
                  <a:gd name="T45" fmla="*/ 146 h 182"/>
                  <a:gd name="T46" fmla="*/ 131 w 261"/>
                  <a:gd name="T47" fmla="*/ 142 h 182"/>
                  <a:gd name="T48" fmla="*/ 143 w 261"/>
                  <a:gd name="T49" fmla="*/ 136 h 182"/>
                  <a:gd name="T50" fmla="*/ 155 w 261"/>
                  <a:gd name="T51" fmla="*/ 134 h 182"/>
                  <a:gd name="T52" fmla="*/ 165 w 261"/>
                  <a:gd name="T53" fmla="*/ 130 h 182"/>
                  <a:gd name="T54" fmla="*/ 177 w 261"/>
                  <a:gd name="T55" fmla="*/ 126 h 182"/>
                  <a:gd name="T56" fmla="*/ 193 w 261"/>
                  <a:gd name="T57" fmla="*/ 124 h 182"/>
                  <a:gd name="T58" fmla="*/ 207 w 261"/>
                  <a:gd name="T59" fmla="*/ 120 h 182"/>
                  <a:gd name="T60" fmla="*/ 221 w 261"/>
                  <a:gd name="T61" fmla="*/ 118 h 182"/>
                  <a:gd name="T62" fmla="*/ 235 w 261"/>
                  <a:gd name="T63" fmla="*/ 116 h 182"/>
                  <a:gd name="T64" fmla="*/ 247 w 261"/>
                  <a:gd name="T65" fmla="*/ 114 h 182"/>
                  <a:gd name="T66" fmla="*/ 261 w 261"/>
                  <a:gd name="T67" fmla="*/ 114 h 182"/>
                  <a:gd name="T68" fmla="*/ 0 w 261"/>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82">
                    <a:moveTo>
                      <a:pt x="0" y="0"/>
                    </a:moveTo>
                    <a:lnTo>
                      <a:pt x="8" y="8"/>
                    </a:lnTo>
                    <a:lnTo>
                      <a:pt x="18" y="20"/>
                    </a:lnTo>
                    <a:lnTo>
                      <a:pt x="22" y="26"/>
                    </a:lnTo>
                    <a:lnTo>
                      <a:pt x="26" y="34"/>
                    </a:lnTo>
                    <a:lnTo>
                      <a:pt x="34" y="44"/>
                    </a:lnTo>
                    <a:lnTo>
                      <a:pt x="40" y="56"/>
                    </a:lnTo>
                    <a:lnTo>
                      <a:pt x="44" y="72"/>
                    </a:lnTo>
                    <a:lnTo>
                      <a:pt x="48" y="84"/>
                    </a:lnTo>
                    <a:lnTo>
                      <a:pt x="52" y="94"/>
                    </a:lnTo>
                    <a:lnTo>
                      <a:pt x="56" y="112"/>
                    </a:lnTo>
                    <a:lnTo>
                      <a:pt x="58" y="124"/>
                    </a:lnTo>
                    <a:lnTo>
                      <a:pt x="58" y="134"/>
                    </a:lnTo>
                    <a:lnTo>
                      <a:pt x="60" y="148"/>
                    </a:lnTo>
                    <a:lnTo>
                      <a:pt x="60" y="160"/>
                    </a:lnTo>
                    <a:lnTo>
                      <a:pt x="60" y="170"/>
                    </a:lnTo>
                    <a:lnTo>
                      <a:pt x="60" y="182"/>
                    </a:lnTo>
                    <a:lnTo>
                      <a:pt x="67" y="174"/>
                    </a:lnTo>
                    <a:lnTo>
                      <a:pt x="75" y="172"/>
                    </a:lnTo>
                    <a:lnTo>
                      <a:pt x="83" y="164"/>
                    </a:lnTo>
                    <a:lnTo>
                      <a:pt x="91" y="160"/>
                    </a:lnTo>
                    <a:lnTo>
                      <a:pt x="105" y="152"/>
                    </a:lnTo>
                    <a:lnTo>
                      <a:pt x="119" y="146"/>
                    </a:lnTo>
                    <a:lnTo>
                      <a:pt x="131" y="142"/>
                    </a:lnTo>
                    <a:lnTo>
                      <a:pt x="143" y="136"/>
                    </a:lnTo>
                    <a:lnTo>
                      <a:pt x="155" y="134"/>
                    </a:lnTo>
                    <a:lnTo>
                      <a:pt x="165" y="130"/>
                    </a:lnTo>
                    <a:lnTo>
                      <a:pt x="177" y="126"/>
                    </a:lnTo>
                    <a:lnTo>
                      <a:pt x="193" y="124"/>
                    </a:lnTo>
                    <a:lnTo>
                      <a:pt x="207" y="120"/>
                    </a:lnTo>
                    <a:lnTo>
                      <a:pt x="221" y="118"/>
                    </a:lnTo>
                    <a:lnTo>
                      <a:pt x="235" y="116"/>
                    </a:lnTo>
                    <a:lnTo>
                      <a:pt x="247" y="114"/>
                    </a:lnTo>
                    <a:lnTo>
                      <a:pt x="261"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273" name="Group 112"/>
              <p:cNvGrpSpPr>
                <a:grpSpLocks/>
              </p:cNvGrpSpPr>
              <p:nvPr/>
            </p:nvGrpSpPr>
            <p:grpSpPr bwMode="auto">
              <a:xfrm>
                <a:off x="1587" y="2645"/>
                <a:ext cx="918" cy="1022"/>
                <a:chOff x="1587" y="2645"/>
                <a:chExt cx="918" cy="1022"/>
              </a:xfrm>
            </p:grpSpPr>
            <p:sp>
              <p:nvSpPr>
                <p:cNvPr id="318" name="Freeform 113"/>
                <p:cNvSpPr>
                  <a:spLocks/>
                </p:cNvSpPr>
                <p:nvPr/>
              </p:nvSpPr>
              <p:spPr bwMode="auto">
                <a:xfrm>
                  <a:off x="1611" y="2669"/>
                  <a:ext cx="894" cy="998"/>
                </a:xfrm>
                <a:custGeom>
                  <a:avLst/>
                  <a:gdLst>
                    <a:gd name="T0" fmla="*/ 590 w 894"/>
                    <a:gd name="T1" fmla="*/ 0 h 998"/>
                    <a:gd name="T2" fmla="*/ 0 w 894"/>
                    <a:gd name="T3" fmla="*/ 0 h 998"/>
                    <a:gd name="T4" fmla="*/ 0 w 894"/>
                    <a:gd name="T5" fmla="*/ 996 h 998"/>
                    <a:gd name="T6" fmla="*/ 894 w 894"/>
                    <a:gd name="T7" fmla="*/ 998 h 998"/>
                    <a:gd name="T8" fmla="*/ 894 w 894"/>
                    <a:gd name="T9" fmla="*/ 128 h 998"/>
                    <a:gd name="T10" fmla="*/ 590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90" y="0"/>
                      </a:moveTo>
                      <a:lnTo>
                        <a:pt x="0" y="0"/>
                      </a:lnTo>
                      <a:lnTo>
                        <a:pt x="0" y="996"/>
                      </a:lnTo>
                      <a:lnTo>
                        <a:pt x="894" y="998"/>
                      </a:lnTo>
                      <a:lnTo>
                        <a:pt x="894" y="128"/>
                      </a:lnTo>
                      <a:lnTo>
                        <a:pt x="59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319" name="Group 114"/>
                <p:cNvGrpSpPr>
                  <a:grpSpLocks/>
                </p:cNvGrpSpPr>
                <p:nvPr/>
              </p:nvGrpSpPr>
              <p:grpSpPr bwMode="auto">
                <a:xfrm>
                  <a:off x="1587" y="2645"/>
                  <a:ext cx="896" cy="1000"/>
                  <a:chOff x="1587" y="2645"/>
                  <a:chExt cx="896" cy="1000"/>
                </a:xfrm>
              </p:grpSpPr>
              <p:sp>
                <p:nvSpPr>
                  <p:cNvPr id="321" name="Rectangle 115"/>
                  <p:cNvSpPr>
                    <a:spLocks noChangeArrowheads="1"/>
                  </p:cNvSpPr>
                  <p:nvPr/>
                </p:nvSpPr>
                <p:spPr bwMode="auto">
                  <a:xfrm>
                    <a:off x="1587" y="2645"/>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2" name="Rectangle 116"/>
                  <p:cNvSpPr>
                    <a:spLocks noChangeArrowheads="1"/>
                  </p:cNvSpPr>
                  <p:nvPr/>
                </p:nvSpPr>
                <p:spPr bwMode="auto">
                  <a:xfrm>
                    <a:off x="1587" y="2707"/>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3" name="Rectangle 117"/>
                  <p:cNvSpPr>
                    <a:spLocks noChangeArrowheads="1"/>
                  </p:cNvSpPr>
                  <p:nvPr/>
                </p:nvSpPr>
                <p:spPr bwMode="auto">
                  <a:xfrm>
                    <a:off x="1587" y="2769"/>
                    <a:ext cx="896"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4" name="Rectangle 118"/>
                  <p:cNvSpPr>
                    <a:spLocks noChangeArrowheads="1"/>
                  </p:cNvSpPr>
                  <p:nvPr/>
                </p:nvSpPr>
                <p:spPr bwMode="auto">
                  <a:xfrm>
                    <a:off x="1587" y="2833"/>
                    <a:ext cx="896" cy="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5" name="Rectangle 119"/>
                  <p:cNvSpPr>
                    <a:spLocks noChangeArrowheads="1"/>
                  </p:cNvSpPr>
                  <p:nvPr/>
                </p:nvSpPr>
                <p:spPr bwMode="auto">
                  <a:xfrm>
                    <a:off x="1587" y="2895"/>
                    <a:ext cx="896"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6" name="Rectangle 120"/>
                  <p:cNvSpPr>
                    <a:spLocks noChangeArrowheads="1"/>
                  </p:cNvSpPr>
                  <p:nvPr/>
                </p:nvSpPr>
                <p:spPr bwMode="auto">
                  <a:xfrm>
                    <a:off x="1587" y="2957"/>
                    <a:ext cx="896" cy="63"/>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7" name="Rectangle 121"/>
                  <p:cNvSpPr>
                    <a:spLocks noChangeArrowheads="1"/>
                  </p:cNvSpPr>
                  <p:nvPr/>
                </p:nvSpPr>
                <p:spPr bwMode="auto">
                  <a:xfrm>
                    <a:off x="1587" y="3020"/>
                    <a:ext cx="896" cy="6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8" name="Rectangle 122"/>
                  <p:cNvSpPr>
                    <a:spLocks noChangeArrowheads="1"/>
                  </p:cNvSpPr>
                  <p:nvPr/>
                </p:nvSpPr>
                <p:spPr bwMode="auto">
                  <a:xfrm>
                    <a:off x="1587" y="3082"/>
                    <a:ext cx="896"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29" name="Rectangle 123"/>
                  <p:cNvSpPr>
                    <a:spLocks noChangeArrowheads="1"/>
                  </p:cNvSpPr>
                  <p:nvPr/>
                </p:nvSpPr>
                <p:spPr bwMode="auto">
                  <a:xfrm>
                    <a:off x="1587" y="3144"/>
                    <a:ext cx="896" cy="6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0" name="Rectangle 124"/>
                  <p:cNvSpPr>
                    <a:spLocks noChangeArrowheads="1"/>
                  </p:cNvSpPr>
                  <p:nvPr/>
                </p:nvSpPr>
                <p:spPr bwMode="auto">
                  <a:xfrm>
                    <a:off x="1587" y="3208"/>
                    <a:ext cx="896"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1" name="Rectangle 125"/>
                  <p:cNvSpPr>
                    <a:spLocks noChangeArrowheads="1"/>
                  </p:cNvSpPr>
                  <p:nvPr/>
                </p:nvSpPr>
                <p:spPr bwMode="auto">
                  <a:xfrm>
                    <a:off x="1587" y="3270"/>
                    <a:ext cx="896"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2" name="Rectangle 126"/>
                  <p:cNvSpPr>
                    <a:spLocks noChangeArrowheads="1"/>
                  </p:cNvSpPr>
                  <p:nvPr/>
                </p:nvSpPr>
                <p:spPr bwMode="auto">
                  <a:xfrm>
                    <a:off x="1587" y="3332"/>
                    <a:ext cx="896"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3" name="Rectangle 127"/>
                  <p:cNvSpPr>
                    <a:spLocks noChangeArrowheads="1"/>
                  </p:cNvSpPr>
                  <p:nvPr/>
                </p:nvSpPr>
                <p:spPr bwMode="auto">
                  <a:xfrm>
                    <a:off x="1587" y="3394"/>
                    <a:ext cx="896" cy="6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4" name="Rectangle 128"/>
                  <p:cNvSpPr>
                    <a:spLocks noChangeArrowheads="1"/>
                  </p:cNvSpPr>
                  <p:nvPr/>
                </p:nvSpPr>
                <p:spPr bwMode="auto">
                  <a:xfrm>
                    <a:off x="1587" y="3456"/>
                    <a:ext cx="896" cy="65"/>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5" name="Rectangle 129"/>
                  <p:cNvSpPr>
                    <a:spLocks noChangeArrowheads="1"/>
                  </p:cNvSpPr>
                  <p:nvPr/>
                </p:nvSpPr>
                <p:spPr bwMode="auto">
                  <a:xfrm>
                    <a:off x="1587" y="3521"/>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6" name="Rectangle 130"/>
                  <p:cNvSpPr>
                    <a:spLocks noChangeArrowheads="1"/>
                  </p:cNvSpPr>
                  <p:nvPr/>
                </p:nvSpPr>
                <p:spPr bwMode="auto">
                  <a:xfrm>
                    <a:off x="1587" y="3583"/>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7" name="Freeform 131"/>
                  <p:cNvSpPr>
                    <a:spLocks/>
                  </p:cNvSpPr>
                  <p:nvPr/>
                </p:nvSpPr>
                <p:spPr bwMode="auto">
                  <a:xfrm>
                    <a:off x="1587" y="2645"/>
                    <a:ext cx="894" cy="998"/>
                  </a:xfrm>
                  <a:custGeom>
                    <a:avLst/>
                    <a:gdLst>
                      <a:gd name="T0" fmla="*/ 590 w 894"/>
                      <a:gd name="T1" fmla="*/ 0 h 998"/>
                      <a:gd name="T2" fmla="*/ 0 w 894"/>
                      <a:gd name="T3" fmla="*/ 0 h 998"/>
                      <a:gd name="T4" fmla="*/ 0 w 894"/>
                      <a:gd name="T5" fmla="*/ 996 h 998"/>
                      <a:gd name="T6" fmla="*/ 894 w 894"/>
                      <a:gd name="T7" fmla="*/ 998 h 998"/>
                      <a:gd name="T8" fmla="*/ 894 w 894"/>
                      <a:gd name="T9" fmla="*/ 128 h 998"/>
                      <a:gd name="T10" fmla="*/ 590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90" y="0"/>
                        </a:moveTo>
                        <a:lnTo>
                          <a:pt x="0" y="0"/>
                        </a:lnTo>
                        <a:lnTo>
                          <a:pt x="0" y="996"/>
                        </a:lnTo>
                        <a:lnTo>
                          <a:pt x="894" y="998"/>
                        </a:lnTo>
                        <a:lnTo>
                          <a:pt x="894" y="128"/>
                        </a:lnTo>
                        <a:lnTo>
                          <a:pt x="590" y="0"/>
                        </a:lnTo>
                        <a:close/>
                      </a:path>
                    </a:pathLst>
                  </a:custGeom>
                  <a:solidFill>
                    <a:srgbClr val="F7F7F7"/>
                  </a:solidFill>
                  <a:ln w="0">
                    <a:solidFill>
                      <a:srgbClr val="FFFFFF"/>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8" name="Freeform 132"/>
                  <p:cNvSpPr>
                    <a:spLocks/>
                  </p:cNvSpPr>
                  <p:nvPr/>
                </p:nvSpPr>
                <p:spPr bwMode="auto">
                  <a:xfrm>
                    <a:off x="1587" y="2645"/>
                    <a:ext cx="894" cy="998"/>
                  </a:xfrm>
                  <a:custGeom>
                    <a:avLst/>
                    <a:gdLst>
                      <a:gd name="T0" fmla="*/ 590 w 894"/>
                      <a:gd name="T1" fmla="*/ 0 h 998"/>
                      <a:gd name="T2" fmla="*/ 0 w 894"/>
                      <a:gd name="T3" fmla="*/ 0 h 998"/>
                      <a:gd name="T4" fmla="*/ 0 w 894"/>
                      <a:gd name="T5" fmla="*/ 996 h 998"/>
                      <a:gd name="T6" fmla="*/ 894 w 894"/>
                      <a:gd name="T7" fmla="*/ 998 h 998"/>
                      <a:gd name="T8" fmla="*/ 894 w 894"/>
                      <a:gd name="T9" fmla="*/ 128 h 998"/>
                      <a:gd name="T10" fmla="*/ 590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90" y="0"/>
                        </a:moveTo>
                        <a:lnTo>
                          <a:pt x="0" y="0"/>
                        </a:lnTo>
                        <a:lnTo>
                          <a:pt x="0" y="996"/>
                        </a:lnTo>
                        <a:lnTo>
                          <a:pt x="894" y="998"/>
                        </a:lnTo>
                        <a:lnTo>
                          <a:pt x="894" y="128"/>
                        </a:lnTo>
                        <a:lnTo>
                          <a:pt x="5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39" name="Rectangle 133"/>
                  <p:cNvSpPr>
                    <a:spLocks noChangeArrowheads="1"/>
                  </p:cNvSpPr>
                  <p:nvPr/>
                </p:nvSpPr>
                <p:spPr bwMode="auto">
                  <a:xfrm>
                    <a:off x="1587" y="2645"/>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0" name="Rectangle 134"/>
                  <p:cNvSpPr>
                    <a:spLocks noChangeArrowheads="1"/>
                  </p:cNvSpPr>
                  <p:nvPr/>
                </p:nvSpPr>
                <p:spPr bwMode="auto">
                  <a:xfrm>
                    <a:off x="1587" y="2707"/>
                    <a:ext cx="896"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1" name="Rectangle 135"/>
                  <p:cNvSpPr>
                    <a:spLocks noChangeArrowheads="1"/>
                  </p:cNvSpPr>
                  <p:nvPr/>
                </p:nvSpPr>
                <p:spPr bwMode="auto">
                  <a:xfrm>
                    <a:off x="1587" y="2769"/>
                    <a:ext cx="896"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2" name="Rectangle 136"/>
                  <p:cNvSpPr>
                    <a:spLocks noChangeArrowheads="1"/>
                  </p:cNvSpPr>
                  <p:nvPr/>
                </p:nvSpPr>
                <p:spPr bwMode="auto">
                  <a:xfrm>
                    <a:off x="1587" y="2833"/>
                    <a:ext cx="896" cy="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3" name="Rectangle 137"/>
                  <p:cNvSpPr>
                    <a:spLocks noChangeArrowheads="1"/>
                  </p:cNvSpPr>
                  <p:nvPr/>
                </p:nvSpPr>
                <p:spPr bwMode="auto">
                  <a:xfrm>
                    <a:off x="1587" y="2895"/>
                    <a:ext cx="896"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4" name="Rectangle 138"/>
                  <p:cNvSpPr>
                    <a:spLocks noChangeArrowheads="1"/>
                  </p:cNvSpPr>
                  <p:nvPr/>
                </p:nvSpPr>
                <p:spPr bwMode="auto">
                  <a:xfrm>
                    <a:off x="1587" y="2957"/>
                    <a:ext cx="896" cy="63"/>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5" name="Rectangle 139"/>
                  <p:cNvSpPr>
                    <a:spLocks noChangeArrowheads="1"/>
                  </p:cNvSpPr>
                  <p:nvPr/>
                </p:nvSpPr>
                <p:spPr bwMode="auto">
                  <a:xfrm>
                    <a:off x="1587" y="3020"/>
                    <a:ext cx="896" cy="6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6" name="Rectangle 140"/>
                  <p:cNvSpPr>
                    <a:spLocks noChangeArrowheads="1"/>
                  </p:cNvSpPr>
                  <p:nvPr/>
                </p:nvSpPr>
                <p:spPr bwMode="auto">
                  <a:xfrm>
                    <a:off x="1587" y="3082"/>
                    <a:ext cx="896"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7" name="Rectangle 141"/>
                  <p:cNvSpPr>
                    <a:spLocks noChangeArrowheads="1"/>
                  </p:cNvSpPr>
                  <p:nvPr/>
                </p:nvSpPr>
                <p:spPr bwMode="auto">
                  <a:xfrm>
                    <a:off x="1587" y="3144"/>
                    <a:ext cx="896" cy="6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8" name="Rectangle 142"/>
                  <p:cNvSpPr>
                    <a:spLocks noChangeArrowheads="1"/>
                  </p:cNvSpPr>
                  <p:nvPr/>
                </p:nvSpPr>
                <p:spPr bwMode="auto">
                  <a:xfrm>
                    <a:off x="1587" y="3208"/>
                    <a:ext cx="896"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49" name="Rectangle 143"/>
                  <p:cNvSpPr>
                    <a:spLocks noChangeArrowheads="1"/>
                  </p:cNvSpPr>
                  <p:nvPr/>
                </p:nvSpPr>
                <p:spPr bwMode="auto">
                  <a:xfrm>
                    <a:off x="1587" y="3270"/>
                    <a:ext cx="896"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50" name="Rectangle 144"/>
                  <p:cNvSpPr>
                    <a:spLocks noChangeArrowheads="1"/>
                  </p:cNvSpPr>
                  <p:nvPr/>
                </p:nvSpPr>
                <p:spPr bwMode="auto">
                  <a:xfrm>
                    <a:off x="1587" y="3332"/>
                    <a:ext cx="896"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51" name="Rectangle 145"/>
                  <p:cNvSpPr>
                    <a:spLocks noChangeArrowheads="1"/>
                  </p:cNvSpPr>
                  <p:nvPr/>
                </p:nvSpPr>
                <p:spPr bwMode="auto">
                  <a:xfrm>
                    <a:off x="1587" y="3394"/>
                    <a:ext cx="896" cy="6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52" name="Rectangle 146"/>
                  <p:cNvSpPr>
                    <a:spLocks noChangeArrowheads="1"/>
                  </p:cNvSpPr>
                  <p:nvPr/>
                </p:nvSpPr>
                <p:spPr bwMode="auto">
                  <a:xfrm>
                    <a:off x="1587" y="3456"/>
                    <a:ext cx="896" cy="65"/>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53" name="Rectangle 147"/>
                  <p:cNvSpPr>
                    <a:spLocks noChangeArrowheads="1"/>
                  </p:cNvSpPr>
                  <p:nvPr/>
                </p:nvSpPr>
                <p:spPr bwMode="auto">
                  <a:xfrm>
                    <a:off x="1587" y="3521"/>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54" name="Rectangle 148"/>
                  <p:cNvSpPr>
                    <a:spLocks noChangeArrowheads="1"/>
                  </p:cNvSpPr>
                  <p:nvPr/>
                </p:nvSpPr>
                <p:spPr bwMode="auto">
                  <a:xfrm>
                    <a:off x="1587" y="3583"/>
                    <a:ext cx="896"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320" name="Freeform 149"/>
                <p:cNvSpPr>
                  <a:spLocks/>
                </p:cNvSpPr>
                <p:nvPr/>
              </p:nvSpPr>
              <p:spPr bwMode="auto">
                <a:xfrm>
                  <a:off x="1587" y="2645"/>
                  <a:ext cx="894" cy="998"/>
                </a:xfrm>
                <a:custGeom>
                  <a:avLst/>
                  <a:gdLst>
                    <a:gd name="T0" fmla="*/ 590 w 894"/>
                    <a:gd name="T1" fmla="*/ 0 h 998"/>
                    <a:gd name="T2" fmla="*/ 0 w 894"/>
                    <a:gd name="T3" fmla="*/ 0 h 998"/>
                    <a:gd name="T4" fmla="*/ 0 w 894"/>
                    <a:gd name="T5" fmla="*/ 996 h 998"/>
                    <a:gd name="T6" fmla="*/ 894 w 894"/>
                    <a:gd name="T7" fmla="*/ 998 h 998"/>
                    <a:gd name="T8" fmla="*/ 894 w 894"/>
                    <a:gd name="T9" fmla="*/ 128 h 998"/>
                    <a:gd name="T10" fmla="*/ 590 w 894"/>
                    <a:gd name="T11" fmla="*/ 0 h 998"/>
                  </a:gdLst>
                  <a:ahLst/>
                  <a:cxnLst>
                    <a:cxn ang="0">
                      <a:pos x="T0" y="T1"/>
                    </a:cxn>
                    <a:cxn ang="0">
                      <a:pos x="T2" y="T3"/>
                    </a:cxn>
                    <a:cxn ang="0">
                      <a:pos x="T4" y="T5"/>
                    </a:cxn>
                    <a:cxn ang="0">
                      <a:pos x="T6" y="T7"/>
                    </a:cxn>
                    <a:cxn ang="0">
                      <a:pos x="T8" y="T9"/>
                    </a:cxn>
                    <a:cxn ang="0">
                      <a:pos x="T10" y="T11"/>
                    </a:cxn>
                  </a:cxnLst>
                  <a:rect l="0" t="0" r="r" b="b"/>
                  <a:pathLst>
                    <a:path w="894" h="998">
                      <a:moveTo>
                        <a:pt x="590" y="0"/>
                      </a:moveTo>
                      <a:lnTo>
                        <a:pt x="0" y="0"/>
                      </a:lnTo>
                      <a:lnTo>
                        <a:pt x="0" y="996"/>
                      </a:lnTo>
                      <a:lnTo>
                        <a:pt x="894" y="998"/>
                      </a:lnTo>
                      <a:lnTo>
                        <a:pt x="894" y="128"/>
                      </a:lnTo>
                      <a:lnTo>
                        <a:pt x="590"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274" name="Freeform 150"/>
              <p:cNvSpPr>
                <a:spLocks/>
              </p:cNvSpPr>
              <p:nvPr/>
            </p:nvSpPr>
            <p:spPr bwMode="auto">
              <a:xfrm>
                <a:off x="2171" y="2671"/>
                <a:ext cx="310" cy="218"/>
              </a:xfrm>
              <a:custGeom>
                <a:avLst/>
                <a:gdLst>
                  <a:gd name="T0" fmla="*/ 10 w 310"/>
                  <a:gd name="T1" fmla="*/ 0 h 218"/>
                  <a:gd name="T2" fmla="*/ 0 w 310"/>
                  <a:gd name="T3" fmla="*/ 0 h 218"/>
                  <a:gd name="T4" fmla="*/ 8 w 310"/>
                  <a:gd name="T5" fmla="*/ 8 h 218"/>
                  <a:gd name="T6" fmla="*/ 14 w 310"/>
                  <a:gd name="T7" fmla="*/ 18 h 218"/>
                  <a:gd name="T8" fmla="*/ 22 w 310"/>
                  <a:gd name="T9" fmla="*/ 26 h 218"/>
                  <a:gd name="T10" fmla="*/ 26 w 310"/>
                  <a:gd name="T11" fmla="*/ 36 h 218"/>
                  <a:gd name="T12" fmla="*/ 32 w 310"/>
                  <a:gd name="T13" fmla="*/ 46 h 218"/>
                  <a:gd name="T14" fmla="*/ 36 w 310"/>
                  <a:gd name="T15" fmla="*/ 54 h 218"/>
                  <a:gd name="T16" fmla="*/ 40 w 310"/>
                  <a:gd name="T17" fmla="*/ 62 h 218"/>
                  <a:gd name="T18" fmla="*/ 44 w 310"/>
                  <a:gd name="T19" fmla="*/ 70 h 218"/>
                  <a:gd name="T20" fmla="*/ 50 w 310"/>
                  <a:gd name="T21" fmla="*/ 82 h 218"/>
                  <a:gd name="T22" fmla="*/ 54 w 310"/>
                  <a:gd name="T23" fmla="*/ 94 h 218"/>
                  <a:gd name="T24" fmla="*/ 58 w 310"/>
                  <a:gd name="T25" fmla="*/ 110 h 218"/>
                  <a:gd name="T26" fmla="*/ 60 w 310"/>
                  <a:gd name="T27" fmla="*/ 122 h 218"/>
                  <a:gd name="T28" fmla="*/ 62 w 310"/>
                  <a:gd name="T29" fmla="*/ 132 h 218"/>
                  <a:gd name="T30" fmla="*/ 64 w 310"/>
                  <a:gd name="T31" fmla="*/ 146 h 218"/>
                  <a:gd name="T32" fmla="*/ 64 w 310"/>
                  <a:gd name="T33" fmla="*/ 158 h 218"/>
                  <a:gd name="T34" fmla="*/ 66 w 310"/>
                  <a:gd name="T35" fmla="*/ 168 h 218"/>
                  <a:gd name="T36" fmla="*/ 66 w 310"/>
                  <a:gd name="T37" fmla="*/ 178 h 218"/>
                  <a:gd name="T38" fmla="*/ 66 w 310"/>
                  <a:gd name="T39" fmla="*/ 190 h 218"/>
                  <a:gd name="T40" fmla="*/ 68 w 310"/>
                  <a:gd name="T41" fmla="*/ 204 h 218"/>
                  <a:gd name="T42" fmla="*/ 68 w 310"/>
                  <a:gd name="T43" fmla="*/ 218 h 218"/>
                  <a:gd name="T44" fmla="*/ 76 w 310"/>
                  <a:gd name="T45" fmla="*/ 210 h 218"/>
                  <a:gd name="T46" fmla="*/ 86 w 310"/>
                  <a:gd name="T47" fmla="*/ 202 h 218"/>
                  <a:gd name="T48" fmla="*/ 96 w 310"/>
                  <a:gd name="T49" fmla="*/ 196 h 218"/>
                  <a:gd name="T50" fmla="*/ 106 w 310"/>
                  <a:gd name="T51" fmla="*/ 186 h 218"/>
                  <a:gd name="T52" fmla="*/ 118 w 310"/>
                  <a:gd name="T53" fmla="*/ 180 h 218"/>
                  <a:gd name="T54" fmla="*/ 126 w 310"/>
                  <a:gd name="T55" fmla="*/ 176 h 218"/>
                  <a:gd name="T56" fmla="*/ 138 w 310"/>
                  <a:gd name="T57" fmla="*/ 168 h 218"/>
                  <a:gd name="T58" fmla="*/ 150 w 310"/>
                  <a:gd name="T59" fmla="*/ 164 h 218"/>
                  <a:gd name="T60" fmla="*/ 162 w 310"/>
                  <a:gd name="T61" fmla="*/ 158 h 218"/>
                  <a:gd name="T62" fmla="*/ 176 w 310"/>
                  <a:gd name="T63" fmla="*/ 152 h 218"/>
                  <a:gd name="T64" fmla="*/ 188 w 310"/>
                  <a:gd name="T65" fmla="*/ 150 h 218"/>
                  <a:gd name="T66" fmla="*/ 202 w 310"/>
                  <a:gd name="T67" fmla="*/ 146 h 218"/>
                  <a:gd name="T68" fmla="*/ 216 w 310"/>
                  <a:gd name="T69" fmla="*/ 142 h 218"/>
                  <a:gd name="T70" fmla="*/ 234 w 310"/>
                  <a:gd name="T71" fmla="*/ 140 h 218"/>
                  <a:gd name="T72" fmla="*/ 250 w 310"/>
                  <a:gd name="T73" fmla="*/ 136 h 218"/>
                  <a:gd name="T74" fmla="*/ 266 w 310"/>
                  <a:gd name="T75" fmla="*/ 132 h 218"/>
                  <a:gd name="T76" fmla="*/ 282 w 310"/>
                  <a:gd name="T77" fmla="*/ 130 h 218"/>
                  <a:gd name="T78" fmla="*/ 294 w 310"/>
                  <a:gd name="T79" fmla="*/ 130 h 218"/>
                  <a:gd name="T80" fmla="*/ 310 w 310"/>
                  <a:gd name="T81" fmla="*/ 130 h 218"/>
                  <a:gd name="T82" fmla="*/ 310 w 310"/>
                  <a:gd name="T83" fmla="*/ 128 h 218"/>
                  <a:gd name="T84" fmla="*/ 10 w 310"/>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218">
                    <a:moveTo>
                      <a:pt x="10" y="0"/>
                    </a:moveTo>
                    <a:lnTo>
                      <a:pt x="0" y="0"/>
                    </a:lnTo>
                    <a:lnTo>
                      <a:pt x="8" y="8"/>
                    </a:lnTo>
                    <a:lnTo>
                      <a:pt x="14" y="18"/>
                    </a:lnTo>
                    <a:lnTo>
                      <a:pt x="22" y="26"/>
                    </a:lnTo>
                    <a:lnTo>
                      <a:pt x="26" y="36"/>
                    </a:lnTo>
                    <a:lnTo>
                      <a:pt x="32" y="46"/>
                    </a:lnTo>
                    <a:lnTo>
                      <a:pt x="36" y="54"/>
                    </a:lnTo>
                    <a:lnTo>
                      <a:pt x="40" y="62"/>
                    </a:lnTo>
                    <a:lnTo>
                      <a:pt x="44" y="70"/>
                    </a:lnTo>
                    <a:lnTo>
                      <a:pt x="50" y="82"/>
                    </a:lnTo>
                    <a:lnTo>
                      <a:pt x="54" y="94"/>
                    </a:lnTo>
                    <a:lnTo>
                      <a:pt x="58" y="110"/>
                    </a:lnTo>
                    <a:lnTo>
                      <a:pt x="60" y="122"/>
                    </a:lnTo>
                    <a:lnTo>
                      <a:pt x="62" y="132"/>
                    </a:lnTo>
                    <a:lnTo>
                      <a:pt x="64" y="146"/>
                    </a:lnTo>
                    <a:lnTo>
                      <a:pt x="64" y="158"/>
                    </a:lnTo>
                    <a:lnTo>
                      <a:pt x="66" y="168"/>
                    </a:lnTo>
                    <a:lnTo>
                      <a:pt x="66" y="178"/>
                    </a:lnTo>
                    <a:lnTo>
                      <a:pt x="66" y="190"/>
                    </a:lnTo>
                    <a:lnTo>
                      <a:pt x="68" y="204"/>
                    </a:lnTo>
                    <a:lnTo>
                      <a:pt x="68" y="218"/>
                    </a:lnTo>
                    <a:lnTo>
                      <a:pt x="76" y="210"/>
                    </a:lnTo>
                    <a:lnTo>
                      <a:pt x="86" y="202"/>
                    </a:lnTo>
                    <a:lnTo>
                      <a:pt x="96" y="196"/>
                    </a:lnTo>
                    <a:lnTo>
                      <a:pt x="106" y="186"/>
                    </a:lnTo>
                    <a:lnTo>
                      <a:pt x="118" y="180"/>
                    </a:lnTo>
                    <a:lnTo>
                      <a:pt x="126" y="176"/>
                    </a:lnTo>
                    <a:lnTo>
                      <a:pt x="138" y="168"/>
                    </a:lnTo>
                    <a:lnTo>
                      <a:pt x="150" y="164"/>
                    </a:lnTo>
                    <a:lnTo>
                      <a:pt x="162" y="158"/>
                    </a:lnTo>
                    <a:lnTo>
                      <a:pt x="176" y="152"/>
                    </a:lnTo>
                    <a:lnTo>
                      <a:pt x="188" y="150"/>
                    </a:lnTo>
                    <a:lnTo>
                      <a:pt x="202" y="146"/>
                    </a:lnTo>
                    <a:lnTo>
                      <a:pt x="216" y="142"/>
                    </a:lnTo>
                    <a:lnTo>
                      <a:pt x="234" y="140"/>
                    </a:lnTo>
                    <a:lnTo>
                      <a:pt x="250" y="136"/>
                    </a:lnTo>
                    <a:lnTo>
                      <a:pt x="266" y="132"/>
                    </a:lnTo>
                    <a:lnTo>
                      <a:pt x="282" y="130"/>
                    </a:lnTo>
                    <a:lnTo>
                      <a:pt x="294" y="130"/>
                    </a:lnTo>
                    <a:lnTo>
                      <a:pt x="310" y="130"/>
                    </a:lnTo>
                    <a:lnTo>
                      <a:pt x="310"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75" name="Freeform 151"/>
              <p:cNvSpPr>
                <a:spLocks/>
              </p:cNvSpPr>
              <p:nvPr/>
            </p:nvSpPr>
            <p:spPr bwMode="auto">
              <a:xfrm>
                <a:off x="2185" y="2673"/>
                <a:ext cx="286" cy="194"/>
              </a:xfrm>
              <a:custGeom>
                <a:avLst/>
                <a:gdLst>
                  <a:gd name="T0" fmla="*/ 0 w 286"/>
                  <a:gd name="T1" fmla="*/ 0 h 194"/>
                  <a:gd name="T2" fmla="*/ 8 w 286"/>
                  <a:gd name="T3" fmla="*/ 8 h 194"/>
                  <a:gd name="T4" fmla="*/ 18 w 286"/>
                  <a:gd name="T5" fmla="*/ 20 h 194"/>
                  <a:gd name="T6" fmla="*/ 22 w 286"/>
                  <a:gd name="T7" fmla="*/ 26 h 194"/>
                  <a:gd name="T8" fmla="*/ 28 w 286"/>
                  <a:gd name="T9" fmla="*/ 36 h 194"/>
                  <a:gd name="T10" fmla="*/ 36 w 286"/>
                  <a:gd name="T11" fmla="*/ 44 h 194"/>
                  <a:gd name="T12" fmla="*/ 42 w 286"/>
                  <a:gd name="T13" fmla="*/ 58 h 194"/>
                  <a:gd name="T14" fmla="*/ 48 w 286"/>
                  <a:gd name="T15" fmla="*/ 76 h 194"/>
                  <a:gd name="T16" fmla="*/ 52 w 286"/>
                  <a:gd name="T17" fmla="*/ 86 h 194"/>
                  <a:gd name="T18" fmla="*/ 56 w 286"/>
                  <a:gd name="T19" fmla="*/ 100 h 194"/>
                  <a:gd name="T20" fmla="*/ 60 w 286"/>
                  <a:gd name="T21" fmla="*/ 116 h 194"/>
                  <a:gd name="T22" fmla="*/ 62 w 286"/>
                  <a:gd name="T23" fmla="*/ 128 h 194"/>
                  <a:gd name="T24" fmla="*/ 64 w 286"/>
                  <a:gd name="T25" fmla="*/ 142 h 194"/>
                  <a:gd name="T26" fmla="*/ 64 w 286"/>
                  <a:gd name="T27" fmla="*/ 154 h 194"/>
                  <a:gd name="T28" fmla="*/ 64 w 286"/>
                  <a:gd name="T29" fmla="*/ 168 h 194"/>
                  <a:gd name="T30" fmla="*/ 64 w 286"/>
                  <a:gd name="T31" fmla="*/ 180 h 194"/>
                  <a:gd name="T32" fmla="*/ 64 w 286"/>
                  <a:gd name="T33" fmla="*/ 194 h 194"/>
                  <a:gd name="T34" fmla="*/ 72 w 286"/>
                  <a:gd name="T35" fmla="*/ 188 h 194"/>
                  <a:gd name="T36" fmla="*/ 78 w 286"/>
                  <a:gd name="T37" fmla="*/ 180 h 194"/>
                  <a:gd name="T38" fmla="*/ 88 w 286"/>
                  <a:gd name="T39" fmla="*/ 174 h 194"/>
                  <a:gd name="T40" fmla="*/ 100 w 286"/>
                  <a:gd name="T41" fmla="*/ 166 h 194"/>
                  <a:gd name="T42" fmla="*/ 112 w 286"/>
                  <a:gd name="T43" fmla="*/ 160 h 194"/>
                  <a:gd name="T44" fmla="*/ 126 w 286"/>
                  <a:gd name="T45" fmla="*/ 152 h 194"/>
                  <a:gd name="T46" fmla="*/ 138 w 286"/>
                  <a:gd name="T47" fmla="*/ 148 h 194"/>
                  <a:gd name="T48" fmla="*/ 152 w 286"/>
                  <a:gd name="T49" fmla="*/ 142 h 194"/>
                  <a:gd name="T50" fmla="*/ 174 w 286"/>
                  <a:gd name="T51" fmla="*/ 136 h 194"/>
                  <a:gd name="T52" fmla="*/ 188 w 286"/>
                  <a:gd name="T53" fmla="*/ 134 h 194"/>
                  <a:gd name="T54" fmla="*/ 202 w 286"/>
                  <a:gd name="T55" fmla="*/ 128 h 194"/>
                  <a:gd name="T56" fmla="*/ 218 w 286"/>
                  <a:gd name="T57" fmla="*/ 126 h 194"/>
                  <a:gd name="T58" fmla="*/ 234 w 286"/>
                  <a:gd name="T59" fmla="*/ 124 h 194"/>
                  <a:gd name="T60" fmla="*/ 250 w 286"/>
                  <a:gd name="T61" fmla="*/ 122 h 194"/>
                  <a:gd name="T62" fmla="*/ 266 w 286"/>
                  <a:gd name="T63" fmla="*/ 118 h 194"/>
                  <a:gd name="T64" fmla="*/ 286 w 286"/>
                  <a:gd name="T65" fmla="*/ 118 h 194"/>
                  <a:gd name="T66" fmla="*/ 0 w 286"/>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194">
                    <a:moveTo>
                      <a:pt x="0" y="0"/>
                    </a:moveTo>
                    <a:lnTo>
                      <a:pt x="8" y="8"/>
                    </a:lnTo>
                    <a:lnTo>
                      <a:pt x="18" y="20"/>
                    </a:lnTo>
                    <a:lnTo>
                      <a:pt x="22" y="26"/>
                    </a:lnTo>
                    <a:lnTo>
                      <a:pt x="28" y="36"/>
                    </a:lnTo>
                    <a:lnTo>
                      <a:pt x="36" y="44"/>
                    </a:lnTo>
                    <a:lnTo>
                      <a:pt x="42" y="58"/>
                    </a:lnTo>
                    <a:lnTo>
                      <a:pt x="48" y="76"/>
                    </a:lnTo>
                    <a:lnTo>
                      <a:pt x="52" y="86"/>
                    </a:lnTo>
                    <a:lnTo>
                      <a:pt x="56" y="100"/>
                    </a:lnTo>
                    <a:lnTo>
                      <a:pt x="60" y="116"/>
                    </a:lnTo>
                    <a:lnTo>
                      <a:pt x="62" y="128"/>
                    </a:lnTo>
                    <a:lnTo>
                      <a:pt x="64" y="142"/>
                    </a:lnTo>
                    <a:lnTo>
                      <a:pt x="64" y="154"/>
                    </a:lnTo>
                    <a:lnTo>
                      <a:pt x="64" y="168"/>
                    </a:lnTo>
                    <a:lnTo>
                      <a:pt x="64" y="180"/>
                    </a:lnTo>
                    <a:lnTo>
                      <a:pt x="64" y="194"/>
                    </a:lnTo>
                    <a:lnTo>
                      <a:pt x="72" y="188"/>
                    </a:lnTo>
                    <a:lnTo>
                      <a:pt x="78" y="180"/>
                    </a:lnTo>
                    <a:lnTo>
                      <a:pt x="88" y="174"/>
                    </a:lnTo>
                    <a:lnTo>
                      <a:pt x="100" y="166"/>
                    </a:lnTo>
                    <a:lnTo>
                      <a:pt x="112" y="160"/>
                    </a:lnTo>
                    <a:lnTo>
                      <a:pt x="126" y="152"/>
                    </a:lnTo>
                    <a:lnTo>
                      <a:pt x="138" y="148"/>
                    </a:lnTo>
                    <a:lnTo>
                      <a:pt x="152" y="142"/>
                    </a:lnTo>
                    <a:lnTo>
                      <a:pt x="174" y="136"/>
                    </a:lnTo>
                    <a:lnTo>
                      <a:pt x="188" y="134"/>
                    </a:lnTo>
                    <a:lnTo>
                      <a:pt x="202" y="128"/>
                    </a:lnTo>
                    <a:lnTo>
                      <a:pt x="218" y="126"/>
                    </a:lnTo>
                    <a:lnTo>
                      <a:pt x="234" y="124"/>
                    </a:lnTo>
                    <a:lnTo>
                      <a:pt x="250" y="122"/>
                    </a:lnTo>
                    <a:lnTo>
                      <a:pt x="266" y="118"/>
                    </a:lnTo>
                    <a:lnTo>
                      <a:pt x="286"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76" name="Freeform 152"/>
              <p:cNvSpPr>
                <a:spLocks/>
              </p:cNvSpPr>
              <p:nvPr/>
            </p:nvSpPr>
            <p:spPr bwMode="auto">
              <a:xfrm>
                <a:off x="2195" y="2673"/>
                <a:ext cx="260" cy="182"/>
              </a:xfrm>
              <a:custGeom>
                <a:avLst/>
                <a:gdLst>
                  <a:gd name="T0" fmla="*/ 0 w 260"/>
                  <a:gd name="T1" fmla="*/ 0 h 182"/>
                  <a:gd name="T2" fmla="*/ 8 w 260"/>
                  <a:gd name="T3" fmla="*/ 8 h 182"/>
                  <a:gd name="T4" fmla="*/ 18 w 260"/>
                  <a:gd name="T5" fmla="*/ 20 h 182"/>
                  <a:gd name="T6" fmla="*/ 22 w 260"/>
                  <a:gd name="T7" fmla="*/ 26 h 182"/>
                  <a:gd name="T8" fmla="*/ 26 w 260"/>
                  <a:gd name="T9" fmla="*/ 34 h 182"/>
                  <a:gd name="T10" fmla="*/ 34 w 260"/>
                  <a:gd name="T11" fmla="*/ 44 h 182"/>
                  <a:gd name="T12" fmla="*/ 40 w 260"/>
                  <a:gd name="T13" fmla="*/ 56 h 182"/>
                  <a:gd name="T14" fmla="*/ 44 w 260"/>
                  <a:gd name="T15" fmla="*/ 72 h 182"/>
                  <a:gd name="T16" fmla="*/ 48 w 260"/>
                  <a:gd name="T17" fmla="*/ 84 h 182"/>
                  <a:gd name="T18" fmla="*/ 52 w 260"/>
                  <a:gd name="T19" fmla="*/ 94 h 182"/>
                  <a:gd name="T20" fmla="*/ 56 w 260"/>
                  <a:gd name="T21" fmla="*/ 112 h 182"/>
                  <a:gd name="T22" fmla="*/ 58 w 260"/>
                  <a:gd name="T23" fmla="*/ 124 h 182"/>
                  <a:gd name="T24" fmla="*/ 58 w 260"/>
                  <a:gd name="T25" fmla="*/ 134 h 182"/>
                  <a:gd name="T26" fmla="*/ 60 w 260"/>
                  <a:gd name="T27" fmla="*/ 148 h 182"/>
                  <a:gd name="T28" fmla="*/ 60 w 260"/>
                  <a:gd name="T29" fmla="*/ 160 h 182"/>
                  <a:gd name="T30" fmla="*/ 60 w 260"/>
                  <a:gd name="T31" fmla="*/ 170 h 182"/>
                  <a:gd name="T32" fmla="*/ 60 w 260"/>
                  <a:gd name="T33" fmla="*/ 182 h 182"/>
                  <a:gd name="T34" fmla="*/ 66 w 260"/>
                  <a:gd name="T35" fmla="*/ 174 h 182"/>
                  <a:gd name="T36" fmla="*/ 74 w 260"/>
                  <a:gd name="T37" fmla="*/ 172 h 182"/>
                  <a:gd name="T38" fmla="*/ 82 w 260"/>
                  <a:gd name="T39" fmla="*/ 164 h 182"/>
                  <a:gd name="T40" fmla="*/ 90 w 260"/>
                  <a:gd name="T41" fmla="*/ 160 h 182"/>
                  <a:gd name="T42" fmla="*/ 104 w 260"/>
                  <a:gd name="T43" fmla="*/ 152 h 182"/>
                  <a:gd name="T44" fmla="*/ 118 w 260"/>
                  <a:gd name="T45" fmla="*/ 146 h 182"/>
                  <a:gd name="T46" fmla="*/ 130 w 260"/>
                  <a:gd name="T47" fmla="*/ 142 h 182"/>
                  <a:gd name="T48" fmla="*/ 142 w 260"/>
                  <a:gd name="T49" fmla="*/ 136 h 182"/>
                  <a:gd name="T50" fmla="*/ 154 w 260"/>
                  <a:gd name="T51" fmla="*/ 134 h 182"/>
                  <a:gd name="T52" fmla="*/ 164 w 260"/>
                  <a:gd name="T53" fmla="*/ 130 h 182"/>
                  <a:gd name="T54" fmla="*/ 176 w 260"/>
                  <a:gd name="T55" fmla="*/ 126 h 182"/>
                  <a:gd name="T56" fmla="*/ 192 w 260"/>
                  <a:gd name="T57" fmla="*/ 124 h 182"/>
                  <a:gd name="T58" fmla="*/ 206 w 260"/>
                  <a:gd name="T59" fmla="*/ 120 h 182"/>
                  <a:gd name="T60" fmla="*/ 220 w 260"/>
                  <a:gd name="T61" fmla="*/ 118 h 182"/>
                  <a:gd name="T62" fmla="*/ 234 w 260"/>
                  <a:gd name="T63" fmla="*/ 116 h 182"/>
                  <a:gd name="T64" fmla="*/ 246 w 260"/>
                  <a:gd name="T65" fmla="*/ 114 h 182"/>
                  <a:gd name="T66" fmla="*/ 260 w 260"/>
                  <a:gd name="T67" fmla="*/ 114 h 182"/>
                  <a:gd name="T68" fmla="*/ 0 w 260"/>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182">
                    <a:moveTo>
                      <a:pt x="0" y="0"/>
                    </a:moveTo>
                    <a:lnTo>
                      <a:pt x="8" y="8"/>
                    </a:lnTo>
                    <a:lnTo>
                      <a:pt x="18" y="20"/>
                    </a:lnTo>
                    <a:lnTo>
                      <a:pt x="22" y="26"/>
                    </a:lnTo>
                    <a:lnTo>
                      <a:pt x="26" y="34"/>
                    </a:lnTo>
                    <a:lnTo>
                      <a:pt x="34" y="44"/>
                    </a:lnTo>
                    <a:lnTo>
                      <a:pt x="40" y="56"/>
                    </a:lnTo>
                    <a:lnTo>
                      <a:pt x="44" y="72"/>
                    </a:lnTo>
                    <a:lnTo>
                      <a:pt x="48" y="84"/>
                    </a:lnTo>
                    <a:lnTo>
                      <a:pt x="52" y="94"/>
                    </a:lnTo>
                    <a:lnTo>
                      <a:pt x="56" y="112"/>
                    </a:lnTo>
                    <a:lnTo>
                      <a:pt x="58" y="124"/>
                    </a:lnTo>
                    <a:lnTo>
                      <a:pt x="58" y="134"/>
                    </a:lnTo>
                    <a:lnTo>
                      <a:pt x="60" y="148"/>
                    </a:lnTo>
                    <a:lnTo>
                      <a:pt x="60" y="160"/>
                    </a:lnTo>
                    <a:lnTo>
                      <a:pt x="60" y="170"/>
                    </a:lnTo>
                    <a:lnTo>
                      <a:pt x="60" y="182"/>
                    </a:lnTo>
                    <a:lnTo>
                      <a:pt x="66" y="174"/>
                    </a:lnTo>
                    <a:lnTo>
                      <a:pt x="74" y="172"/>
                    </a:lnTo>
                    <a:lnTo>
                      <a:pt x="82" y="164"/>
                    </a:lnTo>
                    <a:lnTo>
                      <a:pt x="90" y="160"/>
                    </a:lnTo>
                    <a:lnTo>
                      <a:pt x="104" y="152"/>
                    </a:lnTo>
                    <a:lnTo>
                      <a:pt x="118" y="146"/>
                    </a:lnTo>
                    <a:lnTo>
                      <a:pt x="130" y="142"/>
                    </a:lnTo>
                    <a:lnTo>
                      <a:pt x="142" y="136"/>
                    </a:lnTo>
                    <a:lnTo>
                      <a:pt x="154" y="134"/>
                    </a:lnTo>
                    <a:lnTo>
                      <a:pt x="164" y="130"/>
                    </a:lnTo>
                    <a:lnTo>
                      <a:pt x="176" y="126"/>
                    </a:lnTo>
                    <a:lnTo>
                      <a:pt x="192" y="124"/>
                    </a:lnTo>
                    <a:lnTo>
                      <a:pt x="206" y="120"/>
                    </a:lnTo>
                    <a:lnTo>
                      <a:pt x="220" y="118"/>
                    </a:lnTo>
                    <a:lnTo>
                      <a:pt x="234" y="116"/>
                    </a:lnTo>
                    <a:lnTo>
                      <a:pt x="246" y="114"/>
                    </a:lnTo>
                    <a:lnTo>
                      <a:pt x="260"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277" name="Group 153"/>
              <p:cNvGrpSpPr>
                <a:grpSpLocks/>
              </p:cNvGrpSpPr>
              <p:nvPr/>
            </p:nvGrpSpPr>
            <p:grpSpPr bwMode="auto">
              <a:xfrm>
                <a:off x="1684" y="2741"/>
                <a:ext cx="917" cy="1022"/>
                <a:chOff x="1684" y="2741"/>
                <a:chExt cx="917" cy="1022"/>
              </a:xfrm>
            </p:grpSpPr>
            <p:sp>
              <p:nvSpPr>
                <p:cNvPr id="281" name="Freeform 154"/>
                <p:cNvSpPr>
                  <a:spLocks/>
                </p:cNvSpPr>
                <p:nvPr/>
              </p:nvSpPr>
              <p:spPr bwMode="auto">
                <a:xfrm>
                  <a:off x="1708" y="2765"/>
                  <a:ext cx="893" cy="998"/>
                </a:xfrm>
                <a:custGeom>
                  <a:avLst/>
                  <a:gdLst>
                    <a:gd name="T0" fmla="*/ 589 w 893"/>
                    <a:gd name="T1" fmla="*/ 0 h 998"/>
                    <a:gd name="T2" fmla="*/ 0 w 893"/>
                    <a:gd name="T3" fmla="*/ 0 h 998"/>
                    <a:gd name="T4" fmla="*/ 0 w 893"/>
                    <a:gd name="T5" fmla="*/ 996 h 998"/>
                    <a:gd name="T6" fmla="*/ 893 w 893"/>
                    <a:gd name="T7" fmla="*/ 998 h 998"/>
                    <a:gd name="T8" fmla="*/ 893 w 893"/>
                    <a:gd name="T9" fmla="*/ 128 h 998"/>
                    <a:gd name="T10" fmla="*/ 589 w 893"/>
                    <a:gd name="T11" fmla="*/ 0 h 998"/>
                  </a:gdLst>
                  <a:ahLst/>
                  <a:cxnLst>
                    <a:cxn ang="0">
                      <a:pos x="T0" y="T1"/>
                    </a:cxn>
                    <a:cxn ang="0">
                      <a:pos x="T2" y="T3"/>
                    </a:cxn>
                    <a:cxn ang="0">
                      <a:pos x="T4" y="T5"/>
                    </a:cxn>
                    <a:cxn ang="0">
                      <a:pos x="T6" y="T7"/>
                    </a:cxn>
                    <a:cxn ang="0">
                      <a:pos x="T8" y="T9"/>
                    </a:cxn>
                    <a:cxn ang="0">
                      <a:pos x="T10" y="T11"/>
                    </a:cxn>
                  </a:cxnLst>
                  <a:rect l="0" t="0" r="r" b="b"/>
                  <a:pathLst>
                    <a:path w="893" h="998">
                      <a:moveTo>
                        <a:pt x="589" y="0"/>
                      </a:moveTo>
                      <a:lnTo>
                        <a:pt x="0" y="0"/>
                      </a:lnTo>
                      <a:lnTo>
                        <a:pt x="0" y="996"/>
                      </a:lnTo>
                      <a:lnTo>
                        <a:pt x="893" y="998"/>
                      </a:lnTo>
                      <a:lnTo>
                        <a:pt x="893"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282" name="Group 155"/>
                <p:cNvGrpSpPr>
                  <a:grpSpLocks/>
                </p:cNvGrpSpPr>
                <p:nvPr/>
              </p:nvGrpSpPr>
              <p:grpSpPr bwMode="auto">
                <a:xfrm>
                  <a:off x="1684" y="2741"/>
                  <a:ext cx="895" cy="1000"/>
                  <a:chOff x="1684" y="2741"/>
                  <a:chExt cx="895" cy="1000"/>
                </a:xfrm>
              </p:grpSpPr>
              <p:sp>
                <p:nvSpPr>
                  <p:cNvPr id="284" name="Rectangle 156"/>
                  <p:cNvSpPr>
                    <a:spLocks noChangeArrowheads="1"/>
                  </p:cNvSpPr>
                  <p:nvPr/>
                </p:nvSpPr>
                <p:spPr bwMode="auto">
                  <a:xfrm>
                    <a:off x="1684" y="2741"/>
                    <a:ext cx="895"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85" name="Rectangle 157"/>
                  <p:cNvSpPr>
                    <a:spLocks noChangeArrowheads="1"/>
                  </p:cNvSpPr>
                  <p:nvPr/>
                </p:nvSpPr>
                <p:spPr bwMode="auto">
                  <a:xfrm>
                    <a:off x="1684" y="2803"/>
                    <a:ext cx="895"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86" name="Rectangle 158"/>
                  <p:cNvSpPr>
                    <a:spLocks noChangeArrowheads="1"/>
                  </p:cNvSpPr>
                  <p:nvPr/>
                </p:nvSpPr>
                <p:spPr bwMode="auto">
                  <a:xfrm>
                    <a:off x="1684" y="2865"/>
                    <a:ext cx="895"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87" name="Rectangle 159"/>
                  <p:cNvSpPr>
                    <a:spLocks noChangeArrowheads="1"/>
                  </p:cNvSpPr>
                  <p:nvPr/>
                </p:nvSpPr>
                <p:spPr bwMode="auto">
                  <a:xfrm>
                    <a:off x="1684" y="2929"/>
                    <a:ext cx="895" cy="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88" name="Rectangle 160"/>
                  <p:cNvSpPr>
                    <a:spLocks noChangeArrowheads="1"/>
                  </p:cNvSpPr>
                  <p:nvPr/>
                </p:nvSpPr>
                <p:spPr bwMode="auto">
                  <a:xfrm>
                    <a:off x="1684" y="2992"/>
                    <a:ext cx="895"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89" name="Rectangle 161"/>
                  <p:cNvSpPr>
                    <a:spLocks noChangeArrowheads="1"/>
                  </p:cNvSpPr>
                  <p:nvPr/>
                </p:nvSpPr>
                <p:spPr bwMode="auto">
                  <a:xfrm>
                    <a:off x="1684" y="3054"/>
                    <a:ext cx="895" cy="62"/>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0" name="Rectangle 162"/>
                  <p:cNvSpPr>
                    <a:spLocks noChangeArrowheads="1"/>
                  </p:cNvSpPr>
                  <p:nvPr/>
                </p:nvSpPr>
                <p:spPr bwMode="auto">
                  <a:xfrm>
                    <a:off x="1684" y="3116"/>
                    <a:ext cx="895" cy="6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1" name="Rectangle 163"/>
                  <p:cNvSpPr>
                    <a:spLocks noChangeArrowheads="1"/>
                  </p:cNvSpPr>
                  <p:nvPr/>
                </p:nvSpPr>
                <p:spPr bwMode="auto">
                  <a:xfrm>
                    <a:off x="1684" y="3178"/>
                    <a:ext cx="895"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2" name="Rectangle 164"/>
                  <p:cNvSpPr>
                    <a:spLocks noChangeArrowheads="1"/>
                  </p:cNvSpPr>
                  <p:nvPr/>
                </p:nvSpPr>
                <p:spPr bwMode="auto">
                  <a:xfrm>
                    <a:off x="1684" y="3240"/>
                    <a:ext cx="895" cy="6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3" name="Rectangle 165"/>
                  <p:cNvSpPr>
                    <a:spLocks noChangeArrowheads="1"/>
                  </p:cNvSpPr>
                  <p:nvPr/>
                </p:nvSpPr>
                <p:spPr bwMode="auto">
                  <a:xfrm>
                    <a:off x="1684" y="3304"/>
                    <a:ext cx="895"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4" name="Rectangle 166"/>
                  <p:cNvSpPr>
                    <a:spLocks noChangeArrowheads="1"/>
                  </p:cNvSpPr>
                  <p:nvPr/>
                </p:nvSpPr>
                <p:spPr bwMode="auto">
                  <a:xfrm>
                    <a:off x="1684" y="3366"/>
                    <a:ext cx="895"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5" name="Rectangle 167"/>
                  <p:cNvSpPr>
                    <a:spLocks noChangeArrowheads="1"/>
                  </p:cNvSpPr>
                  <p:nvPr/>
                </p:nvSpPr>
                <p:spPr bwMode="auto">
                  <a:xfrm>
                    <a:off x="1684" y="3428"/>
                    <a:ext cx="895"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6" name="Rectangle 168"/>
                  <p:cNvSpPr>
                    <a:spLocks noChangeArrowheads="1"/>
                  </p:cNvSpPr>
                  <p:nvPr/>
                </p:nvSpPr>
                <p:spPr bwMode="auto">
                  <a:xfrm>
                    <a:off x="1684" y="3490"/>
                    <a:ext cx="895" cy="63"/>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7" name="Rectangle 169"/>
                  <p:cNvSpPr>
                    <a:spLocks noChangeArrowheads="1"/>
                  </p:cNvSpPr>
                  <p:nvPr/>
                </p:nvSpPr>
                <p:spPr bwMode="auto">
                  <a:xfrm>
                    <a:off x="1684" y="3553"/>
                    <a:ext cx="895" cy="64"/>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8" name="Rectangle 170"/>
                  <p:cNvSpPr>
                    <a:spLocks noChangeArrowheads="1"/>
                  </p:cNvSpPr>
                  <p:nvPr/>
                </p:nvSpPr>
                <p:spPr bwMode="auto">
                  <a:xfrm>
                    <a:off x="1684" y="3617"/>
                    <a:ext cx="895"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99" name="Rectangle 171"/>
                  <p:cNvSpPr>
                    <a:spLocks noChangeArrowheads="1"/>
                  </p:cNvSpPr>
                  <p:nvPr/>
                </p:nvSpPr>
                <p:spPr bwMode="auto">
                  <a:xfrm>
                    <a:off x="1684" y="3679"/>
                    <a:ext cx="895"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0" name="Freeform 172"/>
                  <p:cNvSpPr>
                    <a:spLocks/>
                  </p:cNvSpPr>
                  <p:nvPr/>
                </p:nvSpPr>
                <p:spPr bwMode="auto">
                  <a:xfrm>
                    <a:off x="1684" y="2741"/>
                    <a:ext cx="893" cy="998"/>
                  </a:xfrm>
                  <a:custGeom>
                    <a:avLst/>
                    <a:gdLst>
                      <a:gd name="T0" fmla="*/ 589 w 893"/>
                      <a:gd name="T1" fmla="*/ 0 h 998"/>
                      <a:gd name="T2" fmla="*/ 0 w 893"/>
                      <a:gd name="T3" fmla="*/ 0 h 998"/>
                      <a:gd name="T4" fmla="*/ 0 w 893"/>
                      <a:gd name="T5" fmla="*/ 996 h 998"/>
                      <a:gd name="T6" fmla="*/ 893 w 893"/>
                      <a:gd name="T7" fmla="*/ 998 h 998"/>
                      <a:gd name="T8" fmla="*/ 893 w 893"/>
                      <a:gd name="T9" fmla="*/ 128 h 998"/>
                      <a:gd name="T10" fmla="*/ 589 w 893"/>
                      <a:gd name="T11" fmla="*/ 0 h 998"/>
                    </a:gdLst>
                    <a:ahLst/>
                    <a:cxnLst>
                      <a:cxn ang="0">
                        <a:pos x="T0" y="T1"/>
                      </a:cxn>
                      <a:cxn ang="0">
                        <a:pos x="T2" y="T3"/>
                      </a:cxn>
                      <a:cxn ang="0">
                        <a:pos x="T4" y="T5"/>
                      </a:cxn>
                      <a:cxn ang="0">
                        <a:pos x="T6" y="T7"/>
                      </a:cxn>
                      <a:cxn ang="0">
                        <a:pos x="T8" y="T9"/>
                      </a:cxn>
                      <a:cxn ang="0">
                        <a:pos x="T10" y="T11"/>
                      </a:cxn>
                    </a:cxnLst>
                    <a:rect l="0" t="0" r="r" b="b"/>
                    <a:pathLst>
                      <a:path w="893" h="998">
                        <a:moveTo>
                          <a:pt x="589" y="0"/>
                        </a:moveTo>
                        <a:lnTo>
                          <a:pt x="0" y="0"/>
                        </a:lnTo>
                        <a:lnTo>
                          <a:pt x="0" y="996"/>
                        </a:lnTo>
                        <a:lnTo>
                          <a:pt x="893" y="998"/>
                        </a:lnTo>
                        <a:lnTo>
                          <a:pt x="893" y="128"/>
                        </a:lnTo>
                        <a:lnTo>
                          <a:pt x="589" y="0"/>
                        </a:lnTo>
                        <a:close/>
                      </a:path>
                    </a:pathLst>
                  </a:custGeom>
                  <a:solidFill>
                    <a:srgbClr val="F7F7F7"/>
                  </a:solidFill>
                  <a:ln w="0">
                    <a:solidFill>
                      <a:srgbClr val="FFFFFF"/>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1" name="Freeform 173"/>
                  <p:cNvSpPr>
                    <a:spLocks/>
                  </p:cNvSpPr>
                  <p:nvPr/>
                </p:nvSpPr>
                <p:spPr bwMode="auto">
                  <a:xfrm>
                    <a:off x="1684" y="2741"/>
                    <a:ext cx="893" cy="998"/>
                  </a:xfrm>
                  <a:custGeom>
                    <a:avLst/>
                    <a:gdLst>
                      <a:gd name="T0" fmla="*/ 589 w 893"/>
                      <a:gd name="T1" fmla="*/ 0 h 998"/>
                      <a:gd name="T2" fmla="*/ 0 w 893"/>
                      <a:gd name="T3" fmla="*/ 0 h 998"/>
                      <a:gd name="T4" fmla="*/ 0 w 893"/>
                      <a:gd name="T5" fmla="*/ 996 h 998"/>
                      <a:gd name="T6" fmla="*/ 893 w 893"/>
                      <a:gd name="T7" fmla="*/ 998 h 998"/>
                      <a:gd name="T8" fmla="*/ 893 w 893"/>
                      <a:gd name="T9" fmla="*/ 128 h 998"/>
                      <a:gd name="T10" fmla="*/ 589 w 893"/>
                      <a:gd name="T11" fmla="*/ 0 h 998"/>
                    </a:gdLst>
                    <a:ahLst/>
                    <a:cxnLst>
                      <a:cxn ang="0">
                        <a:pos x="T0" y="T1"/>
                      </a:cxn>
                      <a:cxn ang="0">
                        <a:pos x="T2" y="T3"/>
                      </a:cxn>
                      <a:cxn ang="0">
                        <a:pos x="T4" y="T5"/>
                      </a:cxn>
                      <a:cxn ang="0">
                        <a:pos x="T6" y="T7"/>
                      </a:cxn>
                      <a:cxn ang="0">
                        <a:pos x="T8" y="T9"/>
                      </a:cxn>
                      <a:cxn ang="0">
                        <a:pos x="T10" y="T11"/>
                      </a:cxn>
                    </a:cxnLst>
                    <a:rect l="0" t="0" r="r" b="b"/>
                    <a:pathLst>
                      <a:path w="893" h="998">
                        <a:moveTo>
                          <a:pt x="589" y="0"/>
                        </a:moveTo>
                        <a:lnTo>
                          <a:pt x="0" y="0"/>
                        </a:lnTo>
                        <a:lnTo>
                          <a:pt x="0" y="996"/>
                        </a:lnTo>
                        <a:lnTo>
                          <a:pt x="893" y="998"/>
                        </a:lnTo>
                        <a:lnTo>
                          <a:pt x="893" y="128"/>
                        </a:lnTo>
                        <a:lnTo>
                          <a:pt x="5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2" name="Rectangle 174"/>
                  <p:cNvSpPr>
                    <a:spLocks noChangeArrowheads="1"/>
                  </p:cNvSpPr>
                  <p:nvPr/>
                </p:nvSpPr>
                <p:spPr bwMode="auto">
                  <a:xfrm>
                    <a:off x="1684" y="2741"/>
                    <a:ext cx="895"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3" name="Rectangle 175"/>
                  <p:cNvSpPr>
                    <a:spLocks noChangeArrowheads="1"/>
                  </p:cNvSpPr>
                  <p:nvPr/>
                </p:nvSpPr>
                <p:spPr bwMode="auto">
                  <a:xfrm>
                    <a:off x="1684" y="2803"/>
                    <a:ext cx="895" cy="62"/>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4" name="Rectangle 176"/>
                  <p:cNvSpPr>
                    <a:spLocks noChangeArrowheads="1"/>
                  </p:cNvSpPr>
                  <p:nvPr/>
                </p:nvSpPr>
                <p:spPr bwMode="auto">
                  <a:xfrm>
                    <a:off x="1684" y="2865"/>
                    <a:ext cx="895" cy="64"/>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5" name="Rectangle 177"/>
                  <p:cNvSpPr>
                    <a:spLocks noChangeArrowheads="1"/>
                  </p:cNvSpPr>
                  <p:nvPr/>
                </p:nvSpPr>
                <p:spPr bwMode="auto">
                  <a:xfrm>
                    <a:off x="1684" y="2929"/>
                    <a:ext cx="895" cy="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6" name="Rectangle 178"/>
                  <p:cNvSpPr>
                    <a:spLocks noChangeArrowheads="1"/>
                  </p:cNvSpPr>
                  <p:nvPr/>
                </p:nvSpPr>
                <p:spPr bwMode="auto">
                  <a:xfrm>
                    <a:off x="1684" y="2992"/>
                    <a:ext cx="895" cy="6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7" name="Rectangle 179"/>
                  <p:cNvSpPr>
                    <a:spLocks noChangeArrowheads="1"/>
                  </p:cNvSpPr>
                  <p:nvPr/>
                </p:nvSpPr>
                <p:spPr bwMode="auto">
                  <a:xfrm>
                    <a:off x="1684" y="3054"/>
                    <a:ext cx="895" cy="62"/>
                  </a:xfrm>
                  <a:prstGeom prst="rect">
                    <a:avLst/>
                  </a:prstGeom>
                  <a:solidFill>
                    <a:srgbClr val="E1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8" name="Rectangle 180"/>
                  <p:cNvSpPr>
                    <a:spLocks noChangeArrowheads="1"/>
                  </p:cNvSpPr>
                  <p:nvPr/>
                </p:nvSpPr>
                <p:spPr bwMode="auto">
                  <a:xfrm>
                    <a:off x="1684" y="3116"/>
                    <a:ext cx="895" cy="6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09" name="Rectangle 181"/>
                  <p:cNvSpPr>
                    <a:spLocks noChangeArrowheads="1"/>
                  </p:cNvSpPr>
                  <p:nvPr/>
                </p:nvSpPr>
                <p:spPr bwMode="auto">
                  <a:xfrm>
                    <a:off x="1684" y="3178"/>
                    <a:ext cx="895" cy="62"/>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0" name="Rectangle 182"/>
                  <p:cNvSpPr>
                    <a:spLocks noChangeArrowheads="1"/>
                  </p:cNvSpPr>
                  <p:nvPr/>
                </p:nvSpPr>
                <p:spPr bwMode="auto">
                  <a:xfrm>
                    <a:off x="1684" y="3240"/>
                    <a:ext cx="895" cy="6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1" name="Rectangle 183"/>
                  <p:cNvSpPr>
                    <a:spLocks noChangeArrowheads="1"/>
                  </p:cNvSpPr>
                  <p:nvPr/>
                </p:nvSpPr>
                <p:spPr bwMode="auto">
                  <a:xfrm>
                    <a:off x="1684" y="3304"/>
                    <a:ext cx="895" cy="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2" name="Rectangle 184"/>
                  <p:cNvSpPr>
                    <a:spLocks noChangeArrowheads="1"/>
                  </p:cNvSpPr>
                  <p:nvPr/>
                </p:nvSpPr>
                <p:spPr bwMode="auto">
                  <a:xfrm>
                    <a:off x="1684" y="3366"/>
                    <a:ext cx="895" cy="6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3" name="Rectangle 185"/>
                  <p:cNvSpPr>
                    <a:spLocks noChangeArrowheads="1"/>
                  </p:cNvSpPr>
                  <p:nvPr/>
                </p:nvSpPr>
                <p:spPr bwMode="auto">
                  <a:xfrm>
                    <a:off x="1684" y="3428"/>
                    <a:ext cx="895" cy="6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4" name="Rectangle 186"/>
                  <p:cNvSpPr>
                    <a:spLocks noChangeArrowheads="1"/>
                  </p:cNvSpPr>
                  <p:nvPr/>
                </p:nvSpPr>
                <p:spPr bwMode="auto">
                  <a:xfrm>
                    <a:off x="1684" y="3490"/>
                    <a:ext cx="895" cy="63"/>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5" name="Rectangle 187"/>
                  <p:cNvSpPr>
                    <a:spLocks noChangeArrowheads="1"/>
                  </p:cNvSpPr>
                  <p:nvPr/>
                </p:nvSpPr>
                <p:spPr bwMode="auto">
                  <a:xfrm>
                    <a:off x="1684" y="3553"/>
                    <a:ext cx="895" cy="64"/>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6" name="Rectangle 188"/>
                  <p:cNvSpPr>
                    <a:spLocks noChangeArrowheads="1"/>
                  </p:cNvSpPr>
                  <p:nvPr/>
                </p:nvSpPr>
                <p:spPr bwMode="auto">
                  <a:xfrm>
                    <a:off x="1684" y="3617"/>
                    <a:ext cx="895"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317" name="Rectangle 189"/>
                  <p:cNvSpPr>
                    <a:spLocks noChangeArrowheads="1"/>
                  </p:cNvSpPr>
                  <p:nvPr/>
                </p:nvSpPr>
                <p:spPr bwMode="auto">
                  <a:xfrm>
                    <a:off x="1684" y="3679"/>
                    <a:ext cx="895" cy="6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283" name="Freeform 190"/>
                <p:cNvSpPr>
                  <a:spLocks/>
                </p:cNvSpPr>
                <p:nvPr/>
              </p:nvSpPr>
              <p:spPr bwMode="auto">
                <a:xfrm>
                  <a:off x="1684" y="2741"/>
                  <a:ext cx="893" cy="998"/>
                </a:xfrm>
                <a:custGeom>
                  <a:avLst/>
                  <a:gdLst>
                    <a:gd name="T0" fmla="*/ 589 w 893"/>
                    <a:gd name="T1" fmla="*/ 0 h 998"/>
                    <a:gd name="T2" fmla="*/ 0 w 893"/>
                    <a:gd name="T3" fmla="*/ 0 h 998"/>
                    <a:gd name="T4" fmla="*/ 0 w 893"/>
                    <a:gd name="T5" fmla="*/ 996 h 998"/>
                    <a:gd name="T6" fmla="*/ 893 w 893"/>
                    <a:gd name="T7" fmla="*/ 998 h 998"/>
                    <a:gd name="T8" fmla="*/ 893 w 893"/>
                    <a:gd name="T9" fmla="*/ 128 h 998"/>
                    <a:gd name="T10" fmla="*/ 589 w 893"/>
                    <a:gd name="T11" fmla="*/ 0 h 998"/>
                  </a:gdLst>
                  <a:ahLst/>
                  <a:cxnLst>
                    <a:cxn ang="0">
                      <a:pos x="T0" y="T1"/>
                    </a:cxn>
                    <a:cxn ang="0">
                      <a:pos x="T2" y="T3"/>
                    </a:cxn>
                    <a:cxn ang="0">
                      <a:pos x="T4" y="T5"/>
                    </a:cxn>
                    <a:cxn ang="0">
                      <a:pos x="T6" y="T7"/>
                    </a:cxn>
                    <a:cxn ang="0">
                      <a:pos x="T8" y="T9"/>
                    </a:cxn>
                    <a:cxn ang="0">
                      <a:pos x="T10" y="T11"/>
                    </a:cxn>
                  </a:cxnLst>
                  <a:rect l="0" t="0" r="r" b="b"/>
                  <a:pathLst>
                    <a:path w="893" h="998">
                      <a:moveTo>
                        <a:pt x="589" y="0"/>
                      </a:moveTo>
                      <a:lnTo>
                        <a:pt x="0" y="0"/>
                      </a:lnTo>
                      <a:lnTo>
                        <a:pt x="0" y="996"/>
                      </a:lnTo>
                      <a:lnTo>
                        <a:pt x="893" y="998"/>
                      </a:lnTo>
                      <a:lnTo>
                        <a:pt x="893"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278" name="Freeform 191"/>
              <p:cNvSpPr>
                <a:spLocks/>
              </p:cNvSpPr>
              <p:nvPr/>
            </p:nvSpPr>
            <p:spPr bwMode="auto">
              <a:xfrm>
                <a:off x="2267" y="2767"/>
                <a:ext cx="310" cy="219"/>
              </a:xfrm>
              <a:custGeom>
                <a:avLst/>
                <a:gdLst>
                  <a:gd name="T0" fmla="*/ 10 w 310"/>
                  <a:gd name="T1" fmla="*/ 0 h 219"/>
                  <a:gd name="T2" fmla="*/ 0 w 310"/>
                  <a:gd name="T3" fmla="*/ 0 h 219"/>
                  <a:gd name="T4" fmla="*/ 8 w 310"/>
                  <a:gd name="T5" fmla="*/ 8 h 219"/>
                  <a:gd name="T6" fmla="*/ 14 w 310"/>
                  <a:gd name="T7" fmla="*/ 18 h 219"/>
                  <a:gd name="T8" fmla="*/ 22 w 310"/>
                  <a:gd name="T9" fmla="*/ 26 h 219"/>
                  <a:gd name="T10" fmla="*/ 26 w 310"/>
                  <a:gd name="T11" fmla="*/ 36 h 219"/>
                  <a:gd name="T12" fmla="*/ 32 w 310"/>
                  <a:gd name="T13" fmla="*/ 46 h 219"/>
                  <a:gd name="T14" fmla="*/ 36 w 310"/>
                  <a:gd name="T15" fmla="*/ 54 h 219"/>
                  <a:gd name="T16" fmla="*/ 40 w 310"/>
                  <a:gd name="T17" fmla="*/ 62 h 219"/>
                  <a:gd name="T18" fmla="*/ 44 w 310"/>
                  <a:gd name="T19" fmla="*/ 70 h 219"/>
                  <a:gd name="T20" fmla="*/ 50 w 310"/>
                  <a:gd name="T21" fmla="*/ 82 h 219"/>
                  <a:gd name="T22" fmla="*/ 54 w 310"/>
                  <a:gd name="T23" fmla="*/ 94 h 219"/>
                  <a:gd name="T24" fmla="*/ 58 w 310"/>
                  <a:gd name="T25" fmla="*/ 110 h 219"/>
                  <a:gd name="T26" fmla="*/ 60 w 310"/>
                  <a:gd name="T27" fmla="*/ 122 h 219"/>
                  <a:gd name="T28" fmla="*/ 62 w 310"/>
                  <a:gd name="T29" fmla="*/ 132 h 219"/>
                  <a:gd name="T30" fmla="*/ 64 w 310"/>
                  <a:gd name="T31" fmla="*/ 146 h 219"/>
                  <a:gd name="T32" fmla="*/ 64 w 310"/>
                  <a:gd name="T33" fmla="*/ 158 h 219"/>
                  <a:gd name="T34" fmla="*/ 66 w 310"/>
                  <a:gd name="T35" fmla="*/ 168 h 219"/>
                  <a:gd name="T36" fmla="*/ 66 w 310"/>
                  <a:gd name="T37" fmla="*/ 178 h 219"/>
                  <a:gd name="T38" fmla="*/ 66 w 310"/>
                  <a:gd name="T39" fmla="*/ 190 h 219"/>
                  <a:gd name="T40" fmla="*/ 68 w 310"/>
                  <a:gd name="T41" fmla="*/ 205 h 219"/>
                  <a:gd name="T42" fmla="*/ 68 w 310"/>
                  <a:gd name="T43" fmla="*/ 219 h 219"/>
                  <a:gd name="T44" fmla="*/ 76 w 310"/>
                  <a:gd name="T45" fmla="*/ 211 h 219"/>
                  <a:gd name="T46" fmla="*/ 86 w 310"/>
                  <a:gd name="T47" fmla="*/ 203 h 219"/>
                  <a:gd name="T48" fmla="*/ 96 w 310"/>
                  <a:gd name="T49" fmla="*/ 196 h 219"/>
                  <a:gd name="T50" fmla="*/ 106 w 310"/>
                  <a:gd name="T51" fmla="*/ 186 h 219"/>
                  <a:gd name="T52" fmla="*/ 118 w 310"/>
                  <a:gd name="T53" fmla="*/ 180 h 219"/>
                  <a:gd name="T54" fmla="*/ 126 w 310"/>
                  <a:gd name="T55" fmla="*/ 176 h 219"/>
                  <a:gd name="T56" fmla="*/ 138 w 310"/>
                  <a:gd name="T57" fmla="*/ 168 h 219"/>
                  <a:gd name="T58" fmla="*/ 150 w 310"/>
                  <a:gd name="T59" fmla="*/ 164 h 219"/>
                  <a:gd name="T60" fmla="*/ 162 w 310"/>
                  <a:gd name="T61" fmla="*/ 158 h 219"/>
                  <a:gd name="T62" fmla="*/ 176 w 310"/>
                  <a:gd name="T63" fmla="*/ 152 h 219"/>
                  <a:gd name="T64" fmla="*/ 188 w 310"/>
                  <a:gd name="T65" fmla="*/ 150 h 219"/>
                  <a:gd name="T66" fmla="*/ 202 w 310"/>
                  <a:gd name="T67" fmla="*/ 146 h 219"/>
                  <a:gd name="T68" fmla="*/ 216 w 310"/>
                  <a:gd name="T69" fmla="*/ 142 h 219"/>
                  <a:gd name="T70" fmla="*/ 234 w 310"/>
                  <a:gd name="T71" fmla="*/ 140 h 219"/>
                  <a:gd name="T72" fmla="*/ 250 w 310"/>
                  <a:gd name="T73" fmla="*/ 136 h 219"/>
                  <a:gd name="T74" fmla="*/ 266 w 310"/>
                  <a:gd name="T75" fmla="*/ 132 h 219"/>
                  <a:gd name="T76" fmla="*/ 282 w 310"/>
                  <a:gd name="T77" fmla="*/ 130 h 219"/>
                  <a:gd name="T78" fmla="*/ 294 w 310"/>
                  <a:gd name="T79" fmla="*/ 130 h 219"/>
                  <a:gd name="T80" fmla="*/ 310 w 310"/>
                  <a:gd name="T81" fmla="*/ 130 h 219"/>
                  <a:gd name="T82" fmla="*/ 310 w 310"/>
                  <a:gd name="T83" fmla="*/ 128 h 219"/>
                  <a:gd name="T84" fmla="*/ 10 w 310"/>
                  <a:gd name="T8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219">
                    <a:moveTo>
                      <a:pt x="10" y="0"/>
                    </a:moveTo>
                    <a:lnTo>
                      <a:pt x="0" y="0"/>
                    </a:lnTo>
                    <a:lnTo>
                      <a:pt x="8" y="8"/>
                    </a:lnTo>
                    <a:lnTo>
                      <a:pt x="14" y="18"/>
                    </a:lnTo>
                    <a:lnTo>
                      <a:pt x="22" y="26"/>
                    </a:lnTo>
                    <a:lnTo>
                      <a:pt x="26" y="36"/>
                    </a:lnTo>
                    <a:lnTo>
                      <a:pt x="32" y="46"/>
                    </a:lnTo>
                    <a:lnTo>
                      <a:pt x="36" y="54"/>
                    </a:lnTo>
                    <a:lnTo>
                      <a:pt x="40" y="62"/>
                    </a:lnTo>
                    <a:lnTo>
                      <a:pt x="44" y="70"/>
                    </a:lnTo>
                    <a:lnTo>
                      <a:pt x="50" y="82"/>
                    </a:lnTo>
                    <a:lnTo>
                      <a:pt x="54" y="94"/>
                    </a:lnTo>
                    <a:lnTo>
                      <a:pt x="58" y="110"/>
                    </a:lnTo>
                    <a:lnTo>
                      <a:pt x="60" y="122"/>
                    </a:lnTo>
                    <a:lnTo>
                      <a:pt x="62" y="132"/>
                    </a:lnTo>
                    <a:lnTo>
                      <a:pt x="64" y="146"/>
                    </a:lnTo>
                    <a:lnTo>
                      <a:pt x="64" y="158"/>
                    </a:lnTo>
                    <a:lnTo>
                      <a:pt x="66" y="168"/>
                    </a:lnTo>
                    <a:lnTo>
                      <a:pt x="66" y="178"/>
                    </a:lnTo>
                    <a:lnTo>
                      <a:pt x="66" y="190"/>
                    </a:lnTo>
                    <a:lnTo>
                      <a:pt x="68" y="205"/>
                    </a:lnTo>
                    <a:lnTo>
                      <a:pt x="68" y="219"/>
                    </a:lnTo>
                    <a:lnTo>
                      <a:pt x="76" y="211"/>
                    </a:lnTo>
                    <a:lnTo>
                      <a:pt x="86" y="203"/>
                    </a:lnTo>
                    <a:lnTo>
                      <a:pt x="96" y="196"/>
                    </a:lnTo>
                    <a:lnTo>
                      <a:pt x="106" y="186"/>
                    </a:lnTo>
                    <a:lnTo>
                      <a:pt x="118" y="180"/>
                    </a:lnTo>
                    <a:lnTo>
                      <a:pt x="126" y="176"/>
                    </a:lnTo>
                    <a:lnTo>
                      <a:pt x="138" y="168"/>
                    </a:lnTo>
                    <a:lnTo>
                      <a:pt x="150" y="164"/>
                    </a:lnTo>
                    <a:lnTo>
                      <a:pt x="162" y="158"/>
                    </a:lnTo>
                    <a:lnTo>
                      <a:pt x="176" y="152"/>
                    </a:lnTo>
                    <a:lnTo>
                      <a:pt x="188" y="150"/>
                    </a:lnTo>
                    <a:lnTo>
                      <a:pt x="202" y="146"/>
                    </a:lnTo>
                    <a:lnTo>
                      <a:pt x="216" y="142"/>
                    </a:lnTo>
                    <a:lnTo>
                      <a:pt x="234" y="140"/>
                    </a:lnTo>
                    <a:lnTo>
                      <a:pt x="250" y="136"/>
                    </a:lnTo>
                    <a:lnTo>
                      <a:pt x="266" y="132"/>
                    </a:lnTo>
                    <a:lnTo>
                      <a:pt x="282" y="130"/>
                    </a:lnTo>
                    <a:lnTo>
                      <a:pt x="294" y="130"/>
                    </a:lnTo>
                    <a:lnTo>
                      <a:pt x="310" y="130"/>
                    </a:lnTo>
                    <a:lnTo>
                      <a:pt x="310"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79" name="Freeform 192"/>
              <p:cNvSpPr>
                <a:spLocks/>
              </p:cNvSpPr>
              <p:nvPr/>
            </p:nvSpPr>
            <p:spPr bwMode="auto">
              <a:xfrm>
                <a:off x="2281" y="2769"/>
                <a:ext cx="286" cy="194"/>
              </a:xfrm>
              <a:custGeom>
                <a:avLst/>
                <a:gdLst>
                  <a:gd name="T0" fmla="*/ 0 w 286"/>
                  <a:gd name="T1" fmla="*/ 0 h 194"/>
                  <a:gd name="T2" fmla="*/ 8 w 286"/>
                  <a:gd name="T3" fmla="*/ 8 h 194"/>
                  <a:gd name="T4" fmla="*/ 18 w 286"/>
                  <a:gd name="T5" fmla="*/ 20 h 194"/>
                  <a:gd name="T6" fmla="*/ 22 w 286"/>
                  <a:gd name="T7" fmla="*/ 26 h 194"/>
                  <a:gd name="T8" fmla="*/ 28 w 286"/>
                  <a:gd name="T9" fmla="*/ 36 h 194"/>
                  <a:gd name="T10" fmla="*/ 36 w 286"/>
                  <a:gd name="T11" fmla="*/ 44 h 194"/>
                  <a:gd name="T12" fmla="*/ 42 w 286"/>
                  <a:gd name="T13" fmla="*/ 58 h 194"/>
                  <a:gd name="T14" fmla="*/ 48 w 286"/>
                  <a:gd name="T15" fmla="*/ 76 h 194"/>
                  <a:gd name="T16" fmla="*/ 52 w 286"/>
                  <a:gd name="T17" fmla="*/ 86 h 194"/>
                  <a:gd name="T18" fmla="*/ 56 w 286"/>
                  <a:gd name="T19" fmla="*/ 100 h 194"/>
                  <a:gd name="T20" fmla="*/ 60 w 286"/>
                  <a:gd name="T21" fmla="*/ 116 h 194"/>
                  <a:gd name="T22" fmla="*/ 62 w 286"/>
                  <a:gd name="T23" fmla="*/ 128 h 194"/>
                  <a:gd name="T24" fmla="*/ 64 w 286"/>
                  <a:gd name="T25" fmla="*/ 142 h 194"/>
                  <a:gd name="T26" fmla="*/ 64 w 286"/>
                  <a:gd name="T27" fmla="*/ 154 h 194"/>
                  <a:gd name="T28" fmla="*/ 64 w 286"/>
                  <a:gd name="T29" fmla="*/ 168 h 194"/>
                  <a:gd name="T30" fmla="*/ 64 w 286"/>
                  <a:gd name="T31" fmla="*/ 180 h 194"/>
                  <a:gd name="T32" fmla="*/ 64 w 286"/>
                  <a:gd name="T33" fmla="*/ 194 h 194"/>
                  <a:gd name="T34" fmla="*/ 72 w 286"/>
                  <a:gd name="T35" fmla="*/ 188 h 194"/>
                  <a:gd name="T36" fmla="*/ 78 w 286"/>
                  <a:gd name="T37" fmla="*/ 180 h 194"/>
                  <a:gd name="T38" fmla="*/ 88 w 286"/>
                  <a:gd name="T39" fmla="*/ 174 h 194"/>
                  <a:gd name="T40" fmla="*/ 100 w 286"/>
                  <a:gd name="T41" fmla="*/ 166 h 194"/>
                  <a:gd name="T42" fmla="*/ 112 w 286"/>
                  <a:gd name="T43" fmla="*/ 160 h 194"/>
                  <a:gd name="T44" fmla="*/ 126 w 286"/>
                  <a:gd name="T45" fmla="*/ 152 h 194"/>
                  <a:gd name="T46" fmla="*/ 138 w 286"/>
                  <a:gd name="T47" fmla="*/ 148 h 194"/>
                  <a:gd name="T48" fmla="*/ 152 w 286"/>
                  <a:gd name="T49" fmla="*/ 142 h 194"/>
                  <a:gd name="T50" fmla="*/ 174 w 286"/>
                  <a:gd name="T51" fmla="*/ 136 h 194"/>
                  <a:gd name="T52" fmla="*/ 188 w 286"/>
                  <a:gd name="T53" fmla="*/ 134 h 194"/>
                  <a:gd name="T54" fmla="*/ 202 w 286"/>
                  <a:gd name="T55" fmla="*/ 128 h 194"/>
                  <a:gd name="T56" fmla="*/ 218 w 286"/>
                  <a:gd name="T57" fmla="*/ 126 h 194"/>
                  <a:gd name="T58" fmla="*/ 234 w 286"/>
                  <a:gd name="T59" fmla="*/ 124 h 194"/>
                  <a:gd name="T60" fmla="*/ 250 w 286"/>
                  <a:gd name="T61" fmla="*/ 122 h 194"/>
                  <a:gd name="T62" fmla="*/ 266 w 286"/>
                  <a:gd name="T63" fmla="*/ 118 h 194"/>
                  <a:gd name="T64" fmla="*/ 286 w 286"/>
                  <a:gd name="T65" fmla="*/ 118 h 194"/>
                  <a:gd name="T66" fmla="*/ 0 w 286"/>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194">
                    <a:moveTo>
                      <a:pt x="0" y="0"/>
                    </a:moveTo>
                    <a:lnTo>
                      <a:pt x="8" y="8"/>
                    </a:lnTo>
                    <a:lnTo>
                      <a:pt x="18" y="20"/>
                    </a:lnTo>
                    <a:lnTo>
                      <a:pt x="22" y="26"/>
                    </a:lnTo>
                    <a:lnTo>
                      <a:pt x="28" y="36"/>
                    </a:lnTo>
                    <a:lnTo>
                      <a:pt x="36" y="44"/>
                    </a:lnTo>
                    <a:lnTo>
                      <a:pt x="42" y="58"/>
                    </a:lnTo>
                    <a:lnTo>
                      <a:pt x="48" y="76"/>
                    </a:lnTo>
                    <a:lnTo>
                      <a:pt x="52" y="86"/>
                    </a:lnTo>
                    <a:lnTo>
                      <a:pt x="56" y="100"/>
                    </a:lnTo>
                    <a:lnTo>
                      <a:pt x="60" y="116"/>
                    </a:lnTo>
                    <a:lnTo>
                      <a:pt x="62" y="128"/>
                    </a:lnTo>
                    <a:lnTo>
                      <a:pt x="64" y="142"/>
                    </a:lnTo>
                    <a:lnTo>
                      <a:pt x="64" y="154"/>
                    </a:lnTo>
                    <a:lnTo>
                      <a:pt x="64" y="168"/>
                    </a:lnTo>
                    <a:lnTo>
                      <a:pt x="64" y="180"/>
                    </a:lnTo>
                    <a:lnTo>
                      <a:pt x="64" y="194"/>
                    </a:lnTo>
                    <a:lnTo>
                      <a:pt x="72" y="188"/>
                    </a:lnTo>
                    <a:lnTo>
                      <a:pt x="78" y="180"/>
                    </a:lnTo>
                    <a:lnTo>
                      <a:pt x="88" y="174"/>
                    </a:lnTo>
                    <a:lnTo>
                      <a:pt x="100" y="166"/>
                    </a:lnTo>
                    <a:lnTo>
                      <a:pt x="112" y="160"/>
                    </a:lnTo>
                    <a:lnTo>
                      <a:pt x="126" y="152"/>
                    </a:lnTo>
                    <a:lnTo>
                      <a:pt x="138" y="148"/>
                    </a:lnTo>
                    <a:lnTo>
                      <a:pt x="152" y="142"/>
                    </a:lnTo>
                    <a:lnTo>
                      <a:pt x="174" y="136"/>
                    </a:lnTo>
                    <a:lnTo>
                      <a:pt x="188" y="134"/>
                    </a:lnTo>
                    <a:lnTo>
                      <a:pt x="202" y="128"/>
                    </a:lnTo>
                    <a:lnTo>
                      <a:pt x="218" y="126"/>
                    </a:lnTo>
                    <a:lnTo>
                      <a:pt x="234" y="124"/>
                    </a:lnTo>
                    <a:lnTo>
                      <a:pt x="250" y="122"/>
                    </a:lnTo>
                    <a:lnTo>
                      <a:pt x="266" y="118"/>
                    </a:lnTo>
                    <a:lnTo>
                      <a:pt x="286"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280" name="Freeform 193"/>
              <p:cNvSpPr>
                <a:spLocks/>
              </p:cNvSpPr>
              <p:nvPr/>
            </p:nvSpPr>
            <p:spPr bwMode="auto">
              <a:xfrm>
                <a:off x="2291" y="2769"/>
                <a:ext cx="260" cy="182"/>
              </a:xfrm>
              <a:custGeom>
                <a:avLst/>
                <a:gdLst>
                  <a:gd name="T0" fmla="*/ 0 w 260"/>
                  <a:gd name="T1" fmla="*/ 0 h 182"/>
                  <a:gd name="T2" fmla="*/ 8 w 260"/>
                  <a:gd name="T3" fmla="*/ 8 h 182"/>
                  <a:gd name="T4" fmla="*/ 18 w 260"/>
                  <a:gd name="T5" fmla="*/ 20 h 182"/>
                  <a:gd name="T6" fmla="*/ 22 w 260"/>
                  <a:gd name="T7" fmla="*/ 26 h 182"/>
                  <a:gd name="T8" fmla="*/ 26 w 260"/>
                  <a:gd name="T9" fmla="*/ 34 h 182"/>
                  <a:gd name="T10" fmla="*/ 34 w 260"/>
                  <a:gd name="T11" fmla="*/ 44 h 182"/>
                  <a:gd name="T12" fmla="*/ 40 w 260"/>
                  <a:gd name="T13" fmla="*/ 56 h 182"/>
                  <a:gd name="T14" fmla="*/ 44 w 260"/>
                  <a:gd name="T15" fmla="*/ 72 h 182"/>
                  <a:gd name="T16" fmla="*/ 48 w 260"/>
                  <a:gd name="T17" fmla="*/ 84 h 182"/>
                  <a:gd name="T18" fmla="*/ 52 w 260"/>
                  <a:gd name="T19" fmla="*/ 94 h 182"/>
                  <a:gd name="T20" fmla="*/ 56 w 260"/>
                  <a:gd name="T21" fmla="*/ 112 h 182"/>
                  <a:gd name="T22" fmla="*/ 58 w 260"/>
                  <a:gd name="T23" fmla="*/ 124 h 182"/>
                  <a:gd name="T24" fmla="*/ 58 w 260"/>
                  <a:gd name="T25" fmla="*/ 134 h 182"/>
                  <a:gd name="T26" fmla="*/ 60 w 260"/>
                  <a:gd name="T27" fmla="*/ 148 h 182"/>
                  <a:gd name="T28" fmla="*/ 60 w 260"/>
                  <a:gd name="T29" fmla="*/ 160 h 182"/>
                  <a:gd name="T30" fmla="*/ 60 w 260"/>
                  <a:gd name="T31" fmla="*/ 170 h 182"/>
                  <a:gd name="T32" fmla="*/ 60 w 260"/>
                  <a:gd name="T33" fmla="*/ 182 h 182"/>
                  <a:gd name="T34" fmla="*/ 66 w 260"/>
                  <a:gd name="T35" fmla="*/ 174 h 182"/>
                  <a:gd name="T36" fmla="*/ 74 w 260"/>
                  <a:gd name="T37" fmla="*/ 172 h 182"/>
                  <a:gd name="T38" fmla="*/ 82 w 260"/>
                  <a:gd name="T39" fmla="*/ 164 h 182"/>
                  <a:gd name="T40" fmla="*/ 90 w 260"/>
                  <a:gd name="T41" fmla="*/ 160 h 182"/>
                  <a:gd name="T42" fmla="*/ 104 w 260"/>
                  <a:gd name="T43" fmla="*/ 152 h 182"/>
                  <a:gd name="T44" fmla="*/ 118 w 260"/>
                  <a:gd name="T45" fmla="*/ 146 h 182"/>
                  <a:gd name="T46" fmla="*/ 130 w 260"/>
                  <a:gd name="T47" fmla="*/ 142 h 182"/>
                  <a:gd name="T48" fmla="*/ 142 w 260"/>
                  <a:gd name="T49" fmla="*/ 136 h 182"/>
                  <a:gd name="T50" fmla="*/ 154 w 260"/>
                  <a:gd name="T51" fmla="*/ 134 h 182"/>
                  <a:gd name="T52" fmla="*/ 164 w 260"/>
                  <a:gd name="T53" fmla="*/ 130 h 182"/>
                  <a:gd name="T54" fmla="*/ 176 w 260"/>
                  <a:gd name="T55" fmla="*/ 126 h 182"/>
                  <a:gd name="T56" fmla="*/ 192 w 260"/>
                  <a:gd name="T57" fmla="*/ 124 h 182"/>
                  <a:gd name="T58" fmla="*/ 206 w 260"/>
                  <a:gd name="T59" fmla="*/ 120 h 182"/>
                  <a:gd name="T60" fmla="*/ 220 w 260"/>
                  <a:gd name="T61" fmla="*/ 118 h 182"/>
                  <a:gd name="T62" fmla="*/ 234 w 260"/>
                  <a:gd name="T63" fmla="*/ 116 h 182"/>
                  <a:gd name="T64" fmla="*/ 246 w 260"/>
                  <a:gd name="T65" fmla="*/ 114 h 182"/>
                  <a:gd name="T66" fmla="*/ 260 w 260"/>
                  <a:gd name="T67" fmla="*/ 114 h 182"/>
                  <a:gd name="T68" fmla="*/ 0 w 260"/>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182">
                    <a:moveTo>
                      <a:pt x="0" y="0"/>
                    </a:moveTo>
                    <a:lnTo>
                      <a:pt x="8" y="8"/>
                    </a:lnTo>
                    <a:lnTo>
                      <a:pt x="18" y="20"/>
                    </a:lnTo>
                    <a:lnTo>
                      <a:pt x="22" y="26"/>
                    </a:lnTo>
                    <a:lnTo>
                      <a:pt x="26" y="34"/>
                    </a:lnTo>
                    <a:lnTo>
                      <a:pt x="34" y="44"/>
                    </a:lnTo>
                    <a:lnTo>
                      <a:pt x="40" y="56"/>
                    </a:lnTo>
                    <a:lnTo>
                      <a:pt x="44" y="72"/>
                    </a:lnTo>
                    <a:lnTo>
                      <a:pt x="48" y="84"/>
                    </a:lnTo>
                    <a:lnTo>
                      <a:pt x="52" y="94"/>
                    </a:lnTo>
                    <a:lnTo>
                      <a:pt x="56" y="112"/>
                    </a:lnTo>
                    <a:lnTo>
                      <a:pt x="58" y="124"/>
                    </a:lnTo>
                    <a:lnTo>
                      <a:pt x="58" y="134"/>
                    </a:lnTo>
                    <a:lnTo>
                      <a:pt x="60" y="148"/>
                    </a:lnTo>
                    <a:lnTo>
                      <a:pt x="60" y="160"/>
                    </a:lnTo>
                    <a:lnTo>
                      <a:pt x="60" y="170"/>
                    </a:lnTo>
                    <a:lnTo>
                      <a:pt x="60" y="182"/>
                    </a:lnTo>
                    <a:lnTo>
                      <a:pt x="66" y="174"/>
                    </a:lnTo>
                    <a:lnTo>
                      <a:pt x="74" y="172"/>
                    </a:lnTo>
                    <a:lnTo>
                      <a:pt x="82" y="164"/>
                    </a:lnTo>
                    <a:lnTo>
                      <a:pt x="90" y="160"/>
                    </a:lnTo>
                    <a:lnTo>
                      <a:pt x="104" y="152"/>
                    </a:lnTo>
                    <a:lnTo>
                      <a:pt x="118" y="146"/>
                    </a:lnTo>
                    <a:lnTo>
                      <a:pt x="130" y="142"/>
                    </a:lnTo>
                    <a:lnTo>
                      <a:pt x="142" y="136"/>
                    </a:lnTo>
                    <a:lnTo>
                      <a:pt x="154" y="134"/>
                    </a:lnTo>
                    <a:lnTo>
                      <a:pt x="164" y="130"/>
                    </a:lnTo>
                    <a:lnTo>
                      <a:pt x="176" y="126"/>
                    </a:lnTo>
                    <a:lnTo>
                      <a:pt x="192" y="124"/>
                    </a:lnTo>
                    <a:lnTo>
                      <a:pt x="206" y="120"/>
                    </a:lnTo>
                    <a:lnTo>
                      <a:pt x="220" y="118"/>
                    </a:lnTo>
                    <a:lnTo>
                      <a:pt x="234" y="116"/>
                    </a:lnTo>
                    <a:lnTo>
                      <a:pt x="246" y="114"/>
                    </a:lnTo>
                    <a:lnTo>
                      <a:pt x="260"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462" name="Freeform 227"/>
            <p:cNvSpPr>
              <a:spLocks/>
            </p:cNvSpPr>
            <p:nvPr/>
          </p:nvSpPr>
          <p:spPr bwMode="auto">
            <a:xfrm>
              <a:off x="2463166" y="1789113"/>
              <a:ext cx="534987" cy="230188"/>
            </a:xfrm>
            <a:custGeom>
              <a:avLst/>
              <a:gdLst>
                <a:gd name="T0" fmla="*/ 253 w 337"/>
                <a:gd name="T1" fmla="*/ 0 h 145"/>
                <a:gd name="T2" fmla="*/ 253 w 337"/>
                <a:gd name="T3" fmla="*/ 36 h 145"/>
                <a:gd name="T4" fmla="*/ 0 w 337"/>
                <a:gd name="T5" fmla="*/ 36 h 145"/>
                <a:gd name="T6" fmla="*/ 0 w 337"/>
                <a:gd name="T7" fmla="*/ 109 h 145"/>
                <a:gd name="T8" fmla="*/ 253 w 337"/>
                <a:gd name="T9" fmla="*/ 109 h 145"/>
                <a:gd name="T10" fmla="*/ 253 w 337"/>
                <a:gd name="T11" fmla="*/ 145 h 145"/>
                <a:gd name="T12" fmla="*/ 337 w 337"/>
                <a:gd name="T13" fmla="*/ 73 h 145"/>
                <a:gd name="T14" fmla="*/ 253 w 337"/>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145">
                  <a:moveTo>
                    <a:pt x="253" y="0"/>
                  </a:moveTo>
                  <a:lnTo>
                    <a:pt x="253" y="36"/>
                  </a:lnTo>
                  <a:lnTo>
                    <a:pt x="0" y="36"/>
                  </a:lnTo>
                  <a:lnTo>
                    <a:pt x="0" y="109"/>
                  </a:lnTo>
                  <a:lnTo>
                    <a:pt x="253" y="109"/>
                  </a:lnTo>
                  <a:lnTo>
                    <a:pt x="253" y="145"/>
                  </a:lnTo>
                  <a:lnTo>
                    <a:pt x="337" y="73"/>
                  </a:lnTo>
                  <a:lnTo>
                    <a:pt x="253" y="0"/>
                  </a:lnTo>
                  <a:close/>
                </a:path>
              </a:pathLst>
            </a:custGeom>
            <a:solidFill>
              <a:srgbClr val="0019D1"/>
            </a:solidFill>
            <a:ln w="9525">
              <a:solidFill>
                <a:srgbClr val="000000"/>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3" name="Freeform 228"/>
            <p:cNvSpPr>
              <a:spLocks/>
            </p:cNvSpPr>
            <p:nvPr/>
          </p:nvSpPr>
          <p:spPr bwMode="auto">
            <a:xfrm>
              <a:off x="2794953" y="4859338"/>
              <a:ext cx="533400" cy="228600"/>
            </a:xfrm>
            <a:custGeom>
              <a:avLst/>
              <a:gdLst>
                <a:gd name="T0" fmla="*/ 252 w 336"/>
                <a:gd name="T1" fmla="*/ 0 h 144"/>
                <a:gd name="T2" fmla="*/ 252 w 336"/>
                <a:gd name="T3" fmla="*/ 36 h 144"/>
                <a:gd name="T4" fmla="*/ 0 w 336"/>
                <a:gd name="T5" fmla="*/ 36 h 144"/>
                <a:gd name="T6" fmla="*/ 0 w 336"/>
                <a:gd name="T7" fmla="*/ 108 h 144"/>
                <a:gd name="T8" fmla="*/ 252 w 336"/>
                <a:gd name="T9" fmla="*/ 108 h 144"/>
                <a:gd name="T10" fmla="*/ 252 w 336"/>
                <a:gd name="T11" fmla="*/ 144 h 144"/>
                <a:gd name="T12" fmla="*/ 336 w 336"/>
                <a:gd name="T13" fmla="*/ 72 h 144"/>
                <a:gd name="T14" fmla="*/ 252 w 336"/>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144">
                  <a:moveTo>
                    <a:pt x="252" y="0"/>
                  </a:moveTo>
                  <a:lnTo>
                    <a:pt x="252" y="36"/>
                  </a:lnTo>
                  <a:lnTo>
                    <a:pt x="0" y="36"/>
                  </a:lnTo>
                  <a:lnTo>
                    <a:pt x="0" y="108"/>
                  </a:lnTo>
                  <a:lnTo>
                    <a:pt x="252" y="108"/>
                  </a:lnTo>
                  <a:lnTo>
                    <a:pt x="252" y="144"/>
                  </a:lnTo>
                  <a:lnTo>
                    <a:pt x="336" y="72"/>
                  </a:lnTo>
                  <a:lnTo>
                    <a:pt x="252" y="0"/>
                  </a:lnTo>
                  <a:close/>
                </a:path>
              </a:pathLst>
            </a:custGeom>
            <a:solidFill>
              <a:srgbClr val="0019D1"/>
            </a:solidFill>
            <a:ln w="9525">
              <a:solidFill>
                <a:srgbClr val="000000"/>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480" name="组合 479"/>
            <p:cNvGrpSpPr/>
            <p:nvPr/>
          </p:nvGrpSpPr>
          <p:grpSpPr>
            <a:xfrm>
              <a:off x="623253" y="1042988"/>
              <a:ext cx="1441450" cy="1597025"/>
              <a:chOff x="623253" y="1042988"/>
              <a:chExt cx="1441450" cy="1597025"/>
            </a:xfrm>
          </p:grpSpPr>
          <p:sp>
            <p:nvSpPr>
              <p:cNvPr id="429" name="Freeform 194"/>
              <p:cNvSpPr>
                <a:spLocks/>
              </p:cNvSpPr>
              <p:nvPr/>
            </p:nvSpPr>
            <p:spPr bwMode="auto">
              <a:xfrm>
                <a:off x="661353" y="1081088"/>
                <a:ext cx="1403350" cy="1558925"/>
              </a:xfrm>
              <a:custGeom>
                <a:avLst/>
                <a:gdLst>
                  <a:gd name="T0" fmla="*/ 589 w 894"/>
                  <a:gd name="T1" fmla="*/ 0 h 997"/>
                  <a:gd name="T2" fmla="*/ 0 w 894"/>
                  <a:gd name="T3" fmla="*/ 0 h 997"/>
                  <a:gd name="T4" fmla="*/ 0 w 894"/>
                  <a:gd name="T5" fmla="*/ 995 h 997"/>
                  <a:gd name="T6" fmla="*/ 894 w 894"/>
                  <a:gd name="T7" fmla="*/ 997 h 997"/>
                  <a:gd name="T8" fmla="*/ 894 w 894"/>
                  <a:gd name="T9" fmla="*/ 128 h 997"/>
                  <a:gd name="T10" fmla="*/ 589 w 894"/>
                  <a:gd name="T11" fmla="*/ 0 h 997"/>
                </a:gdLst>
                <a:ahLst/>
                <a:cxnLst>
                  <a:cxn ang="0">
                    <a:pos x="T0" y="T1"/>
                  </a:cxn>
                  <a:cxn ang="0">
                    <a:pos x="T2" y="T3"/>
                  </a:cxn>
                  <a:cxn ang="0">
                    <a:pos x="T4" y="T5"/>
                  </a:cxn>
                  <a:cxn ang="0">
                    <a:pos x="T6" y="T7"/>
                  </a:cxn>
                  <a:cxn ang="0">
                    <a:pos x="T8" y="T9"/>
                  </a:cxn>
                  <a:cxn ang="0">
                    <a:pos x="T10" y="T11"/>
                  </a:cxn>
                </a:cxnLst>
                <a:rect l="0" t="0" r="r" b="b"/>
                <a:pathLst>
                  <a:path w="894" h="997">
                    <a:moveTo>
                      <a:pt x="589" y="0"/>
                    </a:moveTo>
                    <a:lnTo>
                      <a:pt x="0" y="0"/>
                    </a:lnTo>
                    <a:lnTo>
                      <a:pt x="0" y="995"/>
                    </a:lnTo>
                    <a:lnTo>
                      <a:pt x="894" y="997"/>
                    </a:lnTo>
                    <a:lnTo>
                      <a:pt x="894"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0" name="Freeform 195"/>
              <p:cNvSpPr>
                <a:spLocks/>
              </p:cNvSpPr>
              <p:nvPr/>
            </p:nvSpPr>
            <p:spPr bwMode="auto">
              <a:xfrm>
                <a:off x="623253" y="1042988"/>
                <a:ext cx="1404938" cy="1558925"/>
              </a:xfrm>
              <a:custGeom>
                <a:avLst/>
                <a:gdLst>
                  <a:gd name="T0" fmla="*/ 589 w 894"/>
                  <a:gd name="T1" fmla="*/ 0 h 997"/>
                  <a:gd name="T2" fmla="*/ 0 w 894"/>
                  <a:gd name="T3" fmla="*/ 0 h 997"/>
                  <a:gd name="T4" fmla="*/ 0 w 894"/>
                  <a:gd name="T5" fmla="*/ 995 h 997"/>
                  <a:gd name="T6" fmla="*/ 894 w 894"/>
                  <a:gd name="T7" fmla="*/ 997 h 997"/>
                  <a:gd name="T8" fmla="*/ 894 w 894"/>
                  <a:gd name="T9" fmla="*/ 128 h 997"/>
                  <a:gd name="T10" fmla="*/ 589 w 894"/>
                  <a:gd name="T11" fmla="*/ 0 h 997"/>
                </a:gdLst>
                <a:ahLst/>
                <a:cxnLst>
                  <a:cxn ang="0">
                    <a:pos x="T0" y="T1"/>
                  </a:cxn>
                  <a:cxn ang="0">
                    <a:pos x="T2" y="T3"/>
                  </a:cxn>
                  <a:cxn ang="0">
                    <a:pos x="T4" y="T5"/>
                  </a:cxn>
                  <a:cxn ang="0">
                    <a:pos x="T6" y="T7"/>
                  </a:cxn>
                  <a:cxn ang="0">
                    <a:pos x="T8" y="T9"/>
                  </a:cxn>
                  <a:cxn ang="0">
                    <a:pos x="T10" y="T11"/>
                  </a:cxn>
                </a:cxnLst>
                <a:rect l="0" t="0" r="r" b="b"/>
                <a:pathLst>
                  <a:path w="894" h="997">
                    <a:moveTo>
                      <a:pt x="589" y="0"/>
                    </a:moveTo>
                    <a:lnTo>
                      <a:pt x="0" y="0"/>
                    </a:lnTo>
                    <a:lnTo>
                      <a:pt x="0" y="995"/>
                    </a:lnTo>
                    <a:lnTo>
                      <a:pt x="894" y="997"/>
                    </a:lnTo>
                    <a:lnTo>
                      <a:pt x="894"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1" name="Freeform 196"/>
              <p:cNvSpPr>
                <a:spLocks/>
              </p:cNvSpPr>
              <p:nvPr/>
            </p:nvSpPr>
            <p:spPr bwMode="auto">
              <a:xfrm>
                <a:off x="1566228" y="1074738"/>
                <a:ext cx="493713" cy="346075"/>
              </a:xfrm>
              <a:custGeom>
                <a:avLst/>
                <a:gdLst>
                  <a:gd name="T0" fmla="*/ 10 w 311"/>
                  <a:gd name="T1" fmla="*/ 0 h 218"/>
                  <a:gd name="T2" fmla="*/ 0 w 311"/>
                  <a:gd name="T3" fmla="*/ 0 h 218"/>
                  <a:gd name="T4" fmla="*/ 8 w 311"/>
                  <a:gd name="T5" fmla="*/ 8 h 218"/>
                  <a:gd name="T6" fmla="*/ 14 w 311"/>
                  <a:gd name="T7" fmla="*/ 18 h 218"/>
                  <a:gd name="T8" fmla="*/ 22 w 311"/>
                  <a:gd name="T9" fmla="*/ 26 h 218"/>
                  <a:gd name="T10" fmla="*/ 26 w 311"/>
                  <a:gd name="T11" fmla="*/ 36 h 218"/>
                  <a:gd name="T12" fmla="*/ 32 w 311"/>
                  <a:gd name="T13" fmla="*/ 46 h 218"/>
                  <a:gd name="T14" fmla="*/ 36 w 311"/>
                  <a:gd name="T15" fmla="*/ 54 h 218"/>
                  <a:gd name="T16" fmla="*/ 40 w 311"/>
                  <a:gd name="T17" fmla="*/ 62 h 218"/>
                  <a:gd name="T18" fmla="*/ 44 w 311"/>
                  <a:gd name="T19" fmla="*/ 70 h 218"/>
                  <a:gd name="T20" fmla="*/ 50 w 311"/>
                  <a:gd name="T21" fmla="*/ 82 h 218"/>
                  <a:gd name="T22" fmla="*/ 54 w 311"/>
                  <a:gd name="T23" fmla="*/ 94 h 218"/>
                  <a:gd name="T24" fmla="*/ 58 w 311"/>
                  <a:gd name="T25" fmla="*/ 110 h 218"/>
                  <a:gd name="T26" fmla="*/ 60 w 311"/>
                  <a:gd name="T27" fmla="*/ 122 h 218"/>
                  <a:gd name="T28" fmla="*/ 62 w 311"/>
                  <a:gd name="T29" fmla="*/ 132 h 218"/>
                  <a:gd name="T30" fmla="*/ 64 w 311"/>
                  <a:gd name="T31" fmla="*/ 146 h 218"/>
                  <a:gd name="T32" fmla="*/ 64 w 311"/>
                  <a:gd name="T33" fmla="*/ 158 h 218"/>
                  <a:gd name="T34" fmla="*/ 66 w 311"/>
                  <a:gd name="T35" fmla="*/ 168 h 218"/>
                  <a:gd name="T36" fmla="*/ 66 w 311"/>
                  <a:gd name="T37" fmla="*/ 178 h 218"/>
                  <a:gd name="T38" fmla="*/ 66 w 311"/>
                  <a:gd name="T39" fmla="*/ 190 h 218"/>
                  <a:gd name="T40" fmla="*/ 68 w 311"/>
                  <a:gd name="T41" fmla="*/ 204 h 218"/>
                  <a:gd name="T42" fmla="*/ 68 w 311"/>
                  <a:gd name="T43" fmla="*/ 218 h 218"/>
                  <a:gd name="T44" fmla="*/ 76 w 311"/>
                  <a:gd name="T45" fmla="*/ 210 h 218"/>
                  <a:gd name="T46" fmla="*/ 86 w 311"/>
                  <a:gd name="T47" fmla="*/ 202 h 218"/>
                  <a:gd name="T48" fmla="*/ 96 w 311"/>
                  <a:gd name="T49" fmla="*/ 196 h 218"/>
                  <a:gd name="T50" fmla="*/ 106 w 311"/>
                  <a:gd name="T51" fmla="*/ 186 h 218"/>
                  <a:gd name="T52" fmla="*/ 118 w 311"/>
                  <a:gd name="T53" fmla="*/ 180 h 218"/>
                  <a:gd name="T54" fmla="*/ 126 w 311"/>
                  <a:gd name="T55" fmla="*/ 176 h 218"/>
                  <a:gd name="T56" fmla="*/ 138 w 311"/>
                  <a:gd name="T57" fmla="*/ 168 h 218"/>
                  <a:gd name="T58" fmla="*/ 150 w 311"/>
                  <a:gd name="T59" fmla="*/ 164 h 218"/>
                  <a:gd name="T60" fmla="*/ 163 w 311"/>
                  <a:gd name="T61" fmla="*/ 158 h 218"/>
                  <a:gd name="T62" fmla="*/ 177 w 311"/>
                  <a:gd name="T63" fmla="*/ 152 h 218"/>
                  <a:gd name="T64" fmla="*/ 189 w 311"/>
                  <a:gd name="T65" fmla="*/ 150 h 218"/>
                  <a:gd name="T66" fmla="*/ 203 w 311"/>
                  <a:gd name="T67" fmla="*/ 146 h 218"/>
                  <a:gd name="T68" fmla="*/ 217 w 311"/>
                  <a:gd name="T69" fmla="*/ 142 h 218"/>
                  <a:gd name="T70" fmla="*/ 235 w 311"/>
                  <a:gd name="T71" fmla="*/ 140 h 218"/>
                  <a:gd name="T72" fmla="*/ 251 w 311"/>
                  <a:gd name="T73" fmla="*/ 136 h 218"/>
                  <a:gd name="T74" fmla="*/ 267 w 311"/>
                  <a:gd name="T75" fmla="*/ 132 h 218"/>
                  <a:gd name="T76" fmla="*/ 283 w 311"/>
                  <a:gd name="T77" fmla="*/ 130 h 218"/>
                  <a:gd name="T78" fmla="*/ 295 w 311"/>
                  <a:gd name="T79" fmla="*/ 130 h 218"/>
                  <a:gd name="T80" fmla="*/ 311 w 311"/>
                  <a:gd name="T81" fmla="*/ 130 h 218"/>
                  <a:gd name="T82" fmla="*/ 311 w 311"/>
                  <a:gd name="T83" fmla="*/ 128 h 218"/>
                  <a:gd name="T84" fmla="*/ 10 w 311"/>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8">
                    <a:moveTo>
                      <a:pt x="10" y="0"/>
                    </a:moveTo>
                    <a:lnTo>
                      <a:pt x="0" y="0"/>
                    </a:lnTo>
                    <a:lnTo>
                      <a:pt x="8" y="8"/>
                    </a:lnTo>
                    <a:lnTo>
                      <a:pt x="14" y="18"/>
                    </a:lnTo>
                    <a:lnTo>
                      <a:pt x="22" y="26"/>
                    </a:lnTo>
                    <a:lnTo>
                      <a:pt x="26" y="36"/>
                    </a:lnTo>
                    <a:lnTo>
                      <a:pt x="32" y="46"/>
                    </a:lnTo>
                    <a:lnTo>
                      <a:pt x="36" y="54"/>
                    </a:lnTo>
                    <a:lnTo>
                      <a:pt x="40" y="62"/>
                    </a:lnTo>
                    <a:lnTo>
                      <a:pt x="44" y="70"/>
                    </a:lnTo>
                    <a:lnTo>
                      <a:pt x="50" y="82"/>
                    </a:lnTo>
                    <a:lnTo>
                      <a:pt x="54" y="94"/>
                    </a:lnTo>
                    <a:lnTo>
                      <a:pt x="58" y="110"/>
                    </a:lnTo>
                    <a:lnTo>
                      <a:pt x="60" y="122"/>
                    </a:lnTo>
                    <a:lnTo>
                      <a:pt x="62" y="132"/>
                    </a:lnTo>
                    <a:lnTo>
                      <a:pt x="64" y="146"/>
                    </a:lnTo>
                    <a:lnTo>
                      <a:pt x="64" y="158"/>
                    </a:lnTo>
                    <a:lnTo>
                      <a:pt x="66" y="168"/>
                    </a:lnTo>
                    <a:lnTo>
                      <a:pt x="66" y="178"/>
                    </a:lnTo>
                    <a:lnTo>
                      <a:pt x="66" y="190"/>
                    </a:lnTo>
                    <a:lnTo>
                      <a:pt x="68" y="204"/>
                    </a:lnTo>
                    <a:lnTo>
                      <a:pt x="68" y="218"/>
                    </a:lnTo>
                    <a:lnTo>
                      <a:pt x="76" y="210"/>
                    </a:lnTo>
                    <a:lnTo>
                      <a:pt x="86" y="202"/>
                    </a:lnTo>
                    <a:lnTo>
                      <a:pt x="96" y="196"/>
                    </a:lnTo>
                    <a:lnTo>
                      <a:pt x="106" y="186"/>
                    </a:lnTo>
                    <a:lnTo>
                      <a:pt x="118" y="180"/>
                    </a:lnTo>
                    <a:lnTo>
                      <a:pt x="126" y="176"/>
                    </a:lnTo>
                    <a:lnTo>
                      <a:pt x="138" y="168"/>
                    </a:lnTo>
                    <a:lnTo>
                      <a:pt x="150" y="164"/>
                    </a:lnTo>
                    <a:lnTo>
                      <a:pt x="163" y="158"/>
                    </a:lnTo>
                    <a:lnTo>
                      <a:pt x="177" y="152"/>
                    </a:lnTo>
                    <a:lnTo>
                      <a:pt x="189" y="150"/>
                    </a:lnTo>
                    <a:lnTo>
                      <a:pt x="203" y="146"/>
                    </a:lnTo>
                    <a:lnTo>
                      <a:pt x="217" y="142"/>
                    </a:lnTo>
                    <a:lnTo>
                      <a:pt x="235" y="140"/>
                    </a:lnTo>
                    <a:lnTo>
                      <a:pt x="251" y="136"/>
                    </a:lnTo>
                    <a:lnTo>
                      <a:pt x="267" y="132"/>
                    </a:lnTo>
                    <a:lnTo>
                      <a:pt x="283" y="130"/>
                    </a:lnTo>
                    <a:lnTo>
                      <a:pt x="295"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2" name="Freeform 197"/>
              <p:cNvSpPr>
                <a:spLocks/>
              </p:cNvSpPr>
              <p:nvPr/>
            </p:nvSpPr>
            <p:spPr bwMode="auto">
              <a:xfrm>
                <a:off x="1594803" y="1077913"/>
                <a:ext cx="452438" cy="307975"/>
              </a:xfrm>
              <a:custGeom>
                <a:avLst/>
                <a:gdLst>
                  <a:gd name="T0" fmla="*/ 0 w 285"/>
                  <a:gd name="T1" fmla="*/ 0 h 194"/>
                  <a:gd name="T2" fmla="*/ 8 w 285"/>
                  <a:gd name="T3" fmla="*/ 8 h 194"/>
                  <a:gd name="T4" fmla="*/ 18 w 285"/>
                  <a:gd name="T5" fmla="*/ 20 h 194"/>
                  <a:gd name="T6" fmla="*/ 22 w 285"/>
                  <a:gd name="T7" fmla="*/ 26 h 194"/>
                  <a:gd name="T8" fmla="*/ 28 w 285"/>
                  <a:gd name="T9" fmla="*/ 36 h 194"/>
                  <a:gd name="T10" fmla="*/ 34 w 285"/>
                  <a:gd name="T11" fmla="*/ 44 h 194"/>
                  <a:gd name="T12" fmla="*/ 40 w 285"/>
                  <a:gd name="T13" fmla="*/ 58 h 194"/>
                  <a:gd name="T14" fmla="*/ 48 w 285"/>
                  <a:gd name="T15" fmla="*/ 76 h 194"/>
                  <a:gd name="T16" fmla="*/ 50 w 285"/>
                  <a:gd name="T17" fmla="*/ 86 h 194"/>
                  <a:gd name="T18" fmla="*/ 56 w 285"/>
                  <a:gd name="T19" fmla="*/ 100 h 194"/>
                  <a:gd name="T20" fmla="*/ 58 w 285"/>
                  <a:gd name="T21" fmla="*/ 116 h 194"/>
                  <a:gd name="T22" fmla="*/ 60 w 285"/>
                  <a:gd name="T23" fmla="*/ 128 h 194"/>
                  <a:gd name="T24" fmla="*/ 62 w 285"/>
                  <a:gd name="T25" fmla="*/ 142 h 194"/>
                  <a:gd name="T26" fmla="*/ 64 w 285"/>
                  <a:gd name="T27" fmla="*/ 154 h 194"/>
                  <a:gd name="T28" fmla="*/ 64 w 285"/>
                  <a:gd name="T29" fmla="*/ 168 h 194"/>
                  <a:gd name="T30" fmla="*/ 64 w 285"/>
                  <a:gd name="T31" fmla="*/ 180 h 194"/>
                  <a:gd name="T32" fmla="*/ 64 w 285"/>
                  <a:gd name="T33" fmla="*/ 194 h 194"/>
                  <a:gd name="T34" fmla="*/ 70 w 285"/>
                  <a:gd name="T35" fmla="*/ 188 h 194"/>
                  <a:gd name="T36" fmla="*/ 76 w 285"/>
                  <a:gd name="T37" fmla="*/ 180 h 194"/>
                  <a:gd name="T38" fmla="*/ 86 w 285"/>
                  <a:gd name="T39" fmla="*/ 174 h 194"/>
                  <a:gd name="T40" fmla="*/ 100 w 285"/>
                  <a:gd name="T41" fmla="*/ 166 h 194"/>
                  <a:gd name="T42" fmla="*/ 112 w 285"/>
                  <a:gd name="T43" fmla="*/ 160 h 194"/>
                  <a:gd name="T44" fmla="*/ 124 w 285"/>
                  <a:gd name="T45" fmla="*/ 152 h 194"/>
                  <a:gd name="T46" fmla="*/ 137 w 285"/>
                  <a:gd name="T47" fmla="*/ 148 h 194"/>
                  <a:gd name="T48" fmla="*/ 151 w 285"/>
                  <a:gd name="T49" fmla="*/ 142 h 194"/>
                  <a:gd name="T50" fmla="*/ 173 w 285"/>
                  <a:gd name="T51" fmla="*/ 136 h 194"/>
                  <a:gd name="T52" fmla="*/ 189 w 285"/>
                  <a:gd name="T53" fmla="*/ 134 h 194"/>
                  <a:gd name="T54" fmla="*/ 203 w 285"/>
                  <a:gd name="T55" fmla="*/ 128 h 194"/>
                  <a:gd name="T56" fmla="*/ 217 w 285"/>
                  <a:gd name="T57" fmla="*/ 126 h 194"/>
                  <a:gd name="T58" fmla="*/ 235 w 285"/>
                  <a:gd name="T59" fmla="*/ 124 h 194"/>
                  <a:gd name="T60" fmla="*/ 251 w 285"/>
                  <a:gd name="T61" fmla="*/ 122 h 194"/>
                  <a:gd name="T62" fmla="*/ 267 w 285"/>
                  <a:gd name="T63" fmla="*/ 118 h 194"/>
                  <a:gd name="T64" fmla="*/ 285 w 285"/>
                  <a:gd name="T65" fmla="*/ 118 h 194"/>
                  <a:gd name="T66" fmla="*/ 0 w 285"/>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5" h="194">
                    <a:moveTo>
                      <a:pt x="0" y="0"/>
                    </a:moveTo>
                    <a:lnTo>
                      <a:pt x="8" y="8"/>
                    </a:lnTo>
                    <a:lnTo>
                      <a:pt x="18" y="20"/>
                    </a:lnTo>
                    <a:lnTo>
                      <a:pt x="22" y="26"/>
                    </a:lnTo>
                    <a:lnTo>
                      <a:pt x="28" y="36"/>
                    </a:lnTo>
                    <a:lnTo>
                      <a:pt x="34" y="44"/>
                    </a:lnTo>
                    <a:lnTo>
                      <a:pt x="40" y="58"/>
                    </a:lnTo>
                    <a:lnTo>
                      <a:pt x="48" y="76"/>
                    </a:lnTo>
                    <a:lnTo>
                      <a:pt x="50" y="86"/>
                    </a:lnTo>
                    <a:lnTo>
                      <a:pt x="56" y="100"/>
                    </a:lnTo>
                    <a:lnTo>
                      <a:pt x="58" y="116"/>
                    </a:lnTo>
                    <a:lnTo>
                      <a:pt x="60" y="128"/>
                    </a:lnTo>
                    <a:lnTo>
                      <a:pt x="62" y="142"/>
                    </a:lnTo>
                    <a:lnTo>
                      <a:pt x="64" y="154"/>
                    </a:lnTo>
                    <a:lnTo>
                      <a:pt x="64" y="168"/>
                    </a:lnTo>
                    <a:lnTo>
                      <a:pt x="64" y="180"/>
                    </a:lnTo>
                    <a:lnTo>
                      <a:pt x="64" y="194"/>
                    </a:lnTo>
                    <a:lnTo>
                      <a:pt x="70" y="188"/>
                    </a:lnTo>
                    <a:lnTo>
                      <a:pt x="76" y="180"/>
                    </a:lnTo>
                    <a:lnTo>
                      <a:pt x="86" y="174"/>
                    </a:lnTo>
                    <a:lnTo>
                      <a:pt x="100" y="166"/>
                    </a:lnTo>
                    <a:lnTo>
                      <a:pt x="112" y="160"/>
                    </a:lnTo>
                    <a:lnTo>
                      <a:pt x="124" y="152"/>
                    </a:lnTo>
                    <a:lnTo>
                      <a:pt x="137" y="148"/>
                    </a:lnTo>
                    <a:lnTo>
                      <a:pt x="151" y="142"/>
                    </a:lnTo>
                    <a:lnTo>
                      <a:pt x="173" y="136"/>
                    </a:lnTo>
                    <a:lnTo>
                      <a:pt x="189" y="134"/>
                    </a:lnTo>
                    <a:lnTo>
                      <a:pt x="203" y="128"/>
                    </a:lnTo>
                    <a:lnTo>
                      <a:pt x="217" y="126"/>
                    </a:lnTo>
                    <a:lnTo>
                      <a:pt x="235" y="124"/>
                    </a:lnTo>
                    <a:lnTo>
                      <a:pt x="251" y="122"/>
                    </a:lnTo>
                    <a:lnTo>
                      <a:pt x="267" y="118"/>
                    </a:lnTo>
                    <a:lnTo>
                      <a:pt x="285"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3" name="Freeform 198"/>
              <p:cNvSpPr>
                <a:spLocks/>
              </p:cNvSpPr>
              <p:nvPr/>
            </p:nvSpPr>
            <p:spPr bwMode="auto">
              <a:xfrm>
                <a:off x="1588453" y="1062038"/>
                <a:ext cx="414338" cy="288925"/>
              </a:xfrm>
              <a:custGeom>
                <a:avLst/>
                <a:gdLst>
                  <a:gd name="T0" fmla="*/ 0 w 261"/>
                  <a:gd name="T1" fmla="*/ 0 h 182"/>
                  <a:gd name="T2" fmla="*/ 8 w 261"/>
                  <a:gd name="T3" fmla="*/ 8 h 182"/>
                  <a:gd name="T4" fmla="*/ 16 w 261"/>
                  <a:gd name="T5" fmla="*/ 20 h 182"/>
                  <a:gd name="T6" fmla="*/ 20 w 261"/>
                  <a:gd name="T7" fmla="*/ 26 h 182"/>
                  <a:gd name="T8" fmla="*/ 26 w 261"/>
                  <a:gd name="T9" fmla="*/ 34 h 182"/>
                  <a:gd name="T10" fmla="*/ 32 w 261"/>
                  <a:gd name="T11" fmla="*/ 44 h 182"/>
                  <a:gd name="T12" fmla="*/ 40 w 261"/>
                  <a:gd name="T13" fmla="*/ 56 h 182"/>
                  <a:gd name="T14" fmla="*/ 44 w 261"/>
                  <a:gd name="T15" fmla="*/ 72 h 182"/>
                  <a:gd name="T16" fmla="*/ 48 w 261"/>
                  <a:gd name="T17" fmla="*/ 84 h 182"/>
                  <a:gd name="T18" fmla="*/ 50 w 261"/>
                  <a:gd name="T19" fmla="*/ 94 h 182"/>
                  <a:gd name="T20" fmla="*/ 56 w 261"/>
                  <a:gd name="T21" fmla="*/ 112 h 182"/>
                  <a:gd name="T22" fmla="*/ 58 w 261"/>
                  <a:gd name="T23" fmla="*/ 124 h 182"/>
                  <a:gd name="T24" fmla="*/ 58 w 261"/>
                  <a:gd name="T25" fmla="*/ 134 h 182"/>
                  <a:gd name="T26" fmla="*/ 58 w 261"/>
                  <a:gd name="T27" fmla="*/ 148 h 182"/>
                  <a:gd name="T28" fmla="*/ 58 w 261"/>
                  <a:gd name="T29" fmla="*/ 160 h 182"/>
                  <a:gd name="T30" fmla="*/ 58 w 261"/>
                  <a:gd name="T31" fmla="*/ 170 h 182"/>
                  <a:gd name="T32" fmla="*/ 58 w 261"/>
                  <a:gd name="T33" fmla="*/ 182 h 182"/>
                  <a:gd name="T34" fmla="*/ 66 w 261"/>
                  <a:gd name="T35" fmla="*/ 174 h 182"/>
                  <a:gd name="T36" fmla="*/ 74 w 261"/>
                  <a:gd name="T37" fmla="*/ 172 h 182"/>
                  <a:gd name="T38" fmla="*/ 82 w 261"/>
                  <a:gd name="T39" fmla="*/ 164 h 182"/>
                  <a:gd name="T40" fmla="*/ 90 w 261"/>
                  <a:gd name="T41" fmla="*/ 160 h 182"/>
                  <a:gd name="T42" fmla="*/ 104 w 261"/>
                  <a:gd name="T43" fmla="*/ 152 h 182"/>
                  <a:gd name="T44" fmla="*/ 118 w 261"/>
                  <a:gd name="T45" fmla="*/ 146 h 182"/>
                  <a:gd name="T46" fmla="*/ 130 w 261"/>
                  <a:gd name="T47" fmla="*/ 142 h 182"/>
                  <a:gd name="T48" fmla="*/ 141 w 261"/>
                  <a:gd name="T49" fmla="*/ 136 h 182"/>
                  <a:gd name="T50" fmla="*/ 155 w 261"/>
                  <a:gd name="T51" fmla="*/ 134 h 182"/>
                  <a:gd name="T52" fmla="*/ 165 w 261"/>
                  <a:gd name="T53" fmla="*/ 130 h 182"/>
                  <a:gd name="T54" fmla="*/ 177 w 261"/>
                  <a:gd name="T55" fmla="*/ 126 h 182"/>
                  <a:gd name="T56" fmla="*/ 191 w 261"/>
                  <a:gd name="T57" fmla="*/ 124 h 182"/>
                  <a:gd name="T58" fmla="*/ 205 w 261"/>
                  <a:gd name="T59" fmla="*/ 120 h 182"/>
                  <a:gd name="T60" fmla="*/ 221 w 261"/>
                  <a:gd name="T61" fmla="*/ 118 h 182"/>
                  <a:gd name="T62" fmla="*/ 233 w 261"/>
                  <a:gd name="T63" fmla="*/ 116 h 182"/>
                  <a:gd name="T64" fmla="*/ 247 w 261"/>
                  <a:gd name="T65" fmla="*/ 114 h 182"/>
                  <a:gd name="T66" fmla="*/ 261 w 261"/>
                  <a:gd name="T67" fmla="*/ 114 h 182"/>
                  <a:gd name="T68" fmla="*/ 0 w 261"/>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82">
                    <a:moveTo>
                      <a:pt x="0" y="0"/>
                    </a:moveTo>
                    <a:lnTo>
                      <a:pt x="8" y="8"/>
                    </a:lnTo>
                    <a:lnTo>
                      <a:pt x="16" y="20"/>
                    </a:lnTo>
                    <a:lnTo>
                      <a:pt x="20" y="26"/>
                    </a:lnTo>
                    <a:lnTo>
                      <a:pt x="26" y="34"/>
                    </a:lnTo>
                    <a:lnTo>
                      <a:pt x="32" y="44"/>
                    </a:lnTo>
                    <a:lnTo>
                      <a:pt x="40" y="56"/>
                    </a:lnTo>
                    <a:lnTo>
                      <a:pt x="44" y="72"/>
                    </a:lnTo>
                    <a:lnTo>
                      <a:pt x="48" y="84"/>
                    </a:lnTo>
                    <a:lnTo>
                      <a:pt x="50" y="94"/>
                    </a:lnTo>
                    <a:lnTo>
                      <a:pt x="56" y="112"/>
                    </a:lnTo>
                    <a:lnTo>
                      <a:pt x="58" y="124"/>
                    </a:lnTo>
                    <a:lnTo>
                      <a:pt x="58" y="134"/>
                    </a:lnTo>
                    <a:lnTo>
                      <a:pt x="58" y="148"/>
                    </a:lnTo>
                    <a:lnTo>
                      <a:pt x="58" y="160"/>
                    </a:lnTo>
                    <a:lnTo>
                      <a:pt x="58" y="170"/>
                    </a:lnTo>
                    <a:lnTo>
                      <a:pt x="58" y="182"/>
                    </a:lnTo>
                    <a:lnTo>
                      <a:pt x="66" y="174"/>
                    </a:lnTo>
                    <a:lnTo>
                      <a:pt x="74" y="172"/>
                    </a:lnTo>
                    <a:lnTo>
                      <a:pt x="82" y="164"/>
                    </a:lnTo>
                    <a:lnTo>
                      <a:pt x="90" y="160"/>
                    </a:lnTo>
                    <a:lnTo>
                      <a:pt x="104" y="152"/>
                    </a:lnTo>
                    <a:lnTo>
                      <a:pt x="118" y="146"/>
                    </a:lnTo>
                    <a:lnTo>
                      <a:pt x="130" y="142"/>
                    </a:lnTo>
                    <a:lnTo>
                      <a:pt x="141" y="136"/>
                    </a:lnTo>
                    <a:lnTo>
                      <a:pt x="155" y="134"/>
                    </a:lnTo>
                    <a:lnTo>
                      <a:pt x="165" y="130"/>
                    </a:lnTo>
                    <a:lnTo>
                      <a:pt x="177" y="126"/>
                    </a:lnTo>
                    <a:lnTo>
                      <a:pt x="191" y="124"/>
                    </a:lnTo>
                    <a:lnTo>
                      <a:pt x="205" y="120"/>
                    </a:lnTo>
                    <a:lnTo>
                      <a:pt x="221" y="118"/>
                    </a:lnTo>
                    <a:lnTo>
                      <a:pt x="233" y="116"/>
                    </a:lnTo>
                    <a:lnTo>
                      <a:pt x="247" y="114"/>
                    </a:lnTo>
                    <a:lnTo>
                      <a:pt x="261"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4" name="Rectangle 229"/>
              <p:cNvSpPr>
                <a:spLocks noChangeArrowheads="1"/>
              </p:cNvSpPr>
              <p:nvPr/>
            </p:nvSpPr>
            <p:spPr bwMode="auto">
              <a:xfrm>
                <a:off x="669291" y="1589088"/>
                <a:ext cx="12509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5" name="Rectangle 230"/>
              <p:cNvSpPr>
                <a:spLocks noChangeArrowheads="1"/>
              </p:cNvSpPr>
              <p:nvPr/>
            </p:nvSpPr>
            <p:spPr bwMode="auto">
              <a:xfrm>
                <a:off x="796907" y="1684338"/>
                <a:ext cx="1113194" cy="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50" b="1" dirty="0" smtClean="0">
                    <a:solidFill>
                      <a:srgbClr val="000000"/>
                    </a:solidFill>
                    <a:latin typeface="宋体" pitchFamily="2" charset="-122"/>
                  </a:rPr>
                  <a:t>计划订单</a:t>
                </a:r>
                <a:endParaRPr kumimoji="1" lang="zh-CN" altLang="en-US" sz="2400" b="1" dirty="0" smtClean="0">
                  <a:solidFill>
                    <a:srgbClr val="000000"/>
                  </a:solidFill>
                  <a:latin typeface="Arial" pitchFamily="34" charset="0"/>
                  <a:ea typeface="方正楷体简体" pitchFamily="2" charset="-122"/>
                </a:endParaRPr>
              </a:p>
            </p:txBody>
          </p:sp>
        </p:grpSp>
        <p:sp>
          <p:nvSpPr>
            <p:cNvPr id="466" name="Rectangle 231"/>
            <p:cNvSpPr>
              <a:spLocks noChangeArrowheads="1"/>
            </p:cNvSpPr>
            <p:nvPr/>
          </p:nvSpPr>
          <p:spPr bwMode="auto">
            <a:xfrm>
              <a:off x="1229678" y="4668838"/>
              <a:ext cx="12493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7" name="Rectangle 232"/>
            <p:cNvSpPr>
              <a:spLocks noChangeArrowheads="1"/>
            </p:cNvSpPr>
            <p:nvPr/>
          </p:nvSpPr>
          <p:spPr bwMode="auto">
            <a:xfrm>
              <a:off x="1357293" y="4764087"/>
              <a:ext cx="1113194" cy="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50" b="1" dirty="0" smtClean="0">
                  <a:solidFill>
                    <a:srgbClr val="000000"/>
                  </a:solidFill>
                  <a:latin typeface="宋体" pitchFamily="2" charset="-122"/>
                </a:rPr>
                <a:t>计划订单</a:t>
              </a:r>
              <a:endParaRPr kumimoji="1" lang="zh-CN" altLang="en-US" sz="2400" b="1" dirty="0" smtClean="0">
                <a:solidFill>
                  <a:srgbClr val="000000"/>
                </a:solidFill>
                <a:latin typeface="Arial" pitchFamily="34" charset="0"/>
                <a:ea typeface="方正楷体简体" pitchFamily="2" charset="-122"/>
              </a:endParaRPr>
            </a:p>
          </p:txBody>
        </p:sp>
        <p:grpSp>
          <p:nvGrpSpPr>
            <p:cNvPr id="2" name="组合 1"/>
            <p:cNvGrpSpPr/>
            <p:nvPr/>
          </p:nvGrpSpPr>
          <p:grpSpPr>
            <a:xfrm>
              <a:off x="3552191" y="3638551"/>
              <a:ext cx="1968500" cy="2079625"/>
              <a:chOff x="3552191" y="3638551"/>
              <a:chExt cx="1968500" cy="2079625"/>
            </a:xfrm>
          </p:grpSpPr>
          <p:grpSp>
            <p:nvGrpSpPr>
              <p:cNvPr id="434" name="Group 199"/>
              <p:cNvGrpSpPr>
                <a:grpSpLocks/>
              </p:cNvGrpSpPr>
              <p:nvPr/>
            </p:nvGrpSpPr>
            <p:grpSpPr bwMode="auto">
              <a:xfrm>
                <a:off x="3552191" y="3638551"/>
                <a:ext cx="1454150" cy="1620837"/>
                <a:chOff x="3195" y="2453"/>
                <a:chExt cx="916" cy="1021"/>
              </a:xfrm>
            </p:grpSpPr>
            <p:sp>
              <p:nvSpPr>
                <p:cNvPr id="435" name="Freeform 200"/>
                <p:cNvSpPr>
                  <a:spLocks/>
                </p:cNvSpPr>
                <p:nvPr/>
              </p:nvSpPr>
              <p:spPr bwMode="auto">
                <a:xfrm>
                  <a:off x="3219" y="2477"/>
                  <a:ext cx="892" cy="997"/>
                </a:xfrm>
                <a:custGeom>
                  <a:avLst/>
                  <a:gdLst>
                    <a:gd name="T0" fmla="*/ 589 w 892"/>
                    <a:gd name="T1" fmla="*/ 0 h 997"/>
                    <a:gd name="T2" fmla="*/ 0 w 892"/>
                    <a:gd name="T3" fmla="*/ 0 h 997"/>
                    <a:gd name="T4" fmla="*/ 0 w 892"/>
                    <a:gd name="T5" fmla="*/ 995 h 997"/>
                    <a:gd name="T6" fmla="*/ 892 w 892"/>
                    <a:gd name="T7" fmla="*/ 997 h 997"/>
                    <a:gd name="T8" fmla="*/ 892 w 892"/>
                    <a:gd name="T9" fmla="*/ 128 h 997"/>
                    <a:gd name="T10" fmla="*/ 589 w 892"/>
                    <a:gd name="T11" fmla="*/ 0 h 997"/>
                  </a:gdLst>
                  <a:ahLst/>
                  <a:cxnLst>
                    <a:cxn ang="0">
                      <a:pos x="T0" y="T1"/>
                    </a:cxn>
                    <a:cxn ang="0">
                      <a:pos x="T2" y="T3"/>
                    </a:cxn>
                    <a:cxn ang="0">
                      <a:pos x="T4" y="T5"/>
                    </a:cxn>
                    <a:cxn ang="0">
                      <a:pos x="T6" y="T7"/>
                    </a:cxn>
                    <a:cxn ang="0">
                      <a:pos x="T8" y="T9"/>
                    </a:cxn>
                    <a:cxn ang="0">
                      <a:pos x="T10" y="T11"/>
                    </a:cxn>
                  </a:cxnLst>
                  <a:rect l="0" t="0" r="r" b="b"/>
                  <a:pathLst>
                    <a:path w="892" h="997">
                      <a:moveTo>
                        <a:pt x="589" y="0"/>
                      </a:moveTo>
                      <a:lnTo>
                        <a:pt x="0" y="0"/>
                      </a:lnTo>
                      <a:lnTo>
                        <a:pt x="0" y="995"/>
                      </a:lnTo>
                      <a:lnTo>
                        <a:pt x="892" y="997"/>
                      </a:lnTo>
                      <a:lnTo>
                        <a:pt x="892"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6" name="Freeform 201"/>
                <p:cNvSpPr>
                  <a:spLocks/>
                </p:cNvSpPr>
                <p:nvPr/>
              </p:nvSpPr>
              <p:spPr bwMode="auto">
                <a:xfrm>
                  <a:off x="3195" y="2453"/>
                  <a:ext cx="892" cy="997"/>
                </a:xfrm>
                <a:custGeom>
                  <a:avLst/>
                  <a:gdLst>
                    <a:gd name="T0" fmla="*/ 589 w 892"/>
                    <a:gd name="T1" fmla="*/ 0 h 997"/>
                    <a:gd name="T2" fmla="*/ 0 w 892"/>
                    <a:gd name="T3" fmla="*/ 0 h 997"/>
                    <a:gd name="T4" fmla="*/ 0 w 892"/>
                    <a:gd name="T5" fmla="*/ 995 h 997"/>
                    <a:gd name="T6" fmla="*/ 892 w 892"/>
                    <a:gd name="T7" fmla="*/ 997 h 997"/>
                    <a:gd name="T8" fmla="*/ 892 w 892"/>
                    <a:gd name="T9" fmla="*/ 128 h 997"/>
                    <a:gd name="T10" fmla="*/ 589 w 892"/>
                    <a:gd name="T11" fmla="*/ 0 h 997"/>
                  </a:gdLst>
                  <a:ahLst/>
                  <a:cxnLst>
                    <a:cxn ang="0">
                      <a:pos x="T0" y="T1"/>
                    </a:cxn>
                    <a:cxn ang="0">
                      <a:pos x="T2" y="T3"/>
                    </a:cxn>
                    <a:cxn ang="0">
                      <a:pos x="T4" y="T5"/>
                    </a:cxn>
                    <a:cxn ang="0">
                      <a:pos x="T6" y="T7"/>
                    </a:cxn>
                    <a:cxn ang="0">
                      <a:pos x="T8" y="T9"/>
                    </a:cxn>
                    <a:cxn ang="0">
                      <a:pos x="T10" y="T11"/>
                    </a:cxn>
                  </a:cxnLst>
                  <a:rect l="0" t="0" r="r" b="b"/>
                  <a:pathLst>
                    <a:path w="892" h="997">
                      <a:moveTo>
                        <a:pt x="589" y="0"/>
                      </a:moveTo>
                      <a:lnTo>
                        <a:pt x="0" y="0"/>
                      </a:lnTo>
                      <a:lnTo>
                        <a:pt x="0" y="995"/>
                      </a:lnTo>
                      <a:lnTo>
                        <a:pt x="892" y="997"/>
                      </a:lnTo>
                      <a:lnTo>
                        <a:pt x="892" y="128"/>
                      </a:lnTo>
                      <a:lnTo>
                        <a:pt x="589"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7" name="Freeform 202"/>
                <p:cNvSpPr>
                  <a:spLocks/>
                </p:cNvSpPr>
                <p:nvPr/>
              </p:nvSpPr>
              <p:spPr bwMode="auto">
                <a:xfrm>
                  <a:off x="3195" y="2453"/>
                  <a:ext cx="892" cy="997"/>
                </a:xfrm>
                <a:custGeom>
                  <a:avLst/>
                  <a:gdLst>
                    <a:gd name="T0" fmla="*/ 589 w 892"/>
                    <a:gd name="T1" fmla="*/ 0 h 997"/>
                    <a:gd name="T2" fmla="*/ 0 w 892"/>
                    <a:gd name="T3" fmla="*/ 0 h 997"/>
                    <a:gd name="T4" fmla="*/ 0 w 892"/>
                    <a:gd name="T5" fmla="*/ 995 h 997"/>
                    <a:gd name="T6" fmla="*/ 892 w 892"/>
                    <a:gd name="T7" fmla="*/ 997 h 997"/>
                    <a:gd name="T8" fmla="*/ 892 w 892"/>
                    <a:gd name="T9" fmla="*/ 128 h 997"/>
                    <a:gd name="T10" fmla="*/ 589 w 892"/>
                    <a:gd name="T11" fmla="*/ 0 h 997"/>
                  </a:gdLst>
                  <a:ahLst/>
                  <a:cxnLst>
                    <a:cxn ang="0">
                      <a:pos x="T0" y="T1"/>
                    </a:cxn>
                    <a:cxn ang="0">
                      <a:pos x="T2" y="T3"/>
                    </a:cxn>
                    <a:cxn ang="0">
                      <a:pos x="T4" y="T5"/>
                    </a:cxn>
                    <a:cxn ang="0">
                      <a:pos x="T6" y="T7"/>
                    </a:cxn>
                    <a:cxn ang="0">
                      <a:pos x="T8" y="T9"/>
                    </a:cxn>
                    <a:cxn ang="0">
                      <a:pos x="T10" y="T11"/>
                    </a:cxn>
                  </a:cxnLst>
                  <a:rect l="0" t="0" r="r" b="b"/>
                  <a:pathLst>
                    <a:path w="892" h="997">
                      <a:moveTo>
                        <a:pt x="589" y="0"/>
                      </a:moveTo>
                      <a:lnTo>
                        <a:pt x="0" y="0"/>
                      </a:lnTo>
                      <a:lnTo>
                        <a:pt x="0" y="995"/>
                      </a:lnTo>
                      <a:lnTo>
                        <a:pt x="892" y="997"/>
                      </a:lnTo>
                      <a:lnTo>
                        <a:pt x="892"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438" name="Freeform 203"/>
              <p:cNvSpPr>
                <a:spLocks/>
              </p:cNvSpPr>
              <p:nvPr/>
            </p:nvSpPr>
            <p:spPr bwMode="auto">
              <a:xfrm>
                <a:off x="4474528" y="3679826"/>
                <a:ext cx="493713" cy="346075"/>
              </a:xfrm>
              <a:custGeom>
                <a:avLst/>
                <a:gdLst>
                  <a:gd name="T0" fmla="*/ 10 w 311"/>
                  <a:gd name="T1" fmla="*/ 0 h 218"/>
                  <a:gd name="T2" fmla="*/ 0 w 311"/>
                  <a:gd name="T3" fmla="*/ 0 h 218"/>
                  <a:gd name="T4" fmla="*/ 8 w 311"/>
                  <a:gd name="T5" fmla="*/ 8 h 218"/>
                  <a:gd name="T6" fmla="*/ 16 w 311"/>
                  <a:gd name="T7" fmla="*/ 18 h 218"/>
                  <a:gd name="T8" fmla="*/ 22 w 311"/>
                  <a:gd name="T9" fmla="*/ 26 h 218"/>
                  <a:gd name="T10" fmla="*/ 26 w 311"/>
                  <a:gd name="T11" fmla="*/ 36 h 218"/>
                  <a:gd name="T12" fmla="*/ 34 w 311"/>
                  <a:gd name="T13" fmla="*/ 46 h 218"/>
                  <a:gd name="T14" fmla="*/ 36 w 311"/>
                  <a:gd name="T15" fmla="*/ 54 h 218"/>
                  <a:gd name="T16" fmla="*/ 42 w 311"/>
                  <a:gd name="T17" fmla="*/ 62 h 218"/>
                  <a:gd name="T18" fmla="*/ 46 w 311"/>
                  <a:gd name="T19" fmla="*/ 70 h 218"/>
                  <a:gd name="T20" fmla="*/ 50 w 311"/>
                  <a:gd name="T21" fmla="*/ 82 h 218"/>
                  <a:gd name="T22" fmla="*/ 54 w 311"/>
                  <a:gd name="T23" fmla="*/ 94 h 218"/>
                  <a:gd name="T24" fmla="*/ 58 w 311"/>
                  <a:gd name="T25" fmla="*/ 110 h 218"/>
                  <a:gd name="T26" fmla="*/ 62 w 311"/>
                  <a:gd name="T27" fmla="*/ 122 h 218"/>
                  <a:gd name="T28" fmla="*/ 64 w 311"/>
                  <a:gd name="T29" fmla="*/ 132 h 218"/>
                  <a:gd name="T30" fmla="*/ 64 w 311"/>
                  <a:gd name="T31" fmla="*/ 146 h 218"/>
                  <a:gd name="T32" fmla="*/ 64 w 311"/>
                  <a:gd name="T33" fmla="*/ 158 h 218"/>
                  <a:gd name="T34" fmla="*/ 66 w 311"/>
                  <a:gd name="T35" fmla="*/ 168 h 218"/>
                  <a:gd name="T36" fmla="*/ 66 w 311"/>
                  <a:gd name="T37" fmla="*/ 178 h 218"/>
                  <a:gd name="T38" fmla="*/ 66 w 311"/>
                  <a:gd name="T39" fmla="*/ 190 h 218"/>
                  <a:gd name="T40" fmla="*/ 68 w 311"/>
                  <a:gd name="T41" fmla="*/ 204 h 218"/>
                  <a:gd name="T42" fmla="*/ 68 w 311"/>
                  <a:gd name="T43" fmla="*/ 218 h 218"/>
                  <a:gd name="T44" fmla="*/ 76 w 311"/>
                  <a:gd name="T45" fmla="*/ 210 h 218"/>
                  <a:gd name="T46" fmla="*/ 88 w 311"/>
                  <a:gd name="T47" fmla="*/ 202 h 218"/>
                  <a:gd name="T48" fmla="*/ 98 w 311"/>
                  <a:gd name="T49" fmla="*/ 196 h 218"/>
                  <a:gd name="T50" fmla="*/ 108 w 311"/>
                  <a:gd name="T51" fmla="*/ 186 h 218"/>
                  <a:gd name="T52" fmla="*/ 120 w 311"/>
                  <a:gd name="T53" fmla="*/ 180 h 218"/>
                  <a:gd name="T54" fmla="*/ 128 w 311"/>
                  <a:gd name="T55" fmla="*/ 176 h 218"/>
                  <a:gd name="T56" fmla="*/ 138 w 311"/>
                  <a:gd name="T57" fmla="*/ 168 h 218"/>
                  <a:gd name="T58" fmla="*/ 150 w 311"/>
                  <a:gd name="T59" fmla="*/ 164 h 218"/>
                  <a:gd name="T60" fmla="*/ 164 w 311"/>
                  <a:gd name="T61" fmla="*/ 158 h 218"/>
                  <a:gd name="T62" fmla="*/ 176 w 311"/>
                  <a:gd name="T63" fmla="*/ 152 h 218"/>
                  <a:gd name="T64" fmla="*/ 190 w 311"/>
                  <a:gd name="T65" fmla="*/ 150 h 218"/>
                  <a:gd name="T66" fmla="*/ 204 w 311"/>
                  <a:gd name="T67" fmla="*/ 146 h 218"/>
                  <a:gd name="T68" fmla="*/ 216 w 311"/>
                  <a:gd name="T69" fmla="*/ 142 h 218"/>
                  <a:gd name="T70" fmla="*/ 234 w 311"/>
                  <a:gd name="T71" fmla="*/ 140 h 218"/>
                  <a:gd name="T72" fmla="*/ 250 w 311"/>
                  <a:gd name="T73" fmla="*/ 136 h 218"/>
                  <a:gd name="T74" fmla="*/ 268 w 311"/>
                  <a:gd name="T75" fmla="*/ 132 h 218"/>
                  <a:gd name="T76" fmla="*/ 284 w 311"/>
                  <a:gd name="T77" fmla="*/ 130 h 218"/>
                  <a:gd name="T78" fmla="*/ 296 w 311"/>
                  <a:gd name="T79" fmla="*/ 130 h 218"/>
                  <a:gd name="T80" fmla="*/ 311 w 311"/>
                  <a:gd name="T81" fmla="*/ 130 h 218"/>
                  <a:gd name="T82" fmla="*/ 311 w 311"/>
                  <a:gd name="T83" fmla="*/ 128 h 218"/>
                  <a:gd name="T84" fmla="*/ 10 w 311"/>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8">
                    <a:moveTo>
                      <a:pt x="10" y="0"/>
                    </a:moveTo>
                    <a:lnTo>
                      <a:pt x="0" y="0"/>
                    </a:lnTo>
                    <a:lnTo>
                      <a:pt x="8" y="8"/>
                    </a:lnTo>
                    <a:lnTo>
                      <a:pt x="16" y="18"/>
                    </a:lnTo>
                    <a:lnTo>
                      <a:pt x="22" y="26"/>
                    </a:lnTo>
                    <a:lnTo>
                      <a:pt x="26" y="36"/>
                    </a:lnTo>
                    <a:lnTo>
                      <a:pt x="34" y="46"/>
                    </a:lnTo>
                    <a:lnTo>
                      <a:pt x="36" y="54"/>
                    </a:lnTo>
                    <a:lnTo>
                      <a:pt x="42" y="62"/>
                    </a:lnTo>
                    <a:lnTo>
                      <a:pt x="46" y="70"/>
                    </a:lnTo>
                    <a:lnTo>
                      <a:pt x="50" y="82"/>
                    </a:lnTo>
                    <a:lnTo>
                      <a:pt x="54" y="94"/>
                    </a:lnTo>
                    <a:lnTo>
                      <a:pt x="58" y="110"/>
                    </a:lnTo>
                    <a:lnTo>
                      <a:pt x="62" y="122"/>
                    </a:lnTo>
                    <a:lnTo>
                      <a:pt x="64" y="132"/>
                    </a:lnTo>
                    <a:lnTo>
                      <a:pt x="64" y="146"/>
                    </a:lnTo>
                    <a:lnTo>
                      <a:pt x="64" y="158"/>
                    </a:lnTo>
                    <a:lnTo>
                      <a:pt x="66" y="168"/>
                    </a:lnTo>
                    <a:lnTo>
                      <a:pt x="66" y="178"/>
                    </a:lnTo>
                    <a:lnTo>
                      <a:pt x="66" y="190"/>
                    </a:lnTo>
                    <a:lnTo>
                      <a:pt x="68" y="204"/>
                    </a:lnTo>
                    <a:lnTo>
                      <a:pt x="68" y="218"/>
                    </a:lnTo>
                    <a:lnTo>
                      <a:pt x="76" y="210"/>
                    </a:lnTo>
                    <a:lnTo>
                      <a:pt x="88" y="202"/>
                    </a:lnTo>
                    <a:lnTo>
                      <a:pt x="98" y="196"/>
                    </a:lnTo>
                    <a:lnTo>
                      <a:pt x="108" y="186"/>
                    </a:lnTo>
                    <a:lnTo>
                      <a:pt x="120" y="180"/>
                    </a:lnTo>
                    <a:lnTo>
                      <a:pt x="128" y="176"/>
                    </a:lnTo>
                    <a:lnTo>
                      <a:pt x="138" y="168"/>
                    </a:lnTo>
                    <a:lnTo>
                      <a:pt x="150" y="164"/>
                    </a:lnTo>
                    <a:lnTo>
                      <a:pt x="164" y="158"/>
                    </a:lnTo>
                    <a:lnTo>
                      <a:pt x="176" y="152"/>
                    </a:lnTo>
                    <a:lnTo>
                      <a:pt x="190" y="150"/>
                    </a:lnTo>
                    <a:lnTo>
                      <a:pt x="204" y="146"/>
                    </a:lnTo>
                    <a:lnTo>
                      <a:pt x="216" y="142"/>
                    </a:lnTo>
                    <a:lnTo>
                      <a:pt x="234" y="140"/>
                    </a:lnTo>
                    <a:lnTo>
                      <a:pt x="250" y="136"/>
                    </a:lnTo>
                    <a:lnTo>
                      <a:pt x="268" y="132"/>
                    </a:lnTo>
                    <a:lnTo>
                      <a:pt x="284" y="130"/>
                    </a:lnTo>
                    <a:lnTo>
                      <a:pt x="296"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39" name="Freeform 204"/>
              <p:cNvSpPr>
                <a:spLocks/>
              </p:cNvSpPr>
              <p:nvPr/>
            </p:nvSpPr>
            <p:spPr bwMode="auto">
              <a:xfrm>
                <a:off x="4499928" y="3683001"/>
                <a:ext cx="450850" cy="307975"/>
              </a:xfrm>
              <a:custGeom>
                <a:avLst/>
                <a:gdLst>
                  <a:gd name="T0" fmla="*/ 0 w 284"/>
                  <a:gd name="T1" fmla="*/ 0 h 194"/>
                  <a:gd name="T2" fmla="*/ 8 w 284"/>
                  <a:gd name="T3" fmla="*/ 8 h 194"/>
                  <a:gd name="T4" fmla="*/ 18 w 284"/>
                  <a:gd name="T5" fmla="*/ 20 h 194"/>
                  <a:gd name="T6" fmla="*/ 22 w 284"/>
                  <a:gd name="T7" fmla="*/ 26 h 194"/>
                  <a:gd name="T8" fmla="*/ 28 w 284"/>
                  <a:gd name="T9" fmla="*/ 36 h 194"/>
                  <a:gd name="T10" fmla="*/ 34 w 284"/>
                  <a:gd name="T11" fmla="*/ 44 h 194"/>
                  <a:gd name="T12" fmla="*/ 40 w 284"/>
                  <a:gd name="T13" fmla="*/ 58 h 194"/>
                  <a:gd name="T14" fmla="*/ 48 w 284"/>
                  <a:gd name="T15" fmla="*/ 76 h 194"/>
                  <a:gd name="T16" fmla="*/ 50 w 284"/>
                  <a:gd name="T17" fmla="*/ 86 h 194"/>
                  <a:gd name="T18" fmla="*/ 56 w 284"/>
                  <a:gd name="T19" fmla="*/ 100 h 194"/>
                  <a:gd name="T20" fmla="*/ 58 w 284"/>
                  <a:gd name="T21" fmla="*/ 116 h 194"/>
                  <a:gd name="T22" fmla="*/ 60 w 284"/>
                  <a:gd name="T23" fmla="*/ 128 h 194"/>
                  <a:gd name="T24" fmla="*/ 62 w 284"/>
                  <a:gd name="T25" fmla="*/ 142 h 194"/>
                  <a:gd name="T26" fmla="*/ 64 w 284"/>
                  <a:gd name="T27" fmla="*/ 154 h 194"/>
                  <a:gd name="T28" fmla="*/ 64 w 284"/>
                  <a:gd name="T29" fmla="*/ 168 h 194"/>
                  <a:gd name="T30" fmla="*/ 64 w 284"/>
                  <a:gd name="T31" fmla="*/ 180 h 194"/>
                  <a:gd name="T32" fmla="*/ 64 w 284"/>
                  <a:gd name="T33" fmla="*/ 194 h 194"/>
                  <a:gd name="T34" fmla="*/ 70 w 284"/>
                  <a:gd name="T35" fmla="*/ 188 h 194"/>
                  <a:gd name="T36" fmla="*/ 76 w 284"/>
                  <a:gd name="T37" fmla="*/ 180 h 194"/>
                  <a:gd name="T38" fmla="*/ 86 w 284"/>
                  <a:gd name="T39" fmla="*/ 174 h 194"/>
                  <a:gd name="T40" fmla="*/ 100 w 284"/>
                  <a:gd name="T41" fmla="*/ 166 h 194"/>
                  <a:gd name="T42" fmla="*/ 112 w 284"/>
                  <a:gd name="T43" fmla="*/ 160 h 194"/>
                  <a:gd name="T44" fmla="*/ 124 w 284"/>
                  <a:gd name="T45" fmla="*/ 152 h 194"/>
                  <a:gd name="T46" fmla="*/ 136 w 284"/>
                  <a:gd name="T47" fmla="*/ 148 h 194"/>
                  <a:gd name="T48" fmla="*/ 150 w 284"/>
                  <a:gd name="T49" fmla="*/ 142 h 194"/>
                  <a:gd name="T50" fmla="*/ 172 w 284"/>
                  <a:gd name="T51" fmla="*/ 136 h 194"/>
                  <a:gd name="T52" fmla="*/ 188 w 284"/>
                  <a:gd name="T53" fmla="*/ 134 h 194"/>
                  <a:gd name="T54" fmla="*/ 202 w 284"/>
                  <a:gd name="T55" fmla="*/ 128 h 194"/>
                  <a:gd name="T56" fmla="*/ 216 w 284"/>
                  <a:gd name="T57" fmla="*/ 126 h 194"/>
                  <a:gd name="T58" fmla="*/ 234 w 284"/>
                  <a:gd name="T59" fmla="*/ 124 h 194"/>
                  <a:gd name="T60" fmla="*/ 250 w 284"/>
                  <a:gd name="T61" fmla="*/ 122 h 194"/>
                  <a:gd name="T62" fmla="*/ 266 w 284"/>
                  <a:gd name="T63" fmla="*/ 118 h 194"/>
                  <a:gd name="T64" fmla="*/ 284 w 284"/>
                  <a:gd name="T65" fmla="*/ 118 h 194"/>
                  <a:gd name="T66" fmla="*/ 0 w 284"/>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194">
                    <a:moveTo>
                      <a:pt x="0" y="0"/>
                    </a:moveTo>
                    <a:lnTo>
                      <a:pt x="8" y="8"/>
                    </a:lnTo>
                    <a:lnTo>
                      <a:pt x="18" y="20"/>
                    </a:lnTo>
                    <a:lnTo>
                      <a:pt x="22" y="26"/>
                    </a:lnTo>
                    <a:lnTo>
                      <a:pt x="28" y="36"/>
                    </a:lnTo>
                    <a:lnTo>
                      <a:pt x="34" y="44"/>
                    </a:lnTo>
                    <a:lnTo>
                      <a:pt x="40" y="58"/>
                    </a:lnTo>
                    <a:lnTo>
                      <a:pt x="48" y="76"/>
                    </a:lnTo>
                    <a:lnTo>
                      <a:pt x="50" y="86"/>
                    </a:lnTo>
                    <a:lnTo>
                      <a:pt x="56" y="100"/>
                    </a:lnTo>
                    <a:lnTo>
                      <a:pt x="58" y="116"/>
                    </a:lnTo>
                    <a:lnTo>
                      <a:pt x="60" y="128"/>
                    </a:lnTo>
                    <a:lnTo>
                      <a:pt x="62" y="142"/>
                    </a:lnTo>
                    <a:lnTo>
                      <a:pt x="64" y="154"/>
                    </a:lnTo>
                    <a:lnTo>
                      <a:pt x="64" y="168"/>
                    </a:lnTo>
                    <a:lnTo>
                      <a:pt x="64" y="180"/>
                    </a:lnTo>
                    <a:lnTo>
                      <a:pt x="64" y="194"/>
                    </a:lnTo>
                    <a:lnTo>
                      <a:pt x="70" y="188"/>
                    </a:lnTo>
                    <a:lnTo>
                      <a:pt x="76" y="180"/>
                    </a:lnTo>
                    <a:lnTo>
                      <a:pt x="86" y="174"/>
                    </a:lnTo>
                    <a:lnTo>
                      <a:pt x="100" y="166"/>
                    </a:lnTo>
                    <a:lnTo>
                      <a:pt x="112" y="160"/>
                    </a:lnTo>
                    <a:lnTo>
                      <a:pt x="124" y="152"/>
                    </a:lnTo>
                    <a:lnTo>
                      <a:pt x="136" y="148"/>
                    </a:lnTo>
                    <a:lnTo>
                      <a:pt x="150" y="142"/>
                    </a:lnTo>
                    <a:lnTo>
                      <a:pt x="172" y="136"/>
                    </a:lnTo>
                    <a:lnTo>
                      <a:pt x="188" y="134"/>
                    </a:lnTo>
                    <a:lnTo>
                      <a:pt x="202" y="128"/>
                    </a:lnTo>
                    <a:lnTo>
                      <a:pt x="216" y="126"/>
                    </a:lnTo>
                    <a:lnTo>
                      <a:pt x="234" y="124"/>
                    </a:lnTo>
                    <a:lnTo>
                      <a:pt x="250" y="122"/>
                    </a:lnTo>
                    <a:lnTo>
                      <a:pt x="266" y="118"/>
                    </a:lnTo>
                    <a:lnTo>
                      <a:pt x="284"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40" name="Freeform 205"/>
              <p:cNvSpPr>
                <a:spLocks/>
              </p:cNvSpPr>
              <p:nvPr/>
            </p:nvSpPr>
            <p:spPr bwMode="auto">
              <a:xfrm>
                <a:off x="4515803" y="3683001"/>
                <a:ext cx="412750" cy="288925"/>
              </a:xfrm>
              <a:custGeom>
                <a:avLst/>
                <a:gdLst>
                  <a:gd name="T0" fmla="*/ 0 w 260"/>
                  <a:gd name="T1" fmla="*/ 0 h 182"/>
                  <a:gd name="T2" fmla="*/ 8 w 260"/>
                  <a:gd name="T3" fmla="*/ 8 h 182"/>
                  <a:gd name="T4" fmla="*/ 16 w 260"/>
                  <a:gd name="T5" fmla="*/ 20 h 182"/>
                  <a:gd name="T6" fmla="*/ 20 w 260"/>
                  <a:gd name="T7" fmla="*/ 26 h 182"/>
                  <a:gd name="T8" fmla="*/ 26 w 260"/>
                  <a:gd name="T9" fmla="*/ 34 h 182"/>
                  <a:gd name="T10" fmla="*/ 32 w 260"/>
                  <a:gd name="T11" fmla="*/ 44 h 182"/>
                  <a:gd name="T12" fmla="*/ 40 w 260"/>
                  <a:gd name="T13" fmla="*/ 56 h 182"/>
                  <a:gd name="T14" fmla="*/ 44 w 260"/>
                  <a:gd name="T15" fmla="*/ 72 h 182"/>
                  <a:gd name="T16" fmla="*/ 48 w 260"/>
                  <a:gd name="T17" fmla="*/ 84 h 182"/>
                  <a:gd name="T18" fmla="*/ 50 w 260"/>
                  <a:gd name="T19" fmla="*/ 94 h 182"/>
                  <a:gd name="T20" fmla="*/ 56 w 260"/>
                  <a:gd name="T21" fmla="*/ 112 h 182"/>
                  <a:gd name="T22" fmla="*/ 58 w 260"/>
                  <a:gd name="T23" fmla="*/ 124 h 182"/>
                  <a:gd name="T24" fmla="*/ 58 w 260"/>
                  <a:gd name="T25" fmla="*/ 134 h 182"/>
                  <a:gd name="T26" fmla="*/ 58 w 260"/>
                  <a:gd name="T27" fmla="*/ 148 h 182"/>
                  <a:gd name="T28" fmla="*/ 58 w 260"/>
                  <a:gd name="T29" fmla="*/ 160 h 182"/>
                  <a:gd name="T30" fmla="*/ 58 w 260"/>
                  <a:gd name="T31" fmla="*/ 170 h 182"/>
                  <a:gd name="T32" fmla="*/ 58 w 260"/>
                  <a:gd name="T33" fmla="*/ 182 h 182"/>
                  <a:gd name="T34" fmla="*/ 66 w 260"/>
                  <a:gd name="T35" fmla="*/ 174 h 182"/>
                  <a:gd name="T36" fmla="*/ 74 w 260"/>
                  <a:gd name="T37" fmla="*/ 172 h 182"/>
                  <a:gd name="T38" fmla="*/ 82 w 260"/>
                  <a:gd name="T39" fmla="*/ 164 h 182"/>
                  <a:gd name="T40" fmla="*/ 90 w 260"/>
                  <a:gd name="T41" fmla="*/ 160 h 182"/>
                  <a:gd name="T42" fmla="*/ 104 w 260"/>
                  <a:gd name="T43" fmla="*/ 152 h 182"/>
                  <a:gd name="T44" fmla="*/ 118 w 260"/>
                  <a:gd name="T45" fmla="*/ 146 h 182"/>
                  <a:gd name="T46" fmla="*/ 130 w 260"/>
                  <a:gd name="T47" fmla="*/ 142 h 182"/>
                  <a:gd name="T48" fmla="*/ 140 w 260"/>
                  <a:gd name="T49" fmla="*/ 136 h 182"/>
                  <a:gd name="T50" fmla="*/ 154 w 260"/>
                  <a:gd name="T51" fmla="*/ 134 h 182"/>
                  <a:gd name="T52" fmla="*/ 164 w 260"/>
                  <a:gd name="T53" fmla="*/ 130 h 182"/>
                  <a:gd name="T54" fmla="*/ 176 w 260"/>
                  <a:gd name="T55" fmla="*/ 126 h 182"/>
                  <a:gd name="T56" fmla="*/ 190 w 260"/>
                  <a:gd name="T57" fmla="*/ 124 h 182"/>
                  <a:gd name="T58" fmla="*/ 204 w 260"/>
                  <a:gd name="T59" fmla="*/ 120 h 182"/>
                  <a:gd name="T60" fmla="*/ 220 w 260"/>
                  <a:gd name="T61" fmla="*/ 118 h 182"/>
                  <a:gd name="T62" fmla="*/ 232 w 260"/>
                  <a:gd name="T63" fmla="*/ 116 h 182"/>
                  <a:gd name="T64" fmla="*/ 246 w 260"/>
                  <a:gd name="T65" fmla="*/ 114 h 182"/>
                  <a:gd name="T66" fmla="*/ 260 w 260"/>
                  <a:gd name="T67" fmla="*/ 114 h 182"/>
                  <a:gd name="T68" fmla="*/ 0 w 260"/>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182">
                    <a:moveTo>
                      <a:pt x="0" y="0"/>
                    </a:moveTo>
                    <a:lnTo>
                      <a:pt x="8" y="8"/>
                    </a:lnTo>
                    <a:lnTo>
                      <a:pt x="16" y="20"/>
                    </a:lnTo>
                    <a:lnTo>
                      <a:pt x="20" y="26"/>
                    </a:lnTo>
                    <a:lnTo>
                      <a:pt x="26" y="34"/>
                    </a:lnTo>
                    <a:lnTo>
                      <a:pt x="32" y="44"/>
                    </a:lnTo>
                    <a:lnTo>
                      <a:pt x="40" y="56"/>
                    </a:lnTo>
                    <a:lnTo>
                      <a:pt x="44" y="72"/>
                    </a:lnTo>
                    <a:lnTo>
                      <a:pt x="48" y="84"/>
                    </a:lnTo>
                    <a:lnTo>
                      <a:pt x="50" y="94"/>
                    </a:lnTo>
                    <a:lnTo>
                      <a:pt x="56" y="112"/>
                    </a:lnTo>
                    <a:lnTo>
                      <a:pt x="58" y="124"/>
                    </a:lnTo>
                    <a:lnTo>
                      <a:pt x="58" y="134"/>
                    </a:lnTo>
                    <a:lnTo>
                      <a:pt x="58" y="148"/>
                    </a:lnTo>
                    <a:lnTo>
                      <a:pt x="58" y="160"/>
                    </a:lnTo>
                    <a:lnTo>
                      <a:pt x="58" y="170"/>
                    </a:lnTo>
                    <a:lnTo>
                      <a:pt x="58" y="182"/>
                    </a:lnTo>
                    <a:lnTo>
                      <a:pt x="66" y="174"/>
                    </a:lnTo>
                    <a:lnTo>
                      <a:pt x="74" y="172"/>
                    </a:lnTo>
                    <a:lnTo>
                      <a:pt x="82" y="164"/>
                    </a:lnTo>
                    <a:lnTo>
                      <a:pt x="90" y="160"/>
                    </a:lnTo>
                    <a:lnTo>
                      <a:pt x="104" y="152"/>
                    </a:lnTo>
                    <a:lnTo>
                      <a:pt x="118" y="146"/>
                    </a:lnTo>
                    <a:lnTo>
                      <a:pt x="130" y="142"/>
                    </a:lnTo>
                    <a:lnTo>
                      <a:pt x="140" y="136"/>
                    </a:lnTo>
                    <a:lnTo>
                      <a:pt x="154" y="134"/>
                    </a:lnTo>
                    <a:lnTo>
                      <a:pt x="164" y="130"/>
                    </a:lnTo>
                    <a:lnTo>
                      <a:pt x="176" y="126"/>
                    </a:lnTo>
                    <a:lnTo>
                      <a:pt x="190" y="124"/>
                    </a:lnTo>
                    <a:lnTo>
                      <a:pt x="204" y="120"/>
                    </a:lnTo>
                    <a:lnTo>
                      <a:pt x="220" y="118"/>
                    </a:lnTo>
                    <a:lnTo>
                      <a:pt x="232" y="116"/>
                    </a:lnTo>
                    <a:lnTo>
                      <a:pt x="246" y="114"/>
                    </a:lnTo>
                    <a:lnTo>
                      <a:pt x="260"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441" name="Group 206"/>
              <p:cNvGrpSpPr>
                <a:grpSpLocks/>
              </p:cNvGrpSpPr>
              <p:nvPr/>
            </p:nvGrpSpPr>
            <p:grpSpPr bwMode="auto">
              <a:xfrm>
                <a:off x="3704591" y="3790951"/>
                <a:ext cx="1454150" cy="1622425"/>
                <a:chOff x="3291" y="2549"/>
                <a:chExt cx="916" cy="1022"/>
              </a:xfrm>
            </p:grpSpPr>
            <p:sp>
              <p:nvSpPr>
                <p:cNvPr id="442" name="Freeform 207"/>
                <p:cNvSpPr>
                  <a:spLocks/>
                </p:cNvSpPr>
                <p:nvPr/>
              </p:nvSpPr>
              <p:spPr bwMode="auto">
                <a:xfrm>
                  <a:off x="3315" y="2573"/>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43" name="Freeform 208"/>
                <p:cNvSpPr>
                  <a:spLocks/>
                </p:cNvSpPr>
                <p:nvPr/>
              </p:nvSpPr>
              <p:spPr bwMode="auto">
                <a:xfrm>
                  <a:off x="3291" y="2549"/>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44" name="Freeform 209"/>
                <p:cNvSpPr>
                  <a:spLocks/>
                </p:cNvSpPr>
                <p:nvPr/>
              </p:nvSpPr>
              <p:spPr bwMode="auto">
                <a:xfrm>
                  <a:off x="3291" y="2549"/>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445" name="Freeform 210"/>
              <p:cNvSpPr>
                <a:spLocks/>
              </p:cNvSpPr>
              <p:nvPr/>
            </p:nvSpPr>
            <p:spPr bwMode="auto">
              <a:xfrm>
                <a:off x="4626928" y="3832226"/>
                <a:ext cx="493713" cy="346075"/>
              </a:xfrm>
              <a:custGeom>
                <a:avLst/>
                <a:gdLst>
                  <a:gd name="T0" fmla="*/ 10 w 311"/>
                  <a:gd name="T1" fmla="*/ 0 h 218"/>
                  <a:gd name="T2" fmla="*/ 0 w 311"/>
                  <a:gd name="T3" fmla="*/ 0 h 218"/>
                  <a:gd name="T4" fmla="*/ 8 w 311"/>
                  <a:gd name="T5" fmla="*/ 8 h 218"/>
                  <a:gd name="T6" fmla="*/ 16 w 311"/>
                  <a:gd name="T7" fmla="*/ 18 h 218"/>
                  <a:gd name="T8" fmla="*/ 22 w 311"/>
                  <a:gd name="T9" fmla="*/ 26 h 218"/>
                  <a:gd name="T10" fmla="*/ 26 w 311"/>
                  <a:gd name="T11" fmla="*/ 36 h 218"/>
                  <a:gd name="T12" fmla="*/ 34 w 311"/>
                  <a:gd name="T13" fmla="*/ 46 h 218"/>
                  <a:gd name="T14" fmla="*/ 36 w 311"/>
                  <a:gd name="T15" fmla="*/ 54 h 218"/>
                  <a:gd name="T16" fmla="*/ 42 w 311"/>
                  <a:gd name="T17" fmla="*/ 62 h 218"/>
                  <a:gd name="T18" fmla="*/ 46 w 311"/>
                  <a:gd name="T19" fmla="*/ 70 h 218"/>
                  <a:gd name="T20" fmla="*/ 50 w 311"/>
                  <a:gd name="T21" fmla="*/ 82 h 218"/>
                  <a:gd name="T22" fmla="*/ 54 w 311"/>
                  <a:gd name="T23" fmla="*/ 94 h 218"/>
                  <a:gd name="T24" fmla="*/ 58 w 311"/>
                  <a:gd name="T25" fmla="*/ 110 h 218"/>
                  <a:gd name="T26" fmla="*/ 62 w 311"/>
                  <a:gd name="T27" fmla="*/ 122 h 218"/>
                  <a:gd name="T28" fmla="*/ 64 w 311"/>
                  <a:gd name="T29" fmla="*/ 132 h 218"/>
                  <a:gd name="T30" fmla="*/ 64 w 311"/>
                  <a:gd name="T31" fmla="*/ 146 h 218"/>
                  <a:gd name="T32" fmla="*/ 64 w 311"/>
                  <a:gd name="T33" fmla="*/ 158 h 218"/>
                  <a:gd name="T34" fmla="*/ 66 w 311"/>
                  <a:gd name="T35" fmla="*/ 168 h 218"/>
                  <a:gd name="T36" fmla="*/ 66 w 311"/>
                  <a:gd name="T37" fmla="*/ 178 h 218"/>
                  <a:gd name="T38" fmla="*/ 66 w 311"/>
                  <a:gd name="T39" fmla="*/ 190 h 218"/>
                  <a:gd name="T40" fmla="*/ 68 w 311"/>
                  <a:gd name="T41" fmla="*/ 204 h 218"/>
                  <a:gd name="T42" fmla="*/ 68 w 311"/>
                  <a:gd name="T43" fmla="*/ 218 h 218"/>
                  <a:gd name="T44" fmla="*/ 76 w 311"/>
                  <a:gd name="T45" fmla="*/ 210 h 218"/>
                  <a:gd name="T46" fmla="*/ 88 w 311"/>
                  <a:gd name="T47" fmla="*/ 202 h 218"/>
                  <a:gd name="T48" fmla="*/ 98 w 311"/>
                  <a:gd name="T49" fmla="*/ 196 h 218"/>
                  <a:gd name="T50" fmla="*/ 108 w 311"/>
                  <a:gd name="T51" fmla="*/ 186 h 218"/>
                  <a:gd name="T52" fmla="*/ 120 w 311"/>
                  <a:gd name="T53" fmla="*/ 180 h 218"/>
                  <a:gd name="T54" fmla="*/ 128 w 311"/>
                  <a:gd name="T55" fmla="*/ 176 h 218"/>
                  <a:gd name="T56" fmla="*/ 138 w 311"/>
                  <a:gd name="T57" fmla="*/ 168 h 218"/>
                  <a:gd name="T58" fmla="*/ 150 w 311"/>
                  <a:gd name="T59" fmla="*/ 164 h 218"/>
                  <a:gd name="T60" fmla="*/ 164 w 311"/>
                  <a:gd name="T61" fmla="*/ 158 h 218"/>
                  <a:gd name="T62" fmla="*/ 176 w 311"/>
                  <a:gd name="T63" fmla="*/ 152 h 218"/>
                  <a:gd name="T64" fmla="*/ 190 w 311"/>
                  <a:gd name="T65" fmla="*/ 150 h 218"/>
                  <a:gd name="T66" fmla="*/ 204 w 311"/>
                  <a:gd name="T67" fmla="*/ 146 h 218"/>
                  <a:gd name="T68" fmla="*/ 217 w 311"/>
                  <a:gd name="T69" fmla="*/ 142 h 218"/>
                  <a:gd name="T70" fmla="*/ 235 w 311"/>
                  <a:gd name="T71" fmla="*/ 140 h 218"/>
                  <a:gd name="T72" fmla="*/ 251 w 311"/>
                  <a:gd name="T73" fmla="*/ 136 h 218"/>
                  <a:gd name="T74" fmla="*/ 269 w 311"/>
                  <a:gd name="T75" fmla="*/ 132 h 218"/>
                  <a:gd name="T76" fmla="*/ 285 w 311"/>
                  <a:gd name="T77" fmla="*/ 130 h 218"/>
                  <a:gd name="T78" fmla="*/ 297 w 311"/>
                  <a:gd name="T79" fmla="*/ 130 h 218"/>
                  <a:gd name="T80" fmla="*/ 311 w 311"/>
                  <a:gd name="T81" fmla="*/ 130 h 218"/>
                  <a:gd name="T82" fmla="*/ 311 w 311"/>
                  <a:gd name="T83" fmla="*/ 128 h 218"/>
                  <a:gd name="T84" fmla="*/ 10 w 311"/>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8">
                    <a:moveTo>
                      <a:pt x="10" y="0"/>
                    </a:moveTo>
                    <a:lnTo>
                      <a:pt x="0" y="0"/>
                    </a:lnTo>
                    <a:lnTo>
                      <a:pt x="8" y="8"/>
                    </a:lnTo>
                    <a:lnTo>
                      <a:pt x="16" y="18"/>
                    </a:lnTo>
                    <a:lnTo>
                      <a:pt x="22" y="26"/>
                    </a:lnTo>
                    <a:lnTo>
                      <a:pt x="26" y="36"/>
                    </a:lnTo>
                    <a:lnTo>
                      <a:pt x="34" y="46"/>
                    </a:lnTo>
                    <a:lnTo>
                      <a:pt x="36" y="54"/>
                    </a:lnTo>
                    <a:lnTo>
                      <a:pt x="42" y="62"/>
                    </a:lnTo>
                    <a:lnTo>
                      <a:pt x="46" y="70"/>
                    </a:lnTo>
                    <a:lnTo>
                      <a:pt x="50" y="82"/>
                    </a:lnTo>
                    <a:lnTo>
                      <a:pt x="54" y="94"/>
                    </a:lnTo>
                    <a:lnTo>
                      <a:pt x="58" y="110"/>
                    </a:lnTo>
                    <a:lnTo>
                      <a:pt x="62" y="122"/>
                    </a:lnTo>
                    <a:lnTo>
                      <a:pt x="64" y="132"/>
                    </a:lnTo>
                    <a:lnTo>
                      <a:pt x="64" y="146"/>
                    </a:lnTo>
                    <a:lnTo>
                      <a:pt x="64" y="158"/>
                    </a:lnTo>
                    <a:lnTo>
                      <a:pt x="66" y="168"/>
                    </a:lnTo>
                    <a:lnTo>
                      <a:pt x="66" y="178"/>
                    </a:lnTo>
                    <a:lnTo>
                      <a:pt x="66" y="190"/>
                    </a:lnTo>
                    <a:lnTo>
                      <a:pt x="68" y="204"/>
                    </a:lnTo>
                    <a:lnTo>
                      <a:pt x="68" y="218"/>
                    </a:lnTo>
                    <a:lnTo>
                      <a:pt x="76" y="210"/>
                    </a:lnTo>
                    <a:lnTo>
                      <a:pt x="88" y="202"/>
                    </a:lnTo>
                    <a:lnTo>
                      <a:pt x="98" y="196"/>
                    </a:lnTo>
                    <a:lnTo>
                      <a:pt x="108" y="186"/>
                    </a:lnTo>
                    <a:lnTo>
                      <a:pt x="120" y="180"/>
                    </a:lnTo>
                    <a:lnTo>
                      <a:pt x="128" y="176"/>
                    </a:lnTo>
                    <a:lnTo>
                      <a:pt x="138" y="168"/>
                    </a:lnTo>
                    <a:lnTo>
                      <a:pt x="150" y="164"/>
                    </a:lnTo>
                    <a:lnTo>
                      <a:pt x="164" y="158"/>
                    </a:lnTo>
                    <a:lnTo>
                      <a:pt x="176" y="152"/>
                    </a:lnTo>
                    <a:lnTo>
                      <a:pt x="190" y="150"/>
                    </a:lnTo>
                    <a:lnTo>
                      <a:pt x="204" y="146"/>
                    </a:lnTo>
                    <a:lnTo>
                      <a:pt x="217" y="142"/>
                    </a:lnTo>
                    <a:lnTo>
                      <a:pt x="235" y="140"/>
                    </a:lnTo>
                    <a:lnTo>
                      <a:pt x="251" y="136"/>
                    </a:lnTo>
                    <a:lnTo>
                      <a:pt x="269" y="132"/>
                    </a:lnTo>
                    <a:lnTo>
                      <a:pt x="285" y="130"/>
                    </a:lnTo>
                    <a:lnTo>
                      <a:pt x="297"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46" name="Freeform 211"/>
              <p:cNvSpPr>
                <a:spLocks/>
              </p:cNvSpPr>
              <p:nvPr/>
            </p:nvSpPr>
            <p:spPr bwMode="auto">
              <a:xfrm>
                <a:off x="4652328" y="3835401"/>
                <a:ext cx="452438" cy="307975"/>
              </a:xfrm>
              <a:custGeom>
                <a:avLst/>
                <a:gdLst>
                  <a:gd name="T0" fmla="*/ 0 w 285"/>
                  <a:gd name="T1" fmla="*/ 0 h 194"/>
                  <a:gd name="T2" fmla="*/ 8 w 285"/>
                  <a:gd name="T3" fmla="*/ 8 h 194"/>
                  <a:gd name="T4" fmla="*/ 18 w 285"/>
                  <a:gd name="T5" fmla="*/ 20 h 194"/>
                  <a:gd name="T6" fmla="*/ 22 w 285"/>
                  <a:gd name="T7" fmla="*/ 26 h 194"/>
                  <a:gd name="T8" fmla="*/ 28 w 285"/>
                  <a:gd name="T9" fmla="*/ 36 h 194"/>
                  <a:gd name="T10" fmla="*/ 34 w 285"/>
                  <a:gd name="T11" fmla="*/ 44 h 194"/>
                  <a:gd name="T12" fmla="*/ 40 w 285"/>
                  <a:gd name="T13" fmla="*/ 58 h 194"/>
                  <a:gd name="T14" fmla="*/ 48 w 285"/>
                  <a:gd name="T15" fmla="*/ 76 h 194"/>
                  <a:gd name="T16" fmla="*/ 50 w 285"/>
                  <a:gd name="T17" fmla="*/ 86 h 194"/>
                  <a:gd name="T18" fmla="*/ 56 w 285"/>
                  <a:gd name="T19" fmla="*/ 100 h 194"/>
                  <a:gd name="T20" fmla="*/ 58 w 285"/>
                  <a:gd name="T21" fmla="*/ 116 h 194"/>
                  <a:gd name="T22" fmla="*/ 60 w 285"/>
                  <a:gd name="T23" fmla="*/ 128 h 194"/>
                  <a:gd name="T24" fmla="*/ 62 w 285"/>
                  <a:gd name="T25" fmla="*/ 142 h 194"/>
                  <a:gd name="T26" fmla="*/ 64 w 285"/>
                  <a:gd name="T27" fmla="*/ 154 h 194"/>
                  <a:gd name="T28" fmla="*/ 64 w 285"/>
                  <a:gd name="T29" fmla="*/ 168 h 194"/>
                  <a:gd name="T30" fmla="*/ 64 w 285"/>
                  <a:gd name="T31" fmla="*/ 180 h 194"/>
                  <a:gd name="T32" fmla="*/ 64 w 285"/>
                  <a:gd name="T33" fmla="*/ 194 h 194"/>
                  <a:gd name="T34" fmla="*/ 70 w 285"/>
                  <a:gd name="T35" fmla="*/ 188 h 194"/>
                  <a:gd name="T36" fmla="*/ 76 w 285"/>
                  <a:gd name="T37" fmla="*/ 180 h 194"/>
                  <a:gd name="T38" fmla="*/ 86 w 285"/>
                  <a:gd name="T39" fmla="*/ 174 h 194"/>
                  <a:gd name="T40" fmla="*/ 100 w 285"/>
                  <a:gd name="T41" fmla="*/ 166 h 194"/>
                  <a:gd name="T42" fmla="*/ 112 w 285"/>
                  <a:gd name="T43" fmla="*/ 160 h 194"/>
                  <a:gd name="T44" fmla="*/ 124 w 285"/>
                  <a:gd name="T45" fmla="*/ 152 h 194"/>
                  <a:gd name="T46" fmla="*/ 136 w 285"/>
                  <a:gd name="T47" fmla="*/ 148 h 194"/>
                  <a:gd name="T48" fmla="*/ 150 w 285"/>
                  <a:gd name="T49" fmla="*/ 142 h 194"/>
                  <a:gd name="T50" fmla="*/ 172 w 285"/>
                  <a:gd name="T51" fmla="*/ 136 h 194"/>
                  <a:gd name="T52" fmla="*/ 188 w 285"/>
                  <a:gd name="T53" fmla="*/ 134 h 194"/>
                  <a:gd name="T54" fmla="*/ 203 w 285"/>
                  <a:gd name="T55" fmla="*/ 128 h 194"/>
                  <a:gd name="T56" fmla="*/ 217 w 285"/>
                  <a:gd name="T57" fmla="*/ 126 h 194"/>
                  <a:gd name="T58" fmla="*/ 235 w 285"/>
                  <a:gd name="T59" fmla="*/ 124 h 194"/>
                  <a:gd name="T60" fmla="*/ 251 w 285"/>
                  <a:gd name="T61" fmla="*/ 122 h 194"/>
                  <a:gd name="T62" fmla="*/ 267 w 285"/>
                  <a:gd name="T63" fmla="*/ 118 h 194"/>
                  <a:gd name="T64" fmla="*/ 285 w 285"/>
                  <a:gd name="T65" fmla="*/ 118 h 194"/>
                  <a:gd name="T66" fmla="*/ 0 w 285"/>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5" h="194">
                    <a:moveTo>
                      <a:pt x="0" y="0"/>
                    </a:moveTo>
                    <a:lnTo>
                      <a:pt x="8" y="8"/>
                    </a:lnTo>
                    <a:lnTo>
                      <a:pt x="18" y="20"/>
                    </a:lnTo>
                    <a:lnTo>
                      <a:pt x="22" y="26"/>
                    </a:lnTo>
                    <a:lnTo>
                      <a:pt x="28" y="36"/>
                    </a:lnTo>
                    <a:lnTo>
                      <a:pt x="34" y="44"/>
                    </a:lnTo>
                    <a:lnTo>
                      <a:pt x="40" y="58"/>
                    </a:lnTo>
                    <a:lnTo>
                      <a:pt x="48" y="76"/>
                    </a:lnTo>
                    <a:lnTo>
                      <a:pt x="50" y="86"/>
                    </a:lnTo>
                    <a:lnTo>
                      <a:pt x="56" y="100"/>
                    </a:lnTo>
                    <a:lnTo>
                      <a:pt x="58" y="116"/>
                    </a:lnTo>
                    <a:lnTo>
                      <a:pt x="60" y="128"/>
                    </a:lnTo>
                    <a:lnTo>
                      <a:pt x="62" y="142"/>
                    </a:lnTo>
                    <a:lnTo>
                      <a:pt x="64" y="154"/>
                    </a:lnTo>
                    <a:lnTo>
                      <a:pt x="64" y="168"/>
                    </a:lnTo>
                    <a:lnTo>
                      <a:pt x="64" y="180"/>
                    </a:lnTo>
                    <a:lnTo>
                      <a:pt x="64" y="194"/>
                    </a:lnTo>
                    <a:lnTo>
                      <a:pt x="70" y="188"/>
                    </a:lnTo>
                    <a:lnTo>
                      <a:pt x="76" y="180"/>
                    </a:lnTo>
                    <a:lnTo>
                      <a:pt x="86" y="174"/>
                    </a:lnTo>
                    <a:lnTo>
                      <a:pt x="100" y="166"/>
                    </a:lnTo>
                    <a:lnTo>
                      <a:pt x="112" y="160"/>
                    </a:lnTo>
                    <a:lnTo>
                      <a:pt x="124" y="152"/>
                    </a:lnTo>
                    <a:lnTo>
                      <a:pt x="136" y="148"/>
                    </a:lnTo>
                    <a:lnTo>
                      <a:pt x="150" y="142"/>
                    </a:lnTo>
                    <a:lnTo>
                      <a:pt x="172" y="136"/>
                    </a:lnTo>
                    <a:lnTo>
                      <a:pt x="188" y="134"/>
                    </a:lnTo>
                    <a:lnTo>
                      <a:pt x="203" y="128"/>
                    </a:lnTo>
                    <a:lnTo>
                      <a:pt x="217" y="126"/>
                    </a:lnTo>
                    <a:lnTo>
                      <a:pt x="235" y="124"/>
                    </a:lnTo>
                    <a:lnTo>
                      <a:pt x="251" y="122"/>
                    </a:lnTo>
                    <a:lnTo>
                      <a:pt x="267" y="118"/>
                    </a:lnTo>
                    <a:lnTo>
                      <a:pt x="285"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47" name="Freeform 212"/>
              <p:cNvSpPr>
                <a:spLocks/>
              </p:cNvSpPr>
              <p:nvPr/>
            </p:nvSpPr>
            <p:spPr bwMode="auto">
              <a:xfrm>
                <a:off x="4668203" y="3835401"/>
                <a:ext cx="414338" cy="288925"/>
              </a:xfrm>
              <a:custGeom>
                <a:avLst/>
                <a:gdLst>
                  <a:gd name="T0" fmla="*/ 0 w 261"/>
                  <a:gd name="T1" fmla="*/ 0 h 182"/>
                  <a:gd name="T2" fmla="*/ 8 w 261"/>
                  <a:gd name="T3" fmla="*/ 8 h 182"/>
                  <a:gd name="T4" fmla="*/ 16 w 261"/>
                  <a:gd name="T5" fmla="*/ 20 h 182"/>
                  <a:gd name="T6" fmla="*/ 20 w 261"/>
                  <a:gd name="T7" fmla="*/ 26 h 182"/>
                  <a:gd name="T8" fmla="*/ 26 w 261"/>
                  <a:gd name="T9" fmla="*/ 34 h 182"/>
                  <a:gd name="T10" fmla="*/ 32 w 261"/>
                  <a:gd name="T11" fmla="*/ 44 h 182"/>
                  <a:gd name="T12" fmla="*/ 40 w 261"/>
                  <a:gd name="T13" fmla="*/ 56 h 182"/>
                  <a:gd name="T14" fmla="*/ 44 w 261"/>
                  <a:gd name="T15" fmla="*/ 72 h 182"/>
                  <a:gd name="T16" fmla="*/ 48 w 261"/>
                  <a:gd name="T17" fmla="*/ 84 h 182"/>
                  <a:gd name="T18" fmla="*/ 50 w 261"/>
                  <a:gd name="T19" fmla="*/ 94 h 182"/>
                  <a:gd name="T20" fmla="*/ 56 w 261"/>
                  <a:gd name="T21" fmla="*/ 112 h 182"/>
                  <a:gd name="T22" fmla="*/ 58 w 261"/>
                  <a:gd name="T23" fmla="*/ 124 h 182"/>
                  <a:gd name="T24" fmla="*/ 58 w 261"/>
                  <a:gd name="T25" fmla="*/ 134 h 182"/>
                  <a:gd name="T26" fmla="*/ 58 w 261"/>
                  <a:gd name="T27" fmla="*/ 148 h 182"/>
                  <a:gd name="T28" fmla="*/ 58 w 261"/>
                  <a:gd name="T29" fmla="*/ 160 h 182"/>
                  <a:gd name="T30" fmla="*/ 58 w 261"/>
                  <a:gd name="T31" fmla="*/ 170 h 182"/>
                  <a:gd name="T32" fmla="*/ 58 w 261"/>
                  <a:gd name="T33" fmla="*/ 182 h 182"/>
                  <a:gd name="T34" fmla="*/ 66 w 261"/>
                  <a:gd name="T35" fmla="*/ 174 h 182"/>
                  <a:gd name="T36" fmla="*/ 74 w 261"/>
                  <a:gd name="T37" fmla="*/ 172 h 182"/>
                  <a:gd name="T38" fmla="*/ 82 w 261"/>
                  <a:gd name="T39" fmla="*/ 164 h 182"/>
                  <a:gd name="T40" fmla="*/ 90 w 261"/>
                  <a:gd name="T41" fmla="*/ 160 h 182"/>
                  <a:gd name="T42" fmla="*/ 104 w 261"/>
                  <a:gd name="T43" fmla="*/ 152 h 182"/>
                  <a:gd name="T44" fmla="*/ 118 w 261"/>
                  <a:gd name="T45" fmla="*/ 146 h 182"/>
                  <a:gd name="T46" fmla="*/ 130 w 261"/>
                  <a:gd name="T47" fmla="*/ 142 h 182"/>
                  <a:gd name="T48" fmla="*/ 140 w 261"/>
                  <a:gd name="T49" fmla="*/ 136 h 182"/>
                  <a:gd name="T50" fmla="*/ 154 w 261"/>
                  <a:gd name="T51" fmla="*/ 134 h 182"/>
                  <a:gd name="T52" fmla="*/ 164 w 261"/>
                  <a:gd name="T53" fmla="*/ 130 h 182"/>
                  <a:gd name="T54" fmla="*/ 176 w 261"/>
                  <a:gd name="T55" fmla="*/ 126 h 182"/>
                  <a:gd name="T56" fmla="*/ 191 w 261"/>
                  <a:gd name="T57" fmla="*/ 124 h 182"/>
                  <a:gd name="T58" fmla="*/ 205 w 261"/>
                  <a:gd name="T59" fmla="*/ 120 h 182"/>
                  <a:gd name="T60" fmla="*/ 221 w 261"/>
                  <a:gd name="T61" fmla="*/ 118 h 182"/>
                  <a:gd name="T62" fmla="*/ 233 w 261"/>
                  <a:gd name="T63" fmla="*/ 116 h 182"/>
                  <a:gd name="T64" fmla="*/ 247 w 261"/>
                  <a:gd name="T65" fmla="*/ 114 h 182"/>
                  <a:gd name="T66" fmla="*/ 261 w 261"/>
                  <a:gd name="T67" fmla="*/ 114 h 182"/>
                  <a:gd name="T68" fmla="*/ 0 w 261"/>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82">
                    <a:moveTo>
                      <a:pt x="0" y="0"/>
                    </a:moveTo>
                    <a:lnTo>
                      <a:pt x="8" y="8"/>
                    </a:lnTo>
                    <a:lnTo>
                      <a:pt x="16" y="20"/>
                    </a:lnTo>
                    <a:lnTo>
                      <a:pt x="20" y="26"/>
                    </a:lnTo>
                    <a:lnTo>
                      <a:pt x="26" y="34"/>
                    </a:lnTo>
                    <a:lnTo>
                      <a:pt x="32" y="44"/>
                    </a:lnTo>
                    <a:lnTo>
                      <a:pt x="40" y="56"/>
                    </a:lnTo>
                    <a:lnTo>
                      <a:pt x="44" y="72"/>
                    </a:lnTo>
                    <a:lnTo>
                      <a:pt x="48" y="84"/>
                    </a:lnTo>
                    <a:lnTo>
                      <a:pt x="50" y="94"/>
                    </a:lnTo>
                    <a:lnTo>
                      <a:pt x="56" y="112"/>
                    </a:lnTo>
                    <a:lnTo>
                      <a:pt x="58" y="124"/>
                    </a:lnTo>
                    <a:lnTo>
                      <a:pt x="58" y="134"/>
                    </a:lnTo>
                    <a:lnTo>
                      <a:pt x="58" y="148"/>
                    </a:lnTo>
                    <a:lnTo>
                      <a:pt x="58" y="160"/>
                    </a:lnTo>
                    <a:lnTo>
                      <a:pt x="58" y="170"/>
                    </a:lnTo>
                    <a:lnTo>
                      <a:pt x="58" y="182"/>
                    </a:lnTo>
                    <a:lnTo>
                      <a:pt x="66" y="174"/>
                    </a:lnTo>
                    <a:lnTo>
                      <a:pt x="74" y="172"/>
                    </a:lnTo>
                    <a:lnTo>
                      <a:pt x="82" y="164"/>
                    </a:lnTo>
                    <a:lnTo>
                      <a:pt x="90" y="160"/>
                    </a:lnTo>
                    <a:lnTo>
                      <a:pt x="104" y="152"/>
                    </a:lnTo>
                    <a:lnTo>
                      <a:pt x="118" y="146"/>
                    </a:lnTo>
                    <a:lnTo>
                      <a:pt x="130" y="142"/>
                    </a:lnTo>
                    <a:lnTo>
                      <a:pt x="140" y="136"/>
                    </a:lnTo>
                    <a:lnTo>
                      <a:pt x="154" y="134"/>
                    </a:lnTo>
                    <a:lnTo>
                      <a:pt x="164" y="130"/>
                    </a:lnTo>
                    <a:lnTo>
                      <a:pt x="176" y="126"/>
                    </a:lnTo>
                    <a:lnTo>
                      <a:pt x="191" y="124"/>
                    </a:lnTo>
                    <a:lnTo>
                      <a:pt x="205" y="120"/>
                    </a:lnTo>
                    <a:lnTo>
                      <a:pt x="221" y="118"/>
                    </a:lnTo>
                    <a:lnTo>
                      <a:pt x="233" y="116"/>
                    </a:lnTo>
                    <a:lnTo>
                      <a:pt x="247" y="114"/>
                    </a:lnTo>
                    <a:lnTo>
                      <a:pt x="261"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448" name="Group 213"/>
              <p:cNvGrpSpPr>
                <a:grpSpLocks/>
              </p:cNvGrpSpPr>
              <p:nvPr/>
            </p:nvGrpSpPr>
            <p:grpSpPr bwMode="auto">
              <a:xfrm>
                <a:off x="3856991" y="3943351"/>
                <a:ext cx="1454150" cy="1622425"/>
                <a:chOff x="3387" y="2645"/>
                <a:chExt cx="916" cy="1022"/>
              </a:xfrm>
            </p:grpSpPr>
            <p:sp>
              <p:nvSpPr>
                <p:cNvPr id="449" name="Freeform 214"/>
                <p:cNvSpPr>
                  <a:spLocks/>
                </p:cNvSpPr>
                <p:nvPr/>
              </p:nvSpPr>
              <p:spPr bwMode="auto">
                <a:xfrm>
                  <a:off x="3411" y="2669"/>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50" name="Freeform 215"/>
                <p:cNvSpPr>
                  <a:spLocks/>
                </p:cNvSpPr>
                <p:nvPr/>
              </p:nvSpPr>
              <p:spPr bwMode="auto">
                <a:xfrm>
                  <a:off x="3387" y="2645"/>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51" name="Freeform 216"/>
                <p:cNvSpPr>
                  <a:spLocks/>
                </p:cNvSpPr>
                <p:nvPr/>
              </p:nvSpPr>
              <p:spPr bwMode="auto">
                <a:xfrm>
                  <a:off x="3387" y="2645"/>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452" name="Freeform 217"/>
              <p:cNvSpPr>
                <a:spLocks/>
              </p:cNvSpPr>
              <p:nvPr/>
            </p:nvSpPr>
            <p:spPr bwMode="auto">
              <a:xfrm>
                <a:off x="4779328" y="3984626"/>
                <a:ext cx="493713" cy="346075"/>
              </a:xfrm>
              <a:custGeom>
                <a:avLst/>
                <a:gdLst>
                  <a:gd name="T0" fmla="*/ 10 w 311"/>
                  <a:gd name="T1" fmla="*/ 0 h 218"/>
                  <a:gd name="T2" fmla="*/ 0 w 311"/>
                  <a:gd name="T3" fmla="*/ 0 h 218"/>
                  <a:gd name="T4" fmla="*/ 8 w 311"/>
                  <a:gd name="T5" fmla="*/ 8 h 218"/>
                  <a:gd name="T6" fmla="*/ 16 w 311"/>
                  <a:gd name="T7" fmla="*/ 18 h 218"/>
                  <a:gd name="T8" fmla="*/ 22 w 311"/>
                  <a:gd name="T9" fmla="*/ 26 h 218"/>
                  <a:gd name="T10" fmla="*/ 26 w 311"/>
                  <a:gd name="T11" fmla="*/ 36 h 218"/>
                  <a:gd name="T12" fmla="*/ 34 w 311"/>
                  <a:gd name="T13" fmla="*/ 46 h 218"/>
                  <a:gd name="T14" fmla="*/ 36 w 311"/>
                  <a:gd name="T15" fmla="*/ 54 h 218"/>
                  <a:gd name="T16" fmla="*/ 42 w 311"/>
                  <a:gd name="T17" fmla="*/ 62 h 218"/>
                  <a:gd name="T18" fmla="*/ 46 w 311"/>
                  <a:gd name="T19" fmla="*/ 70 h 218"/>
                  <a:gd name="T20" fmla="*/ 50 w 311"/>
                  <a:gd name="T21" fmla="*/ 82 h 218"/>
                  <a:gd name="T22" fmla="*/ 54 w 311"/>
                  <a:gd name="T23" fmla="*/ 94 h 218"/>
                  <a:gd name="T24" fmla="*/ 58 w 311"/>
                  <a:gd name="T25" fmla="*/ 110 h 218"/>
                  <a:gd name="T26" fmla="*/ 62 w 311"/>
                  <a:gd name="T27" fmla="*/ 122 h 218"/>
                  <a:gd name="T28" fmla="*/ 64 w 311"/>
                  <a:gd name="T29" fmla="*/ 132 h 218"/>
                  <a:gd name="T30" fmla="*/ 64 w 311"/>
                  <a:gd name="T31" fmla="*/ 146 h 218"/>
                  <a:gd name="T32" fmla="*/ 64 w 311"/>
                  <a:gd name="T33" fmla="*/ 158 h 218"/>
                  <a:gd name="T34" fmla="*/ 66 w 311"/>
                  <a:gd name="T35" fmla="*/ 168 h 218"/>
                  <a:gd name="T36" fmla="*/ 66 w 311"/>
                  <a:gd name="T37" fmla="*/ 178 h 218"/>
                  <a:gd name="T38" fmla="*/ 66 w 311"/>
                  <a:gd name="T39" fmla="*/ 190 h 218"/>
                  <a:gd name="T40" fmla="*/ 68 w 311"/>
                  <a:gd name="T41" fmla="*/ 204 h 218"/>
                  <a:gd name="T42" fmla="*/ 68 w 311"/>
                  <a:gd name="T43" fmla="*/ 218 h 218"/>
                  <a:gd name="T44" fmla="*/ 76 w 311"/>
                  <a:gd name="T45" fmla="*/ 210 h 218"/>
                  <a:gd name="T46" fmla="*/ 88 w 311"/>
                  <a:gd name="T47" fmla="*/ 202 h 218"/>
                  <a:gd name="T48" fmla="*/ 98 w 311"/>
                  <a:gd name="T49" fmla="*/ 196 h 218"/>
                  <a:gd name="T50" fmla="*/ 108 w 311"/>
                  <a:gd name="T51" fmla="*/ 186 h 218"/>
                  <a:gd name="T52" fmla="*/ 121 w 311"/>
                  <a:gd name="T53" fmla="*/ 180 h 218"/>
                  <a:gd name="T54" fmla="*/ 129 w 311"/>
                  <a:gd name="T55" fmla="*/ 176 h 218"/>
                  <a:gd name="T56" fmla="*/ 139 w 311"/>
                  <a:gd name="T57" fmla="*/ 168 h 218"/>
                  <a:gd name="T58" fmla="*/ 151 w 311"/>
                  <a:gd name="T59" fmla="*/ 164 h 218"/>
                  <a:gd name="T60" fmla="*/ 165 w 311"/>
                  <a:gd name="T61" fmla="*/ 158 h 218"/>
                  <a:gd name="T62" fmla="*/ 177 w 311"/>
                  <a:gd name="T63" fmla="*/ 152 h 218"/>
                  <a:gd name="T64" fmla="*/ 191 w 311"/>
                  <a:gd name="T65" fmla="*/ 150 h 218"/>
                  <a:gd name="T66" fmla="*/ 205 w 311"/>
                  <a:gd name="T67" fmla="*/ 146 h 218"/>
                  <a:gd name="T68" fmla="*/ 217 w 311"/>
                  <a:gd name="T69" fmla="*/ 142 h 218"/>
                  <a:gd name="T70" fmla="*/ 235 w 311"/>
                  <a:gd name="T71" fmla="*/ 140 h 218"/>
                  <a:gd name="T72" fmla="*/ 251 w 311"/>
                  <a:gd name="T73" fmla="*/ 136 h 218"/>
                  <a:gd name="T74" fmla="*/ 269 w 311"/>
                  <a:gd name="T75" fmla="*/ 132 h 218"/>
                  <a:gd name="T76" fmla="*/ 285 w 311"/>
                  <a:gd name="T77" fmla="*/ 130 h 218"/>
                  <a:gd name="T78" fmla="*/ 297 w 311"/>
                  <a:gd name="T79" fmla="*/ 130 h 218"/>
                  <a:gd name="T80" fmla="*/ 311 w 311"/>
                  <a:gd name="T81" fmla="*/ 130 h 218"/>
                  <a:gd name="T82" fmla="*/ 311 w 311"/>
                  <a:gd name="T83" fmla="*/ 128 h 218"/>
                  <a:gd name="T84" fmla="*/ 10 w 311"/>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8">
                    <a:moveTo>
                      <a:pt x="10" y="0"/>
                    </a:moveTo>
                    <a:lnTo>
                      <a:pt x="0" y="0"/>
                    </a:lnTo>
                    <a:lnTo>
                      <a:pt x="8" y="8"/>
                    </a:lnTo>
                    <a:lnTo>
                      <a:pt x="16" y="18"/>
                    </a:lnTo>
                    <a:lnTo>
                      <a:pt x="22" y="26"/>
                    </a:lnTo>
                    <a:lnTo>
                      <a:pt x="26" y="36"/>
                    </a:lnTo>
                    <a:lnTo>
                      <a:pt x="34" y="46"/>
                    </a:lnTo>
                    <a:lnTo>
                      <a:pt x="36" y="54"/>
                    </a:lnTo>
                    <a:lnTo>
                      <a:pt x="42" y="62"/>
                    </a:lnTo>
                    <a:lnTo>
                      <a:pt x="46" y="70"/>
                    </a:lnTo>
                    <a:lnTo>
                      <a:pt x="50" y="82"/>
                    </a:lnTo>
                    <a:lnTo>
                      <a:pt x="54" y="94"/>
                    </a:lnTo>
                    <a:lnTo>
                      <a:pt x="58" y="110"/>
                    </a:lnTo>
                    <a:lnTo>
                      <a:pt x="62" y="122"/>
                    </a:lnTo>
                    <a:lnTo>
                      <a:pt x="64" y="132"/>
                    </a:lnTo>
                    <a:lnTo>
                      <a:pt x="64" y="146"/>
                    </a:lnTo>
                    <a:lnTo>
                      <a:pt x="64" y="158"/>
                    </a:lnTo>
                    <a:lnTo>
                      <a:pt x="66" y="168"/>
                    </a:lnTo>
                    <a:lnTo>
                      <a:pt x="66" y="178"/>
                    </a:lnTo>
                    <a:lnTo>
                      <a:pt x="66" y="190"/>
                    </a:lnTo>
                    <a:lnTo>
                      <a:pt x="68" y="204"/>
                    </a:lnTo>
                    <a:lnTo>
                      <a:pt x="68" y="218"/>
                    </a:lnTo>
                    <a:lnTo>
                      <a:pt x="76" y="210"/>
                    </a:lnTo>
                    <a:lnTo>
                      <a:pt x="88" y="202"/>
                    </a:lnTo>
                    <a:lnTo>
                      <a:pt x="98" y="196"/>
                    </a:lnTo>
                    <a:lnTo>
                      <a:pt x="108" y="186"/>
                    </a:lnTo>
                    <a:lnTo>
                      <a:pt x="121" y="180"/>
                    </a:lnTo>
                    <a:lnTo>
                      <a:pt x="129" y="176"/>
                    </a:lnTo>
                    <a:lnTo>
                      <a:pt x="139" y="168"/>
                    </a:lnTo>
                    <a:lnTo>
                      <a:pt x="151" y="164"/>
                    </a:lnTo>
                    <a:lnTo>
                      <a:pt x="165" y="158"/>
                    </a:lnTo>
                    <a:lnTo>
                      <a:pt x="177" y="152"/>
                    </a:lnTo>
                    <a:lnTo>
                      <a:pt x="191" y="150"/>
                    </a:lnTo>
                    <a:lnTo>
                      <a:pt x="205" y="146"/>
                    </a:lnTo>
                    <a:lnTo>
                      <a:pt x="217" y="142"/>
                    </a:lnTo>
                    <a:lnTo>
                      <a:pt x="235" y="140"/>
                    </a:lnTo>
                    <a:lnTo>
                      <a:pt x="251" y="136"/>
                    </a:lnTo>
                    <a:lnTo>
                      <a:pt x="269" y="132"/>
                    </a:lnTo>
                    <a:lnTo>
                      <a:pt x="285" y="130"/>
                    </a:lnTo>
                    <a:lnTo>
                      <a:pt x="297"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53" name="Freeform 218"/>
              <p:cNvSpPr>
                <a:spLocks/>
              </p:cNvSpPr>
              <p:nvPr/>
            </p:nvSpPr>
            <p:spPr bwMode="auto">
              <a:xfrm>
                <a:off x="4804728" y="3987801"/>
                <a:ext cx="452438" cy="307975"/>
              </a:xfrm>
              <a:custGeom>
                <a:avLst/>
                <a:gdLst>
                  <a:gd name="T0" fmla="*/ 0 w 285"/>
                  <a:gd name="T1" fmla="*/ 0 h 194"/>
                  <a:gd name="T2" fmla="*/ 8 w 285"/>
                  <a:gd name="T3" fmla="*/ 8 h 194"/>
                  <a:gd name="T4" fmla="*/ 18 w 285"/>
                  <a:gd name="T5" fmla="*/ 20 h 194"/>
                  <a:gd name="T6" fmla="*/ 22 w 285"/>
                  <a:gd name="T7" fmla="*/ 26 h 194"/>
                  <a:gd name="T8" fmla="*/ 28 w 285"/>
                  <a:gd name="T9" fmla="*/ 36 h 194"/>
                  <a:gd name="T10" fmla="*/ 34 w 285"/>
                  <a:gd name="T11" fmla="*/ 44 h 194"/>
                  <a:gd name="T12" fmla="*/ 40 w 285"/>
                  <a:gd name="T13" fmla="*/ 58 h 194"/>
                  <a:gd name="T14" fmla="*/ 48 w 285"/>
                  <a:gd name="T15" fmla="*/ 76 h 194"/>
                  <a:gd name="T16" fmla="*/ 50 w 285"/>
                  <a:gd name="T17" fmla="*/ 86 h 194"/>
                  <a:gd name="T18" fmla="*/ 56 w 285"/>
                  <a:gd name="T19" fmla="*/ 100 h 194"/>
                  <a:gd name="T20" fmla="*/ 58 w 285"/>
                  <a:gd name="T21" fmla="*/ 116 h 194"/>
                  <a:gd name="T22" fmla="*/ 60 w 285"/>
                  <a:gd name="T23" fmla="*/ 128 h 194"/>
                  <a:gd name="T24" fmla="*/ 62 w 285"/>
                  <a:gd name="T25" fmla="*/ 142 h 194"/>
                  <a:gd name="T26" fmla="*/ 64 w 285"/>
                  <a:gd name="T27" fmla="*/ 154 h 194"/>
                  <a:gd name="T28" fmla="*/ 64 w 285"/>
                  <a:gd name="T29" fmla="*/ 168 h 194"/>
                  <a:gd name="T30" fmla="*/ 64 w 285"/>
                  <a:gd name="T31" fmla="*/ 180 h 194"/>
                  <a:gd name="T32" fmla="*/ 64 w 285"/>
                  <a:gd name="T33" fmla="*/ 194 h 194"/>
                  <a:gd name="T34" fmla="*/ 70 w 285"/>
                  <a:gd name="T35" fmla="*/ 188 h 194"/>
                  <a:gd name="T36" fmla="*/ 76 w 285"/>
                  <a:gd name="T37" fmla="*/ 180 h 194"/>
                  <a:gd name="T38" fmla="*/ 86 w 285"/>
                  <a:gd name="T39" fmla="*/ 174 h 194"/>
                  <a:gd name="T40" fmla="*/ 101 w 285"/>
                  <a:gd name="T41" fmla="*/ 166 h 194"/>
                  <a:gd name="T42" fmla="*/ 113 w 285"/>
                  <a:gd name="T43" fmla="*/ 160 h 194"/>
                  <a:gd name="T44" fmla="*/ 125 w 285"/>
                  <a:gd name="T45" fmla="*/ 152 h 194"/>
                  <a:gd name="T46" fmla="*/ 137 w 285"/>
                  <a:gd name="T47" fmla="*/ 148 h 194"/>
                  <a:gd name="T48" fmla="*/ 151 w 285"/>
                  <a:gd name="T49" fmla="*/ 142 h 194"/>
                  <a:gd name="T50" fmla="*/ 173 w 285"/>
                  <a:gd name="T51" fmla="*/ 136 h 194"/>
                  <a:gd name="T52" fmla="*/ 189 w 285"/>
                  <a:gd name="T53" fmla="*/ 134 h 194"/>
                  <a:gd name="T54" fmla="*/ 203 w 285"/>
                  <a:gd name="T55" fmla="*/ 128 h 194"/>
                  <a:gd name="T56" fmla="*/ 217 w 285"/>
                  <a:gd name="T57" fmla="*/ 126 h 194"/>
                  <a:gd name="T58" fmla="*/ 235 w 285"/>
                  <a:gd name="T59" fmla="*/ 124 h 194"/>
                  <a:gd name="T60" fmla="*/ 251 w 285"/>
                  <a:gd name="T61" fmla="*/ 122 h 194"/>
                  <a:gd name="T62" fmla="*/ 267 w 285"/>
                  <a:gd name="T63" fmla="*/ 118 h 194"/>
                  <a:gd name="T64" fmla="*/ 285 w 285"/>
                  <a:gd name="T65" fmla="*/ 118 h 194"/>
                  <a:gd name="T66" fmla="*/ 0 w 285"/>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5" h="194">
                    <a:moveTo>
                      <a:pt x="0" y="0"/>
                    </a:moveTo>
                    <a:lnTo>
                      <a:pt x="8" y="8"/>
                    </a:lnTo>
                    <a:lnTo>
                      <a:pt x="18" y="20"/>
                    </a:lnTo>
                    <a:lnTo>
                      <a:pt x="22" y="26"/>
                    </a:lnTo>
                    <a:lnTo>
                      <a:pt x="28" y="36"/>
                    </a:lnTo>
                    <a:lnTo>
                      <a:pt x="34" y="44"/>
                    </a:lnTo>
                    <a:lnTo>
                      <a:pt x="40" y="58"/>
                    </a:lnTo>
                    <a:lnTo>
                      <a:pt x="48" y="76"/>
                    </a:lnTo>
                    <a:lnTo>
                      <a:pt x="50" y="86"/>
                    </a:lnTo>
                    <a:lnTo>
                      <a:pt x="56" y="100"/>
                    </a:lnTo>
                    <a:lnTo>
                      <a:pt x="58" y="116"/>
                    </a:lnTo>
                    <a:lnTo>
                      <a:pt x="60" y="128"/>
                    </a:lnTo>
                    <a:lnTo>
                      <a:pt x="62" y="142"/>
                    </a:lnTo>
                    <a:lnTo>
                      <a:pt x="64" y="154"/>
                    </a:lnTo>
                    <a:lnTo>
                      <a:pt x="64" y="168"/>
                    </a:lnTo>
                    <a:lnTo>
                      <a:pt x="64" y="180"/>
                    </a:lnTo>
                    <a:lnTo>
                      <a:pt x="64" y="194"/>
                    </a:lnTo>
                    <a:lnTo>
                      <a:pt x="70" y="188"/>
                    </a:lnTo>
                    <a:lnTo>
                      <a:pt x="76" y="180"/>
                    </a:lnTo>
                    <a:lnTo>
                      <a:pt x="86" y="174"/>
                    </a:lnTo>
                    <a:lnTo>
                      <a:pt x="101" y="166"/>
                    </a:lnTo>
                    <a:lnTo>
                      <a:pt x="113" y="160"/>
                    </a:lnTo>
                    <a:lnTo>
                      <a:pt x="125" y="152"/>
                    </a:lnTo>
                    <a:lnTo>
                      <a:pt x="137" y="148"/>
                    </a:lnTo>
                    <a:lnTo>
                      <a:pt x="151" y="142"/>
                    </a:lnTo>
                    <a:lnTo>
                      <a:pt x="173" y="136"/>
                    </a:lnTo>
                    <a:lnTo>
                      <a:pt x="189" y="134"/>
                    </a:lnTo>
                    <a:lnTo>
                      <a:pt x="203" y="128"/>
                    </a:lnTo>
                    <a:lnTo>
                      <a:pt x="217" y="126"/>
                    </a:lnTo>
                    <a:lnTo>
                      <a:pt x="235" y="124"/>
                    </a:lnTo>
                    <a:lnTo>
                      <a:pt x="251" y="122"/>
                    </a:lnTo>
                    <a:lnTo>
                      <a:pt x="267" y="118"/>
                    </a:lnTo>
                    <a:lnTo>
                      <a:pt x="285"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54" name="Freeform 219"/>
              <p:cNvSpPr>
                <a:spLocks/>
              </p:cNvSpPr>
              <p:nvPr/>
            </p:nvSpPr>
            <p:spPr bwMode="auto">
              <a:xfrm>
                <a:off x="4820603" y="3987801"/>
                <a:ext cx="414338" cy="288925"/>
              </a:xfrm>
              <a:custGeom>
                <a:avLst/>
                <a:gdLst>
                  <a:gd name="T0" fmla="*/ 0 w 261"/>
                  <a:gd name="T1" fmla="*/ 0 h 182"/>
                  <a:gd name="T2" fmla="*/ 8 w 261"/>
                  <a:gd name="T3" fmla="*/ 8 h 182"/>
                  <a:gd name="T4" fmla="*/ 16 w 261"/>
                  <a:gd name="T5" fmla="*/ 20 h 182"/>
                  <a:gd name="T6" fmla="*/ 20 w 261"/>
                  <a:gd name="T7" fmla="*/ 26 h 182"/>
                  <a:gd name="T8" fmla="*/ 26 w 261"/>
                  <a:gd name="T9" fmla="*/ 34 h 182"/>
                  <a:gd name="T10" fmla="*/ 32 w 261"/>
                  <a:gd name="T11" fmla="*/ 44 h 182"/>
                  <a:gd name="T12" fmla="*/ 40 w 261"/>
                  <a:gd name="T13" fmla="*/ 56 h 182"/>
                  <a:gd name="T14" fmla="*/ 44 w 261"/>
                  <a:gd name="T15" fmla="*/ 72 h 182"/>
                  <a:gd name="T16" fmla="*/ 48 w 261"/>
                  <a:gd name="T17" fmla="*/ 84 h 182"/>
                  <a:gd name="T18" fmla="*/ 50 w 261"/>
                  <a:gd name="T19" fmla="*/ 94 h 182"/>
                  <a:gd name="T20" fmla="*/ 56 w 261"/>
                  <a:gd name="T21" fmla="*/ 112 h 182"/>
                  <a:gd name="T22" fmla="*/ 58 w 261"/>
                  <a:gd name="T23" fmla="*/ 124 h 182"/>
                  <a:gd name="T24" fmla="*/ 58 w 261"/>
                  <a:gd name="T25" fmla="*/ 134 h 182"/>
                  <a:gd name="T26" fmla="*/ 58 w 261"/>
                  <a:gd name="T27" fmla="*/ 148 h 182"/>
                  <a:gd name="T28" fmla="*/ 58 w 261"/>
                  <a:gd name="T29" fmla="*/ 160 h 182"/>
                  <a:gd name="T30" fmla="*/ 58 w 261"/>
                  <a:gd name="T31" fmla="*/ 170 h 182"/>
                  <a:gd name="T32" fmla="*/ 58 w 261"/>
                  <a:gd name="T33" fmla="*/ 182 h 182"/>
                  <a:gd name="T34" fmla="*/ 66 w 261"/>
                  <a:gd name="T35" fmla="*/ 174 h 182"/>
                  <a:gd name="T36" fmla="*/ 74 w 261"/>
                  <a:gd name="T37" fmla="*/ 172 h 182"/>
                  <a:gd name="T38" fmla="*/ 82 w 261"/>
                  <a:gd name="T39" fmla="*/ 164 h 182"/>
                  <a:gd name="T40" fmla="*/ 91 w 261"/>
                  <a:gd name="T41" fmla="*/ 160 h 182"/>
                  <a:gd name="T42" fmla="*/ 105 w 261"/>
                  <a:gd name="T43" fmla="*/ 152 h 182"/>
                  <a:gd name="T44" fmla="*/ 119 w 261"/>
                  <a:gd name="T45" fmla="*/ 146 h 182"/>
                  <a:gd name="T46" fmla="*/ 131 w 261"/>
                  <a:gd name="T47" fmla="*/ 142 h 182"/>
                  <a:gd name="T48" fmla="*/ 141 w 261"/>
                  <a:gd name="T49" fmla="*/ 136 h 182"/>
                  <a:gd name="T50" fmla="*/ 155 w 261"/>
                  <a:gd name="T51" fmla="*/ 134 h 182"/>
                  <a:gd name="T52" fmla="*/ 165 w 261"/>
                  <a:gd name="T53" fmla="*/ 130 h 182"/>
                  <a:gd name="T54" fmla="*/ 177 w 261"/>
                  <a:gd name="T55" fmla="*/ 126 h 182"/>
                  <a:gd name="T56" fmla="*/ 191 w 261"/>
                  <a:gd name="T57" fmla="*/ 124 h 182"/>
                  <a:gd name="T58" fmla="*/ 205 w 261"/>
                  <a:gd name="T59" fmla="*/ 120 h 182"/>
                  <a:gd name="T60" fmla="*/ 221 w 261"/>
                  <a:gd name="T61" fmla="*/ 118 h 182"/>
                  <a:gd name="T62" fmla="*/ 233 w 261"/>
                  <a:gd name="T63" fmla="*/ 116 h 182"/>
                  <a:gd name="T64" fmla="*/ 247 w 261"/>
                  <a:gd name="T65" fmla="*/ 114 h 182"/>
                  <a:gd name="T66" fmla="*/ 261 w 261"/>
                  <a:gd name="T67" fmla="*/ 114 h 182"/>
                  <a:gd name="T68" fmla="*/ 0 w 261"/>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182">
                    <a:moveTo>
                      <a:pt x="0" y="0"/>
                    </a:moveTo>
                    <a:lnTo>
                      <a:pt x="8" y="8"/>
                    </a:lnTo>
                    <a:lnTo>
                      <a:pt x="16" y="20"/>
                    </a:lnTo>
                    <a:lnTo>
                      <a:pt x="20" y="26"/>
                    </a:lnTo>
                    <a:lnTo>
                      <a:pt x="26" y="34"/>
                    </a:lnTo>
                    <a:lnTo>
                      <a:pt x="32" y="44"/>
                    </a:lnTo>
                    <a:lnTo>
                      <a:pt x="40" y="56"/>
                    </a:lnTo>
                    <a:lnTo>
                      <a:pt x="44" y="72"/>
                    </a:lnTo>
                    <a:lnTo>
                      <a:pt x="48" y="84"/>
                    </a:lnTo>
                    <a:lnTo>
                      <a:pt x="50" y="94"/>
                    </a:lnTo>
                    <a:lnTo>
                      <a:pt x="56" y="112"/>
                    </a:lnTo>
                    <a:lnTo>
                      <a:pt x="58" y="124"/>
                    </a:lnTo>
                    <a:lnTo>
                      <a:pt x="58" y="134"/>
                    </a:lnTo>
                    <a:lnTo>
                      <a:pt x="58" y="148"/>
                    </a:lnTo>
                    <a:lnTo>
                      <a:pt x="58" y="160"/>
                    </a:lnTo>
                    <a:lnTo>
                      <a:pt x="58" y="170"/>
                    </a:lnTo>
                    <a:lnTo>
                      <a:pt x="58" y="182"/>
                    </a:lnTo>
                    <a:lnTo>
                      <a:pt x="66" y="174"/>
                    </a:lnTo>
                    <a:lnTo>
                      <a:pt x="74" y="172"/>
                    </a:lnTo>
                    <a:lnTo>
                      <a:pt x="82" y="164"/>
                    </a:lnTo>
                    <a:lnTo>
                      <a:pt x="91" y="160"/>
                    </a:lnTo>
                    <a:lnTo>
                      <a:pt x="105" y="152"/>
                    </a:lnTo>
                    <a:lnTo>
                      <a:pt x="119" y="146"/>
                    </a:lnTo>
                    <a:lnTo>
                      <a:pt x="131" y="142"/>
                    </a:lnTo>
                    <a:lnTo>
                      <a:pt x="141" y="136"/>
                    </a:lnTo>
                    <a:lnTo>
                      <a:pt x="155" y="134"/>
                    </a:lnTo>
                    <a:lnTo>
                      <a:pt x="165" y="130"/>
                    </a:lnTo>
                    <a:lnTo>
                      <a:pt x="177" y="126"/>
                    </a:lnTo>
                    <a:lnTo>
                      <a:pt x="191" y="124"/>
                    </a:lnTo>
                    <a:lnTo>
                      <a:pt x="205" y="120"/>
                    </a:lnTo>
                    <a:lnTo>
                      <a:pt x="221" y="118"/>
                    </a:lnTo>
                    <a:lnTo>
                      <a:pt x="233" y="116"/>
                    </a:lnTo>
                    <a:lnTo>
                      <a:pt x="247" y="114"/>
                    </a:lnTo>
                    <a:lnTo>
                      <a:pt x="261"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nvGrpSpPr>
              <p:cNvPr id="455" name="Group 220"/>
              <p:cNvGrpSpPr>
                <a:grpSpLocks/>
              </p:cNvGrpSpPr>
              <p:nvPr/>
            </p:nvGrpSpPr>
            <p:grpSpPr bwMode="auto">
              <a:xfrm>
                <a:off x="4009391" y="4095751"/>
                <a:ext cx="1454150" cy="1622425"/>
                <a:chOff x="3483" y="2741"/>
                <a:chExt cx="916" cy="1022"/>
              </a:xfrm>
            </p:grpSpPr>
            <p:sp>
              <p:nvSpPr>
                <p:cNvPr id="456" name="Freeform 221"/>
                <p:cNvSpPr>
                  <a:spLocks/>
                </p:cNvSpPr>
                <p:nvPr/>
              </p:nvSpPr>
              <p:spPr bwMode="auto">
                <a:xfrm>
                  <a:off x="3507" y="2765"/>
                  <a:ext cx="892" cy="998"/>
                </a:xfrm>
                <a:custGeom>
                  <a:avLst/>
                  <a:gdLst>
                    <a:gd name="T0" fmla="*/ 590 w 892"/>
                    <a:gd name="T1" fmla="*/ 0 h 998"/>
                    <a:gd name="T2" fmla="*/ 0 w 892"/>
                    <a:gd name="T3" fmla="*/ 0 h 998"/>
                    <a:gd name="T4" fmla="*/ 0 w 892"/>
                    <a:gd name="T5" fmla="*/ 996 h 998"/>
                    <a:gd name="T6" fmla="*/ 892 w 892"/>
                    <a:gd name="T7" fmla="*/ 998 h 998"/>
                    <a:gd name="T8" fmla="*/ 892 w 892"/>
                    <a:gd name="T9" fmla="*/ 128 h 998"/>
                    <a:gd name="T10" fmla="*/ 590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90" y="0"/>
                      </a:moveTo>
                      <a:lnTo>
                        <a:pt x="0" y="0"/>
                      </a:lnTo>
                      <a:lnTo>
                        <a:pt x="0" y="996"/>
                      </a:lnTo>
                      <a:lnTo>
                        <a:pt x="892" y="998"/>
                      </a:lnTo>
                      <a:lnTo>
                        <a:pt x="892" y="128"/>
                      </a:lnTo>
                      <a:lnTo>
                        <a:pt x="59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57" name="Freeform 222"/>
                <p:cNvSpPr>
                  <a:spLocks/>
                </p:cNvSpPr>
                <p:nvPr/>
              </p:nvSpPr>
              <p:spPr bwMode="auto">
                <a:xfrm>
                  <a:off x="3483" y="2741"/>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58" name="Freeform 223"/>
                <p:cNvSpPr>
                  <a:spLocks/>
                </p:cNvSpPr>
                <p:nvPr/>
              </p:nvSpPr>
              <p:spPr bwMode="auto">
                <a:xfrm>
                  <a:off x="3483" y="2741"/>
                  <a:ext cx="892" cy="998"/>
                </a:xfrm>
                <a:custGeom>
                  <a:avLst/>
                  <a:gdLst>
                    <a:gd name="T0" fmla="*/ 589 w 892"/>
                    <a:gd name="T1" fmla="*/ 0 h 998"/>
                    <a:gd name="T2" fmla="*/ 0 w 892"/>
                    <a:gd name="T3" fmla="*/ 0 h 998"/>
                    <a:gd name="T4" fmla="*/ 0 w 892"/>
                    <a:gd name="T5" fmla="*/ 996 h 998"/>
                    <a:gd name="T6" fmla="*/ 892 w 892"/>
                    <a:gd name="T7" fmla="*/ 998 h 998"/>
                    <a:gd name="T8" fmla="*/ 892 w 892"/>
                    <a:gd name="T9" fmla="*/ 128 h 998"/>
                    <a:gd name="T10" fmla="*/ 589 w 892"/>
                    <a:gd name="T11" fmla="*/ 0 h 998"/>
                  </a:gdLst>
                  <a:ahLst/>
                  <a:cxnLst>
                    <a:cxn ang="0">
                      <a:pos x="T0" y="T1"/>
                    </a:cxn>
                    <a:cxn ang="0">
                      <a:pos x="T2" y="T3"/>
                    </a:cxn>
                    <a:cxn ang="0">
                      <a:pos x="T4" y="T5"/>
                    </a:cxn>
                    <a:cxn ang="0">
                      <a:pos x="T6" y="T7"/>
                    </a:cxn>
                    <a:cxn ang="0">
                      <a:pos x="T8" y="T9"/>
                    </a:cxn>
                    <a:cxn ang="0">
                      <a:pos x="T10" y="T11"/>
                    </a:cxn>
                  </a:cxnLst>
                  <a:rect l="0" t="0" r="r" b="b"/>
                  <a:pathLst>
                    <a:path w="892" h="998">
                      <a:moveTo>
                        <a:pt x="589" y="0"/>
                      </a:moveTo>
                      <a:lnTo>
                        <a:pt x="0" y="0"/>
                      </a:lnTo>
                      <a:lnTo>
                        <a:pt x="0" y="996"/>
                      </a:lnTo>
                      <a:lnTo>
                        <a:pt x="892" y="998"/>
                      </a:lnTo>
                      <a:lnTo>
                        <a:pt x="892" y="128"/>
                      </a:lnTo>
                      <a:lnTo>
                        <a:pt x="589" y="0"/>
                      </a:lnTo>
                    </a:path>
                  </a:pathLst>
                </a:custGeom>
                <a:noFill/>
                <a:ln w="12700">
                  <a:solidFill>
                    <a:srgbClr val="91919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grpSp>
          <p:sp>
            <p:nvSpPr>
              <p:cNvPr id="459" name="Freeform 224"/>
              <p:cNvSpPr>
                <a:spLocks/>
              </p:cNvSpPr>
              <p:nvPr/>
            </p:nvSpPr>
            <p:spPr bwMode="auto">
              <a:xfrm>
                <a:off x="4931728" y="4137026"/>
                <a:ext cx="493713" cy="347662"/>
              </a:xfrm>
              <a:custGeom>
                <a:avLst/>
                <a:gdLst>
                  <a:gd name="T0" fmla="*/ 10 w 311"/>
                  <a:gd name="T1" fmla="*/ 0 h 219"/>
                  <a:gd name="T2" fmla="*/ 0 w 311"/>
                  <a:gd name="T3" fmla="*/ 0 h 219"/>
                  <a:gd name="T4" fmla="*/ 8 w 311"/>
                  <a:gd name="T5" fmla="*/ 8 h 219"/>
                  <a:gd name="T6" fmla="*/ 17 w 311"/>
                  <a:gd name="T7" fmla="*/ 18 h 219"/>
                  <a:gd name="T8" fmla="*/ 23 w 311"/>
                  <a:gd name="T9" fmla="*/ 26 h 219"/>
                  <a:gd name="T10" fmla="*/ 27 w 311"/>
                  <a:gd name="T11" fmla="*/ 36 h 219"/>
                  <a:gd name="T12" fmla="*/ 35 w 311"/>
                  <a:gd name="T13" fmla="*/ 46 h 219"/>
                  <a:gd name="T14" fmla="*/ 37 w 311"/>
                  <a:gd name="T15" fmla="*/ 54 h 219"/>
                  <a:gd name="T16" fmla="*/ 43 w 311"/>
                  <a:gd name="T17" fmla="*/ 62 h 219"/>
                  <a:gd name="T18" fmla="*/ 47 w 311"/>
                  <a:gd name="T19" fmla="*/ 70 h 219"/>
                  <a:gd name="T20" fmla="*/ 51 w 311"/>
                  <a:gd name="T21" fmla="*/ 82 h 219"/>
                  <a:gd name="T22" fmla="*/ 55 w 311"/>
                  <a:gd name="T23" fmla="*/ 94 h 219"/>
                  <a:gd name="T24" fmla="*/ 59 w 311"/>
                  <a:gd name="T25" fmla="*/ 110 h 219"/>
                  <a:gd name="T26" fmla="*/ 63 w 311"/>
                  <a:gd name="T27" fmla="*/ 122 h 219"/>
                  <a:gd name="T28" fmla="*/ 65 w 311"/>
                  <a:gd name="T29" fmla="*/ 132 h 219"/>
                  <a:gd name="T30" fmla="*/ 65 w 311"/>
                  <a:gd name="T31" fmla="*/ 146 h 219"/>
                  <a:gd name="T32" fmla="*/ 65 w 311"/>
                  <a:gd name="T33" fmla="*/ 158 h 219"/>
                  <a:gd name="T34" fmla="*/ 67 w 311"/>
                  <a:gd name="T35" fmla="*/ 168 h 219"/>
                  <a:gd name="T36" fmla="*/ 67 w 311"/>
                  <a:gd name="T37" fmla="*/ 178 h 219"/>
                  <a:gd name="T38" fmla="*/ 67 w 311"/>
                  <a:gd name="T39" fmla="*/ 190 h 219"/>
                  <a:gd name="T40" fmla="*/ 69 w 311"/>
                  <a:gd name="T41" fmla="*/ 205 h 219"/>
                  <a:gd name="T42" fmla="*/ 69 w 311"/>
                  <a:gd name="T43" fmla="*/ 219 h 219"/>
                  <a:gd name="T44" fmla="*/ 77 w 311"/>
                  <a:gd name="T45" fmla="*/ 211 h 219"/>
                  <a:gd name="T46" fmla="*/ 89 w 311"/>
                  <a:gd name="T47" fmla="*/ 203 h 219"/>
                  <a:gd name="T48" fmla="*/ 99 w 311"/>
                  <a:gd name="T49" fmla="*/ 196 h 219"/>
                  <a:gd name="T50" fmla="*/ 109 w 311"/>
                  <a:gd name="T51" fmla="*/ 186 h 219"/>
                  <a:gd name="T52" fmla="*/ 121 w 311"/>
                  <a:gd name="T53" fmla="*/ 180 h 219"/>
                  <a:gd name="T54" fmla="*/ 129 w 311"/>
                  <a:gd name="T55" fmla="*/ 176 h 219"/>
                  <a:gd name="T56" fmla="*/ 139 w 311"/>
                  <a:gd name="T57" fmla="*/ 168 h 219"/>
                  <a:gd name="T58" fmla="*/ 151 w 311"/>
                  <a:gd name="T59" fmla="*/ 164 h 219"/>
                  <a:gd name="T60" fmla="*/ 165 w 311"/>
                  <a:gd name="T61" fmla="*/ 158 h 219"/>
                  <a:gd name="T62" fmla="*/ 177 w 311"/>
                  <a:gd name="T63" fmla="*/ 152 h 219"/>
                  <a:gd name="T64" fmla="*/ 191 w 311"/>
                  <a:gd name="T65" fmla="*/ 150 h 219"/>
                  <a:gd name="T66" fmla="*/ 205 w 311"/>
                  <a:gd name="T67" fmla="*/ 146 h 219"/>
                  <a:gd name="T68" fmla="*/ 217 w 311"/>
                  <a:gd name="T69" fmla="*/ 142 h 219"/>
                  <a:gd name="T70" fmla="*/ 235 w 311"/>
                  <a:gd name="T71" fmla="*/ 140 h 219"/>
                  <a:gd name="T72" fmla="*/ 251 w 311"/>
                  <a:gd name="T73" fmla="*/ 136 h 219"/>
                  <a:gd name="T74" fmla="*/ 269 w 311"/>
                  <a:gd name="T75" fmla="*/ 132 h 219"/>
                  <a:gd name="T76" fmla="*/ 285 w 311"/>
                  <a:gd name="T77" fmla="*/ 130 h 219"/>
                  <a:gd name="T78" fmla="*/ 297 w 311"/>
                  <a:gd name="T79" fmla="*/ 130 h 219"/>
                  <a:gd name="T80" fmla="*/ 311 w 311"/>
                  <a:gd name="T81" fmla="*/ 130 h 219"/>
                  <a:gd name="T82" fmla="*/ 311 w 311"/>
                  <a:gd name="T83" fmla="*/ 128 h 219"/>
                  <a:gd name="T84" fmla="*/ 10 w 311"/>
                  <a:gd name="T8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219">
                    <a:moveTo>
                      <a:pt x="10" y="0"/>
                    </a:moveTo>
                    <a:lnTo>
                      <a:pt x="0" y="0"/>
                    </a:lnTo>
                    <a:lnTo>
                      <a:pt x="8" y="8"/>
                    </a:lnTo>
                    <a:lnTo>
                      <a:pt x="17" y="18"/>
                    </a:lnTo>
                    <a:lnTo>
                      <a:pt x="23" y="26"/>
                    </a:lnTo>
                    <a:lnTo>
                      <a:pt x="27" y="36"/>
                    </a:lnTo>
                    <a:lnTo>
                      <a:pt x="35" y="46"/>
                    </a:lnTo>
                    <a:lnTo>
                      <a:pt x="37" y="54"/>
                    </a:lnTo>
                    <a:lnTo>
                      <a:pt x="43" y="62"/>
                    </a:lnTo>
                    <a:lnTo>
                      <a:pt x="47" y="70"/>
                    </a:lnTo>
                    <a:lnTo>
                      <a:pt x="51" y="82"/>
                    </a:lnTo>
                    <a:lnTo>
                      <a:pt x="55" y="94"/>
                    </a:lnTo>
                    <a:lnTo>
                      <a:pt x="59" y="110"/>
                    </a:lnTo>
                    <a:lnTo>
                      <a:pt x="63" y="122"/>
                    </a:lnTo>
                    <a:lnTo>
                      <a:pt x="65" y="132"/>
                    </a:lnTo>
                    <a:lnTo>
                      <a:pt x="65" y="146"/>
                    </a:lnTo>
                    <a:lnTo>
                      <a:pt x="65" y="158"/>
                    </a:lnTo>
                    <a:lnTo>
                      <a:pt x="67" y="168"/>
                    </a:lnTo>
                    <a:lnTo>
                      <a:pt x="67" y="178"/>
                    </a:lnTo>
                    <a:lnTo>
                      <a:pt x="67" y="190"/>
                    </a:lnTo>
                    <a:lnTo>
                      <a:pt x="69" y="205"/>
                    </a:lnTo>
                    <a:lnTo>
                      <a:pt x="69" y="219"/>
                    </a:lnTo>
                    <a:lnTo>
                      <a:pt x="77" y="211"/>
                    </a:lnTo>
                    <a:lnTo>
                      <a:pt x="89" y="203"/>
                    </a:lnTo>
                    <a:lnTo>
                      <a:pt x="99" y="196"/>
                    </a:lnTo>
                    <a:lnTo>
                      <a:pt x="109" y="186"/>
                    </a:lnTo>
                    <a:lnTo>
                      <a:pt x="121" y="180"/>
                    </a:lnTo>
                    <a:lnTo>
                      <a:pt x="129" y="176"/>
                    </a:lnTo>
                    <a:lnTo>
                      <a:pt x="139" y="168"/>
                    </a:lnTo>
                    <a:lnTo>
                      <a:pt x="151" y="164"/>
                    </a:lnTo>
                    <a:lnTo>
                      <a:pt x="165" y="158"/>
                    </a:lnTo>
                    <a:lnTo>
                      <a:pt x="177" y="152"/>
                    </a:lnTo>
                    <a:lnTo>
                      <a:pt x="191" y="150"/>
                    </a:lnTo>
                    <a:lnTo>
                      <a:pt x="205" y="146"/>
                    </a:lnTo>
                    <a:lnTo>
                      <a:pt x="217" y="142"/>
                    </a:lnTo>
                    <a:lnTo>
                      <a:pt x="235" y="140"/>
                    </a:lnTo>
                    <a:lnTo>
                      <a:pt x="251" y="136"/>
                    </a:lnTo>
                    <a:lnTo>
                      <a:pt x="269" y="132"/>
                    </a:lnTo>
                    <a:lnTo>
                      <a:pt x="285" y="130"/>
                    </a:lnTo>
                    <a:lnTo>
                      <a:pt x="297" y="130"/>
                    </a:lnTo>
                    <a:lnTo>
                      <a:pt x="311" y="130"/>
                    </a:lnTo>
                    <a:lnTo>
                      <a:pt x="311" y="128"/>
                    </a:lnTo>
                    <a:lnTo>
                      <a:pt x="1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0" name="Freeform 225"/>
              <p:cNvSpPr>
                <a:spLocks/>
              </p:cNvSpPr>
              <p:nvPr/>
            </p:nvSpPr>
            <p:spPr bwMode="auto">
              <a:xfrm>
                <a:off x="4958716" y="4140201"/>
                <a:ext cx="450850" cy="307975"/>
              </a:xfrm>
              <a:custGeom>
                <a:avLst/>
                <a:gdLst>
                  <a:gd name="T0" fmla="*/ 0 w 284"/>
                  <a:gd name="T1" fmla="*/ 0 h 194"/>
                  <a:gd name="T2" fmla="*/ 8 w 284"/>
                  <a:gd name="T3" fmla="*/ 8 h 194"/>
                  <a:gd name="T4" fmla="*/ 18 w 284"/>
                  <a:gd name="T5" fmla="*/ 20 h 194"/>
                  <a:gd name="T6" fmla="*/ 22 w 284"/>
                  <a:gd name="T7" fmla="*/ 26 h 194"/>
                  <a:gd name="T8" fmla="*/ 28 w 284"/>
                  <a:gd name="T9" fmla="*/ 36 h 194"/>
                  <a:gd name="T10" fmla="*/ 34 w 284"/>
                  <a:gd name="T11" fmla="*/ 44 h 194"/>
                  <a:gd name="T12" fmla="*/ 40 w 284"/>
                  <a:gd name="T13" fmla="*/ 58 h 194"/>
                  <a:gd name="T14" fmla="*/ 48 w 284"/>
                  <a:gd name="T15" fmla="*/ 76 h 194"/>
                  <a:gd name="T16" fmla="*/ 50 w 284"/>
                  <a:gd name="T17" fmla="*/ 86 h 194"/>
                  <a:gd name="T18" fmla="*/ 56 w 284"/>
                  <a:gd name="T19" fmla="*/ 100 h 194"/>
                  <a:gd name="T20" fmla="*/ 58 w 284"/>
                  <a:gd name="T21" fmla="*/ 116 h 194"/>
                  <a:gd name="T22" fmla="*/ 60 w 284"/>
                  <a:gd name="T23" fmla="*/ 128 h 194"/>
                  <a:gd name="T24" fmla="*/ 62 w 284"/>
                  <a:gd name="T25" fmla="*/ 142 h 194"/>
                  <a:gd name="T26" fmla="*/ 64 w 284"/>
                  <a:gd name="T27" fmla="*/ 154 h 194"/>
                  <a:gd name="T28" fmla="*/ 64 w 284"/>
                  <a:gd name="T29" fmla="*/ 168 h 194"/>
                  <a:gd name="T30" fmla="*/ 64 w 284"/>
                  <a:gd name="T31" fmla="*/ 180 h 194"/>
                  <a:gd name="T32" fmla="*/ 64 w 284"/>
                  <a:gd name="T33" fmla="*/ 194 h 194"/>
                  <a:gd name="T34" fmla="*/ 70 w 284"/>
                  <a:gd name="T35" fmla="*/ 188 h 194"/>
                  <a:gd name="T36" fmla="*/ 76 w 284"/>
                  <a:gd name="T37" fmla="*/ 180 h 194"/>
                  <a:gd name="T38" fmla="*/ 86 w 284"/>
                  <a:gd name="T39" fmla="*/ 174 h 194"/>
                  <a:gd name="T40" fmla="*/ 100 w 284"/>
                  <a:gd name="T41" fmla="*/ 166 h 194"/>
                  <a:gd name="T42" fmla="*/ 112 w 284"/>
                  <a:gd name="T43" fmla="*/ 160 h 194"/>
                  <a:gd name="T44" fmla="*/ 124 w 284"/>
                  <a:gd name="T45" fmla="*/ 152 h 194"/>
                  <a:gd name="T46" fmla="*/ 136 w 284"/>
                  <a:gd name="T47" fmla="*/ 148 h 194"/>
                  <a:gd name="T48" fmla="*/ 150 w 284"/>
                  <a:gd name="T49" fmla="*/ 142 h 194"/>
                  <a:gd name="T50" fmla="*/ 172 w 284"/>
                  <a:gd name="T51" fmla="*/ 136 h 194"/>
                  <a:gd name="T52" fmla="*/ 188 w 284"/>
                  <a:gd name="T53" fmla="*/ 134 h 194"/>
                  <a:gd name="T54" fmla="*/ 202 w 284"/>
                  <a:gd name="T55" fmla="*/ 128 h 194"/>
                  <a:gd name="T56" fmla="*/ 216 w 284"/>
                  <a:gd name="T57" fmla="*/ 126 h 194"/>
                  <a:gd name="T58" fmla="*/ 234 w 284"/>
                  <a:gd name="T59" fmla="*/ 124 h 194"/>
                  <a:gd name="T60" fmla="*/ 250 w 284"/>
                  <a:gd name="T61" fmla="*/ 122 h 194"/>
                  <a:gd name="T62" fmla="*/ 266 w 284"/>
                  <a:gd name="T63" fmla="*/ 118 h 194"/>
                  <a:gd name="T64" fmla="*/ 284 w 284"/>
                  <a:gd name="T65" fmla="*/ 118 h 194"/>
                  <a:gd name="T66" fmla="*/ 0 w 284"/>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194">
                    <a:moveTo>
                      <a:pt x="0" y="0"/>
                    </a:moveTo>
                    <a:lnTo>
                      <a:pt x="8" y="8"/>
                    </a:lnTo>
                    <a:lnTo>
                      <a:pt x="18" y="20"/>
                    </a:lnTo>
                    <a:lnTo>
                      <a:pt x="22" y="26"/>
                    </a:lnTo>
                    <a:lnTo>
                      <a:pt x="28" y="36"/>
                    </a:lnTo>
                    <a:lnTo>
                      <a:pt x="34" y="44"/>
                    </a:lnTo>
                    <a:lnTo>
                      <a:pt x="40" y="58"/>
                    </a:lnTo>
                    <a:lnTo>
                      <a:pt x="48" y="76"/>
                    </a:lnTo>
                    <a:lnTo>
                      <a:pt x="50" y="86"/>
                    </a:lnTo>
                    <a:lnTo>
                      <a:pt x="56" y="100"/>
                    </a:lnTo>
                    <a:lnTo>
                      <a:pt x="58" y="116"/>
                    </a:lnTo>
                    <a:lnTo>
                      <a:pt x="60" y="128"/>
                    </a:lnTo>
                    <a:lnTo>
                      <a:pt x="62" y="142"/>
                    </a:lnTo>
                    <a:lnTo>
                      <a:pt x="64" y="154"/>
                    </a:lnTo>
                    <a:lnTo>
                      <a:pt x="64" y="168"/>
                    </a:lnTo>
                    <a:lnTo>
                      <a:pt x="64" y="180"/>
                    </a:lnTo>
                    <a:lnTo>
                      <a:pt x="64" y="194"/>
                    </a:lnTo>
                    <a:lnTo>
                      <a:pt x="70" y="188"/>
                    </a:lnTo>
                    <a:lnTo>
                      <a:pt x="76" y="180"/>
                    </a:lnTo>
                    <a:lnTo>
                      <a:pt x="86" y="174"/>
                    </a:lnTo>
                    <a:lnTo>
                      <a:pt x="100" y="166"/>
                    </a:lnTo>
                    <a:lnTo>
                      <a:pt x="112" y="160"/>
                    </a:lnTo>
                    <a:lnTo>
                      <a:pt x="124" y="152"/>
                    </a:lnTo>
                    <a:lnTo>
                      <a:pt x="136" y="148"/>
                    </a:lnTo>
                    <a:lnTo>
                      <a:pt x="150" y="142"/>
                    </a:lnTo>
                    <a:lnTo>
                      <a:pt x="172" y="136"/>
                    </a:lnTo>
                    <a:lnTo>
                      <a:pt x="188" y="134"/>
                    </a:lnTo>
                    <a:lnTo>
                      <a:pt x="202" y="128"/>
                    </a:lnTo>
                    <a:lnTo>
                      <a:pt x="216" y="126"/>
                    </a:lnTo>
                    <a:lnTo>
                      <a:pt x="234" y="124"/>
                    </a:lnTo>
                    <a:lnTo>
                      <a:pt x="250" y="122"/>
                    </a:lnTo>
                    <a:lnTo>
                      <a:pt x="266" y="118"/>
                    </a:lnTo>
                    <a:lnTo>
                      <a:pt x="284" y="118"/>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1" name="Freeform 226"/>
              <p:cNvSpPr>
                <a:spLocks/>
              </p:cNvSpPr>
              <p:nvPr/>
            </p:nvSpPr>
            <p:spPr bwMode="auto">
              <a:xfrm>
                <a:off x="4974591" y="4140201"/>
                <a:ext cx="412750" cy="288925"/>
              </a:xfrm>
              <a:custGeom>
                <a:avLst/>
                <a:gdLst>
                  <a:gd name="T0" fmla="*/ 0 w 260"/>
                  <a:gd name="T1" fmla="*/ 0 h 182"/>
                  <a:gd name="T2" fmla="*/ 8 w 260"/>
                  <a:gd name="T3" fmla="*/ 8 h 182"/>
                  <a:gd name="T4" fmla="*/ 16 w 260"/>
                  <a:gd name="T5" fmla="*/ 20 h 182"/>
                  <a:gd name="T6" fmla="*/ 20 w 260"/>
                  <a:gd name="T7" fmla="*/ 26 h 182"/>
                  <a:gd name="T8" fmla="*/ 26 w 260"/>
                  <a:gd name="T9" fmla="*/ 34 h 182"/>
                  <a:gd name="T10" fmla="*/ 32 w 260"/>
                  <a:gd name="T11" fmla="*/ 44 h 182"/>
                  <a:gd name="T12" fmla="*/ 40 w 260"/>
                  <a:gd name="T13" fmla="*/ 56 h 182"/>
                  <a:gd name="T14" fmla="*/ 44 w 260"/>
                  <a:gd name="T15" fmla="*/ 72 h 182"/>
                  <a:gd name="T16" fmla="*/ 48 w 260"/>
                  <a:gd name="T17" fmla="*/ 84 h 182"/>
                  <a:gd name="T18" fmla="*/ 50 w 260"/>
                  <a:gd name="T19" fmla="*/ 94 h 182"/>
                  <a:gd name="T20" fmla="*/ 56 w 260"/>
                  <a:gd name="T21" fmla="*/ 112 h 182"/>
                  <a:gd name="T22" fmla="*/ 58 w 260"/>
                  <a:gd name="T23" fmla="*/ 124 h 182"/>
                  <a:gd name="T24" fmla="*/ 58 w 260"/>
                  <a:gd name="T25" fmla="*/ 134 h 182"/>
                  <a:gd name="T26" fmla="*/ 58 w 260"/>
                  <a:gd name="T27" fmla="*/ 148 h 182"/>
                  <a:gd name="T28" fmla="*/ 58 w 260"/>
                  <a:gd name="T29" fmla="*/ 160 h 182"/>
                  <a:gd name="T30" fmla="*/ 58 w 260"/>
                  <a:gd name="T31" fmla="*/ 170 h 182"/>
                  <a:gd name="T32" fmla="*/ 58 w 260"/>
                  <a:gd name="T33" fmla="*/ 182 h 182"/>
                  <a:gd name="T34" fmla="*/ 66 w 260"/>
                  <a:gd name="T35" fmla="*/ 174 h 182"/>
                  <a:gd name="T36" fmla="*/ 74 w 260"/>
                  <a:gd name="T37" fmla="*/ 172 h 182"/>
                  <a:gd name="T38" fmla="*/ 82 w 260"/>
                  <a:gd name="T39" fmla="*/ 164 h 182"/>
                  <a:gd name="T40" fmla="*/ 90 w 260"/>
                  <a:gd name="T41" fmla="*/ 160 h 182"/>
                  <a:gd name="T42" fmla="*/ 104 w 260"/>
                  <a:gd name="T43" fmla="*/ 152 h 182"/>
                  <a:gd name="T44" fmla="*/ 118 w 260"/>
                  <a:gd name="T45" fmla="*/ 146 h 182"/>
                  <a:gd name="T46" fmla="*/ 130 w 260"/>
                  <a:gd name="T47" fmla="*/ 142 h 182"/>
                  <a:gd name="T48" fmla="*/ 140 w 260"/>
                  <a:gd name="T49" fmla="*/ 136 h 182"/>
                  <a:gd name="T50" fmla="*/ 154 w 260"/>
                  <a:gd name="T51" fmla="*/ 134 h 182"/>
                  <a:gd name="T52" fmla="*/ 164 w 260"/>
                  <a:gd name="T53" fmla="*/ 130 h 182"/>
                  <a:gd name="T54" fmla="*/ 176 w 260"/>
                  <a:gd name="T55" fmla="*/ 126 h 182"/>
                  <a:gd name="T56" fmla="*/ 190 w 260"/>
                  <a:gd name="T57" fmla="*/ 124 h 182"/>
                  <a:gd name="T58" fmla="*/ 204 w 260"/>
                  <a:gd name="T59" fmla="*/ 120 h 182"/>
                  <a:gd name="T60" fmla="*/ 220 w 260"/>
                  <a:gd name="T61" fmla="*/ 118 h 182"/>
                  <a:gd name="T62" fmla="*/ 232 w 260"/>
                  <a:gd name="T63" fmla="*/ 116 h 182"/>
                  <a:gd name="T64" fmla="*/ 246 w 260"/>
                  <a:gd name="T65" fmla="*/ 114 h 182"/>
                  <a:gd name="T66" fmla="*/ 260 w 260"/>
                  <a:gd name="T67" fmla="*/ 114 h 182"/>
                  <a:gd name="T68" fmla="*/ 0 w 260"/>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182">
                    <a:moveTo>
                      <a:pt x="0" y="0"/>
                    </a:moveTo>
                    <a:lnTo>
                      <a:pt x="8" y="8"/>
                    </a:lnTo>
                    <a:lnTo>
                      <a:pt x="16" y="20"/>
                    </a:lnTo>
                    <a:lnTo>
                      <a:pt x="20" y="26"/>
                    </a:lnTo>
                    <a:lnTo>
                      <a:pt x="26" y="34"/>
                    </a:lnTo>
                    <a:lnTo>
                      <a:pt x="32" y="44"/>
                    </a:lnTo>
                    <a:lnTo>
                      <a:pt x="40" y="56"/>
                    </a:lnTo>
                    <a:lnTo>
                      <a:pt x="44" y="72"/>
                    </a:lnTo>
                    <a:lnTo>
                      <a:pt x="48" y="84"/>
                    </a:lnTo>
                    <a:lnTo>
                      <a:pt x="50" y="94"/>
                    </a:lnTo>
                    <a:lnTo>
                      <a:pt x="56" y="112"/>
                    </a:lnTo>
                    <a:lnTo>
                      <a:pt x="58" y="124"/>
                    </a:lnTo>
                    <a:lnTo>
                      <a:pt x="58" y="134"/>
                    </a:lnTo>
                    <a:lnTo>
                      <a:pt x="58" y="148"/>
                    </a:lnTo>
                    <a:lnTo>
                      <a:pt x="58" y="160"/>
                    </a:lnTo>
                    <a:lnTo>
                      <a:pt x="58" y="170"/>
                    </a:lnTo>
                    <a:lnTo>
                      <a:pt x="58" y="182"/>
                    </a:lnTo>
                    <a:lnTo>
                      <a:pt x="66" y="174"/>
                    </a:lnTo>
                    <a:lnTo>
                      <a:pt x="74" y="172"/>
                    </a:lnTo>
                    <a:lnTo>
                      <a:pt x="82" y="164"/>
                    </a:lnTo>
                    <a:lnTo>
                      <a:pt x="90" y="160"/>
                    </a:lnTo>
                    <a:lnTo>
                      <a:pt x="104" y="152"/>
                    </a:lnTo>
                    <a:lnTo>
                      <a:pt x="118" y="146"/>
                    </a:lnTo>
                    <a:lnTo>
                      <a:pt x="130" y="142"/>
                    </a:lnTo>
                    <a:lnTo>
                      <a:pt x="140" y="136"/>
                    </a:lnTo>
                    <a:lnTo>
                      <a:pt x="154" y="134"/>
                    </a:lnTo>
                    <a:lnTo>
                      <a:pt x="164" y="130"/>
                    </a:lnTo>
                    <a:lnTo>
                      <a:pt x="176" y="126"/>
                    </a:lnTo>
                    <a:lnTo>
                      <a:pt x="190" y="124"/>
                    </a:lnTo>
                    <a:lnTo>
                      <a:pt x="204" y="120"/>
                    </a:lnTo>
                    <a:lnTo>
                      <a:pt x="220" y="118"/>
                    </a:lnTo>
                    <a:lnTo>
                      <a:pt x="232" y="116"/>
                    </a:lnTo>
                    <a:lnTo>
                      <a:pt x="246" y="114"/>
                    </a:lnTo>
                    <a:lnTo>
                      <a:pt x="260" y="1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8" name="Rectangle 233"/>
              <p:cNvSpPr>
                <a:spLocks noChangeArrowheads="1"/>
              </p:cNvSpPr>
              <p:nvPr/>
            </p:nvSpPr>
            <p:spPr bwMode="auto">
              <a:xfrm>
                <a:off x="3977641" y="4691063"/>
                <a:ext cx="15430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69" name="Rectangle 234"/>
              <p:cNvSpPr>
                <a:spLocks noChangeArrowheads="1"/>
              </p:cNvSpPr>
              <p:nvPr/>
            </p:nvSpPr>
            <p:spPr bwMode="auto">
              <a:xfrm>
                <a:off x="4256069" y="4764088"/>
                <a:ext cx="1113194" cy="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50" b="1" dirty="0" smtClean="0">
                    <a:solidFill>
                      <a:srgbClr val="000000"/>
                    </a:solidFill>
                    <a:latin typeface="宋体" pitchFamily="2" charset="-122"/>
                  </a:rPr>
                  <a:t>生产订单</a:t>
                </a:r>
                <a:endParaRPr kumimoji="1" lang="zh-CN" altLang="en-US" sz="2400" b="1" dirty="0" smtClean="0">
                  <a:solidFill>
                    <a:srgbClr val="000000"/>
                  </a:solidFill>
                  <a:latin typeface="Arial" pitchFamily="34" charset="0"/>
                  <a:ea typeface="方正楷体简体" pitchFamily="2" charset="-122"/>
                </a:endParaRPr>
              </a:p>
            </p:txBody>
          </p:sp>
        </p:grpSp>
        <p:sp>
          <p:nvSpPr>
            <p:cNvPr id="470" name="Rectangle 235"/>
            <p:cNvSpPr>
              <a:spLocks noChangeArrowheads="1"/>
            </p:cNvSpPr>
            <p:nvPr/>
          </p:nvSpPr>
          <p:spPr bwMode="auto">
            <a:xfrm>
              <a:off x="2487110" y="2925763"/>
              <a:ext cx="1060185" cy="31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00" b="1" smtClean="0">
                  <a:solidFill>
                    <a:srgbClr val="CECECE"/>
                  </a:solidFill>
                  <a:latin typeface="宋体" pitchFamily="2" charset="-122"/>
                </a:rPr>
                <a:t>单个转换</a:t>
              </a:r>
              <a:endParaRPr kumimoji="1" lang="zh-CN" altLang="en-US" sz="2400" b="1" smtClean="0">
                <a:solidFill>
                  <a:srgbClr val="000000"/>
                </a:solidFill>
                <a:latin typeface="Arial" pitchFamily="34" charset="0"/>
                <a:ea typeface="方正楷体简体" pitchFamily="2" charset="-122"/>
              </a:endParaRPr>
            </a:p>
          </p:txBody>
        </p:sp>
        <p:sp>
          <p:nvSpPr>
            <p:cNvPr id="471" name="Rectangle 236"/>
            <p:cNvSpPr>
              <a:spLocks noChangeArrowheads="1"/>
            </p:cNvSpPr>
            <p:nvPr/>
          </p:nvSpPr>
          <p:spPr bwMode="auto">
            <a:xfrm>
              <a:off x="1429703" y="2779713"/>
              <a:ext cx="3063875" cy="466725"/>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72" name="Rectangle 237"/>
            <p:cNvSpPr>
              <a:spLocks noChangeArrowheads="1"/>
            </p:cNvSpPr>
            <p:nvPr/>
          </p:nvSpPr>
          <p:spPr bwMode="auto">
            <a:xfrm>
              <a:off x="1356678" y="2705101"/>
              <a:ext cx="3057525" cy="461962"/>
            </a:xfrm>
            <a:prstGeom prst="rect">
              <a:avLst/>
            </a:prstGeom>
            <a:solidFill>
              <a:srgbClr val="00B7A5"/>
            </a:solidFill>
            <a:ln w="9525">
              <a:solidFill>
                <a:srgbClr val="000000"/>
              </a:solidFill>
              <a:miter lim="800000"/>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73" name="Rectangle 238"/>
            <p:cNvSpPr>
              <a:spLocks noChangeArrowheads="1"/>
            </p:cNvSpPr>
            <p:nvPr/>
          </p:nvSpPr>
          <p:spPr bwMode="auto">
            <a:xfrm>
              <a:off x="2410912" y="2849563"/>
              <a:ext cx="1060185" cy="31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00" b="1" smtClean="0">
                  <a:solidFill>
                    <a:srgbClr val="000000"/>
                  </a:solidFill>
                  <a:latin typeface="宋体" pitchFamily="2" charset="-122"/>
                </a:rPr>
                <a:t>单个转换</a:t>
              </a:r>
              <a:endParaRPr kumimoji="1" lang="zh-CN" altLang="en-US" sz="2400" b="1" smtClean="0">
                <a:solidFill>
                  <a:srgbClr val="000000"/>
                </a:solidFill>
                <a:latin typeface="Arial" pitchFamily="34" charset="0"/>
                <a:ea typeface="方正楷体简体" pitchFamily="2" charset="-122"/>
              </a:endParaRPr>
            </a:p>
          </p:txBody>
        </p:sp>
        <p:sp>
          <p:nvSpPr>
            <p:cNvPr id="474" name="Rectangle 239"/>
            <p:cNvSpPr>
              <a:spLocks noChangeArrowheads="1"/>
            </p:cNvSpPr>
            <p:nvPr/>
          </p:nvSpPr>
          <p:spPr bwMode="auto">
            <a:xfrm>
              <a:off x="2742698" y="5956301"/>
              <a:ext cx="1060185" cy="31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00" b="1" smtClean="0">
                  <a:solidFill>
                    <a:srgbClr val="CECECE"/>
                  </a:solidFill>
                  <a:latin typeface="宋体" pitchFamily="2" charset="-122"/>
                </a:rPr>
                <a:t>集合转换</a:t>
              </a:r>
              <a:endParaRPr kumimoji="1" lang="zh-CN" altLang="en-US" sz="2400" b="1" smtClean="0">
                <a:solidFill>
                  <a:srgbClr val="000000"/>
                </a:solidFill>
                <a:latin typeface="Arial" pitchFamily="34" charset="0"/>
                <a:ea typeface="方正楷体简体" pitchFamily="2" charset="-122"/>
              </a:endParaRPr>
            </a:p>
          </p:txBody>
        </p:sp>
        <p:sp>
          <p:nvSpPr>
            <p:cNvPr id="475" name="Rectangle 240"/>
            <p:cNvSpPr>
              <a:spLocks noChangeArrowheads="1"/>
            </p:cNvSpPr>
            <p:nvPr/>
          </p:nvSpPr>
          <p:spPr bwMode="auto">
            <a:xfrm>
              <a:off x="1683703" y="5810251"/>
              <a:ext cx="3063875" cy="468312"/>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76" name="Rectangle 241"/>
            <p:cNvSpPr>
              <a:spLocks noChangeArrowheads="1"/>
            </p:cNvSpPr>
            <p:nvPr/>
          </p:nvSpPr>
          <p:spPr bwMode="auto">
            <a:xfrm>
              <a:off x="1610678" y="5737226"/>
              <a:ext cx="3057525" cy="461962"/>
            </a:xfrm>
            <a:prstGeom prst="rect">
              <a:avLst/>
            </a:prstGeom>
            <a:solidFill>
              <a:srgbClr val="00B7A5"/>
            </a:solidFill>
            <a:ln w="9525">
              <a:solidFill>
                <a:srgbClr val="000000"/>
              </a:solidFill>
              <a:miter lim="800000"/>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77" name="Rectangle 242"/>
            <p:cNvSpPr>
              <a:spLocks noChangeArrowheads="1"/>
            </p:cNvSpPr>
            <p:nvPr/>
          </p:nvSpPr>
          <p:spPr bwMode="auto">
            <a:xfrm>
              <a:off x="2666500" y="5880101"/>
              <a:ext cx="1060185" cy="31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000" b="1" smtClean="0">
                  <a:solidFill>
                    <a:srgbClr val="000000"/>
                  </a:solidFill>
                  <a:latin typeface="宋体" pitchFamily="2" charset="-122"/>
                </a:rPr>
                <a:t>集合转换</a:t>
              </a:r>
              <a:endParaRPr kumimoji="1" lang="zh-CN" altLang="en-US" sz="2400" b="1" smtClean="0">
                <a:solidFill>
                  <a:srgbClr val="000000"/>
                </a:solidFill>
                <a:latin typeface="Arial" pitchFamily="34" charset="0"/>
                <a:ea typeface="方正楷体简体" pitchFamily="2" charset="-122"/>
              </a:endParaRPr>
            </a:p>
          </p:txBody>
        </p:sp>
        <p:sp>
          <p:nvSpPr>
            <p:cNvPr id="478" name="Rectangle 243"/>
            <p:cNvSpPr>
              <a:spLocks noChangeArrowheads="1"/>
            </p:cNvSpPr>
            <p:nvPr/>
          </p:nvSpPr>
          <p:spPr bwMode="auto">
            <a:xfrm>
              <a:off x="2725375" y="4646613"/>
              <a:ext cx="596355" cy="28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900" b="1" dirty="0" smtClean="0">
                  <a:solidFill>
                    <a:srgbClr val="000000"/>
                  </a:solidFill>
                  <a:latin typeface="Times New Roman" pitchFamily="18" charset="0"/>
                  <a:ea typeface="黑体" pitchFamily="49" charset="-122"/>
                </a:rPr>
                <a:t>CO41</a:t>
              </a:r>
            </a:p>
          </p:txBody>
        </p:sp>
        <p:sp>
          <p:nvSpPr>
            <p:cNvPr id="479" name="Rectangle 244"/>
            <p:cNvSpPr>
              <a:spLocks noChangeArrowheads="1"/>
            </p:cNvSpPr>
            <p:nvPr/>
          </p:nvSpPr>
          <p:spPr bwMode="auto">
            <a:xfrm>
              <a:off x="2406255" y="1546226"/>
              <a:ext cx="636112" cy="28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900" b="1" dirty="0" smtClean="0">
                  <a:solidFill>
                    <a:srgbClr val="000000"/>
                  </a:solidFill>
                  <a:latin typeface="Times New Roman" pitchFamily="18" charset="0"/>
                  <a:ea typeface="黑体" pitchFamily="49" charset="-122"/>
                </a:rPr>
                <a:t>MD04</a:t>
              </a:r>
            </a:p>
          </p:txBody>
        </p:sp>
      </p:grpSp>
      <p:pic>
        <p:nvPicPr>
          <p:cNvPr id="48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62" y="768195"/>
            <a:ext cx="4397503" cy="303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803" y="3841248"/>
            <a:ext cx="4283392" cy="225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5" name="Rectangle 13"/>
          <p:cNvSpPr>
            <a:spLocks noChangeArrowheads="1"/>
          </p:cNvSpPr>
          <p:nvPr/>
        </p:nvSpPr>
        <p:spPr bwMode="auto">
          <a:xfrm>
            <a:off x="5125430" y="4788475"/>
            <a:ext cx="2617075" cy="1323439"/>
          </a:xfrm>
          <a:prstGeom prst="rect">
            <a:avLst/>
          </a:prstGeom>
          <a:noFill/>
          <a:ln w="28575" cap="sq" algn="ctr">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zh-CN" altLang="en-US" sz="1600" b="1" dirty="0" smtClean="0">
                <a:solidFill>
                  <a:srgbClr val="000000"/>
                </a:solidFill>
                <a:latin typeface="微软雅黑" panose="020B0503020204020204" pitchFamily="34" charset="-122"/>
                <a:ea typeface="微软雅黑" panose="020B0503020204020204" pitchFamily="34" charset="-122"/>
              </a:rPr>
              <a:t>工序加工周期</a:t>
            </a:r>
            <a:r>
              <a:rPr kumimoji="1" lang="en-US" altLang="zh-CN" sz="1600" b="1" dirty="0" smtClean="0">
                <a:solidFill>
                  <a:srgbClr val="000000"/>
                </a:solidFill>
                <a:latin typeface="微软雅黑" panose="020B0503020204020204" pitchFamily="34" charset="-122"/>
                <a:ea typeface="微软雅黑" panose="020B0503020204020204" pitchFamily="34" charset="-122"/>
              </a:rPr>
              <a:t>=</a:t>
            </a:r>
            <a:r>
              <a:rPr kumimoji="1" lang="zh-CN" altLang="en-US" sz="1600" b="1" dirty="0" smtClean="0">
                <a:solidFill>
                  <a:srgbClr val="000000"/>
                </a:solidFill>
                <a:latin typeface="微软雅黑" panose="020B0503020204020204" pitchFamily="34" charset="-122"/>
                <a:ea typeface="微软雅黑" panose="020B0503020204020204" pitchFamily="34" charset="-122"/>
              </a:rPr>
              <a:t>（计划加工时间*订单数量</a:t>
            </a:r>
            <a:r>
              <a:rPr kumimoji="1" lang="en-US" altLang="zh-CN" sz="1600" b="1" dirty="0" smtClean="0">
                <a:solidFill>
                  <a:srgbClr val="000000"/>
                </a:solidFill>
                <a:latin typeface="微软雅黑" panose="020B0503020204020204" pitchFamily="34" charset="-122"/>
                <a:ea typeface="微软雅黑" panose="020B0503020204020204" pitchFamily="34" charset="-122"/>
              </a:rPr>
              <a:t>+</a:t>
            </a:r>
            <a:r>
              <a:rPr kumimoji="1" lang="zh-CN" altLang="en-US" sz="1600" b="1" dirty="0" smtClean="0">
                <a:solidFill>
                  <a:srgbClr val="000000"/>
                </a:solidFill>
                <a:latin typeface="微软雅黑" panose="020B0503020204020204" pitchFamily="34" charset="-122"/>
                <a:ea typeface="微软雅黑" panose="020B0503020204020204" pitchFamily="34" charset="-122"/>
              </a:rPr>
              <a:t>最短排队时间）</a:t>
            </a:r>
            <a:r>
              <a:rPr kumimoji="1" lang="en-US" altLang="zh-CN" sz="1600" b="1" dirty="0" smtClean="0">
                <a:solidFill>
                  <a:srgbClr val="000000"/>
                </a:solidFill>
                <a:latin typeface="微软雅黑" panose="020B0503020204020204" pitchFamily="34" charset="-122"/>
                <a:ea typeface="微软雅黑" panose="020B0503020204020204" pitchFamily="34" charset="-122"/>
              </a:rPr>
              <a:t>/ </a:t>
            </a:r>
            <a:r>
              <a:rPr kumimoji="1" lang="zh-CN" altLang="en-US" sz="1600" b="1" dirty="0" smtClean="0">
                <a:solidFill>
                  <a:srgbClr val="000000"/>
                </a:solidFill>
                <a:latin typeface="微软雅黑" panose="020B0503020204020204" pitchFamily="34" charset="-122"/>
                <a:ea typeface="微软雅黑" panose="020B0503020204020204" pitchFamily="34" charset="-122"/>
              </a:rPr>
              <a:t>工作中心天工作小时</a:t>
            </a:r>
            <a:r>
              <a:rPr kumimoji="1" lang="en-US" altLang="zh-CN" sz="1600" b="1" dirty="0" smtClean="0">
                <a:solidFill>
                  <a:srgbClr val="000000"/>
                </a:solidFill>
                <a:latin typeface="微软雅黑" panose="020B0503020204020204" pitchFamily="34" charset="-122"/>
                <a:ea typeface="微软雅黑" panose="020B0503020204020204" pitchFamily="34" charset="-122"/>
              </a:rPr>
              <a:t>/60+</a:t>
            </a:r>
            <a:r>
              <a:rPr kumimoji="1" lang="zh-CN" altLang="en-US" sz="1600" b="1" dirty="0" smtClean="0">
                <a:solidFill>
                  <a:srgbClr val="000000"/>
                </a:solidFill>
                <a:latin typeface="微软雅黑" panose="020B0503020204020204" pitchFamily="34" charset="-122"/>
                <a:ea typeface="微软雅黑" panose="020B0503020204020204" pitchFamily="34" charset="-122"/>
              </a:rPr>
              <a:t>最短等待时间</a:t>
            </a:r>
            <a:r>
              <a:rPr kumimoji="1" lang="en-US" altLang="zh-CN" sz="1600" b="1" dirty="0" smtClean="0">
                <a:solidFill>
                  <a:srgbClr val="000000"/>
                </a:solidFill>
                <a:latin typeface="微软雅黑" panose="020B0503020204020204" pitchFamily="34" charset="-122"/>
                <a:ea typeface="微软雅黑" panose="020B0503020204020204" pitchFamily="34" charset="-122"/>
              </a:rPr>
              <a:t>/24/60</a:t>
            </a:r>
            <a:r>
              <a:rPr kumimoji="1" lang="zh-CN" altLang="en-US" sz="1600" b="1" dirty="0" smtClean="0">
                <a:solidFill>
                  <a:srgbClr val="000000"/>
                </a:solidFill>
                <a:latin typeface="微软雅黑" panose="020B0503020204020204" pitchFamily="34" charset="-122"/>
                <a:ea typeface="微软雅黑" panose="020B0503020204020204" pitchFamily="34" charset="-122"/>
              </a:rPr>
              <a:t>） </a:t>
            </a:r>
          </a:p>
        </p:txBody>
      </p:sp>
      <p:sp>
        <p:nvSpPr>
          <p:cNvPr id="3" name="TextBox 2"/>
          <p:cNvSpPr txBox="1"/>
          <p:nvPr/>
        </p:nvSpPr>
        <p:spPr>
          <a:xfrm>
            <a:off x="1994801" y="4286289"/>
            <a:ext cx="672826" cy="304416"/>
          </a:xfrm>
          <a:prstGeom prst="rect">
            <a:avLst/>
          </a:prstGeom>
          <a:solidFill>
            <a:schemeClr val="tx2">
              <a:lumMod val="20000"/>
              <a:lumOff val="80000"/>
            </a:schemeClr>
          </a:solidFill>
        </p:spPr>
        <p:txBody>
          <a:bodyPr wrap="square" rtlCol="0">
            <a:noAutofit/>
          </a:bodyPr>
          <a:lstStyle/>
          <a:p>
            <a:r>
              <a:rPr lang="en-US" altLang="zh-CN" sz="1600" dirty="0" smtClean="0"/>
              <a:t>APS</a:t>
            </a:r>
            <a:endParaRPr lang="zh-CN" altLang="en-US" sz="1600" dirty="0" smtClean="0"/>
          </a:p>
        </p:txBody>
      </p:sp>
      <p:sp>
        <p:nvSpPr>
          <p:cNvPr id="484" name="TextBox 483"/>
          <p:cNvSpPr txBox="1"/>
          <p:nvPr/>
        </p:nvSpPr>
        <p:spPr>
          <a:xfrm>
            <a:off x="3273191" y="4286481"/>
            <a:ext cx="672826" cy="304416"/>
          </a:xfrm>
          <a:prstGeom prst="rect">
            <a:avLst/>
          </a:prstGeom>
          <a:solidFill>
            <a:schemeClr val="tx2">
              <a:lumMod val="20000"/>
              <a:lumOff val="80000"/>
            </a:schemeClr>
          </a:solidFill>
        </p:spPr>
        <p:txBody>
          <a:bodyPr wrap="square" rtlCol="0">
            <a:noAutofit/>
          </a:bodyPr>
          <a:lstStyle/>
          <a:p>
            <a:r>
              <a:rPr lang="en-US" altLang="zh-CN" sz="1600" dirty="0" smtClean="0"/>
              <a:t>ERP</a:t>
            </a:r>
            <a:endParaRPr lang="zh-CN" altLang="en-US" sz="1600" dirty="0" smtClean="0"/>
          </a:p>
        </p:txBody>
      </p:sp>
      <p:sp>
        <p:nvSpPr>
          <p:cNvPr id="486" name="Freeform 227"/>
          <p:cNvSpPr>
            <a:spLocks/>
          </p:cNvSpPr>
          <p:nvPr/>
        </p:nvSpPr>
        <p:spPr bwMode="auto">
          <a:xfrm>
            <a:off x="2853283" y="4418069"/>
            <a:ext cx="258849" cy="110834"/>
          </a:xfrm>
          <a:custGeom>
            <a:avLst/>
            <a:gdLst>
              <a:gd name="T0" fmla="*/ 253 w 337"/>
              <a:gd name="T1" fmla="*/ 0 h 145"/>
              <a:gd name="T2" fmla="*/ 253 w 337"/>
              <a:gd name="T3" fmla="*/ 36 h 145"/>
              <a:gd name="T4" fmla="*/ 0 w 337"/>
              <a:gd name="T5" fmla="*/ 36 h 145"/>
              <a:gd name="T6" fmla="*/ 0 w 337"/>
              <a:gd name="T7" fmla="*/ 109 h 145"/>
              <a:gd name="T8" fmla="*/ 253 w 337"/>
              <a:gd name="T9" fmla="*/ 109 h 145"/>
              <a:gd name="T10" fmla="*/ 253 w 337"/>
              <a:gd name="T11" fmla="*/ 145 h 145"/>
              <a:gd name="T12" fmla="*/ 337 w 337"/>
              <a:gd name="T13" fmla="*/ 73 h 145"/>
              <a:gd name="T14" fmla="*/ 253 w 337"/>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145">
                <a:moveTo>
                  <a:pt x="253" y="0"/>
                </a:moveTo>
                <a:lnTo>
                  <a:pt x="253" y="36"/>
                </a:lnTo>
                <a:lnTo>
                  <a:pt x="0" y="36"/>
                </a:lnTo>
                <a:lnTo>
                  <a:pt x="0" y="109"/>
                </a:lnTo>
                <a:lnTo>
                  <a:pt x="253" y="109"/>
                </a:lnTo>
                <a:lnTo>
                  <a:pt x="253" y="145"/>
                </a:lnTo>
                <a:lnTo>
                  <a:pt x="337" y="73"/>
                </a:lnTo>
                <a:lnTo>
                  <a:pt x="253" y="0"/>
                </a:lnTo>
                <a:close/>
              </a:path>
            </a:pathLst>
          </a:custGeom>
          <a:solidFill>
            <a:srgbClr val="0019D1"/>
          </a:solidFill>
          <a:ln w="9525">
            <a:solidFill>
              <a:srgbClr val="000000"/>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87" name="Rectangle 244"/>
          <p:cNvSpPr>
            <a:spLocks noChangeArrowheads="1"/>
          </p:cNvSpPr>
          <p:nvPr/>
        </p:nvSpPr>
        <p:spPr bwMode="auto">
          <a:xfrm>
            <a:off x="2802620" y="4265516"/>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900" b="1" dirty="0" smtClean="0">
                <a:solidFill>
                  <a:srgbClr val="000000"/>
                </a:solidFill>
                <a:latin typeface="Times New Roman" pitchFamily="18" charset="0"/>
                <a:ea typeface="黑体" pitchFamily="49" charset="-122"/>
              </a:rPr>
              <a:t>接口</a:t>
            </a:r>
            <a:endParaRPr kumimoji="1" lang="en-US" altLang="zh-CN" sz="900" b="1" dirty="0" smtClean="0">
              <a:solidFill>
                <a:srgbClr val="000000"/>
              </a:solidFill>
              <a:latin typeface="Times New Roman" pitchFamily="18" charset="0"/>
              <a:ea typeface="黑体" pitchFamily="49" charset="-122"/>
            </a:endParaRPr>
          </a:p>
        </p:txBody>
      </p:sp>
      <p:sp>
        <p:nvSpPr>
          <p:cNvPr id="4" name="TextBox 3"/>
          <p:cNvSpPr txBox="1"/>
          <p:nvPr/>
        </p:nvSpPr>
        <p:spPr>
          <a:xfrm>
            <a:off x="228600" y="4265516"/>
            <a:ext cx="1489192" cy="325189"/>
          </a:xfrm>
          <a:prstGeom prst="rect">
            <a:avLst/>
          </a:prstGeom>
          <a:solidFill>
            <a:schemeClr val="accent6">
              <a:lumMod val="20000"/>
              <a:lumOff val="80000"/>
            </a:schemeClr>
          </a:solidFill>
        </p:spPr>
        <p:txBody>
          <a:bodyPr wrap="square" rtlCol="0">
            <a:noAutofit/>
          </a:bodyPr>
          <a:lstStyle/>
          <a:p>
            <a:r>
              <a:rPr lang="zh-CN" altLang="en-US" sz="1600" dirty="0" smtClean="0"/>
              <a:t>成品、结构件</a:t>
            </a:r>
          </a:p>
        </p:txBody>
      </p:sp>
      <p:sp>
        <p:nvSpPr>
          <p:cNvPr id="488" name="TextBox 487"/>
          <p:cNvSpPr txBox="1"/>
          <p:nvPr/>
        </p:nvSpPr>
        <p:spPr>
          <a:xfrm>
            <a:off x="218540" y="4968623"/>
            <a:ext cx="1489192" cy="325189"/>
          </a:xfrm>
          <a:prstGeom prst="rect">
            <a:avLst/>
          </a:prstGeom>
          <a:solidFill>
            <a:schemeClr val="accent6">
              <a:lumMod val="20000"/>
              <a:lumOff val="80000"/>
            </a:schemeClr>
          </a:solidFill>
        </p:spPr>
        <p:txBody>
          <a:bodyPr wrap="square" rtlCol="0">
            <a:noAutofit/>
          </a:bodyPr>
          <a:lstStyle/>
          <a:p>
            <a:r>
              <a:rPr lang="zh-CN" altLang="en-US" sz="1600" dirty="0" smtClean="0"/>
              <a:t>钢板下料件</a:t>
            </a:r>
          </a:p>
        </p:txBody>
      </p:sp>
      <p:sp>
        <p:nvSpPr>
          <p:cNvPr id="489" name="TextBox 488"/>
          <p:cNvSpPr txBox="1"/>
          <p:nvPr/>
        </p:nvSpPr>
        <p:spPr>
          <a:xfrm>
            <a:off x="1994801" y="4968623"/>
            <a:ext cx="672826" cy="304416"/>
          </a:xfrm>
          <a:prstGeom prst="rect">
            <a:avLst/>
          </a:prstGeom>
          <a:solidFill>
            <a:schemeClr val="tx2">
              <a:lumMod val="20000"/>
              <a:lumOff val="80000"/>
            </a:schemeClr>
          </a:solidFill>
        </p:spPr>
        <p:txBody>
          <a:bodyPr wrap="square" rtlCol="0">
            <a:noAutofit/>
          </a:bodyPr>
          <a:lstStyle/>
          <a:p>
            <a:r>
              <a:rPr lang="en-US" altLang="zh-CN" sz="1600" dirty="0" smtClean="0"/>
              <a:t>MES</a:t>
            </a:r>
            <a:endParaRPr lang="zh-CN" altLang="en-US" sz="1600" dirty="0" smtClean="0"/>
          </a:p>
        </p:txBody>
      </p:sp>
      <p:sp>
        <p:nvSpPr>
          <p:cNvPr id="490" name="TextBox 489"/>
          <p:cNvSpPr txBox="1"/>
          <p:nvPr/>
        </p:nvSpPr>
        <p:spPr>
          <a:xfrm>
            <a:off x="3273191" y="4968815"/>
            <a:ext cx="672826" cy="304416"/>
          </a:xfrm>
          <a:prstGeom prst="rect">
            <a:avLst/>
          </a:prstGeom>
          <a:solidFill>
            <a:schemeClr val="tx2">
              <a:lumMod val="20000"/>
              <a:lumOff val="80000"/>
            </a:schemeClr>
          </a:solidFill>
        </p:spPr>
        <p:txBody>
          <a:bodyPr wrap="square" rtlCol="0">
            <a:noAutofit/>
          </a:bodyPr>
          <a:lstStyle/>
          <a:p>
            <a:r>
              <a:rPr lang="en-US" altLang="zh-CN" sz="1600" dirty="0" smtClean="0"/>
              <a:t>ERP</a:t>
            </a:r>
            <a:endParaRPr lang="zh-CN" altLang="en-US" sz="1600" dirty="0" smtClean="0"/>
          </a:p>
        </p:txBody>
      </p:sp>
      <p:sp>
        <p:nvSpPr>
          <p:cNvPr id="491" name="Freeform 227"/>
          <p:cNvSpPr>
            <a:spLocks/>
          </p:cNvSpPr>
          <p:nvPr/>
        </p:nvSpPr>
        <p:spPr bwMode="auto">
          <a:xfrm>
            <a:off x="2853283" y="5100403"/>
            <a:ext cx="258849" cy="110834"/>
          </a:xfrm>
          <a:custGeom>
            <a:avLst/>
            <a:gdLst>
              <a:gd name="T0" fmla="*/ 253 w 337"/>
              <a:gd name="T1" fmla="*/ 0 h 145"/>
              <a:gd name="T2" fmla="*/ 253 w 337"/>
              <a:gd name="T3" fmla="*/ 36 h 145"/>
              <a:gd name="T4" fmla="*/ 0 w 337"/>
              <a:gd name="T5" fmla="*/ 36 h 145"/>
              <a:gd name="T6" fmla="*/ 0 w 337"/>
              <a:gd name="T7" fmla="*/ 109 h 145"/>
              <a:gd name="T8" fmla="*/ 253 w 337"/>
              <a:gd name="T9" fmla="*/ 109 h 145"/>
              <a:gd name="T10" fmla="*/ 253 w 337"/>
              <a:gd name="T11" fmla="*/ 145 h 145"/>
              <a:gd name="T12" fmla="*/ 337 w 337"/>
              <a:gd name="T13" fmla="*/ 73 h 145"/>
              <a:gd name="T14" fmla="*/ 253 w 337"/>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145">
                <a:moveTo>
                  <a:pt x="253" y="0"/>
                </a:moveTo>
                <a:lnTo>
                  <a:pt x="253" y="36"/>
                </a:lnTo>
                <a:lnTo>
                  <a:pt x="0" y="36"/>
                </a:lnTo>
                <a:lnTo>
                  <a:pt x="0" y="109"/>
                </a:lnTo>
                <a:lnTo>
                  <a:pt x="253" y="109"/>
                </a:lnTo>
                <a:lnTo>
                  <a:pt x="253" y="145"/>
                </a:lnTo>
                <a:lnTo>
                  <a:pt x="337" y="73"/>
                </a:lnTo>
                <a:lnTo>
                  <a:pt x="253" y="0"/>
                </a:lnTo>
                <a:close/>
              </a:path>
            </a:pathLst>
          </a:custGeom>
          <a:solidFill>
            <a:srgbClr val="0019D1"/>
          </a:solidFill>
          <a:ln w="9525">
            <a:solidFill>
              <a:srgbClr val="000000"/>
            </a:solidFill>
            <a:prstDash val="solid"/>
            <a:round/>
            <a:headEnd/>
            <a:tailEnd/>
          </a:ln>
        </p:spPr>
        <p:txBody>
          <a:bodyPr/>
          <a:lstStyle/>
          <a:p>
            <a:pPr algn="ctr" fontAlgn="base">
              <a:spcBef>
                <a:spcPct val="0"/>
              </a:spcBef>
              <a:spcAft>
                <a:spcPct val="0"/>
              </a:spcAft>
            </a:pPr>
            <a:endParaRPr kumimoji="1" lang="zh-CN" altLang="en-US" sz="1400" b="1" smtClean="0">
              <a:solidFill>
                <a:srgbClr val="000000"/>
              </a:solidFill>
              <a:latin typeface="Times New Roman" pitchFamily="18" charset="0"/>
              <a:ea typeface="黑体" pitchFamily="49" charset="-122"/>
            </a:endParaRPr>
          </a:p>
        </p:txBody>
      </p:sp>
      <p:sp>
        <p:nvSpPr>
          <p:cNvPr id="492" name="Rectangle 244"/>
          <p:cNvSpPr>
            <a:spLocks noChangeArrowheads="1"/>
          </p:cNvSpPr>
          <p:nvPr/>
        </p:nvSpPr>
        <p:spPr bwMode="auto">
          <a:xfrm>
            <a:off x="2802620" y="4947850"/>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900" b="1" dirty="0" smtClean="0">
                <a:solidFill>
                  <a:srgbClr val="000000"/>
                </a:solidFill>
                <a:latin typeface="Times New Roman" pitchFamily="18" charset="0"/>
                <a:ea typeface="黑体" pitchFamily="49" charset="-122"/>
              </a:rPr>
              <a:t>接口</a:t>
            </a:r>
            <a:endParaRPr kumimoji="1" lang="en-US" altLang="zh-CN" sz="900" b="1" dirty="0" smtClean="0">
              <a:solidFill>
                <a:srgbClr val="000000"/>
              </a:solidFill>
              <a:latin typeface="Times New Roman" pitchFamily="18" charset="0"/>
              <a:ea typeface="黑体" pitchFamily="49" charset="-122"/>
            </a:endParaRPr>
          </a:p>
        </p:txBody>
      </p:sp>
    </p:spTree>
    <p:extLst>
      <p:ext uri="{BB962C8B-B14F-4D97-AF65-F5344CB8AC3E}">
        <p14:creationId xmlns:p14="http://schemas.microsoft.com/office/powerpoint/2010/main" val="2072856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336444"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生产制造模块生产执行</a:t>
            </a:r>
            <a:r>
              <a:rPr lang="en-US" altLang="zh-CN" sz="1800" dirty="0">
                <a:solidFill>
                  <a:prstClr val="black"/>
                </a:solidFill>
                <a:cs typeface="+mn-cs"/>
              </a:rPr>
              <a:t>-</a:t>
            </a:r>
            <a:r>
              <a:rPr lang="zh-CN" altLang="en-US" sz="1800" dirty="0">
                <a:solidFill>
                  <a:prstClr val="black"/>
                </a:solidFill>
                <a:cs typeface="+mn-cs"/>
              </a:rPr>
              <a:t>生产订单</a:t>
            </a:r>
          </a:p>
        </p:txBody>
      </p:sp>
      <p:sp>
        <p:nvSpPr>
          <p:cNvPr id="916" name="Rectangle 469"/>
          <p:cNvSpPr>
            <a:spLocks noChangeArrowheads="1"/>
          </p:cNvSpPr>
          <p:nvPr/>
        </p:nvSpPr>
        <p:spPr bwMode="auto">
          <a:xfrm>
            <a:off x="472440" y="776755"/>
            <a:ext cx="11353799" cy="969496"/>
          </a:xfrm>
          <a:prstGeom prst="rect">
            <a:avLst/>
          </a:prstGeom>
          <a:solidFill>
            <a:srgbClr val="FAFAFA"/>
          </a:solidFill>
          <a:ln w="6350">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lnSpc>
                <a:spcPct val="150000"/>
              </a:lnSpc>
              <a:spcBef>
                <a:spcPct val="0"/>
              </a:spcBef>
              <a:spcAft>
                <a:spcPct val="0"/>
              </a:spcAft>
            </a:pPr>
            <a:r>
              <a:rPr lang="zh-CN" altLang="en-GB" sz="2000" b="1" dirty="0">
                <a:solidFill>
                  <a:prstClr val="black"/>
                </a:solidFill>
                <a:latin typeface="微软雅黑" panose="020B0503020204020204" pitchFamily="34" charset="-122"/>
                <a:ea typeface="微软雅黑" pitchFamily="34" charset="-122"/>
              </a:rPr>
              <a:t>  生产订单：</a:t>
            </a:r>
            <a:r>
              <a:rPr lang="zh-CN" altLang="en-GB" dirty="0">
                <a:solidFill>
                  <a:prstClr val="black"/>
                </a:solidFill>
                <a:latin typeface="微软雅黑" panose="020B0503020204020204" pitchFamily="34" charset="-122"/>
                <a:ea typeface="微软雅黑" pitchFamily="34" charset="-122"/>
              </a:rPr>
              <a:t>是车间控制和制造执行系统的核心数据对象。是</a:t>
            </a:r>
            <a:r>
              <a:rPr lang="zh-CN" altLang="en-US" dirty="0">
                <a:solidFill>
                  <a:prstClr val="black"/>
                </a:solidFill>
                <a:latin typeface="微软雅黑" panose="020B0503020204020204" pitchFamily="34" charset="-122"/>
                <a:ea typeface="微软雅黑" pitchFamily="34" charset="-122"/>
              </a:rPr>
              <a:t>将计划下达的生产任务传递给生产部门的单据。</a:t>
            </a:r>
          </a:p>
        </p:txBody>
      </p:sp>
      <p:grpSp>
        <p:nvGrpSpPr>
          <p:cNvPr id="2" name="组合 1"/>
          <p:cNvGrpSpPr/>
          <p:nvPr/>
        </p:nvGrpSpPr>
        <p:grpSpPr>
          <a:xfrm>
            <a:off x="1904683" y="1788795"/>
            <a:ext cx="7461250" cy="4492625"/>
            <a:chOff x="1904683" y="1788795"/>
            <a:chExt cx="7461250" cy="4492625"/>
          </a:xfrm>
        </p:grpSpPr>
        <p:grpSp>
          <p:nvGrpSpPr>
            <p:cNvPr id="462" name="Group 7"/>
            <p:cNvGrpSpPr>
              <a:grpSpLocks/>
            </p:cNvGrpSpPr>
            <p:nvPr/>
          </p:nvGrpSpPr>
          <p:grpSpPr bwMode="auto">
            <a:xfrm>
              <a:off x="6336983" y="5047933"/>
              <a:ext cx="1270000" cy="1222375"/>
              <a:chOff x="3080" y="2869"/>
              <a:chExt cx="800" cy="816"/>
            </a:xfrm>
          </p:grpSpPr>
          <p:sp>
            <p:nvSpPr>
              <p:cNvPr id="463" name="Freeform 8"/>
              <p:cNvSpPr>
                <a:spLocks/>
              </p:cNvSpPr>
              <p:nvPr/>
            </p:nvSpPr>
            <p:spPr bwMode="auto">
              <a:xfrm>
                <a:off x="3080" y="2869"/>
                <a:ext cx="800" cy="816"/>
              </a:xfrm>
              <a:custGeom>
                <a:avLst/>
                <a:gdLst>
                  <a:gd name="T0" fmla="*/ 0 w 800"/>
                  <a:gd name="T1" fmla="*/ 0 h 816"/>
                  <a:gd name="T2" fmla="*/ 800 w 800"/>
                  <a:gd name="T3" fmla="*/ 565 h 816"/>
                  <a:gd name="T4" fmla="*/ 217 w 800"/>
                  <a:gd name="T5" fmla="*/ 816 h 816"/>
                  <a:gd name="T6" fmla="*/ 0 w 800"/>
                  <a:gd name="T7" fmla="*/ 0 h 816"/>
                </a:gdLst>
                <a:ahLst/>
                <a:cxnLst>
                  <a:cxn ang="0">
                    <a:pos x="T0" y="T1"/>
                  </a:cxn>
                  <a:cxn ang="0">
                    <a:pos x="T2" y="T3"/>
                  </a:cxn>
                  <a:cxn ang="0">
                    <a:pos x="T4" y="T5"/>
                  </a:cxn>
                  <a:cxn ang="0">
                    <a:pos x="T6" y="T7"/>
                  </a:cxn>
                </a:cxnLst>
                <a:rect l="0" t="0" r="r" b="b"/>
                <a:pathLst>
                  <a:path w="800" h="816">
                    <a:moveTo>
                      <a:pt x="0" y="0"/>
                    </a:moveTo>
                    <a:lnTo>
                      <a:pt x="800" y="565"/>
                    </a:lnTo>
                    <a:lnTo>
                      <a:pt x="217" y="816"/>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64" name="Freeform 9"/>
              <p:cNvSpPr>
                <a:spLocks/>
              </p:cNvSpPr>
              <p:nvPr/>
            </p:nvSpPr>
            <p:spPr bwMode="auto">
              <a:xfrm>
                <a:off x="3080" y="2869"/>
                <a:ext cx="800" cy="816"/>
              </a:xfrm>
              <a:custGeom>
                <a:avLst/>
                <a:gdLst>
                  <a:gd name="T0" fmla="*/ 0 w 800"/>
                  <a:gd name="T1" fmla="*/ 0 h 816"/>
                  <a:gd name="T2" fmla="*/ 800 w 800"/>
                  <a:gd name="T3" fmla="*/ 565 h 816"/>
                  <a:gd name="T4" fmla="*/ 217 w 800"/>
                  <a:gd name="T5" fmla="*/ 816 h 816"/>
                  <a:gd name="T6" fmla="*/ 0 w 800"/>
                  <a:gd name="T7" fmla="*/ 0 h 816"/>
                </a:gdLst>
                <a:ahLst/>
                <a:cxnLst>
                  <a:cxn ang="0">
                    <a:pos x="T0" y="T1"/>
                  </a:cxn>
                  <a:cxn ang="0">
                    <a:pos x="T2" y="T3"/>
                  </a:cxn>
                  <a:cxn ang="0">
                    <a:pos x="T4" y="T5"/>
                  </a:cxn>
                  <a:cxn ang="0">
                    <a:pos x="T6" y="T7"/>
                  </a:cxn>
                </a:cxnLst>
                <a:rect l="0" t="0" r="r" b="b"/>
                <a:pathLst>
                  <a:path w="800" h="816">
                    <a:moveTo>
                      <a:pt x="0" y="0"/>
                    </a:moveTo>
                    <a:lnTo>
                      <a:pt x="800" y="565"/>
                    </a:lnTo>
                    <a:lnTo>
                      <a:pt x="217" y="816"/>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65" name="Group 10"/>
            <p:cNvGrpSpPr>
              <a:grpSpLocks/>
            </p:cNvGrpSpPr>
            <p:nvPr/>
          </p:nvGrpSpPr>
          <p:grpSpPr bwMode="auto">
            <a:xfrm>
              <a:off x="3708083" y="5039995"/>
              <a:ext cx="1409700" cy="1022350"/>
              <a:chOff x="1517" y="2917"/>
              <a:chExt cx="888" cy="644"/>
            </a:xfrm>
          </p:grpSpPr>
          <p:sp>
            <p:nvSpPr>
              <p:cNvPr id="466" name="Freeform 11"/>
              <p:cNvSpPr>
                <a:spLocks/>
              </p:cNvSpPr>
              <p:nvPr/>
            </p:nvSpPr>
            <p:spPr bwMode="auto">
              <a:xfrm>
                <a:off x="1517" y="2917"/>
                <a:ext cx="888" cy="644"/>
              </a:xfrm>
              <a:custGeom>
                <a:avLst/>
                <a:gdLst>
                  <a:gd name="T0" fmla="*/ 888 w 888"/>
                  <a:gd name="T1" fmla="*/ 0 h 644"/>
                  <a:gd name="T2" fmla="*/ 0 w 888"/>
                  <a:gd name="T3" fmla="*/ 447 h 644"/>
                  <a:gd name="T4" fmla="*/ 646 w 888"/>
                  <a:gd name="T5" fmla="*/ 644 h 644"/>
                  <a:gd name="T6" fmla="*/ 888 w 888"/>
                  <a:gd name="T7" fmla="*/ 0 h 644"/>
                </a:gdLst>
                <a:ahLst/>
                <a:cxnLst>
                  <a:cxn ang="0">
                    <a:pos x="T0" y="T1"/>
                  </a:cxn>
                  <a:cxn ang="0">
                    <a:pos x="T2" y="T3"/>
                  </a:cxn>
                  <a:cxn ang="0">
                    <a:pos x="T4" y="T5"/>
                  </a:cxn>
                  <a:cxn ang="0">
                    <a:pos x="T6" y="T7"/>
                  </a:cxn>
                </a:cxnLst>
                <a:rect l="0" t="0" r="r" b="b"/>
                <a:pathLst>
                  <a:path w="888" h="644">
                    <a:moveTo>
                      <a:pt x="888" y="0"/>
                    </a:moveTo>
                    <a:lnTo>
                      <a:pt x="0" y="447"/>
                    </a:lnTo>
                    <a:lnTo>
                      <a:pt x="646" y="644"/>
                    </a:lnTo>
                    <a:lnTo>
                      <a:pt x="888"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67" name="Freeform 12"/>
              <p:cNvSpPr>
                <a:spLocks/>
              </p:cNvSpPr>
              <p:nvPr/>
            </p:nvSpPr>
            <p:spPr bwMode="auto">
              <a:xfrm>
                <a:off x="1517" y="2917"/>
                <a:ext cx="888" cy="644"/>
              </a:xfrm>
              <a:custGeom>
                <a:avLst/>
                <a:gdLst>
                  <a:gd name="T0" fmla="*/ 888 w 888"/>
                  <a:gd name="T1" fmla="*/ 0 h 644"/>
                  <a:gd name="T2" fmla="*/ 0 w 888"/>
                  <a:gd name="T3" fmla="*/ 447 h 644"/>
                  <a:gd name="T4" fmla="*/ 646 w 888"/>
                  <a:gd name="T5" fmla="*/ 644 h 644"/>
                  <a:gd name="T6" fmla="*/ 888 w 888"/>
                  <a:gd name="T7" fmla="*/ 0 h 644"/>
                </a:gdLst>
                <a:ahLst/>
                <a:cxnLst>
                  <a:cxn ang="0">
                    <a:pos x="T0" y="T1"/>
                  </a:cxn>
                  <a:cxn ang="0">
                    <a:pos x="T2" y="T3"/>
                  </a:cxn>
                  <a:cxn ang="0">
                    <a:pos x="T4" y="T5"/>
                  </a:cxn>
                  <a:cxn ang="0">
                    <a:pos x="T6" y="T7"/>
                  </a:cxn>
                </a:cxnLst>
                <a:rect l="0" t="0" r="r" b="b"/>
                <a:pathLst>
                  <a:path w="888" h="644">
                    <a:moveTo>
                      <a:pt x="888" y="0"/>
                    </a:moveTo>
                    <a:lnTo>
                      <a:pt x="0" y="447"/>
                    </a:lnTo>
                    <a:lnTo>
                      <a:pt x="646" y="644"/>
                    </a:lnTo>
                    <a:lnTo>
                      <a:pt x="88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68" name="Group 13"/>
            <p:cNvGrpSpPr>
              <a:grpSpLocks/>
            </p:cNvGrpSpPr>
            <p:nvPr/>
          </p:nvGrpSpPr>
          <p:grpSpPr bwMode="auto">
            <a:xfrm>
              <a:off x="5878195" y="2876233"/>
              <a:ext cx="1752600" cy="1165225"/>
              <a:chOff x="2936" y="1266"/>
              <a:chExt cx="1104" cy="734"/>
            </a:xfrm>
          </p:grpSpPr>
          <p:sp>
            <p:nvSpPr>
              <p:cNvPr id="469" name="Freeform 14"/>
              <p:cNvSpPr>
                <a:spLocks/>
              </p:cNvSpPr>
              <p:nvPr/>
            </p:nvSpPr>
            <p:spPr bwMode="auto">
              <a:xfrm>
                <a:off x="2936" y="1266"/>
                <a:ext cx="1104" cy="734"/>
              </a:xfrm>
              <a:custGeom>
                <a:avLst/>
                <a:gdLst>
                  <a:gd name="T0" fmla="*/ 0 w 1104"/>
                  <a:gd name="T1" fmla="*/ 734 h 734"/>
                  <a:gd name="T2" fmla="*/ 1104 w 1104"/>
                  <a:gd name="T3" fmla="*/ 227 h 734"/>
                  <a:gd name="T4" fmla="*/ 301 w 1104"/>
                  <a:gd name="T5" fmla="*/ 0 h 734"/>
                  <a:gd name="T6" fmla="*/ 0 w 1104"/>
                  <a:gd name="T7" fmla="*/ 734 h 734"/>
                </a:gdLst>
                <a:ahLst/>
                <a:cxnLst>
                  <a:cxn ang="0">
                    <a:pos x="T0" y="T1"/>
                  </a:cxn>
                  <a:cxn ang="0">
                    <a:pos x="T2" y="T3"/>
                  </a:cxn>
                  <a:cxn ang="0">
                    <a:pos x="T4" y="T5"/>
                  </a:cxn>
                  <a:cxn ang="0">
                    <a:pos x="T6" y="T7"/>
                  </a:cxn>
                </a:cxnLst>
                <a:rect l="0" t="0" r="r" b="b"/>
                <a:pathLst>
                  <a:path w="1104" h="734">
                    <a:moveTo>
                      <a:pt x="0" y="734"/>
                    </a:moveTo>
                    <a:lnTo>
                      <a:pt x="1104" y="227"/>
                    </a:lnTo>
                    <a:lnTo>
                      <a:pt x="301" y="0"/>
                    </a:lnTo>
                    <a:lnTo>
                      <a:pt x="0" y="734"/>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70" name="Freeform 15"/>
              <p:cNvSpPr>
                <a:spLocks/>
              </p:cNvSpPr>
              <p:nvPr/>
            </p:nvSpPr>
            <p:spPr bwMode="auto">
              <a:xfrm>
                <a:off x="2936" y="1266"/>
                <a:ext cx="1104" cy="734"/>
              </a:xfrm>
              <a:custGeom>
                <a:avLst/>
                <a:gdLst>
                  <a:gd name="T0" fmla="*/ 0 w 1104"/>
                  <a:gd name="T1" fmla="*/ 734 h 734"/>
                  <a:gd name="T2" fmla="*/ 1104 w 1104"/>
                  <a:gd name="T3" fmla="*/ 227 h 734"/>
                  <a:gd name="T4" fmla="*/ 301 w 1104"/>
                  <a:gd name="T5" fmla="*/ 0 h 734"/>
                  <a:gd name="T6" fmla="*/ 0 w 1104"/>
                  <a:gd name="T7" fmla="*/ 734 h 734"/>
                </a:gdLst>
                <a:ahLst/>
                <a:cxnLst>
                  <a:cxn ang="0">
                    <a:pos x="T0" y="T1"/>
                  </a:cxn>
                  <a:cxn ang="0">
                    <a:pos x="T2" y="T3"/>
                  </a:cxn>
                  <a:cxn ang="0">
                    <a:pos x="T4" y="T5"/>
                  </a:cxn>
                  <a:cxn ang="0">
                    <a:pos x="T6" y="T7"/>
                  </a:cxn>
                </a:cxnLst>
                <a:rect l="0" t="0" r="r" b="b"/>
                <a:pathLst>
                  <a:path w="1104" h="734">
                    <a:moveTo>
                      <a:pt x="0" y="734"/>
                    </a:moveTo>
                    <a:lnTo>
                      <a:pt x="1104" y="227"/>
                    </a:lnTo>
                    <a:lnTo>
                      <a:pt x="301" y="0"/>
                    </a:lnTo>
                    <a:lnTo>
                      <a:pt x="0" y="7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71" name="Group 16"/>
            <p:cNvGrpSpPr>
              <a:grpSpLocks/>
            </p:cNvGrpSpPr>
            <p:nvPr/>
          </p:nvGrpSpPr>
          <p:grpSpPr bwMode="auto">
            <a:xfrm>
              <a:off x="3549333" y="2774633"/>
              <a:ext cx="1638300" cy="1295400"/>
              <a:chOff x="1469" y="1202"/>
              <a:chExt cx="1032" cy="816"/>
            </a:xfrm>
          </p:grpSpPr>
          <p:sp>
            <p:nvSpPr>
              <p:cNvPr id="472" name="Freeform 17"/>
              <p:cNvSpPr>
                <a:spLocks/>
              </p:cNvSpPr>
              <p:nvPr/>
            </p:nvSpPr>
            <p:spPr bwMode="auto">
              <a:xfrm>
                <a:off x="1469" y="1202"/>
                <a:ext cx="1032" cy="816"/>
              </a:xfrm>
              <a:custGeom>
                <a:avLst/>
                <a:gdLst>
                  <a:gd name="T0" fmla="*/ 1032 w 1032"/>
                  <a:gd name="T1" fmla="*/ 816 h 816"/>
                  <a:gd name="T2" fmla="*/ 0 w 1032"/>
                  <a:gd name="T3" fmla="*/ 251 h 816"/>
                  <a:gd name="T4" fmla="*/ 752 w 1032"/>
                  <a:gd name="T5" fmla="*/ 0 h 816"/>
                  <a:gd name="T6" fmla="*/ 1032 w 1032"/>
                  <a:gd name="T7" fmla="*/ 816 h 816"/>
                </a:gdLst>
                <a:ahLst/>
                <a:cxnLst>
                  <a:cxn ang="0">
                    <a:pos x="T0" y="T1"/>
                  </a:cxn>
                  <a:cxn ang="0">
                    <a:pos x="T2" y="T3"/>
                  </a:cxn>
                  <a:cxn ang="0">
                    <a:pos x="T4" y="T5"/>
                  </a:cxn>
                  <a:cxn ang="0">
                    <a:pos x="T6" y="T7"/>
                  </a:cxn>
                </a:cxnLst>
                <a:rect l="0" t="0" r="r" b="b"/>
                <a:pathLst>
                  <a:path w="1032" h="816">
                    <a:moveTo>
                      <a:pt x="1032" y="816"/>
                    </a:moveTo>
                    <a:lnTo>
                      <a:pt x="0" y="251"/>
                    </a:lnTo>
                    <a:lnTo>
                      <a:pt x="752" y="0"/>
                    </a:lnTo>
                    <a:lnTo>
                      <a:pt x="1032" y="8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73" name="Freeform 18"/>
              <p:cNvSpPr>
                <a:spLocks/>
              </p:cNvSpPr>
              <p:nvPr/>
            </p:nvSpPr>
            <p:spPr bwMode="auto">
              <a:xfrm>
                <a:off x="1469" y="1202"/>
                <a:ext cx="1032" cy="816"/>
              </a:xfrm>
              <a:custGeom>
                <a:avLst/>
                <a:gdLst>
                  <a:gd name="T0" fmla="*/ 1032 w 1032"/>
                  <a:gd name="T1" fmla="*/ 816 h 816"/>
                  <a:gd name="T2" fmla="*/ 0 w 1032"/>
                  <a:gd name="T3" fmla="*/ 251 h 816"/>
                  <a:gd name="T4" fmla="*/ 752 w 1032"/>
                  <a:gd name="T5" fmla="*/ 0 h 816"/>
                  <a:gd name="T6" fmla="*/ 1032 w 1032"/>
                  <a:gd name="T7" fmla="*/ 816 h 816"/>
                </a:gdLst>
                <a:ahLst/>
                <a:cxnLst>
                  <a:cxn ang="0">
                    <a:pos x="T0" y="T1"/>
                  </a:cxn>
                  <a:cxn ang="0">
                    <a:pos x="T2" y="T3"/>
                  </a:cxn>
                  <a:cxn ang="0">
                    <a:pos x="T4" y="T5"/>
                  </a:cxn>
                  <a:cxn ang="0">
                    <a:pos x="T6" y="T7"/>
                  </a:cxn>
                </a:cxnLst>
                <a:rect l="0" t="0" r="r" b="b"/>
                <a:pathLst>
                  <a:path w="1032" h="816">
                    <a:moveTo>
                      <a:pt x="1032" y="816"/>
                    </a:moveTo>
                    <a:lnTo>
                      <a:pt x="0" y="251"/>
                    </a:lnTo>
                    <a:lnTo>
                      <a:pt x="752" y="0"/>
                    </a:lnTo>
                    <a:lnTo>
                      <a:pt x="1032" y="81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74" name="Group 19"/>
            <p:cNvGrpSpPr>
              <a:grpSpLocks/>
            </p:cNvGrpSpPr>
            <p:nvPr/>
          </p:nvGrpSpPr>
          <p:grpSpPr bwMode="auto">
            <a:xfrm>
              <a:off x="4974908" y="3955733"/>
              <a:ext cx="1384300" cy="1289050"/>
              <a:chOff x="2315" y="1892"/>
              <a:chExt cx="872" cy="1071"/>
            </a:xfrm>
          </p:grpSpPr>
          <p:sp>
            <p:nvSpPr>
              <p:cNvPr id="475" name="Freeform 20"/>
              <p:cNvSpPr>
                <a:spLocks/>
              </p:cNvSpPr>
              <p:nvPr/>
            </p:nvSpPr>
            <p:spPr bwMode="auto">
              <a:xfrm>
                <a:off x="2355" y="1932"/>
                <a:ext cx="832" cy="1031"/>
              </a:xfrm>
              <a:custGeom>
                <a:avLst/>
                <a:gdLst>
                  <a:gd name="T0" fmla="*/ 581 w 832"/>
                  <a:gd name="T1" fmla="*/ 0 h 1031"/>
                  <a:gd name="T2" fmla="*/ 0 w 832"/>
                  <a:gd name="T3" fmla="*/ 0 h 1031"/>
                  <a:gd name="T4" fmla="*/ 0 w 832"/>
                  <a:gd name="T5" fmla="*/ 1031 h 1031"/>
                  <a:gd name="T6" fmla="*/ 832 w 832"/>
                  <a:gd name="T7" fmla="*/ 1031 h 1031"/>
                  <a:gd name="T8" fmla="*/ 832 w 832"/>
                  <a:gd name="T9" fmla="*/ 164 h 1031"/>
                  <a:gd name="T10" fmla="*/ 581 w 832"/>
                  <a:gd name="T11" fmla="*/ 0 h 1031"/>
                </a:gdLst>
                <a:ahLst/>
                <a:cxnLst>
                  <a:cxn ang="0">
                    <a:pos x="T0" y="T1"/>
                  </a:cxn>
                  <a:cxn ang="0">
                    <a:pos x="T2" y="T3"/>
                  </a:cxn>
                  <a:cxn ang="0">
                    <a:pos x="T4" y="T5"/>
                  </a:cxn>
                  <a:cxn ang="0">
                    <a:pos x="T6" y="T7"/>
                  </a:cxn>
                  <a:cxn ang="0">
                    <a:pos x="T8" y="T9"/>
                  </a:cxn>
                  <a:cxn ang="0">
                    <a:pos x="T10" y="T11"/>
                  </a:cxn>
                </a:cxnLst>
                <a:rect l="0" t="0" r="r" b="b"/>
                <a:pathLst>
                  <a:path w="832" h="1031">
                    <a:moveTo>
                      <a:pt x="581" y="0"/>
                    </a:moveTo>
                    <a:lnTo>
                      <a:pt x="0" y="0"/>
                    </a:lnTo>
                    <a:lnTo>
                      <a:pt x="0" y="1031"/>
                    </a:lnTo>
                    <a:lnTo>
                      <a:pt x="832" y="1031"/>
                    </a:lnTo>
                    <a:lnTo>
                      <a:pt x="832" y="164"/>
                    </a:lnTo>
                    <a:lnTo>
                      <a:pt x="5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76" name="Freeform 21"/>
              <p:cNvSpPr>
                <a:spLocks/>
              </p:cNvSpPr>
              <p:nvPr/>
            </p:nvSpPr>
            <p:spPr bwMode="auto">
              <a:xfrm>
                <a:off x="2315" y="1892"/>
                <a:ext cx="832" cy="1031"/>
              </a:xfrm>
              <a:custGeom>
                <a:avLst/>
                <a:gdLst>
                  <a:gd name="T0" fmla="*/ 581 w 832"/>
                  <a:gd name="T1" fmla="*/ 0 h 1031"/>
                  <a:gd name="T2" fmla="*/ 0 w 832"/>
                  <a:gd name="T3" fmla="*/ 0 h 1031"/>
                  <a:gd name="T4" fmla="*/ 0 w 832"/>
                  <a:gd name="T5" fmla="*/ 1031 h 1031"/>
                  <a:gd name="T6" fmla="*/ 832 w 832"/>
                  <a:gd name="T7" fmla="*/ 1031 h 1031"/>
                  <a:gd name="T8" fmla="*/ 832 w 832"/>
                  <a:gd name="T9" fmla="*/ 164 h 1031"/>
                  <a:gd name="T10" fmla="*/ 581 w 832"/>
                  <a:gd name="T11" fmla="*/ 0 h 1031"/>
                </a:gdLst>
                <a:ahLst/>
                <a:cxnLst>
                  <a:cxn ang="0">
                    <a:pos x="T0" y="T1"/>
                  </a:cxn>
                  <a:cxn ang="0">
                    <a:pos x="T2" y="T3"/>
                  </a:cxn>
                  <a:cxn ang="0">
                    <a:pos x="T4" y="T5"/>
                  </a:cxn>
                  <a:cxn ang="0">
                    <a:pos x="T6" y="T7"/>
                  </a:cxn>
                  <a:cxn ang="0">
                    <a:pos x="T8" y="T9"/>
                  </a:cxn>
                  <a:cxn ang="0">
                    <a:pos x="T10" y="T11"/>
                  </a:cxn>
                </a:cxnLst>
                <a:rect l="0" t="0" r="r" b="b"/>
                <a:pathLst>
                  <a:path w="832" h="1031">
                    <a:moveTo>
                      <a:pt x="581" y="0"/>
                    </a:moveTo>
                    <a:lnTo>
                      <a:pt x="0" y="0"/>
                    </a:lnTo>
                    <a:lnTo>
                      <a:pt x="0" y="1031"/>
                    </a:lnTo>
                    <a:lnTo>
                      <a:pt x="832" y="1031"/>
                    </a:lnTo>
                    <a:lnTo>
                      <a:pt x="832" y="164"/>
                    </a:lnTo>
                    <a:lnTo>
                      <a:pt x="581"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77" name="Freeform 22"/>
              <p:cNvSpPr>
                <a:spLocks/>
              </p:cNvSpPr>
              <p:nvPr/>
            </p:nvSpPr>
            <p:spPr bwMode="auto">
              <a:xfrm>
                <a:off x="2315" y="1892"/>
                <a:ext cx="832" cy="1031"/>
              </a:xfrm>
              <a:custGeom>
                <a:avLst/>
                <a:gdLst>
                  <a:gd name="T0" fmla="*/ 581 w 832"/>
                  <a:gd name="T1" fmla="*/ 0 h 1031"/>
                  <a:gd name="T2" fmla="*/ 0 w 832"/>
                  <a:gd name="T3" fmla="*/ 0 h 1031"/>
                  <a:gd name="T4" fmla="*/ 0 w 832"/>
                  <a:gd name="T5" fmla="*/ 1031 h 1031"/>
                  <a:gd name="T6" fmla="*/ 832 w 832"/>
                  <a:gd name="T7" fmla="*/ 1031 h 1031"/>
                  <a:gd name="T8" fmla="*/ 832 w 832"/>
                  <a:gd name="T9" fmla="*/ 164 h 1031"/>
                  <a:gd name="T10" fmla="*/ 581 w 832"/>
                  <a:gd name="T11" fmla="*/ 0 h 1031"/>
                </a:gdLst>
                <a:ahLst/>
                <a:cxnLst>
                  <a:cxn ang="0">
                    <a:pos x="T0" y="T1"/>
                  </a:cxn>
                  <a:cxn ang="0">
                    <a:pos x="T2" y="T3"/>
                  </a:cxn>
                  <a:cxn ang="0">
                    <a:pos x="T4" y="T5"/>
                  </a:cxn>
                  <a:cxn ang="0">
                    <a:pos x="T6" y="T7"/>
                  </a:cxn>
                  <a:cxn ang="0">
                    <a:pos x="T8" y="T9"/>
                  </a:cxn>
                  <a:cxn ang="0">
                    <a:pos x="T10" y="T11"/>
                  </a:cxn>
                </a:cxnLst>
                <a:rect l="0" t="0" r="r" b="b"/>
                <a:pathLst>
                  <a:path w="832" h="1031">
                    <a:moveTo>
                      <a:pt x="581" y="0"/>
                    </a:moveTo>
                    <a:lnTo>
                      <a:pt x="0" y="0"/>
                    </a:lnTo>
                    <a:lnTo>
                      <a:pt x="0" y="1031"/>
                    </a:lnTo>
                    <a:lnTo>
                      <a:pt x="832" y="1031"/>
                    </a:lnTo>
                    <a:lnTo>
                      <a:pt x="832" y="164"/>
                    </a:lnTo>
                    <a:lnTo>
                      <a:pt x="581"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78" name="Group 23"/>
            <p:cNvGrpSpPr>
              <a:grpSpLocks/>
            </p:cNvGrpSpPr>
            <p:nvPr/>
          </p:nvGrpSpPr>
          <p:grpSpPr bwMode="auto">
            <a:xfrm>
              <a:off x="5933758" y="3893820"/>
              <a:ext cx="442912" cy="477838"/>
              <a:chOff x="2868" y="1879"/>
              <a:chExt cx="279" cy="301"/>
            </a:xfrm>
          </p:grpSpPr>
          <p:grpSp>
            <p:nvGrpSpPr>
              <p:cNvPr id="479" name="Group 24"/>
              <p:cNvGrpSpPr>
                <a:grpSpLocks/>
              </p:cNvGrpSpPr>
              <p:nvPr/>
            </p:nvGrpSpPr>
            <p:grpSpPr bwMode="auto">
              <a:xfrm>
                <a:off x="2894" y="1879"/>
                <a:ext cx="253" cy="287"/>
                <a:chOff x="2894" y="1879"/>
                <a:chExt cx="253" cy="287"/>
              </a:xfrm>
            </p:grpSpPr>
            <p:sp>
              <p:nvSpPr>
                <p:cNvPr id="489" name="Freeform 25"/>
                <p:cNvSpPr>
                  <a:spLocks/>
                </p:cNvSpPr>
                <p:nvPr/>
              </p:nvSpPr>
              <p:spPr bwMode="auto">
                <a:xfrm>
                  <a:off x="2894" y="1879"/>
                  <a:ext cx="253" cy="287"/>
                </a:xfrm>
                <a:custGeom>
                  <a:avLst/>
                  <a:gdLst>
                    <a:gd name="T0" fmla="*/ 0 w 253"/>
                    <a:gd name="T1" fmla="*/ 0 h 287"/>
                    <a:gd name="T2" fmla="*/ 8 w 253"/>
                    <a:gd name="T3" fmla="*/ 15 h 287"/>
                    <a:gd name="T4" fmla="*/ 16 w 253"/>
                    <a:gd name="T5" fmla="*/ 33 h 287"/>
                    <a:gd name="T6" fmla="*/ 22 w 253"/>
                    <a:gd name="T7" fmla="*/ 41 h 287"/>
                    <a:gd name="T8" fmla="*/ 28 w 253"/>
                    <a:gd name="T9" fmla="*/ 53 h 287"/>
                    <a:gd name="T10" fmla="*/ 34 w 253"/>
                    <a:gd name="T11" fmla="*/ 69 h 287"/>
                    <a:gd name="T12" fmla="*/ 40 w 253"/>
                    <a:gd name="T13" fmla="*/ 91 h 287"/>
                    <a:gd name="T14" fmla="*/ 46 w 253"/>
                    <a:gd name="T15" fmla="*/ 111 h 287"/>
                    <a:gd name="T16" fmla="*/ 50 w 253"/>
                    <a:gd name="T17" fmla="*/ 131 h 287"/>
                    <a:gd name="T18" fmla="*/ 54 w 253"/>
                    <a:gd name="T19" fmla="*/ 149 h 287"/>
                    <a:gd name="T20" fmla="*/ 58 w 253"/>
                    <a:gd name="T21" fmla="*/ 175 h 287"/>
                    <a:gd name="T22" fmla="*/ 60 w 253"/>
                    <a:gd name="T23" fmla="*/ 191 h 287"/>
                    <a:gd name="T24" fmla="*/ 62 w 253"/>
                    <a:gd name="T25" fmla="*/ 209 h 287"/>
                    <a:gd name="T26" fmla="*/ 62 w 253"/>
                    <a:gd name="T27" fmla="*/ 229 h 287"/>
                    <a:gd name="T28" fmla="*/ 62 w 253"/>
                    <a:gd name="T29" fmla="*/ 249 h 287"/>
                    <a:gd name="T30" fmla="*/ 64 w 253"/>
                    <a:gd name="T31" fmla="*/ 267 h 287"/>
                    <a:gd name="T32" fmla="*/ 64 w 253"/>
                    <a:gd name="T33" fmla="*/ 287 h 287"/>
                    <a:gd name="T34" fmla="*/ 70 w 253"/>
                    <a:gd name="T35" fmla="*/ 277 h 287"/>
                    <a:gd name="T36" fmla="*/ 76 w 253"/>
                    <a:gd name="T37" fmla="*/ 269 h 287"/>
                    <a:gd name="T38" fmla="*/ 84 w 253"/>
                    <a:gd name="T39" fmla="*/ 257 h 287"/>
                    <a:gd name="T40" fmla="*/ 94 w 253"/>
                    <a:gd name="T41" fmla="*/ 247 h 287"/>
                    <a:gd name="T42" fmla="*/ 104 w 253"/>
                    <a:gd name="T43" fmla="*/ 239 h 287"/>
                    <a:gd name="T44" fmla="*/ 116 w 253"/>
                    <a:gd name="T45" fmla="*/ 227 h 287"/>
                    <a:gd name="T46" fmla="*/ 128 w 253"/>
                    <a:gd name="T47" fmla="*/ 221 h 287"/>
                    <a:gd name="T48" fmla="*/ 140 w 253"/>
                    <a:gd name="T49" fmla="*/ 213 h 287"/>
                    <a:gd name="T50" fmla="*/ 154 w 253"/>
                    <a:gd name="T51" fmla="*/ 207 h 287"/>
                    <a:gd name="T52" fmla="*/ 168 w 253"/>
                    <a:gd name="T53" fmla="*/ 199 h 287"/>
                    <a:gd name="T54" fmla="*/ 182 w 253"/>
                    <a:gd name="T55" fmla="*/ 197 h 287"/>
                    <a:gd name="T56" fmla="*/ 196 w 253"/>
                    <a:gd name="T57" fmla="*/ 193 h 287"/>
                    <a:gd name="T58" fmla="*/ 212 w 253"/>
                    <a:gd name="T59" fmla="*/ 191 h 287"/>
                    <a:gd name="T60" fmla="*/ 224 w 253"/>
                    <a:gd name="T61" fmla="*/ 189 h 287"/>
                    <a:gd name="T62" fmla="*/ 237 w 253"/>
                    <a:gd name="T63" fmla="*/ 189 h 287"/>
                    <a:gd name="T64" fmla="*/ 253 w 253"/>
                    <a:gd name="T65" fmla="*/ 191 h 287"/>
                    <a:gd name="T66" fmla="*/ 0 w 253"/>
                    <a:gd name="T6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87">
                      <a:moveTo>
                        <a:pt x="0" y="0"/>
                      </a:moveTo>
                      <a:lnTo>
                        <a:pt x="8" y="15"/>
                      </a:lnTo>
                      <a:lnTo>
                        <a:pt x="16" y="33"/>
                      </a:lnTo>
                      <a:lnTo>
                        <a:pt x="22" y="41"/>
                      </a:lnTo>
                      <a:lnTo>
                        <a:pt x="28" y="53"/>
                      </a:lnTo>
                      <a:lnTo>
                        <a:pt x="34" y="69"/>
                      </a:lnTo>
                      <a:lnTo>
                        <a:pt x="40" y="91"/>
                      </a:lnTo>
                      <a:lnTo>
                        <a:pt x="46" y="111"/>
                      </a:lnTo>
                      <a:lnTo>
                        <a:pt x="50" y="131"/>
                      </a:lnTo>
                      <a:lnTo>
                        <a:pt x="54" y="149"/>
                      </a:lnTo>
                      <a:lnTo>
                        <a:pt x="58" y="175"/>
                      </a:lnTo>
                      <a:lnTo>
                        <a:pt x="60" y="191"/>
                      </a:lnTo>
                      <a:lnTo>
                        <a:pt x="62" y="209"/>
                      </a:lnTo>
                      <a:lnTo>
                        <a:pt x="62" y="229"/>
                      </a:lnTo>
                      <a:lnTo>
                        <a:pt x="62" y="249"/>
                      </a:lnTo>
                      <a:lnTo>
                        <a:pt x="64" y="267"/>
                      </a:lnTo>
                      <a:lnTo>
                        <a:pt x="64" y="287"/>
                      </a:lnTo>
                      <a:lnTo>
                        <a:pt x="70" y="277"/>
                      </a:lnTo>
                      <a:lnTo>
                        <a:pt x="76" y="269"/>
                      </a:lnTo>
                      <a:lnTo>
                        <a:pt x="84" y="257"/>
                      </a:lnTo>
                      <a:lnTo>
                        <a:pt x="94" y="247"/>
                      </a:lnTo>
                      <a:lnTo>
                        <a:pt x="104" y="239"/>
                      </a:lnTo>
                      <a:lnTo>
                        <a:pt x="116" y="227"/>
                      </a:lnTo>
                      <a:lnTo>
                        <a:pt x="128" y="221"/>
                      </a:lnTo>
                      <a:lnTo>
                        <a:pt x="140" y="213"/>
                      </a:lnTo>
                      <a:lnTo>
                        <a:pt x="154" y="207"/>
                      </a:lnTo>
                      <a:lnTo>
                        <a:pt x="168" y="199"/>
                      </a:lnTo>
                      <a:lnTo>
                        <a:pt x="182" y="197"/>
                      </a:lnTo>
                      <a:lnTo>
                        <a:pt x="196" y="193"/>
                      </a:lnTo>
                      <a:lnTo>
                        <a:pt x="212" y="191"/>
                      </a:lnTo>
                      <a:lnTo>
                        <a:pt x="224" y="189"/>
                      </a:lnTo>
                      <a:lnTo>
                        <a:pt x="237" y="189"/>
                      </a:lnTo>
                      <a:lnTo>
                        <a:pt x="253" y="191"/>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90" name="Freeform 26"/>
                <p:cNvSpPr>
                  <a:spLocks/>
                </p:cNvSpPr>
                <p:nvPr/>
              </p:nvSpPr>
              <p:spPr bwMode="auto">
                <a:xfrm>
                  <a:off x="2894" y="1879"/>
                  <a:ext cx="253" cy="287"/>
                </a:xfrm>
                <a:custGeom>
                  <a:avLst/>
                  <a:gdLst>
                    <a:gd name="T0" fmla="*/ 0 w 253"/>
                    <a:gd name="T1" fmla="*/ 0 h 287"/>
                    <a:gd name="T2" fmla="*/ 8 w 253"/>
                    <a:gd name="T3" fmla="*/ 15 h 287"/>
                    <a:gd name="T4" fmla="*/ 16 w 253"/>
                    <a:gd name="T5" fmla="*/ 33 h 287"/>
                    <a:gd name="T6" fmla="*/ 22 w 253"/>
                    <a:gd name="T7" fmla="*/ 41 h 287"/>
                    <a:gd name="T8" fmla="*/ 28 w 253"/>
                    <a:gd name="T9" fmla="*/ 53 h 287"/>
                    <a:gd name="T10" fmla="*/ 34 w 253"/>
                    <a:gd name="T11" fmla="*/ 69 h 287"/>
                    <a:gd name="T12" fmla="*/ 40 w 253"/>
                    <a:gd name="T13" fmla="*/ 91 h 287"/>
                    <a:gd name="T14" fmla="*/ 46 w 253"/>
                    <a:gd name="T15" fmla="*/ 111 h 287"/>
                    <a:gd name="T16" fmla="*/ 50 w 253"/>
                    <a:gd name="T17" fmla="*/ 131 h 287"/>
                    <a:gd name="T18" fmla="*/ 54 w 253"/>
                    <a:gd name="T19" fmla="*/ 149 h 287"/>
                    <a:gd name="T20" fmla="*/ 58 w 253"/>
                    <a:gd name="T21" fmla="*/ 175 h 287"/>
                    <a:gd name="T22" fmla="*/ 60 w 253"/>
                    <a:gd name="T23" fmla="*/ 191 h 287"/>
                    <a:gd name="T24" fmla="*/ 62 w 253"/>
                    <a:gd name="T25" fmla="*/ 209 h 287"/>
                    <a:gd name="T26" fmla="*/ 62 w 253"/>
                    <a:gd name="T27" fmla="*/ 229 h 287"/>
                    <a:gd name="T28" fmla="*/ 62 w 253"/>
                    <a:gd name="T29" fmla="*/ 249 h 287"/>
                    <a:gd name="T30" fmla="*/ 64 w 253"/>
                    <a:gd name="T31" fmla="*/ 267 h 287"/>
                    <a:gd name="T32" fmla="*/ 64 w 253"/>
                    <a:gd name="T33" fmla="*/ 287 h 287"/>
                    <a:gd name="T34" fmla="*/ 70 w 253"/>
                    <a:gd name="T35" fmla="*/ 277 h 287"/>
                    <a:gd name="T36" fmla="*/ 76 w 253"/>
                    <a:gd name="T37" fmla="*/ 269 h 287"/>
                    <a:gd name="T38" fmla="*/ 84 w 253"/>
                    <a:gd name="T39" fmla="*/ 257 h 287"/>
                    <a:gd name="T40" fmla="*/ 94 w 253"/>
                    <a:gd name="T41" fmla="*/ 247 h 287"/>
                    <a:gd name="T42" fmla="*/ 104 w 253"/>
                    <a:gd name="T43" fmla="*/ 239 h 287"/>
                    <a:gd name="T44" fmla="*/ 116 w 253"/>
                    <a:gd name="T45" fmla="*/ 227 h 287"/>
                    <a:gd name="T46" fmla="*/ 128 w 253"/>
                    <a:gd name="T47" fmla="*/ 221 h 287"/>
                    <a:gd name="T48" fmla="*/ 140 w 253"/>
                    <a:gd name="T49" fmla="*/ 213 h 287"/>
                    <a:gd name="T50" fmla="*/ 154 w 253"/>
                    <a:gd name="T51" fmla="*/ 207 h 287"/>
                    <a:gd name="T52" fmla="*/ 168 w 253"/>
                    <a:gd name="T53" fmla="*/ 199 h 287"/>
                    <a:gd name="T54" fmla="*/ 182 w 253"/>
                    <a:gd name="T55" fmla="*/ 197 h 287"/>
                    <a:gd name="T56" fmla="*/ 196 w 253"/>
                    <a:gd name="T57" fmla="*/ 193 h 287"/>
                    <a:gd name="T58" fmla="*/ 212 w 253"/>
                    <a:gd name="T59" fmla="*/ 191 h 287"/>
                    <a:gd name="T60" fmla="*/ 224 w 253"/>
                    <a:gd name="T61" fmla="*/ 189 h 287"/>
                    <a:gd name="T62" fmla="*/ 237 w 253"/>
                    <a:gd name="T63" fmla="*/ 189 h 287"/>
                    <a:gd name="T64" fmla="*/ 253 w 253"/>
                    <a:gd name="T65" fmla="*/ 191 h 287"/>
                    <a:gd name="T66" fmla="*/ 0 w 253"/>
                    <a:gd name="T6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87">
                      <a:moveTo>
                        <a:pt x="0" y="0"/>
                      </a:moveTo>
                      <a:lnTo>
                        <a:pt x="8" y="15"/>
                      </a:lnTo>
                      <a:lnTo>
                        <a:pt x="16" y="33"/>
                      </a:lnTo>
                      <a:lnTo>
                        <a:pt x="22" y="41"/>
                      </a:lnTo>
                      <a:lnTo>
                        <a:pt x="28" y="53"/>
                      </a:lnTo>
                      <a:lnTo>
                        <a:pt x="34" y="69"/>
                      </a:lnTo>
                      <a:lnTo>
                        <a:pt x="40" y="91"/>
                      </a:lnTo>
                      <a:lnTo>
                        <a:pt x="46" y="111"/>
                      </a:lnTo>
                      <a:lnTo>
                        <a:pt x="50" y="131"/>
                      </a:lnTo>
                      <a:lnTo>
                        <a:pt x="54" y="149"/>
                      </a:lnTo>
                      <a:lnTo>
                        <a:pt x="58" y="175"/>
                      </a:lnTo>
                      <a:lnTo>
                        <a:pt x="60" y="191"/>
                      </a:lnTo>
                      <a:lnTo>
                        <a:pt x="62" y="209"/>
                      </a:lnTo>
                      <a:lnTo>
                        <a:pt x="62" y="229"/>
                      </a:lnTo>
                      <a:lnTo>
                        <a:pt x="62" y="249"/>
                      </a:lnTo>
                      <a:lnTo>
                        <a:pt x="64" y="267"/>
                      </a:lnTo>
                      <a:lnTo>
                        <a:pt x="64" y="287"/>
                      </a:lnTo>
                      <a:lnTo>
                        <a:pt x="70" y="277"/>
                      </a:lnTo>
                      <a:lnTo>
                        <a:pt x="76" y="269"/>
                      </a:lnTo>
                      <a:lnTo>
                        <a:pt x="84" y="257"/>
                      </a:lnTo>
                      <a:lnTo>
                        <a:pt x="94" y="247"/>
                      </a:lnTo>
                      <a:lnTo>
                        <a:pt x="104" y="239"/>
                      </a:lnTo>
                      <a:lnTo>
                        <a:pt x="116" y="227"/>
                      </a:lnTo>
                      <a:lnTo>
                        <a:pt x="128" y="221"/>
                      </a:lnTo>
                      <a:lnTo>
                        <a:pt x="140" y="213"/>
                      </a:lnTo>
                      <a:lnTo>
                        <a:pt x="154" y="207"/>
                      </a:lnTo>
                      <a:lnTo>
                        <a:pt x="168" y="199"/>
                      </a:lnTo>
                      <a:lnTo>
                        <a:pt x="182" y="197"/>
                      </a:lnTo>
                      <a:lnTo>
                        <a:pt x="196" y="193"/>
                      </a:lnTo>
                      <a:lnTo>
                        <a:pt x="212" y="191"/>
                      </a:lnTo>
                      <a:lnTo>
                        <a:pt x="224" y="189"/>
                      </a:lnTo>
                      <a:lnTo>
                        <a:pt x="237" y="189"/>
                      </a:lnTo>
                      <a:lnTo>
                        <a:pt x="253" y="191"/>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80" name="Group 27"/>
              <p:cNvGrpSpPr>
                <a:grpSpLocks/>
              </p:cNvGrpSpPr>
              <p:nvPr/>
            </p:nvGrpSpPr>
            <p:grpSpPr bwMode="auto">
              <a:xfrm>
                <a:off x="2868" y="1887"/>
                <a:ext cx="269" cy="293"/>
                <a:chOff x="2868" y="1887"/>
                <a:chExt cx="269" cy="293"/>
              </a:xfrm>
            </p:grpSpPr>
            <p:sp>
              <p:nvSpPr>
                <p:cNvPr id="487" name="Freeform 28"/>
                <p:cNvSpPr>
                  <a:spLocks/>
                </p:cNvSpPr>
                <p:nvPr/>
              </p:nvSpPr>
              <p:spPr bwMode="auto">
                <a:xfrm>
                  <a:off x="2868" y="1887"/>
                  <a:ext cx="269" cy="293"/>
                </a:xfrm>
                <a:custGeom>
                  <a:avLst/>
                  <a:gdLst>
                    <a:gd name="T0" fmla="*/ 8 w 269"/>
                    <a:gd name="T1" fmla="*/ 0 h 293"/>
                    <a:gd name="T2" fmla="*/ 0 w 269"/>
                    <a:gd name="T3" fmla="*/ 0 h 293"/>
                    <a:gd name="T4" fmla="*/ 6 w 269"/>
                    <a:gd name="T5" fmla="*/ 15 h 293"/>
                    <a:gd name="T6" fmla="*/ 12 w 269"/>
                    <a:gd name="T7" fmla="*/ 29 h 293"/>
                    <a:gd name="T8" fmla="*/ 20 w 269"/>
                    <a:gd name="T9" fmla="*/ 41 h 293"/>
                    <a:gd name="T10" fmla="*/ 24 w 269"/>
                    <a:gd name="T11" fmla="*/ 53 h 293"/>
                    <a:gd name="T12" fmla="*/ 30 w 269"/>
                    <a:gd name="T13" fmla="*/ 65 h 293"/>
                    <a:gd name="T14" fmla="*/ 36 w 269"/>
                    <a:gd name="T15" fmla="*/ 77 h 293"/>
                    <a:gd name="T16" fmla="*/ 40 w 269"/>
                    <a:gd name="T17" fmla="*/ 87 h 293"/>
                    <a:gd name="T18" fmla="*/ 44 w 269"/>
                    <a:gd name="T19" fmla="*/ 101 h 293"/>
                    <a:gd name="T20" fmla="*/ 48 w 269"/>
                    <a:gd name="T21" fmla="*/ 117 h 293"/>
                    <a:gd name="T22" fmla="*/ 52 w 269"/>
                    <a:gd name="T23" fmla="*/ 131 h 293"/>
                    <a:gd name="T24" fmla="*/ 56 w 269"/>
                    <a:gd name="T25" fmla="*/ 149 h 293"/>
                    <a:gd name="T26" fmla="*/ 58 w 269"/>
                    <a:gd name="T27" fmla="*/ 165 h 293"/>
                    <a:gd name="T28" fmla="*/ 60 w 269"/>
                    <a:gd name="T29" fmla="*/ 183 h 293"/>
                    <a:gd name="T30" fmla="*/ 62 w 269"/>
                    <a:gd name="T31" fmla="*/ 199 h 293"/>
                    <a:gd name="T32" fmla="*/ 62 w 269"/>
                    <a:gd name="T33" fmla="*/ 211 h 293"/>
                    <a:gd name="T34" fmla="*/ 62 w 269"/>
                    <a:gd name="T35" fmla="*/ 227 h 293"/>
                    <a:gd name="T36" fmla="*/ 64 w 269"/>
                    <a:gd name="T37" fmla="*/ 239 h 293"/>
                    <a:gd name="T38" fmla="*/ 64 w 269"/>
                    <a:gd name="T39" fmla="*/ 255 h 293"/>
                    <a:gd name="T40" fmla="*/ 64 w 269"/>
                    <a:gd name="T41" fmla="*/ 273 h 293"/>
                    <a:gd name="T42" fmla="*/ 64 w 269"/>
                    <a:gd name="T43" fmla="*/ 293 h 293"/>
                    <a:gd name="T44" fmla="*/ 74 w 269"/>
                    <a:gd name="T45" fmla="*/ 281 h 293"/>
                    <a:gd name="T46" fmla="*/ 82 w 269"/>
                    <a:gd name="T47" fmla="*/ 271 h 293"/>
                    <a:gd name="T48" fmla="*/ 90 w 269"/>
                    <a:gd name="T49" fmla="*/ 261 h 293"/>
                    <a:gd name="T50" fmla="*/ 100 w 269"/>
                    <a:gd name="T51" fmla="*/ 251 h 293"/>
                    <a:gd name="T52" fmla="*/ 108 w 269"/>
                    <a:gd name="T53" fmla="*/ 243 h 293"/>
                    <a:gd name="T54" fmla="*/ 116 w 269"/>
                    <a:gd name="T55" fmla="*/ 235 h 293"/>
                    <a:gd name="T56" fmla="*/ 124 w 269"/>
                    <a:gd name="T57" fmla="*/ 229 h 293"/>
                    <a:gd name="T58" fmla="*/ 136 w 269"/>
                    <a:gd name="T59" fmla="*/ 221 h 293"/>
                    <a:gd name="T60" fmla="*/ 146 w 269"/>
                    <a:gd name="T61" fmla="*/ 215 h 293"/>
                    <a:gd name="T62" fmla="*/ 158 w 269"/>
                    <a:gd name="T63" fmla="*/ 209 h 293"/>
                    <a:gd name="T64" fmla="*/ 168 w 269"/>
                    <a:gd name="T65" fmla="*/ 203 h 293"/>
                    <a:gd name="T66" fmla="*/ 178 w 269"/>
                    <a:gd name="T67" fmla="*/ 199 h 293"/>
                    <a:gd name="T68" fmla="*/ 192 w 269"/>
                    <a:gd name="T69" fmla="*/ 195 h 293"/>
                    <a:gd name="T70" fmla="*/ 204 w 269"/>
                    <a:gd name="T71" fmla="*/ 191 h 293"/>
                    <a:gd name="T72" fmla="*/ 220 w 269"/>
                    <a:gd name="T73" fmla="*/ 189 h 293"/>
                    <a:gd name="T74" fmla="*/ 236 w 269"/>
                    <a:gd name="T75" fmla="*/ 189 h 293"/>
                    <a:gd name="T76" fmla="*/ 246 w 269"/>
                    <a:gd name="T77" fmla="*/ 189 h 293"/>
                    <a:gd name="T78" fmla="*/ 257 w 269"/>
                    <a:gd name="T79" fmla="*/ 189 h 293"/>
                    <a:gd name="T80" fmla="*/ 269 w 269"/>
                    <a:gd name="T81" fmla="*/ 191 h 293"/>
                    <a:gd name="T82" fmla="*/ 269 w 269"/>
                    <a:gd name="T83" fmla="*/ 181 h 293"/>
                    <a:gd name="T84" fmla="*/ 8 w 269"/>
                    <a:gd name="T8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9" h="293">
                      <a:moveTo>
                        <a:pt x="8" y="0"/>
                      </a:moveTo>
                      <a:lnTo>
                        <a:pt x="0" y="0"/>
                      </a:lnTo>
                      <a:lnTo>
                        <a:pt x="6" y="15"/>
                      </a:lnTo>
                      <a:lnTo>
                        <a:pt x="12" y="29"/>
                      </a:lnTo>
                      <a:lnTo>
                        <a:pt x="20" y="41"/>
                      </a:lnTo>
                      <a:lnTo>
                        <a:pt x="24" y="53"/>
                      </a:lnTo>
                      <a:lnTo>
                        <a:pt x="30" y="65"/>
                      </a:lnTo>
                      <a:lnTo>
                        <a:pt x="36" y="77"/>
                      </a:lnTo>
                      <a:lnTo>
                        <a:pt x="40" y="87"/>
                      </a:lnTo>
                      <a:lnTo>
                        <a:pt x="44" y="101"/>
                      </a:lnTo>
                      <a:lnTo>
                        <a:pt x="48" y="117"/>
                      </a:lnTo>
                      <a:lnTo>
                        <a:pt x="52" y="131"/>
                      </a:lnTo>
                      <a:lnTo>
                        <a:pt x="56" y="149"/>
                      </a:lnTo>
                      <a:lnTo>
                        <a:pt x="58" y="165"/>
                      </a:lnTo>
                      <a:lnTo>
                        <a:pt x="60" y="183"/>
                      </a:lnTo>
                      <a:lnTo>
                        <a:pt x="62" y="199"/>
                      </a:lnTo>
                      <a:lnTo>
                        <a:pt x="62" y="211"/>
                      </a:lnTo>
                      <a:lnTo>
                        <a:pt x="62" y="227"/>
                      </a:lnTo>
                      <a:lnTo>
                        <a:pt x="64" y="239"/>
                      </a:lnTo>
                      <a:lnTo>
                        <a:pt x="64" y="255"/>
                      </a:lnTo>
                      <a:lnTo>
                        <a:pt x="64" y="273"/>
                      </a:lnTo>
                      <a:lnTo>
                        <a:pt x="64" y="293"/>
                      </a:lnTo>
                      <a:lnTo>
                        <a:pt x="74" y="281"/>
                      </a:lnTo>
                      <a:lnTo>
                        <a:pt x="82" y="271"/>
                      </a:lnTo>
                      <a:lnTo>
                        <a:pt x="90" y="261"/>
                      </a:lnTo>
                      <a:lnTo>
                        <a:pt x="100" y="251"/>
                      </a:lnTo>
                      <a:lnTo>
                        <a:pt x="108" y="243"/>
                      </a:lnTo>
                      <a:lnTo>
                        <a:pt x="116" y="235"/>
                      </a:lnTo>
                      <a:lnTo>
                        <a:pt x="124" y="229"/>
                      </a:lnTo>
                      <a:lnTo>
                        <a:pt x="136" y="221"/>
                      </a:lnTo>
                      <a:lnTo>
                        <a:pt x="146" y="215"/>
                      </a:lnTo>
                      <a:lnTo>
                        <a:pt x="158" y="209"/>
                      </a:lnTo>
                      <a:lnTo>
                        <a:pt x="168" y="203"/>
                      </a:lnTo>
                      <a:lnTo>
                        <a:pt x="178" y="199"/>
                      </a:lnTo>
                      <a:lnTo>
                        <a:pt x="192" y="195"/>
                      </a:lnTo>
                      <a:lnTo>
                        <a:pt x="204" y="191"/>
                      </a:lnTo>
                      <a:lnTo>
                        <a:pt x="220" y="189"/>
                      </a:lnTo>
                      <a:lnTo>
                        <a:pt x="236" y="189"/>
                      </a:lnTo>
                      <a:lnTo>
                        <a:pt x="246" y="189"/>
                      </a:lnTo>
                      <a:lnTo>
                        <a:pt x="257" y="189"/>
                      </a:lnTo>
                      <a:lnTo>
                        <a:pt x="269" y="191"/>
                      </a:lnTo>
                      <a:lnTo>
                        <a:pt x="269" y="181"/>
                      </a:lnTo>
                      <a:lnTo>
                        <a:pt x="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88" name="Freeform 29"/>
                <p:cNvSpPr>
                  <a:spLocks/>
                </p:cNvSpPr>
                <p:nvPr/>
              </p:nvSpPr>
              <p:spPr bwMode="auto">
                <a:xfrm>
                  <a:off x="2868" y="1887"/>
                  <a:ext cx="269" cy="293"/>
                </a:xfrm>
                <a:custGeom>
                  <a:avLst/>
                  <a:gdLst>
                    <a:gd name="T0" fmla="*/ 8 w 269"/>
                    <a:gd name="T1" fmla="*/ 0 h 293"/>
                    <a:gd name="T2" fmla="*/ 0 w 269"/>
                    <a:gd name="T3" fmla="*/ 0 h 293"/>
                    <a:gd name="T4" fmla="*/ 6 w 269"/>
                    <a:gd name="T5" fmla="*/ 15 h 293"/>
                    <a:gd name="T6" fmla="*/ 12 w 269"/>
                    <a:gd name="T7" fmla="*/ 29 h 293"/>
                    <a:gd name="T8" fmla="*/ 20 w 269"/>
                    <a:gd name="T9" fmla="*/ 41 h 293"/>
                    <a:gd name="T10" fmla="*/ 24 w 269"/>
                    <a:gd name="T11" fmla="*/ 53 h 293"/>
                    <a:gd name="T12" fmla="*/ 30 w 269"/>
                    <a:gd name="T13" fmla="*/ 65 h 293"/>
                    <a:gd name="T14" fmla="*/ 36 w 269"/>
                    <a:gd name="T15" fmla="*/ 77 h 293"/>
                    <a:gd name="T16" fmla="*/ 40 w 269"/>
                    <a:gd name="T17" fmla="*/ 87 h 293"/>
                    <a:gd name="T18" fmla="*/ 44 w 269"/>
                    <a:gd name="T19" fmla="*/ 101 h 293"/>
                    <a:gd name="T20" fmla="*/ 48 w 269"/>
                    <a:gd name="T21" fmla="*/ 117 h 293"/>
                    <a:gd name="T22" fmla="*/ 52 w 269"/>
                    <a:gd name="T23" fmla="*/ 131 h 293"/>
                    <a:gd name="T24" fmla="*/ 56 w 269"/>
                    <a:gd name="T25" fmla="*/ 149 h 293"/>
                    <a:gd name="T26" fmla="*/ 58 w 269"/>
                    <a:gd name="T27" fmla="*/ 165 h 293"/>
                    <a:gd name="T28" fmla="*/ 60 w 269"/>
                    <a:gd name="T29" fmla="*/ 183 h 293"/>
                    <a:gd name="T30" fmla="*/ 62 w 269"/>
                    <a:gd name="T31" fmla="*/ 199 h 293"/>
                    <a:gd name="T32" fmla="*/ 62 w 269"/>
                    <a:gd name="T33" fmla="*/ 211 h 293"/>
                    <a:gd name="T34" fmla="*/ 62 w 269"/>
                    <a:gd name="T35" fmla="*/ 227 h 293"/>
                    <a:gd name="T36" fmla="*/ 64 w 269"/>
                    <a:gd name="T37" fmla="*/ 239 h 293"/>
                    <a:gd name="T38" fmla="*/ 64 w 269"/>
                    <a:gd name="T39" fmla="*/ 255 h 293"/>
                    <a:gd name="T40" fmla="*/ 64 w 269"/>
                    <a:gd name="T41" fmla="*/ 273 h 293"/>
                    <a:gd name="T42" fmla="*/ 64 w 269"/>
                    <a:gd name="T43" fmla="*/ 293 h 293"/>
                    <a:gd name="T44" fmla="*/ 74 w 269"/>
                    <a:gd name="T45" fmla="*/ 281 h 293"/>
                    <a:gd name="T46" fmla="*/ 82 w 269"/>
                    <a:gd name="T47" fmla="*/ 271 h 293"/>
                    <a:gd name="T48" fmla="*/ 90 w 269"/>
                    <a:gd name="T49" fmla="*/ 261 h 293"/>
                    <a:gd name="T50" fmla="*/ 100 w 269"/>
                    <a:gd name="T51" fmla="*/ 251 h 293"/>
                    <a:gd name="T52" fmla="*/ 108 w 269"/>
                    <a:gd name="T53" fmla="*/ 243 h 293"/>
                    <a:gd name="T54" fmla="*/ 116 w 269"/>
                    <a:gd name="T55" fmla="*/ 235 h 293"/>
                    <a:gd name="T56" fmla="*/ 124 w 269"/>
                    <a:gd name="T57" fmla="*/ 229 h 293"/>
                    <a:gd name="T58" fmla="*/ 136 w 269"/>
                    <a:gd name="T59" fmla="*/ 221 h 293"/>
                    <a:gd name="T60" fmla="*/ 146 w 269"/>
                    <a:gd name="T61" fmla="*/ 215 h 293"/>
                    <a:gd name="T62" fmla="*/ 158 w 269"/>
                    <a:gd name="T63" fmla="*/ 209 h 293"/>
                    <a:gd name="T64" fmla="*/ 168 w 269"/>
                    <a:gd name="T65" fmla="*/ 203 h 293"/>
                    <a:gd name="T66" fmla="*/ 178 w 269"/>
                    <a:gd name="T67" fmla="*/ 199 h 293"/>
                    <a:gd name="T68" fmla="*/ 192 w 269"/>
                    <a:gd name="T69" fmla="*/ 195 h 293"/>
                    <a:gd name="T70" fmla="*/ 204 w 269"/>
                    <a:gd name="T71" fmla="*/ 191 h 293"/>
                    <a:gd name="T72" fmla="*/ 220 w 269"/>
                    <a:gd name="T73" fmla="*/ 189 h 293"/>
                    <a:gd name="T74" fmla="*/ 236 w 269"/>
                    <a:gd name="T75" fmla="*/ 189 h 293"/>
                    <a:gd name="T76" fmla="*/ 246 w 269"/>
                    <a:gd name="T77" fmla="*/ 189 h 293"/>
                    <a:gd name="T78" fmla="*/ 257 w 269"/>
                    <a:gd name="T79" fmla="*/ 189 h 293"/>
                    <a:gd name="T80" fmla="*/ 269 w 269"/>
                    <a:gd name="T81" fmla="*/ 191 h 293"/>
                    <a:gd name="T82" fmla="*/ 269 w 269"/>
                    <a:gd name="T83" fmla="*/ 181 h 293"/>
                    <a:gd name="T84" fmla="*/ 8 w 269"/>
                    <a:gd name="T8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9" h="293">
                      <a:moveTo>
                        <a:pt x="8" y="0"/>
                      </a:moveTo>
                      <a:lnTo>
                        <a:pt x="0" y="0"/>
                      </a:lnTo>
                      <a:lnTo>
                        <a:pt x="6" y="15"/>
                      </a:lnTo>
                      <a:lnTo>
                        <a:pt x="12" y="29"/>
                      </a:lnTo>
                      <a:lnTo>
                        <a:pt x="20" y="41"/>
                      </a:lnTo>
                      <a:lnTo>
                        <a:pt x="24" y="53"/>
                      </a:lnTo>
                      <a:lnTo>
                        <a:pt x="30" y="65"/>
                      </a:lnTo>
                      <a:lnTo>
                        <a:pt x="36" y="77"/>
                      </a:lnTo>
                      <a:lnTo>
                        <a:pt x="40" y="87"/>
                      </a:lnTo>
                      <a:lnTo>
                        <a:pt x="44" y="101"/>
                      </a:lnTo>
                      <a:lnTo>
                        <a:pt x="48" y="117"/>
                      </a:lnTo>
                      <a:lnTo>
                        <a:pt x="52" y="131"/>
                      </a:lnTo>
                      <a:lnTo>
                        <a:pt x="56" y="149"/>
                      </a:lnTo>
                      <a:lnTo>
                        <a:pt x="58" y="165"/>
                      </a:lnTo>
                      <a:lnTo>
                        <a:pt x="60" y="183"/>
                      </a:lnTo>
                      <a:lnTo>
                        <a:pt x="62" y="199"/>
                      </a:lnTo>
                      <a:lnTo>
                        <a:pt x="62" y="211"/>
                      </a:lnTo>
                      <a:lnTo>
                        <a:pt x="62" y="227"/>
                      </a:lnTo>
                      <a:lnTo>
                        <a:pt x="64" y="239"/>
                      </a:lnTo>
                      <a:lnTo>
                        <a:pt x="64" y="255"/>
                      </a:lnTo>
                      <a:lnTo>
                        <a:pt x="64" y="273"/>
                      </a:lnTo>
                      <a:lnTo>
                        <a:pt x="64" y="293"/>
                      </a:lnTo>
                      <a:lnTo>
                        <a:pt x="74" y="281"/>
                      </a:lnTo>
                      <a:lnTo>
                        <a:pt x="82" y="271"/>
                      </a:lnTo>
                      <a:lnTo>
                        <a:pt x="90" y="261"/>
                      </a:lnTo>
                      <a:lnTo>
                        <a:pt x="100" y="251"/>
                      </a:lnTo>
                      <a:lnTo>
                        <a:pt x="108" y="243"/>
                      </a:lnTo>
                      <a:lnTo>
                        <a:pt x="116" y="235"/>
                      </a:lnTo>
                      <a:lnTo>
                        <a:pt x="124" y="229"/>
                      </a:lnTo>
                      <a:lnTo>
                        <a:pt x="136" y="221"/>
                      </a:lnTo>
                      <a:lnTo>
                        <a:pt x="146" y="215"/>
                      </a:lnTo>
                      <a:lnTo>
                        <a:pt x="158" y="209"/>
                      </a:lnTo>
                      <a:lnTo>
                        <a:pt x="168" y="203"/>
                      </a:lnTo>
                      <a:lnTo>
                        <a:pt x="178" y="199"/>
                      </a:lnTo>
                      <a:lnTo>
                        <a:pt x="192" y="195"/>
                      </a:lnTo>
                      <a:lnTo>
                        <a:pt x="204" y="191"/>
                      </a:lnTo>
                      <a:lnTo>
                        <a:pt x="220" y="189"/>
                      </a:lnTo>
                      <a:lnTo>
                        <a:pt x="236" y="189"/>
                      </a:lnTo>
                      <a:lnTo>
                        <a:pt x="246" y="189"/>
                      </a:lnTo>
                      <a:lnTo>
                        <a:pt x="257" y="189"/>
                      </a:lnTo>
                      <a:lnTo>
                        <a:pt x="269" y="191"/>
                      </a:lnTo>
                      <a:lnTo>
                        <a:pt x="269" y="181"/>
                      </a:lnTo>
                      <a:lnTo>
                        <a:pt x="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81" name="Group 30"/>
              <p:cNvGrpSpPr>
                <a:grpSpLocks/>
              </p:cNvGrpSpPr>
              <p:nvPr/>
            </p:nvGrpSpPr>
            <p:grpSpPr bwMode="auto">
              <a:xfrm>
                <a:off x="2886" y="1896"/>
                <a:ext cx="261" cy="274"/>
                <a:chOff x="2886" y="1896"/>
                <a:chExt cx="261" cy="274"/>
              </a:xfrm>
            </p:grpSpPr>
            <p:sp>
              <p:nvSpPr>
                <p:cNvPr id="485" name="Freeform 31"/>
                <p:cNvSpPr>
                  <a:spLocks/>
                </p:cNvSpPr>
                <p:nvPr/>
              </p:nvSpPr>
              <p:spPr bwMode="auto">
                <a:xfrm>
                  <a:off x="2886" y="1896"/>
                  <a:ext cx="261" cy="274"/>
                </a:xfrm>
                <a:custGeom>
                  <a:avLst/>
                  <a:gdLst>
                    <a:gd name="T0" fmla="*/ 0 w 261"/>
                    <a:gd name="T1" fmla="*/ 0 h 274"/>
                    <a:gd name="T2" fmla="*/ 8 w 261"/>
                    <a:gd name="T3" fmla="*/ 14 h 274"/>
                    <a:gd name="T4" fmla="*/ 18 w 261"/>
                    <a:gd name="T5" fmla="*/ 32 h 274"/>
                    <a:gd name="T6" fmla="*/ 22 w 261"/>
                    <a:gd name="T7" fmla="*/ 40 h 274"/>
                    <a:gd name="T8" fmla="*/ 28 w 261"/>
                    <a:gd name="T9" fmla="*/ 52 h 274"/>
                    <a:gd name="T10" fmla="*/ 34 w 261"/>
                    <a:gd name="T11" fmla="*/ 66 h 274"/>
                    <a:gd name="T12" fmla="*/ 42 w 261"/>
                    <a:gd name="T13" fmla="*/ 86 h 274"/>
                    <a:gd name="T14" fmla="*/ 48 w 261"/>
                    <a:gd name="T15" fmla="*/ 106 h 274"/>
                    <a:gd name="T16" fmla="*/ 52 w 261"/>
                    <a:gd name="T17" fmla="*/ 124 h 274"/>
                    <a:gd name="T18" fmla="*/ 56 w 261"/>
                    <a:gd name="T19" fmla="*/ 142 h 274"/>
                    <a:gd name="T20" fmla="*/ 60 w 261"/>
                    <a:gd name="T21" fmla="*/ 166 h 274"/>
                    <a:gd name="T22" fmla="*/ 62 w 261"/>
                    <a:gd name="T23" fmla="*/ 182 h 274"/>
                    <a:gd name="T24" fmla="*/ 64 w 261"/>
                    <a:gd name="T25" fmla="*/ 200 h 274"/>
                    <a:gd name="T26" fmla="*/ 64 w 261"/>
                    <a:gd name="T27" fmla="*/ 220 h 274"/>
                    <a:gd name="T28" fmla="*/ 64 w 261"/>
                    <a:gd name="T29" fmla="*/ 238 h 274"/>
                    <a:gd name="T30" fmla="*/ 66 w 261"/>
                    <a:gd name="T31" fmla="*/ 256 h 274"/>
                    <a:gd name="T32" fmla="*/ 66 w 261"/>
                    <a:gd name="T33" fmla="*/ 274 h 274"/>
                    <a:gd name="T34" fmla="*/ 72 w 261"/>
                    <a:gd name="T35" fmla="*/ 264 h 274"/>
                    <a:gd name="T36" fmla="*/ 78 w 261"/>
                    <a:gd name="T37" fmla="*/ 256 h 274"/>
                    <a:gd name="T38" fmla="*/ 86 w 261"/>
                    <a:gd name="T39" fmla="*/ 246 h 274"/>
                    <a:gd name="T40" fmla="*/ 96 w 261"/>
                    <a:gd name="T41" fmla="*/ 236 h 274"/>
                    <a:gd name="T42" fmla="*/ 108 w 261"/>
                    <a:gd name="T43" fmla="*/ 228 h 274"/>
                    <a:gd name="T44" fmla="*/ 120 w 261"/>
                    <a:gd name="T45" fmla="*/ 218 h 274"/>
                    <a:gd name="T46" fmla="*/ 132 w 261"/>
                    <a:gd name="T47" fmla="*/ 210 h 274"/>
                    <a:gd name="T48" fmla="*/ 144 w 261"/>
                    <a:gd name="T49" fmla="*/ 202 h 274"/>
                    <a:gd name="T50" fmla="*/ 158 w 261"/>
                    <a:gd name="T51" fmla="*/ 198 h 274"/>
                    <a:gd name="T52" fmla="*/ 174 w 261"/>
                    <a:gd name="T53" fmla="*/ 190 h 274"/>
                    <a:gd name="T54" fmla="*/ 188 w 261"/>
                    <a:gd name="T55" fmla="*/ 188 h 274"/>
                    <a:gd name="T56" fmla="*/ 202 w 261"/>
                    <a:gd name="T57" fmla="*/ 184 h 274"/>
                    <a:gd name="T58" fmla="*/ 218 w 261"/>
                    <a:gd name="T59" fmla="*/ 182 h 274"/>
                    <a:gd name="T60" fmla="*/ 232 w 261"/>
                    <a:gd name="T61" fmla="*/ 180 h 274"/>
                    <a:gd name="T62" fmla="*/ 243 w 261"/>
                    <a:gd name="T63" fmla="*/ 180 h 274"/>
                    <a:gd name="T64" fmla="*/ 261 w 261"/>
                    <a:gd name="T65" fmla="*/ 182 h 274"/>
                    <a:gd name="T66" fmla="*/ 0 w 261"/>
                    <a:gd name="T6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1" h="274">
                      <a:moveTo>
                        <a:pt x="0" y="0"/>
                      </a:moveTo>
                      <a:lnTo>
                        <a:pt x="8" y="14"/>
                      </a:lnTo>
                      <a:lnTo>
                        <a:pt x="18" y="32"/>
                      </a:lnTo>
                      <a:lnTo>
                        <a:pt x="22" y="40"/>
                      </a:lnTo>
                      <a:lnTo>
                        <a:pt x="28" y="52"/>
                      </a:lnTo>
                      <a:lnTo>
                        <a:pt x="34" y="66"/>
                      </a:lnTo>
                      <a:lnTo>
                        <a:pt x="42" y="86"/>
                      </a:lnTo>
                      <a:lnTo>
                        <a:pt x="48" y="106"/>
                      </a:lnTo>
                      <a:lnTo>
                        <a:pt x="52" y="124"/>
                      </a:lnTo>
                      <a:lnTo>
                        <a:pt x="56" y="142"/>
                      </a:lnTo>
                      <a:lnTo>
                        <a:pt x="60" y="166"/>
                      </a:lnTo>
                      <a:lnTo>
                        <a:pt x="62" y="182"/>
                      </a:lnTo>
                      <a:lnTo>
                        <a:pt x="64" y="200"/>
                      </a:lnTo>
                      <a:lnTo>
                        <a:pt x="64" y="220"/>
                      </a:lnTo>
                      <a:lnTo>
                        <a:pt x="64" y="238"/>
                      </a:lnTo>
                      <a:lnTo>
                        <a:pt x="66" y="256"/>
                      </a:lnTo>
                      <a:lnTo>
                        <a:pt x="66" y="274"/>
                      </a:lnTo>
                      <a:lnTo>
                        <a:pt x="72" y="264"/>
                      </a:lnTo>
                      <a:lnTo>
                        <a:pt x="78" y="256"/>
                      </a:lnTo>
                      <a:lnTo>
                        <a:pt x="86" y="246"/>
                      </a:lnTo>
                      <a:lnTo>
                        <a:pt x="96" y="236"/>
                      </a:lnTo>
                      <a:lnTo>
                        <a:pt x="108" y="228"/>
                      </a:lnTo>
                      <a:lnTo>
                        <a:pt x="120" y="218"/>
                      </a:lnTo>
                      <a:lnTo>
                        <a:pt x="132" y="210"/>
                      </a:lnTo>
                      <a:lnTo>
                        <a:pt x="144" y="202"/>
                      </a:lnTo>
                      <a:lnTo>
                        <a:pt x="158" y="198"/>
                      </a:lnTo>
                      <a:lnTo>
                        <a:pt x="174" y="190"/>
                      </a:lnTo>
                      <a:lnTo>
                        <a:pt x="188" y="188"/>
                      </a:lnTo>
                      <a:lnTo>
                        <a:pt x="202" y="184"/>
                      </a:lnTo>
                      <a:lnTo>
                        <a:pt x="218" y="182"/>
                      </a:lnTo>
                      <a:lnTo>
                        <a:pt x="232" y="180"/>
                      </a:lnTo>
                      <a:lnTo>
                        <a:pt x="243" y="180"/>
                      </a:lnTo>
                      <a:lnTo>
                        <a:pt x="261" y="182"/>
                      </a:lnTo>
                      <a:lnTo>
                        <a:pt x="0" y="0"/>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86" name="Freeform 32"/>
                <p:cNvSpPr>
                  <a:spLocks/>
                </p:cNvSpPr>
                <p:nvPr/>
              </p:nvSpPr>
              <p:spPr bwMode="auto">
                <a:xfrm>
                  <a:off x="2886" y="1896"/>
                  <a:ext cx="261" cy="274"/>
                </a:xfrm>
                <a:custGeom>
                  <a:avLst/>
                  <a:gdLst>
                    <a:gd name="T0" fmla="*/ 0 w 261"/>
                    <a:gd name="T1" fmla="*/ 0 h 274"/>
                    <a:gd name="T2" fmla="*/ 8 w 261"/>
                    <a:gd name="T3" fmla="*/ 14 h 274"/>
                    <a:gd name="T4" fmla="*/ 18 w 261"/>
                    <a:gd name="T5" fmla="*/ 32 h 274"/>
                    <a:gd name="T6" fmla="*/ 22 w 261"/>
                    <a:gd name="T7" fmla="*/ 40 h 274"/>
                    <a:gd name="T8" fmla="*/ 28 w 261"/>
                    <a:gd name="T9" fmla="*/ 52 h 274"/>
                    <a:gd name="T10" fmla="*/ 34 w 261"/>
                    <a:gd name="T11" fmla="*/ 66 h 274"/>
                    <a:gd name="T12" fmla="*/ 42 w 261"/>
                    <a:gd name="T13" fmla="*/ 86 h 274"/>
                    <a:gd name="T14" fmla="*/ 48 w 261"/>
                    <a:gd name="T15" fmla="*/ 106 h 274"/>
                    <a:gd name="T16" fmla="*/ 52 w 261"/>
                    <a:gd name="T17" fmla="*/ 124 h 274"/>
                    <a:gd name="T18" fmla="*/ 56 w 261"/>
                    <a:gd name="T19" fmla="*/ 142 h 274"/>
                    <a:gd name="T20" fmla="*/ 60 w 261"/>
                    <a:gd name="T21" fmla="*/ 166 h 274"/>
                    <a:gd name="T22" fmla="*/ 62 w 261"/>
                    <a:gd name="T23" fmla="*/ 182 h 274"/>
                    <a:gd name="T24" fmla="*/ 64 w 261"/>
                    <a:gd name="T25" fmla="*/ 200 h 274"/>
                    <a:gd name="T26" fmla="*/ 64 w 261"/>
                    <a:gd name="T27" fmla="*/ 220 h 274"/>
                    <a:gd name="T28" fmla="*/ 64 w 261"/>
                    <a:gd name="T29" fmla="*/ 238 h 274"/>
                    <a:gd name="T30" fmla="*/ 66 w 261"/>
                    <a:gd name="T31" fmla="*/ 256 h 274"/>
                    <a:gd name="T32" fmla="*/ 66 w 261"/>
                    <a:gd name="T33" fmla="*/ 274 h 274"/>
                    <a:gd name="T34" fmla="*/ 72 w 261"/>
                    <a:gd name="T35" fmla="*/ 264 h 274"/>
                    <a:gd name="T36" fmla="*/ 78 w 261"/>
                    <a:gd name="T37" fmla="*/ 256 h 274"/>
                    <a:gd name="T38" fmla="*/ 86 w 261"/>
                    <a:gd name="T39" fmla="*/ 246 h 274"/>
                    <a:gd name="T40" fmla="*/ 96 w 261"/>
                    <a:gd name="T41" fmla="*/ 236 h 274"/>
                    <a:gd name="T42" fmla="*/ 108 w 261"/>
                    <a:gd name="T43" fmla="*/ 228 h 274"/>
                    <a:gd name="T44" fmla="*/ 120 w 261"/>
                    <a:gd name="T45" fmla="*/ 218 h 274"/>
                    <a:gd name="T46" fmla="*/ 132 w 261"/>
                    <a:gd name="T47" fmla="*/ 210 h 274"/>
                    <a:gd name="T48" fmla="*/ 144 w 261"/>
                    <a:gd name="T49" fmla="*/ 202 h 274"/>
                    <a:gd name="T50" fmla="*/ 158 w 261"/>
                    <a:gd name="T51" fmla="*/ 198 h 274"/>
                    <a:gd name="T52" fmla="*/ 174 w 261"/>
                    <a:gd name="T53" fmla="*/ 190 h 274"/>
                    <a:gd name="T54" fmla="*/ 188 w 261"/>
                    <a:gd name="T55" fmla="*/ 188 h 274"/>
                    <a:gd name="T56" fmla="*/ 202 w 261"/>
                    <a:gd name="T57" fmla="*/ 184 h 274"/>
                    <a:gd name="T58" fmla="*/ 218 w 261"/>
                    <a:gd name="T59" fmla="*/ 182 h 274"/>
                    <a:gd name="T60" fmla="*/ 232 w 261"/>
                    <a:gd name="T61" fmla="*/ 180 h 274"/>
                    <a:gd name="T62" fmla="*/ 243 w 261"/>
                    <a:gd name="T63" fmla="*/ 180 h 274"/>
                    <a:gd name="T64" fmla="*/ 261 w 261"/>
                    <a:gd name="T65" fmla="*/ 182 h 274"/>
                    <a:gd name="T66" fmla="*/ 0 w 261"/>
                    <a:gd name="T6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1" h="274">
                      <a:moveTo>
                        <a:pt x="0" y="0"/>
                      </a:moveTo>
                      <a:lnTo>
                        <a:pt x="8" y="14"/>
                      </a:lnTo>
                      <a:lnTo>
                        <a:pt x="18" y="32"/>
                      </a:lnTo>
                      <a:lnTo>
                        <a:pt x="22" y="40"/>
                      </a:lnTo>
                      <a:lnTo>
                        <a:pt x="28" y="52"/>
                      </a:lnTo>
                      <a:lnTo>
                        <a:pt x="34" y="66"/>
                      </a:lnTo>
                      <a:lnTo>
                        <a:pt x="42" y="86"/>
                      </a:lnTo>
                      <a:lnTo>
                        <a:pt x="48" y="106"/>
                      </a:lnTo>
                      <a:lnTo>
                        <a:pt x="52" y="124"/>
                      </a:lnTo>
                      <a:lnTo>
                        <a:pt x="56" y="142"/>
                      </a:lnTo>
                      <a:lnTo>
                        <a:pt x="60" y="166"/>
                      </a:lnTo>
                      <a:lnTo>
                        <a:pt x="62" y="182"/>
                      </a:lnTo>
                      <a:lnTo>
                        <a:pt x="64" y="200"/>
                      </a:lnTo>
                      <a:lnTo>
                        <a:pt x="64" y="220"/>
                      </a:lnTo>
                      <a:lnTo>
                        <a:pt x="64" y="238"/>
                      </a:lnTo>
                      <a:lnTo>
                        <a:pt x="66" y="256"/>
                      </a:lnTo>
                      <a:lnTo>
                        <a:pt x="66" y="274"/>
                      </a:lnTo>
                      <a:lnTo>
                        <a:pt x="72" y="264"/>
                      </a:lnTo>
                      <a:lnTo>
                        <a:pt x="78" y="256"/>
                      </a:lnTo>
                      <a:lnTo>
                        <a:pt x="86" y="246"/>
                      </a:lnTo>
                      <a:lnTo>
                        <a:pt x="96" y="236"/>
                      </a:lnTo>
                      <a:lnTo>
                        <a:pt x="108" y="228"/>
                      </a:lnTo>
                      <a:lnTo>
                        <a:pt x="120" y="218"/>
                      </a:lnTo>
                      <a:lnTo>
                        <a:pt x="132" y="210"/>
                      </a:lnTo>
                      <a:lnTo>
                        <a:pt x="144" y="202"/>
                      </a:lnTo>
                      <a:lnTo>
                        <a:pt x="158" y="198"/>
                      </a:lnTo>
                      <a:lnTo>
                        <a:pt x="174" y="190"/>
                      </a:lnTo>
                      <a:lnTo>
                        <a:pt x="188" y="188"/>
                      </a:lnTo>
                      <a:lnTo>
                        <a:pt x="202" y="184"/>
                      </a:lnTo>
                      <a:lnTo>
                        <a:pt x="218" y="182"/>
                      </a:lnTo>
                      <a:lnTo>
                        <a:pt x="232" y="180"/>
                      </a:lnTo>
                      <a:lnTo>
                        <a:pt x="243" y="180"/>
                      </a:lnTo>
                      <a:lnTo>
                        <a:pt x="261" y="18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82" name="Group 33"/>
              <p:cNvGrpSpPr>
                <a:grpSpLocks/>
              </p:cNvGrpSpPr>
              <p:nvPr/>
            </p:nvGrpSpPr>
            <p:grpSpPr bwMode="auto">
              <a:xfrm>
                <a:off x="2894" y="1890"/>
                <a:ext cx="231" cy="242"/>
                <a:chOff x="2894" y="1890"/>
                <a:chExt cx="231" cy="242"/>
              </a:xfrm>
            </p:grpSpPr>
            <p:sp>
              <p:nvSpPr>
                <p:cNvPr id="483" name="Freeform 34"/>
                <p:cNvSpPr>
                  <a:spLocks/>
                </p:cNvSpPr>
                <p:nvPr/>
              </p:nvSpPr>
              <p:spPr bwMode="auto">
                <a:xfrm>
                  <a:off x="2894" y="1890"/>
                  <a:ext cx="231" cy="242"/>
                </a:xfrm>
                <a:custGeom>
                  <a:avLst/>
                  <a:gdLst>
                    <a:gd name="T0" fmla="*/ 0 w 231"/>
                    <a:gd name="T1" fmla="*/ 0 h 242"/>
                    <a:gd name="T2" fmla="*/ 12 w 231"/>
                    <a:gd name="T3" fmla="*/ 14 h 242"/>
                    <a:gd name="T4" fmla="*/ 18 w 231"/>
                    <a:gd name="T5" fmla="*/ 28 h 242"/>
                    <a:gd name="T6" fmla="*/ 24 w 231"/>
                    <a:gd name="T7" fmla="*/ 38 h 242"/>
                    <a:gd name="T8" fmla="*/ 30 w 231"/>
                    <a:gd name="T9" fmla="*/ 48 h 242"/>
                    <a:gd name="T10" fmla="*/ 36 w 231"/>
                    <a:gd name="T11" fmla="*/ 62 h 242"/>
                    <a:gd name="T12" fmla="*/ 40 w 231"/>
                    <a:gd name="T13" fmla="*/ 72 h 242"/>
                    <a:gd name="T14" fmla="*/ 44 w 231"/>
                    <a:gd name="T15" fmla="*/ 82 h 242"/>
                    <a:gd name="T16" fmla="*/ 48 w 231"/>
                    <a:gd name="T17" fmla="*/ 96 h 242"/>
                    <a:gd name="T18" fmla="*/ 54 w 231"/>
                    <a:gd name="T19" fmla="*/ 112 h 242"/>
                    <a:gd name="T20" fmla="*/ 58 w 231"/>
                    <a:gd name="T21" fmla="*/ 132 h 242"/>
                    <a:gd name="T22" fmla="*/ 60 w 231"/>
                    <a:gd name="T23" fmla="*/ 148 h 242"/>
                    <a:gd name="T24" fmla="*/ 62 w 231"/>
                    <a:gd name="T25" fmla="*/ 164 h 242"/>
                    <a:gd name="T26" fmla="*/ 64 w 231"/>
                    <a:gd name="T27" fmla="*/ 184 h 242"/>
                    <a:gd name="T28" fmla="*/ 66 w 231"/>
                    <a:gd name="T29" fmla="*/ 202 h 242"/>
                    <a:gd name="T30" fmla="*/ 66 w 231"/>
                    <a:gd name="T31" fmla="*/ 214 h 242"/>
                    <a:gd name="T32" fmla="*/ 66 w 231"/>
                    <a:gd name="T33" fmla="*/ 230 h 242"/>
                    <a:gd name="T34" fmla="*/ 64 w 231"/>
                    <a:gd name="T35" fmla="*/ 242 h 242"/>
                    <a:gd name="T36" fmla="*/ 70 w 231"/>
                    <a:gd name="T37" fmla="*/ 234 h 242"/>
                    <a:gd name="T38" fmla="*/ 76 w 231"/>
                    <a:gd name="T39" fmla="*/ 226 h 242"/>
                    <a:gd name="T40" fmla="*/ 84 w 231"/>
                    <a:gd name="T41" fmla="*/ 218 h 242"/>
                    <a:gd name="T42" fmla="*/ 92 w 231"/>
                    <a:gd name="T43" fmla="*/ 212 h 242"/>
                    <a:gd name="T44" fmla="*/ 102 w 231"/>
                    <a:gd name="T45" fmla="*/ 204 h 242"/>
                    <a:gd name="T46" fmla="*/ 112 w 231"/>
                    <a:gd name="T47" fmla="*/ 196 h 242"/>
                    <a:gd name="T48" fmla="*/ 124 w 231"/>
                    <a:gd name="T49" fmla="*/ 190 h 242"/>
                    <a:gd name="T50" fmla="*/ 136 w 231"/>
                    <a:gd name="T51" fmla="*/ 184 h 242"/>
                    <a:gd name="T52" fmla="*/ 148 w 231"/>
                    <a:gd name="T53" fmla="*/ 178 h 242"/>
                    <a:gd name="T54" fmla="*/ 162 w 231"/>
                    <a:gd name="T55" fmla="*/ 172 h 242"/>
                    <a:gd name="T56" fmla="*/ 178 w 231"/>
                    <a:gd name="T57" fmla="*/ 168 h 242"/>
                    <a:gd name="T58" fmla="*/ 190 w 231"/>
                    <a:gd name="T59" fmla="*/ 166 h 242"/>
                    <a:gd name="T60" fmla="*/ 204 w 231"/>
                    <a:gd name="T61" fmla="*/ 164 h 242"/>
                    <a:gd name="T62" fmla="*/ 214 w 231"/>
                    <a:gd name="T63" fmla="*/ 162 h 242"/>
                    <a:gd name="T64" fmla="*/ 224 w 231"/>
                    <a:gd name="T65" fmla="*/ 162 h 242"/>
                    <a:gd name="T66" fmla="*/ 231 w 231"/>
                    <a:gd name="T67" fmla="*/ 162 h 242"/>
                    <a:gd name="T68" fmla="*/ 0 w 231"/>
                    <a:gd name="T6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1" h="242">
                      <a:moveTo>
                        <a:pt x="0" y="0"/>
                      </a:moveTo>
                      <a:lnTo>
                        <a:pt x="12" y="14"/>
                      </a:lnTo>
                      <a:lnTo>
                        <a:pt x="18" y="28"/>
                      </a:lnTo>
                      <a:lnTo>
                        <a:pt x="24" y="38"/>
                      </a:lnTo>
                      <a:lnTo>
                        <a:pt x="30" y="48"/>
                      </a:lnTo>
                      <a:lnTo>
                        <a:pt x="36" y="62"/>
                      </a:lnTo>
                      <a:lnTo>
                        <a:pt x="40" y="72"/>
                      </a:lnTo>
                      <a:lnTo>
                        <a:pt x="44" y="82"/>
                      </a:lnTo>
                      <a:lnTo>
                        <a:pt x="48" y="96"/>
                      </a:lnTo>
                      <a:lnTo>
                        <a:pt x="54" y="112"/>
                      </a:lnTo>
                      <a:lnTo>
                        <a:pt x="58" y="132"/>
                      </a:lnTo>
                      <a:lnTo>
                        <a:pt x="60" y="148"/>
                      </a:lnTo>
                      <a:lnTo>
                        <a:pt x="62" y="164"/>
                      </a:lnTo>
                      <a:lnTo>
                        <a:pt x="64" y="184"/>
                      </a:lnTo>
                      <a:lnTo>
                        <a:pt x="66" y="202"/>
                      </a:lnTo>
                      <a:lnTo>
                        <a:pt x="66" y="214"/>
                      </a:lnTo>
                      <a:lnTo>
                        <a:pt x="66" y="230"/>
                      </a:lnTo>
                      <a:lnTo>
                        <a:pt x="64" y="242"/>
                      </a:lnTo>
                      <a:lnTo>
                        <a:pt x="70" y="234"/>
                      </a:lnTo>
                      <a:lnTo>
                        <a:pt x="76" y="226"/>
                      </a:lnTo>
                      <a:lnTo>
                        <a:pt x="84" y="218"/>
                      </a:lnTo>
                      <a:lnTo>
                        <a:pt x="92" y="212"/>
                      </a:lnTo>
                      <a:lnTo>
                        <a:pt x="102" y="204"/>
                      </a:lnTo>
                      <a:lnTo>
                        <a:pt x="112" y="196"/>
                      </a:lnTo>
                      <a:lnTo>
                        <a:pt x="124" y="190"/>
                      </a:lnTo>
                      <a:lnTo>
                        <a:pt x="136" y="184"/>
                      </a:lnTo>
                      <a:lnTo>
                        <a:pt x="148" y="178"/>
                      </a:lnTo>
                      <a:lnTo>
                        <a:pt x="162" y="172"/>
                      </a:lnTo>
                      <a:lnTo>
                        <a:pt x="178" y="168"/>
                      </a:lnTo>
                      <a:lnTo>
                        <a:pt x="190" y="166"/>
                      </a:lnTo>
                      <a:lnTo>
                        <a:pt x="204" y="164"/>
                      </a:lnTo>
                      <a:lnTo>
                        <a:pt x="214" y="162"/>
                      </a:lnTo>
                      <a:lnTo>
                        <a:pt x="224" y="162"/>
                      </a:lnTo>
                      <a:lnTo>
                        <a:pt x="231" y="16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84" name="Freeform 35"/>
                <p:cNvSpPr>
                  <a:spLocks/>
                </p:cNvSpPr>
                <p:nvPr/>
              </p:nvSpPr>
              <p:spPr bwMode="auto">
                <a:xfrm>
                  <a:off x="2894" y="1890"/>
                  <a:ext cx="231" cy="242"/>
                </a:xfrm>
                <a:custGeom>
                  <a:avLst/>
                  <a:gdLst>
                    <a:gd name="T0" fmla="*/ 0 w 231"/>
                    <a:gd name="T1" fmla="*/ 0 h 242"/>
                    <a:gd name="T2" fmla="*/ 12 w 231"/>
                    <a:gd name="T3" fmla="*/ 14 h 242"/>
                    <a:gd name="T4" fmla="*/ 18 w 231"/>
                    <a:gd name="T5" fmla="*/ 28 h 242"/>
                    <a:gd name="T6" fmla="*/ 24 w 231"/>
                    <a:gd name="T7" fmla="*/ 38 h 242"/>
                    <a:gd name="T8" fmla="*/ 30 w 231"/>
                    <a:gd name="T9" fmla="*/ 48 h 242"/>
                    <a:gd name="T10" fmla="*/ 36 w 231"/>
                    <a:gd name="T11" fmla="*/ 62 h 242"/>
                    <a:gd name="T12" fmla="*/ 40 w 231"/>
                    <a:gd name="T13" fmla="*/ 72 h 242"/>
                    <a:gd name="T14" fmla="*/ 44 w 231"/>
                    <a:gd name="T15" fmla="*/ 82 h 242"/>
                    <a:gd name="T16" fmla="*/ 48 w 231"/>
                    <a:gd name="T17" fmla="*/ 96 h 242"/>
                    <a:gd name="T18" fmla="*/ 54 w 231"/>
                    <a:gd name="T19" fmla="*/ 112 h 242"/>
                    <a:gd name="T20" fmla="*/ 58 w 231"/>
                    <a:gd name="T21" fmla="*/ 132 h 242"/>
                    <a:gd name="T22" fmla="*/ 60 w 231"/>
                    <a:gd name="T23" fmla="*/ 148 h 242"/>
                    <a:gd name="T24" fmla="*/ 62 w 231"/>
                    <a:gd name="T25" fmla="*/ 164 h 242"/>
                    <a:gd name="T26" fmla="*/ 64 w 231"/>
                    <a:gd name="T27" fmla="*/ 184 h 242"/>
                    <a:gd name="T28" fmla="*/ 66 w 231"/>
                    <a:gd name="T29" fmla="*/ 202 h 242"/>
                    <a:gd name="T30" fmla="*/ 66 w 231"/>
                    <a:gd name="T31" fmla="*/ 214 h 242"/>
                    <a:gd name="T32" fmla="*/ 66 w 231"/>
                    <a:gd name="T33" fmla="*/ 230 h 242"/>
                    <a:gd name="T34" fmla="*/ 64 w 231"/>
                    <a:gd name="T35" fmla="*/ 242 h 242"/>
                    <a:gd name="T36" fmla="*/ 70 w 231"/>
                    <a:gd name="T37" fmla="*/ 234 h 242"/>
                    <a:gd name="T38" fmla="*/ 76 w 231"/>
                    <a:gd name="T39" fmla="*/ 226 h 242"/>
                    <a:gd name="T40" fmla="*/ 84 w 231"/>
                    <a:gd name="T41" fmla="*/ 218 h 242"/>
                    <a:gd name="T42" fmla="*/ 92 w 231"/>
                    <a:gd name="T43" fmla="*/ 212 h 242"/>
                    <a:gd name="T44" fmla="*/ 102 w 231"/>
                    <a:gd name="T45" fmla="*/ 204 h 242"/>
                    <a:gd name="T46" fmla="*/ 112 w 231"/>
                    <a:gd name="T47" fmla="*/ 196 h 242"/>
                    <a:gd name="T48" fmla="*/ 124 w 231"/>
                    <a:gd name="T49" fmla="*/ 190 h 242"/>
                    <a:gd name="T50" fmla="*/ 136 w 231"/>
                    <a:gd name="T51" fmla="*/ 184 h 242"/>
                    <a:gd name="T52" fmla="*/ 148 w 231"/>
                    <a:gd name="T53" fmla="*/ 178 h 242"/>
                    <a:gd name="T54" fmla="*/ 162 w 231"/>
                    <a:gd name="T55" fmla="*/ 172 h 242"/>
                    <a:gd name="T56" fmla="*/ 178 w 231"/>
                    <a:gd name="T57" fmla="*/ 168 h 242"/>
                    <a:gd name="T58" fmla="*/ 190 w 231"/>
                    <a:gd name="T59" fmla="*/ 166 h 242"/>
                    <a:gd name="T60" fmla="*/ 204 w 231"/>
                    <a:gd name="T61" fmla="*/ 164 h 242"/>
                    <a:gd name="T62" fmla="*/ 214 w 231"/>
                    <a:gd name="T63" fmla="*/ 162 h 242"/>
                    <a:gd name="T64" fmla="*/ 224 w 231"/>
                    <a:gd name="T65" fmla="*/ 162 h 242"/>
                    <a:gd name="T66" fmla="*/ 231 w 231"/>
                    <a:gd name="T67" fmla="*/ 162 h 242"/>
                    <a:gd name="T68" fmla="*/ 0 w 231"/>
                    <a:gd name="T6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1" h="242">
                      <a:moveTo>
                        <a:pt x="0" y="0"/>
                      </a:moveTo>
                      <a:lnTo>
                        <a:pt x="12" y="14"/>
                      </a:lnTo>
                      <a:lnTo>
                        <a:pt x="18" y="28"/>
                      </a:lnTo>
                      <a:lnTo>
                        <a:pt x="24" y="38"/>
                      </a:lnTo>
                      <a:lnTo>
                        <a:pt x="30" y="48"/>
                      </a:lnTo>
                      <a:lnTo>
                        <a:pt x="36" y="62"/>
                      </a:lnTo>
                      <a:lnTo>
                        <a:pt x="40" y="72"/>
                      </a:lnTo>
                      <a:lnTo>
                        <a:pt x="44" y="82"/>
                      </a:lnTo>
                      <a:lnTo>
                        <a:pt x="48" y="96"/>
                      </a:lnTo>
                      <a:lnTo>
                        <a:pt x="54" y="112"/>
                      </a:lnTo>
                      <a:lnTo>
                        <a:pt x="58" y="132"/>
                      </a:lnTo>
                      <a:lnTo>
                        <a:pt x="60" y="148"/>
                      </a:lnTo>
                      <a:lnTo>
                        <a:pt x="62" y="164"/>
                      </a:lnTo>
                      <a:lnTo>
                        <a:pt x="64" y="184"/>
                      </a:lnTo>
                      <a:lnTo>
                        <a:pt x="66" y="202"/>
                      </a:lnTo>
                      <a:lnTo>
                        <a:pt x="66" y="214"/>
                      </a:lnTo>
                      <a:lnTo>
                        <a:pt x="66" y="230"/>
                      </a:lnTo>
                      <a:lnTo>
                        <a:pt x="64" y="242"/>
                      </a:lnTo>
                      <a:lnTo>
                        <a:pt x="70" y="234"/>
                      </a:lnTo>
                      <a:lnTo>
                        <a:pt x="76" y="226"/>
                      </a:lnTo>
                      <a:lnTo>
                        <a:pt x="84" y="218"/>
                      </a:lnTo>
                      <a:lnTo>
                        <a:pt x="92" y="212"/>
                      </a:lnTo>
                      <a:lnTo>
                        <a:pt x="102" y="204"/>
                      </a:lnTo>
                      <a:lnTo>
                        <a:pt x="112" y="196"/>
                      </a:lnTo>
                      <a:lnTo>
                        <a:pt x="124" y="190"/>
                      </a:lnTo>
                      <a:lnTo>
                        <a:pt x="136" y="184"/>
                      </a:lnTo>
                      <a:lnTo>
                        <a:pt x="148" y="178"/>
                      </a:lnTo>
                      <a:lnTo>
                        <a:pt x="162" y="172"/>
                      </a:lnTo>
                      <a:lnTo>
                        <a:pt x="178" y="168"/>
                      </a:lnTo>
                      <a:lnTo>
                        <a:pt x="190" y="166"/>
                      </a:lnTo>
                      <a:lnTo>
                        <a:pt x="204" y="164"/>
                      </a:lnTo>
                      <a:lnTo>
                        <a:pt x="214" y="162"/>
                      </a:lnTo>
                      <a:lnTo>
                        <a:pt x="224" y="162"/>
                      </a:lnTo>
                      <a:lnTo>
                        <a:pt x="231" y="16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sp>
          <p:nvSpPr>
            <p:cNvPr id="491" name="Rectangle 37"/>
            <p:cNvSpPr>
              <a:spLocks noChangeArrowheads="1"/>
            </p:cNvSpPr>
            <p:nvPr/>
          </p:nvSpPr>
          <p:spPr bwMode="auto">
            <a:xfrm>
              <a:off x="5197158" y="4430395"/>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生产订单</a:t>
              </a:r>
              <a:endParaRPr kumimoji="1" lang="zh-CN" altLang="en-US" sz="4400" b="1" smtClean="0">
                <a:solidFill>
                  <a:srgbClr val="000000"/>
                </a:solidFill>
                <a:latin typeface="Arial" pitchFamily="34" charset="0"/>
                <a:ea typeface="方正楷体简体" pitchFamily="2" charset="-122"/>
              </a:endParaRPr>
            </a:p>
          </p:txBody>
        </p:sp>
        <p:grpSp>
          <p:nvGrpSpPr>
            <p:cNvPr id="492" name="Group 38"/>
            <p:cNvGrpSpPr>
              <a:grpSpLocks/>
            </p:cNvGrpSpPr>
            <p:nvPr/>
          </p:nvGrpSpPr>
          <p:grpSpPr bwMode="auto">
            <a:xfrm>
              <a:off x="7654608" y="5378133"/>
              <a:ext cx="184150" cy="712787"/>
              <a:chOff x="3818" y="3130"/>
              <a:chExt cx="116" cy="449"/>
            </a:xfrm>
          </p:grpSpPr>
          <p:sp>
            <p:nvSpPr>
              <p:cNvPr id="493" name="Freeform 39"/>
              <p:cNvSpPr>
                <a:spLocks/>
              </p:cNvSpPr>
              <p:nvPr/>
            </p:nvSpPr>
            <p:spPr bwMode="auto">
              <a:xfrm>
                <a:off x="3818" y="3130"/>
                <a:ext cx="40" cy="449"/>
              </a:xfrm>
              <a:custGeom>
                <a:avLst/>
                <a:gdLst>
                  <a:gd name="T0" fmla="*/ 10 w 40"/>
                  <a:gd name="T1" fmla="*/ 0 h 449"/>
                  <a:gd name="T2" fmla="*/ 10 w 40"/>
                  <a:gd name="T3" fmla="*/ 70 h 449"/>
                  <a:gd name="T4" fmla="*/ 8 w 40"/>
                  <a:gd name="T5" fmla="*/ 70 h 449"/>
                  <a:gd name="T6" fmla="*/ 8 w 40"/>
                  <a:gd name="T7" fmla="*/ 142 h 449"/>
                  <a:gd name="T8" fmla="*/ 4 w 40"/>
                  <a:gd name="T9" fmla="*/ 142 h 449"/>
                  <a:gd name="T10" fmla="*/ 4 w 40"/>
                  <a:gd name="T11" fmla="*/ 208 h 449"/>
                  <a:gd name="T12" fmla="*/ 2 w 40"/>
                  <a:gd name="T13" fmla="*/ 208 h 449"/>
                  <a:gd name="T14" fmla="*/ 2 w 40"/>
                  <a:gd name="T15" fmla="*/ 298 h 449"/>
                  <a:gd name="T16" fmla="*/ 0 w 40"/>
                  <a:gd name="T17" fmla="*/ 298 h 449"/>
                  <a:gd name="T18" fmla="*/ 0 w 40"/>
                  <a:gd name="T19" fmla="*/ 449 h 449"/>
                  <a:gd name="T20" fmla="*/ 22 w 40"/>
                  <a:gd name="T21" fmla="*/ 449 h 449"/>
                  <a:gd name="T22" fmla="*/ 40 w 40"/>
                  <a:gd name="T23" fmla="*/ 298 h 449"/>
                  <a:gd name="T24" fmla="*/ 40 w 40"/>
                  <a:gd name="T25" fmla="*/ 208 h 449"/>
                  <a:gd name="T26" fmla="*/ 38 w 40"/>
                  <a:gd name="T27" fmla="*/ 208 h 449"/>
                  <a:gd name="T28" fmla="*/ 38 w 40"/>
                  <a:gd name="T29" fmla="*/ 142 h 449"/>
                  <a:gd name="T30" fmla="*/ 36 w 40"/>
                  <a:gd name="T31" fmla="*/ 142 h 449"/>
                  <a:gd name="T32" fmla="*/ 36 w 40"/>
                  <a:gd name="T33" fmla="*/ 70 h 449"/>
                  <a:gd name="T34" fmla="*/ 32 w 40"/>
                  <a:gd name="T35" fmla="*/ 70 h 449"/>
                  <a:gd name="T36" fmla="*/ 32 w 40"/>
                  <a:gd name="T37" fmla="*/ 0 h 449"/>
                  <a:gd name="T38" fmla="*/ 10 w 40"/>
                  <a:gd name="T3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49">
                    <a:moveTo>
                      <a:pt x="10" y="0"/>
                    </a:moveTo>
                    <a:lnTo>
                      <a:pt x="10" y="70"/>
                    </a:lnTo>
                    <a:lnTo>
                      <a:pt x="8" y="70"/>
                    </a:lnTo>
                    <a:lnTo>
                      <a:pt x="8" y="142"/>
                    </a:lnTo>
                    <a:lnTo>
                      <a:pt x="4" y="142"/>
                    </a:lnTo>
                    <a:lnTo>
                      <a:pt x="4" y="208"/>
                    </a:lnTo>
                    <a:lnTo>
                      <a:pt x="2" y="208"/>
                    </a:lnTo>
                    <a:lnTo>
                      <a:pt x="2" y="298"/>
                    </a:lnTo>
                    <a:lnTo>
                      <a:pt x="0" y="298"/>
                    </a:lnTo>
                    <a:lnTo>
                      <a:pt x="0" y="449"/>
                    </a:lnTo>
                    <a:lnTo>
                      <a:pt x="22" y="449"/>
                    </a:lnTo>
                    <a:lnTo>
                      <a:pt x="40" y="298"/>
                    </a:lnTo>
                    <a:lnTo>
                      <a:pt x="40" y="208"/>
                    </a:lnTo>
                    <a:lnTo>
                      <a:pt x="38" y="208"/>
                    </a:lnTo>
                    <a:lnTo>
                      <a:pt x="38" y="142"/>
                    </a:lnTo>
                    <a:lnTo>
                      <a:pt x="36" y="142"/>
                    </a:lnTo>
                    <a:lnTo>
                      <a:pt x="36" y="70"/>
                    </a:lnTo>
                    <a:lnTo>
                      <a:pt x="32" y="70"/>
                    </a:lnTo>
                    <a:lnTo>
                      <a:pt x="32" y="0"/>
                    </a:lnTo>
                    <a:lnTo>
                      <a:pt x="10" y="0"/>
                    </a:lnTo>
                    <a:close/>
                  </a:path>
                </a:pathLst>
              </a:custGeom>
              <a:solidFill>
                <a:srgbClr val="808080"/>
              </a:solidFill>
              <a:ln w="6350">
                <a:solidFill>
                  <a:srgbClr val="000000"/>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94" name="Freeform 40"/>
              <p:cNvSpPr>
                <a:spLocks/>
              </p:cNvSpPr>
              <p:nvPr/>
            </p:nvSpPr>
            <p:spPr bwMode="auto">
              <a:xfrm>
                <a:off x="3892" y="3130"/>
                <a:ext cx="42" cy="449"/>
              </a:xfrm>
              <a:custGeom>
                <a:avLst/>
                <a:gdLst>
                  <a:gd name="T0" fmla="*/ 10 w 42"/>
                  <a:gd name="T1" fmla="*/ 0 h 449"/>
                  <a:gd name="T2" fmla="*/ 10 w 42"/>
                  <a:gd name="T3" fmla="*/ 70 h 449"/>
                  <a:gd name="T4" fmla="*/ 6 w 42"/>
                  <a:gd name="T5" fmla="*/ 70 h 449"/>
                  <a:gd name="T6" fmla="*/ 6 w 42"/>
                  <a:gd name="T7" fmla="*/ 142 h 449"/>
                  <a:gd name="T8" fmla="*/ 4 w 42"/>
                  <a:gd name="T9" fmla="*/ 142 h 449"/>
                  <a:gd name="T10" fmla="*/ 4 w 42"/>
                  <a:gd name="T11" fmla="*/ 208 h 449"/>
                  <a:gd name="T12" fmla="*/ 2 w 42"/>
                  <a:gd name="T13" fmla="*/ 208 h 449"/>
                  <a:gd name="T14" fmla="*/ 2 w 42"/>
                  <a:gd name="T15" fmla="*/ 298 h 449"/>
                  <a:gd name="T16" fmla="*/ 0 w 42"/>
                  <a:gd name="T17" fmla="*/ 298 h 449"/>
                  <a:gd name="T18" fmla="*/ 0 w 42"/>
                  <a:gd name="T19" fmla="*/ 449 h 449"/>
                  <a:gd name="T20" fmla="*/ 42 w 42"/>
                  <a:gd name="T21" fmla="*/ 449 h 449"/>
                  <a:gd name="T22" fmla="*/ 42 w 42"/>
                  <a:gd name="T23" fmla="*/ 298 h 449"/>
                  <a:gd name="T24" fmla="*/ 40 w 42"/>
                  <a:gd name="T25" fmla="*/ 298 h 449"/>
                  <a:gd name="T26" fmla="*/ 40 w 42"/>
                  <a:gd name="T27" fmla="*/ 208 h 449"/>
                  <a:gd name="T28" fmla="*/ 38 w 42"/>
                  <a:gd name="T29" fmla="*/ 208 h 449"/>
                  <a:gd name="T30" fmla="*/ 38 w 42"/>
                  <a:gd name="T31" fmla="*/ 142 h 449"/>
                  <a:gd name="T32" fmla="*/ 36 w 42"/>
                  <a:gd name="T33" fmla="*/ 142 h 449"/>
                  <a:gd name="T34" fmla="*/ 36 w 42"/>
                  <a:gd name="T35" fmla="*/ 70 h 449"/>
                  <a:gd name="T36" fmla="*/ 32 w 42"/>
                  <a:gd name="T37" fmla="*/ 70 h 449"/>
                  <a:gd name="T38" fmla="*/ 32 w 42"/>
                  <a:gd name="T39" fmla="*/ 0 h 449"/>
                  <a:gd name="T40" fmla="*/ 10 w 42"/>
                  <a:gd name="T41"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49">
                    <a:moveTo>
                      <a:pt x="10" y="0"/>
                    </a:moveTo>
                    <a:lnTo>
                      <a:pt x="10" y="70"/>
                    </a:lnTo>
                    <a:lnTo>
                      <a:pt x="6" y="70"/>
                    </a:lnTo>
                    <a:lnTo>
                      <a:pt x="6" y="142"/>
                    </a:lnTo>
                    <a:lnTo>
                      <a:pt x="4" y="142"/>
                    </a:lnTo>
                    <a:lnTo>
                      <a:pt x="4" y="208"/>
                    </a:lnTo>
                    <a:lnTo>
                      <a:pt x="2" y="208"/>
                    </a:lnTo>
                    <a:lnTo>
                      <a:pt x="2" y="298"/>
                    </a:lnTo>
                    <a:lnTo>
                      <a:pt x="0" y="298"/>
                    </a:lnTo>
                    <a:lnTo>
                      <a:pt x="0" y="449"/>
                    </a:lnTo>
                    <a:lnTo>
                      <a:pt x="42" y="449"/>
                    </a:lnTo>
                    <a:lnTo>
                      <a:pt x="42" y="298"/>
                    </a:lnTo>
                    <a:lnTo>
                      <a:pt x="40" y="298"/>
                    </a:lnTo>
                    <a:lnTo>
                      <a:pt x="40" y="208"/>
                    </a:lnTo>
                    <a:lnTo>
                      <a:pt x="38" y="208"/>
                    </a:lnTo>
                    <a:lnTo>
                      <a:pt x="38" y="142"/>
                    </a:lnTo>
                    <a:lnTo>
                      <a:pt x="36" y="142"/>
                    </a:lnTo>
                    <a:lnTo>
                      <a:pt x="36" y="70"/>
                    </a:lnTo>
                    <a:lnTo>
                      <a:pt x="32" y="70"/>
                    </a:lnTo>
                    <a:lnTo>
                      <a:pt x="32" y="0"/>
                    </a:lnTo>
                    <a:lnTo>
                      <a:pt x="10" y="0"/>
                    </a:lnTo>
                    <a:close/>
                  </a:path>
                </a:pathLst>
              </a:custGeom>
              <a:solidFill>
                <a:srgbClr val="808080"/>
              </a:solidFill>
              <a:ln w="6350">
                <a:solidFill>
                  <a:srgbClr val="000000"/>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495" name="Group 41"/>
            <p:cNvGrpSpPr>
              <a:grpSpLocks/>
            </p:cNvGrpSpPr>
            <p:nvPr/>
          </p:nvGrpSpPr>
          <p:grpSpPr bwMode="auto">
            <a:xfrm>
              <a:off x="7797483" y="5946458"/>
              <a:ext cx="309562" cy="309562"/>
              <a:chOff x="3908" y="3488"/>
              <a:chExt cx="195" cy="195"/>
            </a:xfrm>
          </p:grpSpPr>
          <p:grpSp>
            <p:nvGrpSpPr>
              <p:cNvPr id="496" name="Group 42"/>
              <p:cNvGrpSpPr>
                <a:grpSpLocks/>
              </p:cNvGrpSpPr>
              <p:nvPr/>
            </p:nvGrpSpPr>
            <p:grpSpPr bwMode="auto">
              <a:xfrm>
                <a:off x="3908" y="3488"/>
                <a:ext cx="195" cy="195"/>
                <a:chOff x="3908" y="3488"/>
                <a:chExt cx="195" cy="195"/>
              </a:xfrm>
            </p:grpSpPr>
            <p:grpSp>
              <p:nvGrpSpPr>
                <p:cNvPr id="501" name="Group 43"/>
                <p:cNvGrpSpPr>
                  <a:grpSpLocks/>
                </p:cNvGrpSpPr>
                <p:nvPr/>
              </p:nvGrpSpPr>
              <p:grpSpPr bwMode="auto">
                <a:xfrm>
                  <a:off x="3956" y="3488"/>
                  <a:ext cx="56" cy="95"/>
                  <a:chOff x="3956" y="3488"/>
                  <a:chExt cx="56" cy="95"/>
                </a:xfrm>
              </p:grpSpPr>
              <p:sp>
                <p:nvSpPr>
                  <p:cNvPr id="505" name="Rectangle 44"/>
                  <p:cNvSpPr>
                    <a:spLocks noChangeArrowheads="1"/>
                  </p:cNvSpPr>
                  <p:nvPr/>
                </p:nvSpPr>
                <p:spPr bwMode="auto">
                  <a:xfrm>
                    <a:off x="3966" y="3488"/>
                    <a:ext cx="36" cy="23"/>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06" name="Rectangle 45"/>
                  <p:cNvSpPr>
                    <a:spLocks noChangeArrowheads="1"/>
                  </p:cNvSpPr>
                  <p:nvPr/>
                </p:nvSpPr>
                <p:spPr bwMode="auto">
                  <a:xfrm>
                    <a:off x="3956" y="3502"/>
                    <a:ext cx="56" cy="81"/>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02" name="Group 46"/>
                <p:cNvGrpSpPr>
                  <a:grpSpLocks/>
                </p:cNvGrpSpPr>
                <p:nvPr/>
              </p:nvGrpSpPr>
              <p:grpSpPr bwMode="auto">
                <a:xfrm>
                  <a:off x="3908" y="3575"/>
                  <a:ext cx="195" cy="108"/>
                  <a:chOff x="3908" y="3575"/>
                  <a:chExt cx="195" cy="108"/>
                </a:xfrm>
              </p:grpSpPr>
              <p:sp>
                <p:nvSpPr>
                  <p:cNvPr id="503" name="Rectangle 47"/>
                  <p:cNvSpPr>
                    <a:spLocks noChangeArrowheads="1"/>
                  </p:cNvSpPr>
                  <p:nvPr/>
                </p:nvSpPr>
                <p:spPr bwMode="auto">
                  <a:xfrm>
                    <a:off x="3914" y="3587"/>
                    <a:ext cx="181" cy="96"/>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04" name="Rectangle 48"/>
                  <p:cNvSpPr>
                    <a:spLocks noChangeArrowheads="1"/>
                  </p:cNvSpPr>
                  <p:nvPr/>
                </p:nvSpPr>
                <p:spPr bwMode="auto">
                  <a:xfrm>
                    <a:off x="3908" y="3575"/>
                    <a:ext cx="195" cy="18"/>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497" name="Group 49"/>
              <p:cNvGrpSpPr>
                <a:grpSpLocks/>
              </p:cNvGrpSpPr>
              <p:nvPr/>
            </p:nvGrpSpPr>
            <p:grpSpPr bwMode="auto">
              <a:xfrm>
                <a:off x="3928" y="3601"/>
                <a:ext cx="148" cy="64"/>
                <a:chOff x="3928" y="3601"/>
                <a:chExt cx="148" cy="64"/>
              </a:xfrm>
            </p:grpSpPr>
            <p:sp>
              <p:nvSpPr>
                <p:cNvPr id="498" name="Rectangle 50"/>
                <p:cNvSpPr>
                  <a:spLocks noChangeArrowheads="1"/>
                </p:cNvSpPr>
                <p:nvPr/>
              </p:nvSpPr>
              <p:spPr bwMode="auto">
                <a:xfrm>
                  <a:off x="3928" y="3601"/>
                  <a:ext cx="40" cy="6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499" name="Rectangle 51"/>
                <p:cNvSpPr>
                  <a:spLocks noChangeArrowheads="1"/>
                </p:cNvSpPr>
                <p:nvPr/>
              </p:nvSpPr>
              <p:spPr bwMode="auto">
                <a:xfrm>
                  <a:off x="4038" y="3601"/>
                  <a:ext cx="38" cy="6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00" name="Rectangle 52"/>
                <p:cNvSpPr>
                  <a:spLocks noChangeArrowheads="1"/>
                </p:cNvSpPr>
                <p:nvPr/>
              </p:nvSpPr>
              <p:spPr bwMode="auto">
                <a:xfrm>
                  <a:off x="3982" y="3601"/>
                  <a:ext cx="40" cy="6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507" name="Group 53"/>
            <p:cNvGrpSpPr>
              <a:grpSpLocks/>
            </p:cNvGrpSpPr>
            <p:nvPr/>
          </p:nvGrpSpPr>
          <p:grpSpPr bwMode="auto">
            <a:xfrm>
              <a:off x="6375083" y="6033770"/>
              <a:ext cx="306387" cy="222250"/>
              <a:chOff x="3012" y="3543"/>
              <a:chExt cx="193" cy="140"/>
            </a:xfrm>
          </p:grpSpPr>
          <p:grpSp>
            <p:nvGrpSpPr>
              <p:cNvPr id="508" name="Group 54"/>
              <p:cNvGrpSpPr>
                <a:grpSpLocks/>
              </p:cNvGrpSpPr>
              <p:nvPr/>
            </p:nvGrpSpPr>
            <p:grpSpPr bwMode="auto">
              <a:xfrm>
                <a:off x="3012" y="3543"/>
                <a:ext cx="193" cy="140"/>
                <a:chOff x="3012" y="3543"/>
                <a:chExt cx="193" cy="140"/>
              </a:xfrm>
            </p:grpSpPr>
            <p:sp>
              <p:nvSpPr>
                <p:cNvPr id="513" name="Rectangle 55"/>
                <p:cNvSpPr>
                  <a:spLocks noChangeArrowheads="1"/>
                </p:cNvSpPr>
                <p:nvPr/>
              </p:nvSpPr>
              <p:spPr bwMode="auto">
                <a:xfrm>
                  <a:off x="3123" y="3543"/>
                  <a:ext cx="62" cy="40"/>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514" name="Group 56"/>
                <p:cNvGrpSpPr>
                  <a:grpSpLocks/>
                </p:cNvGrpSpPr>
                <p:nvPr/>
              </p:nvGrpSpPr>
              <p:grpSpPr bwMode="auto">
                <a:xfrm>
                  <a:off x="3012" y="3575"/>
                  <a:ext cx="193" cy="108"/>
                  <a:chOff x="3012" y="3575"/>
                  <a:chExt cx="193" cy="108"/>
                </a:xfrm>
              </p:grpSpPr>
              <p:sp>
                <p:nvSpPr>
                  <p:cNvPr id="515" name="Rectangle 57"/>
                  <p:cNvSpPr>
                    <a:spLocks noChangeArrowheads="1"/>
                  </p:cNvSpPr>
                  <p:nvPr/>
                </p:nvSpPr>
                <p:spPr bwMode="auto">
                  <a:xfrm>
                    <a:off x="3018" y="3587"/>
                    <a:ext cx="181" cy="96"/>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16" name="Rectangle 58"/>
                  <p:cNvSpPr>
                    <a:spLocks noChangeArrowheads="1"/>
                  </p:cNvSpPr>
                  <p:nvPr/>
                </p:nvSpPr>
                <p:spPr bwMode="auto">
                  <a:xfrm>
                    <a:off x="3012" y="3575"/>
                    <a:ext cx="193" cy="18"/>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509" name="Group 59"/>
              <p:cNvGrpSpPr>
                <a:grpSpLocks/>
              </p:cNvGrpSpPr>
              <p:nvPr/>
            </p:nvGrpSpPr>
            <p:grpSpPr bwMode="auto">
              <a:xfrm>
                <a:off x="3030" y="3601"/>
                <a:ext cx="155" cy="64"/>
                <a:chOff x="3030" y="3601"/>
                <a:chExt cx="155" cy="64"/>
              </a:xfrm>
            </p:grpSpPr>
            <p:sp>
              <p:nvSpPr>
                <p:cNvPr id="510" name="Rectangle 60"/>
                <p:cNvSpPr>
                  <a:spLocks noChangeArrowheads="1"/>
                </p:cNvSpPr>
                <p:nvPr/>
              </p:nvSpPr>
              <p:spPr bwMode="auto">
                <a:xfrm>
                  <a:off x="3139" y="3601"/>
                  <a:ext cx="46" cy="6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11" name="Rectangle 61"/>
                <p:cNvSpPr>
                  <a:spLocks noChangeArrowheads="1"/>
                </p:cNvSpPr>
                <p:nvPr/>
              </p:nvSpPr>
              <p:spPr bwMode="auto">
                <a:xfrm>
                  <a:off x="3030" y="3601"/>
                  <a:ext cx="44" cy="6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12" name="Rectangle 62"/>
                <p:cNvSpPr>
                  <a:spLocks noChangeArrowheads="1"/>
                </p:cNvSpPr>
                <p:nvPr/>
              </p:nvSpPr>
              <p:spPr bwMode="auto">
                <a:xfrm>
                  <a:off x="3084" y="3601"/>
                  <a:ext cx="47" cy="6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517" name="Group 63"/>
            <p:cNvGrpSpPr>
              <a:grpSpLocks/>
            </p:cNvGrpSpPr>
            <p:nvPr/>
          </p:nvGrpSpPr>
          <p:grpSpPr bwMode="auto">
            <a:xfrm>
              <a:off x="6637020" y="5755958"/>
              <a:ext cx="1195388" cy="525462"/>
              <a:chOff x="3177" y="3368"/>
              <a:chExt cx="753" cy="331"/>
            </a:xfrm>
          </p:grpSpPr>
          <p:grpSp>
            <p:nvGrpSpPr>
              <p:cNvPr id="518" name="Group 64"/>
              <p:cNvGrpSpPr>
                <a:grpSpLocks/>
              </p:cNvGrpSpPr>
              <p:nvPr/>
            </p:nvGrpSpPr>
            <p:grpSpPr bwMode="auto">
              <a:xfrm>
                <a:off x="3177" y="3368"/>
                <a:ext cx="753" cy="331"/>
                <a:chOff x="3177" y="3368"/>
                <a:chExt cx="753" cy="331"/>
              </a:xfrm>
            </p:grpSpPr>
            <p:sp>
              <p:nvSpPr>
                <p:cNvPr id="589" name="Rectangle 65"/>
                <p:cNvSpPr>
                  <a:spLocks noChangeArrowheads="1"/>
                </p:cNvSpPr>
                <p:nvPr/>
              </p:nvSpPr>
              <p:spPr bwMode="auto">
                <a:xfrm>
                  <a:off x="3191" y="3422"/>
                  <a:ext cx="725" cy="277"/>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0" name="Rectangle 66"/>
                <p:cNvSpPr>
                  <a:spLocks noChangeArrowheads="1"/>
                </p:cNvSpPr>
                <p:nvPr/>
              </p:nvSpPr>
              <p:spPr bwMode="auto">
                <a:xfrm>
                  <a:off x="3371" y="3376"/>
                  <a:ext cx="54" cy="36"/>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1" name="Rectangle 67"/>
                <p:cNvSpPr>
                  <a:spLocks noChangeArrowheads="1"/>
                </p:cNvSpPr>
                <p:nvPr/>
              </p:nvSpPr>
              <p:spPr bwMode="auto">
                <a:xfrm>
                  <a:off x="3503" y="3368"/>
                  <a:ext cx="74" cy="4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2" name="Rectangle 68"/>
                <p:cNvSpPr>
                  <a:spLocks noChangeArrowheads="1"/>
                </p:cNvSpPr>
                <p:nvPr/>
              </p:nvSpPr>
              <p:spPr bwMode="auto">
                <a:xfrm>
                  <a:off x="3177" y="3406"/>
                  <a:ext cx="753" cy="24"/>
                </a:xfrm>
                <a:prstGeom prst="rect">
                  <a:avLst/>
                </a:prstGeom>
                <a:solidFill>
                  <a:srgbClr val="C0C0C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3" name="Rectangle 69"/>
                <p:cNvSpPr>
                  <a:spLocks noChangeArrowheads="1"/>
                </p:cNvSpPr>
                <p:nvPr/>
              </p:nvSpPr>
              <p:spPr bwMode="auto">
                <a:xfrm>
                  <a:off x="3191" y="3557"/>
                  <a:ext cx="725" cy="12"/>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19" name="Group 70"/>
              <p:cNvGrpSpPr>
                <a:grpSpLocks/>
              </p:cNvGrpSpPr>
              <p:nvPr/>
            </p:nvGrpSpPr>
            <p:grpSpPr bwMode="auto">
              <a:xfrm>
                <a:off x="3203" y="3446"/>
                <a:ext cx="691" cy="227"/>
                <a:chOff x="3203" y="3446"/>
                <a:chExt cx="691" cy="227"/>
              </a:xfrm>
            </p:grpSpPr>
            <p:grpSp>
              <p:nvGrpSpPr>
                <p:cNvPr id="524" name="Group 71"/>
                <p:cNvGrpSpPr>
                  <a:grpSpLocks/>
                </p:cNvGrpSpPr>
                <p:nvPr/>
              </p:nvGrpSpPr>
              <p:grpSpPr bwMode="auto">
                <a:xfrm>
                  <a:off x="3303" y="3581"/>
                  <a:ext cx="92" cy="92"/>
                  <a:chOff x="3303" y="3581"/>
                  <a:chExt cx="92" cy="92"/>
                </a:xfrm>
              </p:grpSpPr>
              <p:sp>
                <p:nvSpPr>
                  <p:cNvPr id="585" name="Rectangle 72"/>
                  <p:cNvSpPr>
                    <a:spLocks noChangeArrowheads="1"/>
                  </p:cNvSpPr>
                  <p:nvPr/>
                </p:nvSpPr>
                <p:spPr bwMode="auto">
                  <a:xfrm>
                    <a:off x="3307" y="3581"/>
                    <a:ext cx="82" cy="8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6" name="Rectangle 73"/>
                  <p:cNvSpPr>
                    <a:spLocks noChangeArrowheads="1"/>
                  </p:cNvSpPr>
                  <p:nvPr/>
                </p:nvSpPr>
                <p:spPr bwMode="auto">
                  <a:xfrm>
                    <a:off x="3303" y="3665"/>
                    <a:ext cx="92"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7" name="Line 74"/>
                  <p:cNvSpPr>
                    <a:spLocks noChangeShapeType="1"/>
                  </p:cNvSpPr>
                  <p:nvPr/>
                </p:nvSpPr>
                <p:spPr bwMode="auto">
                  <a:xfrm>
                    <a:off x="3347" y="3581"/>
                    <a:ext cx="1" cy="7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8" name="Line 75"/>
                  <p:cNvSpPr>
                    <a:spLocks noChangeShapeType="1"/>
                  </p:cNvSpPr>
                  <p:nvPr/>
                </p:nvSpPr>
                <p:spPr bwMode="auto">
                  <a:xfrm>
                    <a:off x="3307" y="3623"/>
                    <a:ext cx="8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25" name="Group 76"/>
                <p:cNvGrpSpPr>
                  <a:grpSpLocks/>
                </p:cNvGrpSpPr>
                <p:nvPr/>
              </p:nvGrpSpPr>
              <p:grpSpPr bwMode="auto">
                <a:xfrm>
                  <a:off x="3403" y="3581"/>
                  <a:ext cx="92" cy="92"/>
                  <a:chOff x="3403" y="3581"/>
                  <a:chExt cx="92" cy="92"/>
                </a:xfrm>
              </p:grpSpPr>
              <p:sp>
                <p:nvSpPr>
                  <p:cNvPr id="581" name="Rectangle 77"/>
                  <p:cNvSpPr>
                    <a:spLocks noChangeArrowheads="1"/>
                  </p:cNvSpPr>
                  <p:nvPr/>
                </p:nvSpPr>
                <p:spPr bwMode="auto">
                  <a:xfrm>
                    <a:off x="3407" y="3581"/>
                    <a:ext cx="84" cy="8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2" name="Rectangle 78"/>
                  <p:cNvSpPr>
                    <a:spLocks noChangeArrowheads="1"/>
                  </p:cNvSpPr>
                  <p:nvPr/>
                </p:nvSpPr>
                <p:spPr bwMode="auto">
                  <a:xfrm>
                    <a:off x="3403" y="3665"/>
                    <a:ext cx="92"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3" name="Line 79"/>
                  <p:cNvSpPr>
                    <a:spLocks noChangeShapeType="1"/>
                  </p:cNvSpPr>
                  <p:nvPr/>
                </p:nvSpPr>
                <p:spPr bwMode="auto">
                  <a:xfrm>
                    <a:off x="3447" y="3581"/>
                    <a:ext cx="1" cy="7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4" name="Line 80"/>
                  <p:cNvSpPr>
                    <a:spLocks noChangeShapeType="1"/>
                  </p:cNvSpPr>
                  <p:nvPr/>
                </p:nvSpPr>
                <p:spPr bwMode="auto">
                  <a:xfrm>
                    <a:off x="3407" y="3623"/>
                    <a:ext cx="8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26" name="Group 81"/>
                <p:cNvGrpSpPr>
                  <a:grpSpLocks/>
                </p:cNvGrpSpPr>
                <p:nvPr/>
              </p:nvGrpSpPr>
              <p:grpSpPr bwMode="auto">
                <a:xfrm>
                  <a:off x="3802" y="3581"/>
                  <a:ext cx="92" cy="92"/>
                  <a:chOff x="3802" y="3581"/>
                  <a:chExt cx="92" cy="92"/>
                </a:xfrm>
              </p:grpSpPr>
              <p:sp>
                <p:nvSpPr>
                  <p:cNvPr id="577" name="Rectangle 82"/>
                  <p:cNvSpPr>
                    <a:spLocks noChangeArrowheads="1"/>
                  </p:cNvSpPr>
                  <p:nvPr/>
                </p:nvSpPr>
                <p:spPr bwMode="auto">
                  <a:xfrm>
                    <a:off x="3806" y="3581"/>
                    <a:ext cx="82" cy="8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8" name="Rectangle 83"/>
                  <p:cNvSpPr>
                    <a:spLocks noChangeArrowheads="1"/>
                  </p:cNvSpPr>
                  <p:nvPr/>
                </p:nvSpPr>
                <p:spPr bwMode="auto">
                  <a:xfrm>
                    <a:off x="3802" y="3665"/>
                    <a:ext cx="92"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9" name="Line 84"/>
                  <p:cNvSpPr>
                    <a:spLocks noChangeShapeType="1"/>
                  </p:cNvSpPr>
                  <p:nvPr/>
                </p:nvSpPr>
                <p:spPr bwMode="auto">
                  <a:xfrm>
                    <a:off x="3846" y="3581"/>
                    <a:ext cx="1" cy="7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0" name="Line 85"/>
                  <p:cNvSpPr>
                    <a:spLocks noChangeShapeType="1"/>
                  </p:cNvSpPr>
                  <p:nvPr/>
                </p:nvSpPr>
                <p:spPr bwMode="auto">
                  <a:xfrm>
                    <a:off x="3806" y="3623"/>
                    <a:ext cx="8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27" name="Group 86"/>
                <p:cNvGrpSpPr>
                  <a:grpSpLocks/>
                </p:cNvGrpSpPr>
                <p:nvPr/>
              </p:nvGrpSpPr>
              <p:grpSpPr bwMode="auto">
                <a:xfrm>
                  <a:off x="3203" y="3581"/>
                  <a:ext cx="92" cy="92"/>
                  <a:chOff x="3203" y="3581"/>
                  <a:chExt cx="92" cy="92"/>
                </a:xfrm>
              </p:grpSpPr>
              <p:sp>
                <p:nvSpPr>
                  <p:cNvPr id="573" name="Rectangle 87"/>
                  <p:cNvSpPr>
                    <a:spLocks noChangeArrowheads="1"/>
                  </p:cNvSpPr>
                  <p:nvPr/>
                </p:nvSpPr>
                <p:spPr bwMode="auto">
                  <a:xfrm>
                    <a:off x="3207" y="3581"/>
                    <a:ext cx="82" cy="8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4" name="Rectangle 88"/>
                  <p:cNvSpPr>
                    <a:spLocks noChangeArrowheads="1"/>
                  </p:cNvSpPr>
                  <p:nvPr/>
                </p:nvSpPr>
                <p:spPr bwMode="auto">
                  <a:xfrm>
                    <a:off x="3203" y="3665"/>
                    <a:ext cx="92"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5" name="Line 89"/>
                  <p:cNvSpPr>
                    <a:spLocks noChangeShapeType="1"/>
                  </p:cNvSpPr>
                  <p:nvPr/>
                </p:nvSpPr>
                <p:spPr bwMode="auto">
                  <a:xfrm>
                    <a:off x="3247" y="3581"/>
                    <a:ext cx="1" cy="7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6" name="Line 90"/>
                  <p:cNvSpPr>
                    <a:spLocks noChangeShapeType="1"/>
                  </p:cNvSpPr>
                  <p:nvPr/>
                </p:nvSpPr>
                <p:spPr bwMode="auto">
                  <a:xfrm>
                    <a:off x="3207" y="3623"/>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28" name="Group 91"/>
                <p:cNvGrpSpPr>
                  <a:grpSpLocks/>
                </p:cNvGrpSpPr>
                <p:nvPr/>
              </p:nvGrpSpPr>
              <p:grpSpPr bwMode="auto">
                <a:xfrm>
                  <a:off x="3505" y="3446"/>
                  <a:ext cx="90" cy="93"/>
                  <a:chOff x="3505" y="3446"/>
                  <a:chExt cx="90" cy="93"/>
                </a:xfrm>
              </p:grpSpPr>
              <p:sp>
                <p:nvSpPr>
                  <p:cNvPr id="569" name="Rectangle 92"/>
                  <p:cNvSpPr>
                    <a:spLocks noChangeArrowheads="1"/>
                  </p:cNvSpPr>
                  <p:nvPr/>
                </p:nvSpPr>
                <p:spPr bwMode="auto">
                  <a:xfrm>
                    <a:off x="3509"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0" name="Rectangle 93"/>
                  <p:cNvSpPr>
                    <a:spLocks noChangeArrowheads="1"/>
                  </p:cNvSpPr>
                  <p:nvPr/>
                </p:nvSpPr>
                <p:spPr bwMode="auto">
                  <a:xfrm>
                    <a:off x="3505" y="3531"/>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1" name="Line 94"/>
                  <p:cNvSpPr>
                    <a:spLocks noChangeShapeType="1"/>
                  </p:cNvSpPr>
                  <p:nvPr/>
                </p:nvSpPr>
                <p:spPr bwMode="auto">
                  <a:xfrm>
                    <a:off x="3549"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2" name="Line 95"/>
                  <p:cNvSpPr>
                    <a:spLocks noChangeShapeType="1"/>
                  </p:cNvSpPr>
                  <p:nvPr/>
                </p:nvSpPr>
                <p:spPr bwMode="auto">
                  <a:xfrm>
                    <a:off x="3509" y="3488"/>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29" name="Group 96"/>
                <p:cNvGrpSpPr>
                  <a:grpSpLocks/>
                </p:cNvGrpSpPr>
                <p:nvPr/>
              </p:nvGrpSpPr>
              <p:grpSpPr bwMode="auto">
                <a:xfrm>
                  <a:off x="3604" y="3581"/>
                  <a:ext cx="90" cy="92"/>
                  <a:chOff x="3604" y="3581"/>
                  <a:chExt cx="90" cy="92"/>
                </a:xfrm>
              </p:grpSpPr>
              <p:sp>
                <p:nvSpPr>
                  <p:cNvPr id="565" name="Rectangle 97"/>
                  <p:cNvSpPr>
                    <a:spLocks noChangeArrowheads="1"/>
                  </p:cNvSpPr>
                  <p:nvPr/>
                </p:nvSpPr>
                <p:spPr bwMode="auto">
                  <a:xfrm>
                    <a:off x="3608" y="3581"/>
                    <a:ext cx="82" cy="8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6" name="Rectangle 98"/>
                  <p:cNvSpPr>
                    <a:spLocks noChangeArrowheads="1"/>
                  </p:cNvSpPr>
                  <p:nvPr/>
                </p:nvSpPr>
                <p:spPr bwMode="auto">
                  <a:xfrm>
                    <a:off x="3604" y="3665"/>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7" name="Line 99"/>
                  <p:cNvSpPr>
                    <a:spLocks noChangeShapeType="1"/>
                  </p:cNvSpPr>
                  <p:nvPr/>
                </p:nvSpPr>
                <p:spPr bwMode="auto">
                  <a:xfrm>
                    <a:off x="3648" y="3581"/>
                    <a:ext cx="1" cy="7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8" name="Line 100"/>
                  <p:cNvSpPr>
                    <a:spLocks noChangeShapeType="1"/>
                  </p:cNvSpPr>
                  <p:nvPr/>
                </p:nvSpPr>
                <p:spPr bwMode="auto">
                  <a:xfrm>
                    <a:off x="3608" y="3623"/>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0" name="Group 101"/>
                <p:cNvGrpSpPr>
                  <a:grpSpLocks/>
                </p:cNvGrpSpPr>
                <p:nvPr/>
              </p:nvGrpSpPr>
              <p:grpSpPr bwMode="auto">
                <a:xfrm>
                  <a:off x="3702" y="3581"/>
                  <a:ext cx="92" cy="92"/>
                  <a:chOff x="3702" y="3581"/>
                  <a:chExt cx="92" cy="92"/>
                </a:xfrm>
              </p:grpSpPr>
              <p:sp>
                <p:nvSpPr>
                  <p:cNvPr id="561" name="Rectangle 102"/>
                  <p:cNvSpPr>
                    <a:spLocks noChangeArrowheads="1"/>
                  </p:cNvSpPr>
                  <p:nvPr/>
                </p:nvSpPr>
                <p:spPr bwMode="auto">
                  <a:xfrm>
                    <a:off x="3706" y="3581"/>
                    <a:ext cx="84" cy="8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2" name="Rectangle 103"/>
                  <p:cNvSpPr>
                    <a:spLocks noChangeArrowheads="1"/>
                  </p:cNvSpPr>
                  <p:nvPr/>
                </p:nvSpPr>
                <p:spPr bwMode="auto">
                  <a:xfrm>
                    <a:off x="3702" y="3665"/>
                    <a:ext cx="92"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3" name="Line 104"/>
                  <p:cNvSpPr>
                    <a:spLocks noChangeShapeType="1"/>
                  </p:cNvSpPr>
                  <p:nvPr/>
                </p:nvSpPr>
                <p:spPr bwMode="auto">
                  <a:xfrm>
                    <a:off x="3746" y="3581"/>
                    <a:ext cx="1" cy="7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4" name="Line 105"/>
                  <p:cNvSpPr>
                    <a:spLocks noChangeShapeType="1"/>
                  </p:cNvSpPr>
                  <p:nvPr/>
                </p:nvSpPr>
                <p:spPr bwMode="auto">
                  <a:xfrm>
                    <a:off x="3706" y="3623"/>
                    <a:ext cx="8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1" name="Group 106"/>
                <p:cNvGrpSpPr>
                  <a:grpSpLocks/>
                </p:cNvGrpSpPr>
                <p:nvPr/>
              </p:nvGrpSpPr>
              <p:grpSpPr bwMode="auto">
                <a:xfrm>
                  <a:off x="3305" y="3446"/>
                  <a:ext cx="90" cy="93"/>
                  <a:chOff x="3305" y="3446"/>
                  <a:chExt cx="90" cy="93"/>
                </a:xfrm>
              </p:grpSpPr>
              <p:sp>
                <p:nvSpPr>
                  <p:cNvPr id="557" name="Rectangle 107"/>
                  <p:cNvSpPr>
                    <a:spLocks noChangeArrowheads="1"/>
                  </p:cNvSpPr>
                  <p:nvPr/>
                </p:nvSpPr>
                <p:spPr bwMode="auto">
                  <a:xfrm>
                    <a:off x="3309"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8" name="Rectangle 108"/>
                  <p:cNvSpPr>
                    <a:spLocks noChangeArrowheads="1"/>
                  </p:cNvSpPr>
                  <p:nvPr/>
                </p:nvSpPr>
                <p:spPr bwMode="auto">
                  <a:xfrm>
                    <a:off x="3305" y="3531"/>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9" name="Line 109"/>
                  <p:cNvSpPr>
                    <a:spLocks noChangeShapeType="1"/>
                  </p:cNvSpPr>
                  <p:nvPr/>
                </p:nvSpPr>
                <p:spPr bwMode="auto">
                  <a:xfrm>
                    <a:off x="3349"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60" name="Line 110"/>
                  <p:cNvSpPr>
                    <a:spLocks noChangeShapeType="1"/>
                  </p:cNvSpPr>
                  <p:nvPr/>
                </p:nvSpPr>
                <p:spPr bwMode="auto">
                  <a:xfrm>
                    <a:off x="3309" y="3488"/>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2" name="Group 111"/>
                <p:cNvGrpSpPr>
                  <a:grpSpLocks/>
                </p:cNvGrpSpPr>
                <p:nvPr/>
              </p:nvGrpSpPr>
              <p:grpSpPr bwMode="auto">
                <a:xfrm>
                  <a:off x="3405" y="3446"/>
                  <a:ext cx="90" cy="93"/>
                  <a:chOff x="3405" y="3446"/>
                  <a:chExt cx="90" cy="93"/>
                </a:xfrm>
              </p:grpSpPr>
              <p:sp>
                <p:nvSpPr>
                  <p:cNvPr id="553" name="Rectangle 112"/>
                  <p:cNvSpPr>
                    <a:spLocks noChangeArrowheads="1"/>
                  </p:cNvSpPr>
                  <p:nvPr/>
                </p:nvSpPr>
                <p:spPr bwMode="auto">
                  <a:xfrm>
                    <a:off x="3409"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4" name="Rectangle 113"/>
                  <p:cNvSpPr>
                    <a:spLocks noChangeArrowheads="1"/>
                  </p:cNvSpPr>
                  <p:nvPr/>
                </p:nvSpPr>
                <p:spPr bwMode="auto">
                  <a:xfrm>
                    <a:off x="3405" y="3531"/>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5" name="Line 114"/>
                  <p:cNvSpPr>
                    <a:spLocks noChangeShapeType="1"/>
                  </p:cNvSpPr>
                  <p:nvPr/>
                </p:nvSpPr>
                <p:spPr bwMode="auto">
                  <a:xfrm>
                    <a:off x="3449"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6" name="Line 115"/>
                  <p:cNvSpPr>
                    <a:spLocks noChangeShapeType="1"/>
                  </p:cNvSpPr>
                  <p:nvPr/>
                </p:nvSpPr>
                <p:spPr bwMode="auto">
                  <a:xfrm>
                    <a:off x="3409" y="3488"/>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3" name="Group 116"/>
                <p:cNvGrpSpPr>
                  <a:grpSpLocks/>
                </p:cNvGrpSpPr>
                <p:nvPr/>
              </p:nvGrpSpPr>
              <p:grpSpPr bwMode="auto">
                <a:xfrm>
                  <a:off x="3804" y="3446"/>
                  <a:ext cx="90" cy="93"/>
                  <a:chOff x="3804" y="3446"/>
                  <a:chExt cx="90" cy="93"/>
                </a:xfrm>
              </p:grpSpPr>
              <p:sp>
                <p:nvSpPr>
                  <p:cNvPr id="549" name="Rectangle 117"/>
                  <p:cNvSpPr>
                    <a:spLocks noChangeArrowheads="1"/>
                  </p:cNvSpPr>
                  <p:nvPr/>
                </p:nvSpPr>
                <p:spPr bwMode="auto">
                  <a:xfrm>
                    <a:off x="3808"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0" name="Rectangle 118"/>
                  <p:cNvSpPr>
                    <a:spLocks noChangeArrowheads="1"/>
                  </p:cNvSpPr>
                  <p:nvPr/>
                </p:nvSpPr>
                <p:spPr bwMode="auto">
                  <a:xfrm>
                    <a:off x="3804" y="3531"/>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1" name="Line 119"/>
                  <p:cNvSpPr>
                    <a:spLocks noChangeShapeType="1"/>
                  </p:cNvSpPr>
                  <p:nvPr/>
                </p:nvSpPr>
                <p:spPr bwMode="auto">
                  <a:xfrm>
                    <a:off x="3848"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52" name="Line 120"/>
                  <p:cNvSpPr>
                    <a:spLocks noChangeShapeType="1"/>
                  </p:cNvSpPr>
                  <p:nvPr/>
                </p:nvSpPr>
                <p:spPr bwMode="auto">
                  <a:xfrm>
                    <a:off x="3808" y="3488"/>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4" name="Group 121"/>
                <p:cNvGrpSpPr>
                  <a:grpSpLocks/>
                </p:cNvGrpSpPr>
                <p:nvPr/>
              </p:nvGrpSpPr>
              <p:grpSpPr bwMode="auto">
                <a:xfrm>
                  <a:off x="3205" y="3446"/>
                  <a:ext cx="90" cy="93"/>
                  <a:chOff x="3205" y="3446"/>
                  <a:chExt cx="90" cy="93"/>
                </a:xfrm>
              </p:grpSpPr>
              <p:sp>
                <p:nvSpPr>
                  <p:cNvPr id="545" name="Rectangle 122"/>
                  <p:cNvSpPr>
                    <a:spLocks noChangeArrowheads="1"/>
                  </p:cNvSpPr>
                  <p:nvPr/>
                </p:nvSpPr>
                <p:spPr bwMode="auto">
                  <a:xfrm>
                    <a:off x="3209"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6" name="Rectangle 123"/>
                  <p:cNvSpPr>
                    <a:spLocks noChangeArrowheads="1"/>
                  </p:cNvSpPr>
                  <p:nvPr/>
                </p:nvSpPr>
                <p:spPr bwMode="auto">
                  <a:xfrm>
                    <a:off x="3205" y="3531"/>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7" name="Line 124"/>
                  <p:cNvSpPr>
                    <a:spLocks noChangeShapeType="1"/>
                  </p:cNvSpPr>
                  <p:nvPr/>
                </p:nvSpPr>
                <p:spPr bwMode="auto">
                  <a:xfrm>
                    <a:off x="3249"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8" name="Line 125"/>
                  <p:cNvSpPr>
                    <a:spLocks noChangeShapeType="1"/>
                  </p:cNvSpPr>
                  <p:nvPr/>
                </p:nvSpPr>
                <p:spPr bwMode="auto">
                  <a:xfrm>
                    <a:off x="3209" y="3488"/>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5" name="Group 126"/>
                <p:cNvGrpSpPr>
                  <a:grpSpLocks/>
                </p:cNvGrpSpPr>
                <p:nvPr/>
              </p:nvGrpSpPr>
              <p:grpSpPr bwMode="auto">
                <a:xfrm>
                  <a:off x="3604" y="3446"/>
                  <a:ext cx="92" cy="93"/>
                  <a:chOff x="3604" y="3446"/>
                  <a:chExt cx="92" cy="93"/>
                </a:xfrm>
              </p:grpSpPr>
              <p:sp>
                <p:nvSpPr>
                  <p:cNvPr id="541" name="Rectangle 127"/>
                  <p:cNvSpPr>
                    <a:spLocks noChangeArrowheads="1"/>
                  </p:cNvSpPr>
                  <p:nvPr/>
                </p:nvSpPr>
                <p:spPr bwMode="auto">
                  <a:xfrm>
                    <a:off x="3608"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2" name="Rectangle 128"/>
                  <p:cNvSpPr>
                    <a:spLocks noChangeArrowheads="1"/>
                  </p:cNvSpPr>
                  <p:nvPr/>
                </p:nvSpPr>
                <p:spPr bwMode="auto">
                  <a:xfrm>
                    <a:off x="3604" y="3531"/>
                    <a:ext cx="92"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3" name="Line 129"/>
                  <p:cNvSpPr>
                    <a:spLocks noChangeShapeType="1"/>
                  </p:cNvSpPr>
                  <p:nvPr/>
                </p:nvSpPr>
                <p:spPr bwMode="auto">
                  <a:xfrm>
                    <a:off x="3648"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4" name="Line 130"/>
                  <p:cNvSpPr>
                    <a:spLocks noChangeShapeType="1"/>
                  </p:cNvSpPr>
                  <p:nvPr/>
                </p:nvSpPr>
                <p:spPr bwMode="auto">
                  <a:xfrm>
                    <a:off x="3608" y="3488"/>
                    <a:ext cx="8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36" name="Group 131"/>
                <p:cNvGrpSpPr>
                  <a:grpSpLocks/>
                </p:cNvGrpSpPr>
                <p:nvPr/>
              </p:nvGrpSpPr>
              <p:grpSpPr bwMode="auto">
                <a:xfrm>
                  <a:off x="3704" y="3446"/>
                  <a:ext cx="90" cy="93"/>
                  <a:chOff x="3704" y="3446"/>
                  <a:chExt cx="90" cy="93"/>
                </a:xfrm>
              </p:grpSpPr>
              <p:sp>
                <p:nvSpPr>
                  <p:cNvPr id="537" name="Rectangle 132"/>
                  <p:cNvSpPr>
                    <a:spLocks noChangeArrowheads="1"/>
                  </p:cNvSpPr>
                  <p:nvPr/>
                </p:nvSpPr>
                <p:spPr bwMode="auto">
                  <a:xfrm>
                    <a:off x="3708" y="3446"/>
                    <a:ext cx="82" cy="85"/>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38" name="Rectangle 133"/>
                  <p:cNvSpPr>
                    <a:spLocks noChangeArrowheads="1"/>
                  </p:cNvSpPr>
                  <p:nvPr/>
                </p:nvSpPr>
                <p:spPr bwMode="auto">
                  <a:xfrm>
                    <a:off x="3704" y="3531"/>
                    <a:ext cx="90" cy="8"/>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39" name="Line 134"/>
                  <p:cNvSpPr>
                    <a:spLocks noChangeShapeType="1"/>
                  </p:cNvSpPr>
                  <p:nvPr/>
                </p:nvSpPr>
                <p:spPr bwMode="auto">
                  <a:xfrm>
                    <a:off x="3748" y="3446"/>
                    <a:ext cx="1" cy="7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40" name="Line 135"/>
                  <p:cNvSpPr>
                    <a:spLocks noChangeShapeType="1"/>
                  </p:cNvSpPr>
                  <p:nvPr/>
                </p:nvSpPr>
                <p:spPr bwMode="auto">
                  <a:xfrm>
                    <a:off x="3708" y="3488"/>
                    <a:ext cx="7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520" name="Group 136"/>
              <p:cNvGrpSpPr>
                <a:grpSpLocks/>
              </p:cNvGrpSpPr>
              <p:nvPr/>
            </p:nvGrpSpPr>
            <p:grpSpPr bwMode="auto">
              <a:xfrm>
                <a:off x="3507" y="3573"/>
                <a:ext cx="84" cy="126"/>
                <a:chOff x="3507" y="3573"/>
                <a:chExt cx="84" cy="126"/>
              </a:xfrm>
            </p:grpSpPr>
            <p:sp>
              <p:nvSpPr>
                <p:cNvPr id="521" name="Rectangle 137"/>
                <p:cNvSpPr>
                  <a:spLocks noChangeArrowheads="1"/>
                </p:cNvSpPr>
                <p:nvPr/>
              </p:nvSpPr>
              <p:spPr bwMode="auto">
                <a:xfrm>
                  <a:off x="3507" y="3573"/>
                  <a:ext cx="84" cy="126"/>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22" name="Rectangle 138"/>
                <p:cNvSpPr>
                  <a:spLocks noChangeArrowheads="1"/>
                </p:cNvSpPr>
                <p:nvPr/>
              </p:nvSpPr>
              <p:spPr bwMode="auto">
                <a:xfrm>
                  <a:off x="3515" y="3587"/>
                  <a:ext cx="66" cy="104"/>
                </a:xfrm>
                <a:prstGeom prst="rect">
                  <a:avLst/>
                </a:prstGeom>
                <a:solidFill>
                  <a:srgbClr val="808080"/>
                </a:solidFill>
                <a:ln w="635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23" name="Oval 139"/>
                <p:cNvSpPr>
                  <a:spLocks noChangeArrowheads="1"/>
                </p:cNvSpPr>
                <p:nvPr/>
              </p:nvSpPr>
              <p:spPr bwMode="auto">
                <a:xfrm>
                  <a:off x="3567" y="3637"/>
                  <a:ext cx="6" cy="6"/>
                </a:xfrm>
                <a:prstGeom prst="ellipse">
                  <a:avLst/>
                </a:prstGeom>
                <a:solidFill>
                  <a:srgbClr val="C0C0C0"/>
                </a:solidFill>
                <a:ln w="635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594" name="Group 140"/>
            <p:cNvGrpSpPr>
              <a:grpSpLocks/>
            </p:cNvGrpSpPr>
            <p:nvPr/>
          </p:nvGrpSpPr>
          <p:grpSpPr bwMode="auto">
            <a:xfrm>
              <a:off x="6119495" y="2074545"/>
              <a:ext cx="1571625" cy="1212850"/>
              <a:chOff x="3088" y="761"/>
              <a:chExt cx="990" cy="764"/>
            </a:xfrm>
          </p:grpSpPr>
          <p:grpSp>
            <p:nvGrpSpPr>
              <p:cNvPr id="595" name="Group 141"/>
              <p:cNvGrpSpPr>
                <a:grpSpLocks/>
              </p:cNvGrpSpPr>
              <p:nvPr/>
            </p:nvGrpSpPr>
            <p:grpSpPr bwMode="auto">
              <a:xfrm>
                <a:off x="3143" y="816"/>
                <a:ext cx="935" cy="709"/>
                <a:chOff x="3143" y="816"/>
                <a:chExt cx="935" cy="709"/>
              </a:xfrm>
            </p:grpSpPr>
            <p:grpSp>
              <p:nvGrpSpPr>
                <p:cNvPr id="798" name="Group 142"/>
                <p:cNvGrpSpPr>
                  <a:grpSpLocks/>
                </p:cNvGrpSpPr>
                <p:nvPr/>
              </p:nvGrpSpPr>
              <p:grpSpPr bwMode="auto">
                <a:xfrm>
                  <a:off x="3143" y="816"/>
                  <a:ext cx="935" cy="709"/>
                  <a:chOff x="3143" y="816"/>
                  <a:chExt cx="935" cy="709"/>
                </a:xfrm>
              </p:grpSpPr>
              <p:sp>
                <p:nvSpPr>
                  <p:cNvPr id="814" name="Rectangle 143"/>
                  <p:cNvSpPr>
                    <a:spLocks noChangeArrowheads="1"/>
                  </p:cNvSpPr>
                  <p:nvPr/>
                </p:nvSpPr>
                <p:spPr bwMode="auto">
                  <a:xfrm>
                    <a:off x="3143" y="816"/>
                    <a:ext cx="935" cy="709"/>
                  </a:xfrm>
                  <a:prstGeom prst="rect">
                    <a:avLst/>
                  </a:prstGeom>
                  <a:solidFill>
                    <a:srgbClr val="808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5" name="Rectangle 144"/>
                  <p:cNvSpPr>
                    <a:spLocks noChangeArrowheads="1"/>
                  </p:cNvSpPr>
                  <p:nvPr/>
                </p:nvSpPr>
                <p:spPr bwMode="auto">
                  <a:xfrm>
                    <a:off x="3143" y="816"/>
                    <a:ext cx="935" cy="70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99" name="Group 145"/>
                <p:cNvGrpSpPr>
                  <a:grpSpLocks/>
                </p:cNvGrpSpPr>
                <p:nvPr/>
              </p:nvGrpSpPr>
              <p:grpSpPr bwMode="auto">
                <a:xfrm>
                  <a:off x="3147" y="930"/>
                  <a:ext cx="927" cy="495"/>
                  <a:chOff x="3147" y="930"/>
                  <a:chExt cx="927" cy="495"/>
                </a:xfrm>
              </p:grpSpPr>
              <p:sp>
                <p:nvSpPr>
                  <p:cNvPr id="806" name="Line 146"/>
                  <p:cNvSpPr>
                    <a:spLocks noChangeShapeType="1"/>
                  </p:cNvSpPr>
                  <p:nvPr/>
                </p:nvSpPr>
                <p:spPr bwMode="auto">
                  <a:xfrm>
                    <a:off x="3147" y="1232"/>
                    <a:ext cx="923"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7" name="Line 147"/>
                  <p:cNvSpPr>
                    <a:spLocks noChangeShapeType="1"/>
                  </p:cNvSpPr>
                  <p:nvPr/>
                </p:nvSpPr>
                <p:spPr bwMode="auto">
                  <a:xfrm>
                    <a:off x="3147" y="1326"/>
                    <a:ext cx="923"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8" name="Line 148"/>
                  <p:cNvSpPr>
                    <a:spLocks noChangeShapeType="1"/>
                  </p:cNvSpPr>
                  <p:nvPr/>
                </p:nvSpPr>
                <p:spPr bwMode="auto">
                  <a:xfrm>
                    <a:off x="3147" y="1136"/>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9" name="Line 149"/>
                  <p:cNvSpPr>
                    <a:spLocks noChangeShapeType="1"/>
                  </p:cNvSpPr>
                  <p:nvPr/>
                </p:nvSpPr>
                <p:spPr bwMode="auto">
                  <a:xfrm>
                    <a:off x="3147" y="1423"/>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0" name="Line 150"/>
                  <p:cNvSpPr>
                    <a:spLocks noChangeShapeType="1"/>
                  </p:cNvSpPr>
                  <p:nvPr/>
                </p:nvSpPr>
                <p:spPr bwMode="auto">
                  <a:xfrm>
                    <a:off x="3147" y="1038"/>
                    <a:ext cx="923"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11" name="Group 151"/>
                  <p:cNvGrpSpPr>
                    <a:grpSpLocks/>
                  </p:cNvGrpSpPr>
                  <p:nvPr/>
                </p:nvGrpSpPr>
                <p:grpSpPr bwMode="auto">
                  <a:xfrm>
                    <a:off x="3147" y="930"/>
                    <a:ext cx="927" cy="9"/>
                    <a:chOff x="3147" y="930"/>
                    <a:chExt cx="927" cy="9"/>
                  </a:xfrm>
                </p:grpSpPr>
                <p:sp>
                  <p:nvSpPr>
                    <p:cNvPr id="812" name="Line 152"/>
                    <p:cNvSpPr>
                      <a:spLocks noChangeShapeType="1"/>
                    </p:cNvSpPr>
                    <p:nvPr/>
                  </p:nvSpPr>
                  <p:spPr bwMode="auto">
                    <a:xfrm>
                      <a:off x="3147" y="938"/>
                      <a:ext cx="92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3" name="Line 153"/>
                    <p:cNvSpPr>
                      <a:spLocks noChangeShapeType="1"/>
                    </p:cNvSpPr>
                    <p:nvPr/>
                  </p:nvSpPr>
                  <p:spPr bwMode="auto">
                    <a:xfrm>
                      <a:off x="3147" y="930"/>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sp>
              <p:nvSpPr>
                <p:cNvPr id="800" name="Line 154"/>
                <p:cNvSpPr>
                  <a:spLocks noChangeShapeType="1"/>
                </p:cNvSpPr>
                <p:nvPr/>
              </p:nvSpPr>
              <p:spPr bwMode="auto">
                <a:xfrm flipV="1">
                  <a:off x="3273" y="934"/>
                  <a:ext cx="1" cy="5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1" name="Line 155"/>
                <p:cNvSpPr>
                  <a:spLocks noChangeShapeType="1"/>
                </p:cNvSpPr>
                <p:nvPr/>
              </p:nvSpPr>
              <p:spPr bwMode="auto">
                <a:xfrm flipV="1">
                  <a:off x="3543" y="934"/>
                  <a:ext cx="1" cy="5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2" name="Line 156"/>
                <p:cNvSpPr>
                  <a:spLocks noChangeShapeType="1"/>
                </p:cNvSpPr>
                <p:nvPr/>
              </p:nvSpPr>
              <p:spPr bwMode="auto">
                <a:xfrm>
                  <a:off x="3411" y="942"/>
                  <a:ext cx="1" cy="5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3" name="Line 157"/>
                <p:cNvSpPr>
                  <a:spLocks noChangeShapeType="1"/>
                </p:cNvSpPr>
                <p:nvPr/>
              </p:nvSpPr>
              <p:spPr bwMode="auto">
                <a:xfrm flipV="1">
                  <a:off x="3676" y="934"/>
                  <a:ext cx="2" cy="5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4" name="Line 158"/>
                <p:cNvSpPr>
                  <a:spLocks noChangeShapeType="1"/>
                </p:cNvSpPr>
                <p:nvPr/>
              </p:nvSpPr>
              <p:spPr bwMode="auto">
                <a:xfrm flipV="1">
                  <a:off x="3942" y="934"/>
                  <a:ext cx="2" cy="5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5" name="Line 159"/>
                <p:cNvSpPr>
                  <a:spLocks noChangeShapeType="1"/>
                </p:cNvSpPr>
                <p:nvPr/>
              </p:nvSpPr>
              <p:spPr bwMode="auto">
                <a:xfrm>
                  <a:off x="3812" y="942"/>
                  <a:ext cx="1" cy="5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96" name="Group 160"/>
              <p:cNvGrpSpPr>
                <a:grpSpLocks/>
              </p:cNvGrpSpPr>
              <p:nvPr/>
            </p:nvGrpSpPr>
            <p:grpSpPr bwMode="auto">
              <a:xfrm>
                <a:off x="3133" y="807"/>
                <a:ext cx="935" cy="712"/>
                <a:chOff x="3133" y="807"/>
                <a:chExt cx="935" cy="712"/>
              </a:xfrm>
            </p:grpSpPr>
            <p:grpSp>
              <p:nvGrpSpPr>
                <p:cNvPr id="780" name="Group 161"/>
                <p:cNvGrpSpPr>
                  <a:grpSpLocks/>
                </p:cNvGrpSpPr>
                <p:nvPr/>
              </p:nvGrpSpPr>
              <p:grpSpPr bwMode="auto">
                <a:xfrm>
                  <a:off x="3133" y="807"/>
                  <a:ext cx="935" cy="708"/>
                  <a:chOff x="3133" y="807"/>
                  <a:chExt cx="935" cy="708"/>
                </a:xfrm>
              </p:grpSpPr>
              <p:sp>
                <p:nvSpPr>
                  <p:cNvPr id="796" name="Rectangle 162"/>
                  <p:cNvSpPr>
                    <a:spLocks noChangeArrowheads="1"/>
                  </p:cNvSpPr>
                  <p:nvPr/>
                </p:nvSpPr>
                <p:spPr bwMode="auto">
                  <a:xfrm>
                    <a:off x="3133" y="807"/>
                    <a:ext cx="935" cy="708"/>
                  </a:xfrm>
                  <a:prstGeom prst="rect">
                    <a:avLst/>
                  </a:prstGeom>
                  <a:solidFill>
                    <a:srgbClr val="A0A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7" name="Rectangle 163"/>
                  <p:cNvSpPr>
                    <a:spLocks noChangeArrowheads="1"/>
                  </p:cNvSpPr>
                  <p:nvPr/>
                </p:nvSpPr>
                <p:spPr bwMode="auto">
                  <a:xfrm>
                    <a:off x="3133" y="807"/>
                    <a:ext cx="935" cy="7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81" name="Group 164"/>
                <p:cNvGrpSpPr>
                  <a:grpSpLocks/>
                </p:cNvGrpSpPr>
                <p:nvPr/>
              </p:nvGrpSpPr>
              <p:grpSpPr bwMode="auto">
                <a:xfrm>
                  <a:off x="3137" y="922"/>
                  <a:ext cx="927" cy="494"/>
                  <a:chOff x="3137" y="922"/>
                  <a:chExt cx="927" cy="494"/>
                </a:xfrm>
              </p:grpSpPr>
              <p:sp>
                <p:nvSpPr>
                  <p:cNvPr id="788" name="Line 165"/>
                  <p:cNvSpPr>
                    <a:spLocks noChangeShapeType="1"/>
                  </p:cNvSpPr>
                  <p:nvPr/>
                </p:nvSpPr>
                <p:spPr bwMode="auto">
                  <a:xfrm>
                    <a:off x="3137" y="1224"/>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9" name="Line 166"/>
                  <p:cNvSpPr>
                    <a:spLocks noChangeShapeType="1"/>
                  </p:cNvSpPr>
                  <p:nvPr/>
                </p:nvSpPr>
                <p:spPr bwMode="auto">
                  <a:xfrm>
                    <a:off x="3137" y="1318"/>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0" name="Line 167"/>
                  <p:cNvSpPr>
                    <a:spLocks noChangeShapeType="1"/>
                  </p:cNvSpPr>
                  <p:nvPr/>
                </p:nvSpPr>
                <p:spPr bwMode="auto">
                  <a:xfrm>
                    <a:off x="3137" y="1126"/>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1" name="Line 168"/>
                  <p:cNvSpPr>
                    <a:spLocks noChangeShapeType="1"/>
                  </p:cNvSpPr>
                  <p:nvPr/>
                </p:nvSpPr>
                <p:spPr bwMode="auto">
                  <a:xfrm>
                    <a:off x="3137" y="1415"/>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2" name="Line 169"/>
                  <p:cNvSpPr>
                    <a:spLocks noChangeShapeType="1"/>
                  </p:cNvSpPr>
                  <p:nvPr/>
                </p:nvSpPr>
                <p:spPr bwMode="auto">
                  <a:xfrm>
                    <a:off x="3137" y="1030"/>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93" name="Group 170"/>
                  <p:cNvGrpSpPr>
                    <a:grpSpLocks/>
                  </p:cNvGrpSpPr>
                  <p:nvPr/>
                </p:nvGrpSpPr>
                <p:grpSpPr bwMode="auto">
                  <a:xfrm>
                    <a:off x="3137" y="922"/>
                    <a:ext cx="927" cy="8"/>
                    <a:chOff x="3137" y="922"/>
                    <a:chExt cx="927" cy="8"/>
                  </a:xfrm>
                </p:grpSpPr>
                <p:sp>
                  <p:nvSpPr>
                    <p:cNvPr id="794" name="Line 171"/>
                    <p:cNvSpPr>
                      <a:spLocks noChangeShapeType="1"/>
                    </p:cNvSpPr>
                    <p:nvPr/>
                  </p:nvSpPr>
                  <p:spPr bwMode="auto">
                    <a:xfrm>
                      <a:off x="3137" y="928"/>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5" name="Line 172"/>
                    <p:cNvSpPr>
                      <a:spLocks noChangeShapeType="1"/>
                    </p:cNvSpPr>
                    <p:nvPr/>
                  </p:nvSpPr>
                  <p:spPr bwMode="auto">
                    <a:xfrm>
                      <a:off x="3137" y="922"/>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sp>
              <p:nvSpPr>
                <p:cNvPr id="782" name="Line 173"/>
                <p:cNvSpPr>
                  <a:spLocks noChangeShapeType="1"/>
                </p:cNvSpPr>
                <p:nvPr/>
              </p:nvSpPr>
              <p:spPr bwMode="auto">
                <a:xfrm>
                  <a:off x="3267" y="934"/>
                  <a:ext cx="1"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3" name="Line 174"/>
                <p:cNvSpPr>
                  <a:spLocks noChangeShapeType="1"/>
                </p:cNvSpPr>
                <p:nvPr/>
              </p:nvSpPr>
              <p:spPr bwMode="auto">
                <a:xfrm>
                  <a:off x="3533" y="934"/>
                  <a:ext cx="2"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4" name="Line 175"/>
                <p:cNvSpPr>
                  <a:spLocks noChangeShapeType="1"/>
                </p:cNvSpPr>
                <p:nvPr/>
              </p:nvSpPr>
              <p:spPr bwMode="auto">
                <a:xfrm>
                  <a:off x="3401" y="934"/>
                  <a:ext cx="2"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5" name="Line 176"/>
                <p:cNvSpPr>
                  <a:spLocks noChangeShapeType="1"/>
                </p:cNvSpPr>
                <p:nvPr/>
              </p:nvSpPr>
              <p:spPr bwMode="auto">
                <a:xfrm flipV="1">
                  <a:off x="3670" y="924"/>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6" name="Line 177"/>
                <p:cNvSpPr>
                  <a:spLocks noChangeShapeType="1"/>
                </p:cNvSpPr>
                <p:nvPr/>
              </p:nvSpPr>
              <p:spPr bwMode="auto">
                <a:xfrm>
                  <a:off x="3934" y="934"/>
                  <a:ext cx="2"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7" name="Line 178"/>
                <p:cNvSpPr>
                  <a:spLocks noChangeShapeType="1"/>
                </p:cNvSpPr>
                <p:nvPr/>
              </p:nvSpPr>
              <p:spPr bwMode="auto">
                <a:xfrm>
                  <a:off x="3800" y="934"/>
                  <a:ext cx="1"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97" name="Group 179"/>
              <p:cNvGrpSpPr>
                <a:grpSpLocks/>
              </p:cNvGrpSpPr>
              <p:nvPr/>
            </p:nvGrpSpPr>
            <p:grpSpPr bwMode="auto">
              <a:xfrm>
                <a:off x="3125" y="797"/>
                <a:ext cx="935" cy="716"/>
                <a:chOff x="3125" y="797"/>
                <a:chExt cx="935" cy="716"/>
              </a:xfrm>
            </p:grpSpPr>
            <p:grpSp>
              <p:nvGrpSpPr>
                <p:cNvPr id="763" name="Group 180"/>
                <p:cNvGrpSpPr>
                  <a:grpSpLocks/>
                </p:cNvGrpSpPr>
                <p:nvPr/>
              </p:nvGrpSpPr>
              <p:grpSpPr bwMode="auto">
                <a:xfrm>
                  <a:off x="3125" y="797"/>
                  <a:ext cx="935" cy="712"/>
                  <a:chOff x="3125" y="797"/>
                  <a:chExt cx="935" cy="712"/>
                </a:xfrm>
              </p:grpSpPr>
              <p:sp>
                <p:nvSpPr>
                  <p:cNvPr id="778" name="Rectangle 181"/>
                  <p:cNvSpPr>
                    <a:spLocks noChangeArrowheads="1"/>
                  </p:cNvSpPr>
                  <p:nvPr/>
                </p:nvSpPr>
                <p:spPr bwMode="auto">
                  <a:xfrm>
                    <a:off x="3125" y="797"/>
                    <a:ext cx="935" cy="712"/>
                  </a:xfrm>
                  <a:prstGeom prst="rect">
                    <a:avLst/>
                  </a:prstGeom>
                  <a:solidFill>
                    <a:srgbClr val="C0C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9" name="Rectangle 182"/>
                  <p:cNvSpPr>
                    <a:spLocks noChangeArrowheads="1"/>
                  </p:cNvSpPr>
                  <p:nvPr/>
                </p:nvSpPr>
                <p:spPr bwMode="auto">
                  <a:xfrm>
                    <a:off x="3125" y="797"/>
                    <a:ext cx="935" cy="7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764" name="Line 183"/>
                <p:cNvSpPr>
                  <a:spLocks noChangeShapeType="1"/>
                </p:cNvSpPr>
                <p:nvPr/>
              </p:nvSpPr>
              <p:spPr bwMode="auto">
                <a:xfrm>
                  <a:off x="3129" y="1214"/>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5" name="Line 184"/>
                <p:cNvSpPr>
                  <a:spLocks noChangeShapeType="1"/>
                </p:cNvSpPr>
                <p:nvPr/>
              </p:nvSpPr>
              <p:spPr bwMode="auto">
                <a:xfrm>
                  <a:off x="3129" y="1310"/>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6" name="Line 185"/>
                <p:cNvSpPr>
                  <a:spLocks noChangeShapeType="1"/>
                </p:cNvSpPr>
                <p:nvPr/>
              </p:nvSpPr>
              <p:spPr bwMode="auto">
                <a:xfrm>
                  <a:off x="3129" y="1118"/>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7" name="Line 186"/>
                <p:cNvSpPr>
                  <a:spLocks noChangeShapeType="1"/>
                </p:cNvSpPr>
                <p:nvPr/>
              </p:nvSpPr>
              <p:spPr bwMode="auto">
                <a:xfrm>
                  <a:off x="3129" y="1405"/>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8" name="Line 187"/>
                <p:cNvSpPr>
                  <a:spLocks noChangeShapeType="1"/>
                </p:cNvSpPr>
                <p:nvPr/>
              </p:nvSpPr>
              <p:spPr bwMode="auto">
                <a:xfrm>
                  <a:off x="3129" y="1020"/>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69" name="Group 188"/>
                <p:cNvGrpSpPr>
                  <a:grpSpLocks/>
                </p:cNvGrpSpPr>
                <p:nvPr/>
              </p:nvGrpSpPr>
              <p:grpSpPr bwMode="auto">
                <a:xfrm>
                  <a:off x="3129" y="912"/>
                  <a:ext cx="927" cy="9"/>
                  <a:chOff x="3129" y="912"/>
                  <a:chExt cx="927" cy="9"/>
                </a:xfrm>
              </p:grpSpPr>
              <p:sp>
                <p:nvSpPr>
                  <p:cNvPr id="776" name="Line 189"/>
                  <p:cNvSpPr>
                    <a:spLocks noChangeShapeType="1"/>
                  </p:cNvSpPr>
                  <p:nvPr/>
                </p:nvSpPr>
                <p:spPr bwMode="auto">
                  <a:xfrm>
                    <a:off x="3129" y="920"/>
                    <a:ext cx="927"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7" name="Line 190"/>
                  <p:cNvSpPr>
                    <a:spLocks noChangeShapeType="1"/>
                  </p:cNvSpPr>
                  <p:nvPr/>
                </p:nvSpPr>
                <p:spPr bwMode="auto">
                  <a:xfrm>
                    <a:off x="3129" y="912"/>
                    <a:ext cx="927"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770" name="Line 191"/>
                <p:cNvSpPr>
                  <a:spLocks noChangeShapeType="1"/>
                </p:cNvSpPr>
                <p:nvPr/>
              </p:nvSpPr>
              <p:spPr bwMode="auto">
                <a:xfrm flipV="1">
                  <a:off x="3257" y="916"/>
                  <a:ext cx="2"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1" name="Line 192"/>
                <p:cNvSpPr>
                  <a:spLocks noChangeShapeType="1"/>
                </p:cNvSpPr>
                <p:nvPr/>
              </p:nvSpPr>
              <p:spPr bwMode="auto">
                <a:xfrm flipV="1">
                  <a:off x="3525" y="916"/>
                  <a:ext cx="1" cy="5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2" name="Line 193"/>
                <p:cNvSpPr>
                  <a:spLocks noChangeShapeType="1"/>
                </p:cNvSpPr>
                <p:nvPr/>
              </p:nvSpPr>
              <p:spPr bwMode="auto">
                <a:xfrm flipV="1">
                  <a:off x="3393" y="916"/>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3" name="Line 194"/>
                <p:cNvSpPr>
                  <a:spLocks noChangeShapeType="1"/>
                </p:cNvSpPr>
                <p:nvPr/>
              </p:nvSpPr>
              <p:spPr bwMode="auto">
                <a:xfrm flipV="1">
                  <a:off x="3658" y="916"/>
                  <a:ext cx="2" cy="5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4" name="Line 195"/>
                <p:cNvSpPr>
                  <a:spLocks noChangeShapeType="1"/>
                </p:cNvSpPr>
                <p:nvPr/>
              </p:nvSpPr>
              <p:spPr bwMode="auto">
                <a:xfrm flipV="1">
                  <a:off x="3926" y="916"/>
                  <a:ext cx="1" cy="5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5" name="Line 196"/>
                <p:cNvSpPr>
                  <a:spLocks noChangeShapeType="1"/>
                </p:cNvSpPr>
                <p:nvPr/>
              </p:nvSpPr>
              <p:spPr bwMode="auto">
                <a:xfrm flipV="1">
                  <a:off x="3790" y="916"/>
                  <a:ext cx="2" cy="5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98" name="Group 197"/>
              <p:cNvGrpSpPr>
                <a:grpSpLocks/>
              </p:cNvGrpSpPr>
              <p:nvPr/>
            </p:nvGrpSpPr>
            <p:grpSpPr bwMode="auto">
              <a:xfrm>
                <a:off x="3114" y="787"/>
                <a:ext cx="938" cy="714"/>
                <a:chOff x="3114" y="787"/>
                <a:chExt cx="938" cy="714"/>
              </a:xfrm>
            </p:grpSpPr>
            <p:grpSp>
              <p:nvGrpSpPr>
                <p:cNvPr id="746" name="Group 198"/>
                <p:cNvGrpSpPr>
                  <a:grpSpLocks/>
                </p:cNvGrpSpPr>
                <p:nvPr/>
              </p:nvGrpSpPr>
              <p:grpSpPr bwMode="auto">
                <a:xfrm>
                  <a:off x="3114" y="787"/>
                  <a:ext cx="938" cy="710"/>
                  <a:chOff x="3114" y="787"/>
                  <a:chExt cx="938" cy="710"/>
                </a:xfrm>
              </p:grpSpPr>
              <p:sp>
                <p:nvSpPr>
                  <p:cNvPr id="761" name="Rectangle 199"/>
                  <p:cNvSpPr>
                    <a:spLocks noChangeArrowheads="1"/>
                  </p:cNvSpPr>
                  <p:nvPr/>
                </p:nvSpPr>
                <p:spPr bwMode="auto">
                  <a:xfrm>
                    <a:off x="3114" y="787"/>
                    <a:ext cx="938" cy="710"/>
                  </a:xfrm>
                  <a:prstGeom prst="rect">
                    <a:avLst/>
                  </a:prstGeom>
                  <a:solidFill>
                    <a:srgbClr val="C0C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2" name="Rectangle 200"/>
                  <p:cNvSpPr>
                    <a:spLocks noChangeArrowheads="1"/>
                  </p:cNvSpPr>
                  <p:nvPr/>
                </p:nvSpPr>
                <p:spPr bwMode="auto">
                  <a:xfrm>
                    <a:off x="3114" y="787"/>
                    <a:ext cx="938" cy="71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747" name="Line 201"/>
                <p:cNvSpPr>
                  <a:spLocks noChangeShapeType="1"/>
                </p:cNvSpPr>
                <p:nvPr/>
              </p:nvSpPr>
              <p:spPr bwMode="auto">
                <a:xfrm>
                  <a:off x="3118" y="1206"/>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8" name="Line 202"/>
                <p:cNvSpPr>
                  <a:spLocks noChangeShapeType="1"/>
                </p:cNvSpPr>
                <p:nvPr/>
              </p:nvSpPr>
              <p:spPr bwMode="auto">
                <a:xfrm>
                  <a:off x="3118" y="1300"/>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9" name="Line 203"/>
                <p:cNvSpPr>
                  <a:spLocks noChangeShapeType="1"/>
                </p:cNvSpPr>
                <p:nvPr/>
              </p:nvSpPr>
              <p:spPr bwMode="auto">
                <a:xfrm>
                  <a:off x="3118" y="1108"/>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0" name="Line 204"/>
                <p:cNvSpPr>
                  <a:spLocks noChangeShapeType="1"/>
                </p:cNvSpPr>
                <p:nvPr/>
              </p:nvSpPr>
              <p:spPr bwMode="auto">
                <a:xfrm>
                  <a:off x="3118" y="1399"/>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1" name="Line 205"/>
                <p:cNvSpPr>
                  <a:spLocks noChangeShapeType="1"/>
                </p:cNvSpPr>
                <p:nvPr/>
              </p:nvSpPr>
              <p:spPr bwMode="auto">
                <a:xfrm>
                  <a:off x="3118" y="1012"/>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52" name="Group 206"/>
                <p:cNvGrpSpPr>
                  <a:grpSpLocks/>
                </p:cNvGrpSpPr>
                <p:nvPr/>
              </p:nvGrpSpPr>
              <p:grpSpPr bwMode="auto">
                <a:xfrm>
                  <a:off x="3118" y="902"/>
                  <a:ext cx="928" cy="9"/>
                  <a:chOff x="3118" y="902"/>
                  <a:chExt cx="928" cy="9"/>
                </a:xfrm>
              </p:grpSpPr>
              <p:sp>
                <p:nvSpPr>
                  <p:cNvPr id="759" name="Line 207"/>
                  <p:cNvSpPr>
                    <a:spLocks noChangeShapeType="1"/>
                  </p:cNvSpPr>
                  <p:nvPr/>
                </p:nvSpPr>
                <p:spPr bwMode="auto">
                  <a:xfrm>
                    <a:off x="3118" y="910"/>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0" name="Line 208"/>
                  <p:cNvSpPr>
                    <a:spLocks noChangeShapeType="1"/>
                  </p:cNvSpPr>
                  <p:nvPr/>
                </p:nvSpPr>
                <p:spPr bwMode="auto">
                  <a:xfrm>
                    <a:off x="3118" y="902"/>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753" name="Line 209"/>
                <p:cNvSpPr>
                  <a:spLocks noChangeShapeType="1"/>
                </p:cNvSpPr>
                <p:nvPr/>
              </p:nvSpPr>
              <p:spPr bwMode="auto">
                <a:xfrm>
                  <a:off x="3249" y="914"/>
                  <a:ext cx="1"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4" name="Line 210"/>
                <p:cNvSpPr>
                  <a:spLocks noChangeShapeType="1"/>
                </p:cNvSpPr>
                <p:nvPr/>
              </p:nvSpPr>
              <p:spPr bwMode="auto">
                <a:xfrm>
                  <a:off x="3515" y="914"/>
                  <a:ext cx="2"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5" name="Line 211"/>
                <p:cNvSpPr>
                  <a:spLocks noChangeShapeType="1"/>
                </p:cNvSpPr>
                <p:nvPr/>
              </p:nvSpPr>
              <p:spPr bwMode="auto">
                <a:xfrm>
                  <a:off x="3381" y="914"/>
                  <a:ext cx="1"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6" name="Line 212"/>
                <p:cNvSpPr>
                  <a:spLocks noChangeShapeType="1"/>
                </p:cNvSpPr>
                <p:nvPr/>
              </p:nvSpPr>
              <p:spPr bwMode="auto">
                <a:xfrm>
                  <a:off x="3650" y="914"/>
                  <a:ext cx="1"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7" name="Line 213"/>
                <p:cNvSpPr>
                  <a:spLocks noChangeShapeType="1"/>
                </p:cNvSpPr>
                <p:nvPr/>
              </p:nvSpPr>
              <p:spPr bwMode="auto">
                <a:xfrm flipV="1">
                  <a:off x="3916" y="906"/>
                  <a:ext cx="2"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8" name="Line 214"/>
                <p:cNvSpPr>
                  <a:spLocks noChangeShapeType="1"/>
                </p:cNvSpPr>
                <p:nvPr/>
              </p:nvSpPr>
              <p:spPr bwMode="auto">
                <a:xfrm>
                  <a:off x="3784" y="914"/>
                  <a:ext cx="2"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599" name="Group 215"/>
              <p:cNvGrpSpPr>
                <a:grpSpLocks/>
              </p:cNvGrpSpPr>
              <p:nvPr/>
            </p:nvGrpSpPr>
            <p:grpSpPr bwMode="auto">
              <a:xfrm>
                <a:off x="3106" y="779"/>
                <a:ext cx="936" cy="712"/>
                <a:chOff x="3106" y="779"/>
                <a:chExt cx="936" cy="712"/>
              </a:xfrm>
            </p:grpSpPr>
            <p:grpSp>
              <p:nvGrpSpPr>
                <p:cNvPr id="728" name="Group 216"/>
                <p:cNvGrpSpPr>
                  <a:grpSpLocks/>
                </p:cNvGrpSpPr>
                <p:nvPr/>
              </p:nvGrpSpPr>
              <p:grpSpPr bwMode="auto">
                <a:xfrm>
                  <a:off x="3106" y="779"/>
                  <a:ext cx="936" cy="708"/>
                  <a:chOff x="3106" y="779"/>
                  <a:chExt cx="936" cy="708"/>
                </a:xfrm>
              </p:grpSpPr>
              <p:sp>
                <p:nvSpPr>
                  <p:cNvPr id="744" name="Rectangle 217"/>
                  <p:cNvSpPr>
                    <a:spLocks noChangeArrowheads="1"/>
                  </p:cNvSpPr>
                  <p:nvPr/>
                </p:nvSpPr>
                <p:spPr bwMode="auto">
                  <a:xfrm>
                    <a:off x="3106" y="779"/>
                    <a:ext cx="936" cy="708"/>
                  </a:xfrm>
                  <a:prstGeom prst="rect">
                    <a:avLst/>
                  </a:prstGeom>
                  <a:solidFill>
                    <a:srgbClr val="E0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5" name="Rectangle 218"/>
                  <p:cNvSpPr>
                    <a:spLocks noChangeArrowheads="1"/>
                  </p:cNvSpPr>
                  <p:nvPr/>
                </p:nvSpPr>
                <p:spPr bwMode="auto">
                  <a:xfrm>
                    <a:off x="3106" y="779"/>
                    <a:ext cx="936" cy="7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29" name="Group 219"/>
                <p:cNvGrpSpPr>
                  <a:grpSpLocks/>
                </p:cNvGrpSpPr>
                <p:nvPr/>
              </p:nvGrpSpPr>
              <p:grpSpPr bwMode="auto">
                <a:xfrm>
                  <a:off x="3110" y="894"/>
                  <a:ext cx="928" cy="496"/>
                  <a:chOff x="3110" y="894"/>
                  <a:chExt cx="928" cy="496"/>
                </a:xfrm>
              </p:grpSpPr>
              <p:sp>
                <p:nvSpPr>
                  <p:cNvPr id="736" name="Line 220"/>
                  <p:cNvSpPr>
                    <a:spLocks noChangeShapeType="1"/>
                  </p:cNvSpPr>
                  <p:nvPr/>
                </p:nvSpPr>
                <p:spPr bwMode="auto">
                  <a:xfrm>
                    <a:off x="3110" y="1196"/>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7" name="Line 221"/>
                  <p:cNvSpPr>
                    <a:spLocks noChangeShapeType="1"/>
                  </p:cNvSpPr>
                  <p:nvPr/>
                </p:nvSpPr>
                <p:spPr bwMode="auto">
                  <a:xfrm>
                    <a:off x="3110" y="1290"/>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8" name="Line 222"/>
                  <p:cNvSpPr>
                    <a:spLocks noChangeShapeType="1"/>
                  </p:cNvSpPr>
                  <p:nvPr/>
                </p:nvSpPr>
                <p:spPr bwMode="auto">
                  <a:xfrm>
                    <a:off x="3110" y="1098"/>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9" name="Line 223"/>
                  <p:cNvSpPr>
                    <a:spLocks noChangeShapeType="1"/>
                  </p:cNvSpPr>
                  <p:nvPr/>
                </p:nvSpPr>
                <p:spPr bwMode="auto">
                  <a:xfrm>
                    <a:off x="3110" y="1389"/>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0" name="Line 224"/>
                  <p:cNvSpPr>
                    <a:spLocks noChangeShapeType="1"/>
                  </p:cNvSpPr>
                  <p:nvPr/>
                </p:nvSpPr>
                <p:spPr bwMode="auto">
                  <a:xfrm>
                    <a:off x="3110" y="1004"/>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41" name="Group 225"/>
                  <p:cNvGrpSpPr>
                    <a:grpSpLocks/>
                  </p:cNvGrpSpPr>
                  <p:nvPr/>
                </p:nvGrpSpPr>
                <p:grpSpPr bwMode="auto">
                  <a:xfrm>
                    <a:off x="3110" y="894"/>
                    <a:ext cx="928" cy="8"/>
                    <a:chOff x="3110" y="894"/>
                    <a:chExt cx="928" cy="8"/>
                  </a:xfrm>
                </p:grpSpPr>
                <p:sp>
                  <p:nvSpPr>
                    <p:cNvPr id="742" name="Line 226"/>
                    <p:cNvSpPr>
                      <a:spLocks noChangeShapeType="1"/>
                    </p:cNvSpPr>
                    <p:nvPr/>
                  </p:nvSpPr>
                  <p:spPr bwMode="auto">
                    <a:xfrm>
                      <a:off x="3110" y="900"/>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3" name="Line 227"/>
                    <p:cNvSpPr>
                      <a:spLocks noChangeShapeType="1"/>
                    </p:cNvSpPr>
                    <p:nvPr/>
                  </p:nvSpPr>
                  <p:spPr bwMode="auto">
                    <a:xfrm>
                      <a:off x="3110" y="894"/>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sp>
              <p:nvSpPr>
                <p:cNvPr id="730" name="Line 228"/>
                <p:cNvSpPr>
                  <a:spLocks noChangeShapeType="1"/>
                </p:cNvSpPr>
                <p:nvPr/>
              </p:nvSpPr>
              <p:spPr bwMode="auto">
                <a:xfrm>
                  <a:off x="3239" y="906"/>
                  <a:ext cx="2"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1" name="Line 229"/>
                <p:cNvSpPr>
                  <a:spLocks noChangeShapeType="1"/>
                </p:cNvSpPr>
                <p:nvPr/>
              </p:nvSpPr>
              <p:spPr bwMode="auto">
                <a:xfrm flipV="1">
                  <a:off x="3507" y="896"/>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2" name="Line 230"/>
                <p:cNvSpPr>
                  <a:spLocks noChangeShapeType="1"/>
                </p:cNvSpPr>
                <p:nvPr/>
              </p:nvSpPr>
              <p:spPr bwMode="auto">
                <a:xfrm>
                  <a:off x="3375" y="906"/>
                  <a:ext cx="1"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3" name="Line 231"/>
                <p:cNvSpPr>
                  <a:spLocks noChangeShapeType="1"/>
                </p:cNvSpPr>
                <p:nvPr/>
              </p:nvSpPr>
              <p:spPr bwMode="auto">
                <a:xfrm>
                  <a:off x="3640" y="906"/>
                  <a:ext cx="2"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4" name="Line 232"/>
                <p:cNvSpPr>
                  <a:spLocks noChangeShapeType="1"/>
                </p:cNvSpPr>
                <p:nvPr/>
              </p:nvSpPr>
              <p:spPr bwMode="auto">
                <a:xfrm>
                  <a:off x="3908" y="906"/>
                  <a:ext cx="1"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5" name="Line 233"/>
                <p:cNvSpPr>
                  <a:spLocks noChangeShapeType="1"/>
                </p:cNvSpPr>
                <p:nvPr/>
              </p:nvSpPr>
              <p:spPr bwMode="auto">
                <a:xfrm>
                  <a:off x="3772" y="906"/>
                  <a:ext cx="2"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0" name="Group 234"/>
              <p:cNvGrpSpPr>
                <a:grpSpLocks/>
              </p:cNvGrpSpPr>
              <p:nvPr/>
            </p:nvGrpSpPr>
            <p:grpSpPr bwMode="auto">
              <a:xfrm>
                <a:off x="3096" y="769"/>
                <a:ext cx="938" cy="716"/>
                <a:chOff x="3096" y="769"/>
                <a:chExt cx="938" cy="716"/>
              </a:xfrm>
            </p:grpSpPr>
            <p:grpSp>
              <p:nvGrpSpPr>
                <p:cNvPr id="710" name="Group 235"/>
                <p:cNvGrpSpPr>
                  <a:grpSpLocks/>
                </p:cNvGrpSpPr>
                <p:nvPr/>
              </p:nvGrpSpPr>
              <p:grpSpPr bwMode="auto">
                <a:xfrm>
                  <a:off x="3096" y="769"/>
                  <a:ext cx="938" cy="712"/>
                  <a:chOff x="3096" y="769"/>
                  <a:chExt cx="938" cy="712"/>
                </a:xfrm>
              </p:grpSpPr>
              <p:sp>
                <p:nvSpPr>
                  <p:cNvPr id="726" name="Rectangle 236"/>
                  <p:cNvSpPr>
                    <a:spLocks noChangeArrowheads="1"/>
                  </p:cNvSpPr>
                  <p:nvPr/>
                </p:nvSpPr>
                <p:spPr bwMode="auto">
                  <a:xfrm>
                    <a:off x="3096" y="769"/>
                    <a:ext cx="938" cy="712"/>
                  </a:xfrm>
                  <a:prstGeom prst="rect">
                    <a:avLst/>
                  </a:prstGeom>
                  <a:solidFill>
                    <a:srgbClr val="E0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7" name="Rectangle 237"/>
                  <p:cNvSpPr>
                    <a:spLocks noChangeArrowheads="1"/>
                  </p:cNvSpPr>
                  <p:nvPr/>
                </p:nvSpPr>
                <p:spPr bwMode="auto">
                  <a:xfrm>
                    <a:off x="3096" y="769"/>
                    <a:ext cx="938" cy="7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11" name="Group 238"/>
                <p:cNvGrpSpPr>
                  <a:grpSpLocks/>
                </p:cNvGrpSpPr>
                <p:nvPr/>
              </p:nvGrpSpPr>
              <p:grpSpPr bwMode="auto">
                <a:xfrm>
                  <a:off x="3100" y="888"/>
                  <a:ext cx="930" cy="493"/>
                  <a:chOff x="3100" y="888"/>
                  <a:chExt cx="930" cy="493"/>
                </a:xfrm>
              </p:grpSpPr>
              <p:sp>
                <p:nvSpPr>
                  <p:cNvPr id="718" name="Line 239"/>
                  <p:cNvSpPr>
                    <a:spLocks noChangeShapeType="1"/>
                  </p:cNvSpPr>
                  <p:nvPr/>
                </p:nvSpPr>
                <p:spPr bwMode="auto">
                  <a:xfrm>
                    <a:off x="3100" y="1186"/>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9" name="Line 240"/>
                  <p:cNvSpPr>
                    <a:spLocks noChangeShapeType="1"/>
                  </p:cNvSpPr>
                  <p:nvPr/>
                </p:nvSpPr>
                <p:spPr bwMode="auto">
                  <a:xfrm>
                    <a:off x="3100" y="1280"/>
                    <a:ext cx="930"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0" name="Line 241"/>
                  <p:cNvSpPr>
                    <a:spLocks noChangeShapeType="1"/>
                  </p:cNvSpPr>
                  <p:nvPr/>
                </p:nvSpPr>
                <p:spPr bwMode="auto">
                  <a:xfrm>
                    <a:off x="3100" y="1090"/>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1" name="Line 242"/>
                  <p:cNvSpPr>
                    <a:spLocks noChangeShapeType="1"/>
                  </p:cNvSpPr>
                  <p:nvPr/>
                </p:nvSpPr>
                <p:spPr bwMode="auto">
                  <a:xfrm>
                    <a:off x="3100" y="1379"/>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2" name="Line 243"/>
                  <p:cNvSpPr>
                    <a:spLocks noChangeShapeType="1"/>
                  </p:cNvSpPr>
                  <p:nvPr/>
                </p:nvSpPr>
                <p:spPr bwMode="auto">
                  <a:xfrm>
                    <a:off x="3100" y="992"/>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23" name="Group 244"/>
                  <p:cNvGrpSpPr>
                    <a:grpSpLocks/>
                  </p:cNvGrpSpPr>
                  <p:nvPr/>
                </p:nvGrpSpPr>
                <p:grpSpPr bwMode="auto">
                  <a:xfrm>
                    <a:off x="3100" y="888"/>
                    <a:ext cx="928" cy="5"/>
                    <a:chOff x="3100" y="888"/>
                    <a:chExt cx="928" cy="5"/>
                  </a:xfrm>
                </p:grpSpPr>
                <p:sp>
                  <p:nvSpPr>
                    <p:cNvPr id="724" name="Line 245"/>
                    <p:cNvSpPr>
                      <a:spLocks noChangeShapeType="1"/>
                    </p:cNvSpPr>
                    <p:nvPr/>
                  </p:nvSpPr>
                  <p:spPr bwMode="auto">
                    <a:xfrm>
                      <a:off x="3100" y="892"/>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5" name="Line 246"/>
                    <p:cNvSpPr>
                      <a:spLocks noChangeShapeType="1"/>
                    </p:cNvSpPr>
                    <p:nvPr/>
                  </p:nvSpPr>
                  <p:spPr bwMode="auto">
                    <a:xfrm>
                      <a:off x="3100" y="888"/>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sp>
              <p:nvSpPr>
                <p:cNvPr id="712" name="Line 247"/>
                <p:cNvSpPr>
                  <a:spLocks noChangeShapeType="1"/>
                </p:cNvSpPr>
                <p:nvPr/>
              </p:nvSpPr>
              <p:spPr bwMode="auto">
                <a:xfrm flipV="1">
                  <a:off x="3231" y="888"/>
                  <a:ext cx="2"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3" name="Line 248"/>
                <p:cNvSpPr>
                  <a:spLocks noChangeShapeType="1"/>
                </p:cNvSpPr>
                <p:nvPr/>
              </p:nvSpPr>
              <p:spPr bwMode="auto">
                <a:xfrm flipV="1">
                  <a:off x="3497" y="888"/>
                  <a:ext cx="2" cy="5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4" name="Line 249"/>
                <p:cNvSpPr>
                  <a:spLocks noChangeShapeType="1"/>
                </p:cNvSpPr>
                <p:nvPr/>
              </p:nvSpPr>
              <p:spPr bwMode="auto">
                <a:xfrm flipV="1">
                  <a:off x="3365" y="888"/>
                  <a:ext cx="2"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5" name="Line 250"/>
                <p:cNvSpPr>
                  <a:spLocks noChangeShapeType="1"/>
                </p:cNvSpPr>
                <p:nvPr/>
              </p:nvSpPr>
              <p:spPr bwMode="auto">
                <a:xfrm flipV="1">
                  <a:off x="3632" y="888"/>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6" name="Line 251"/>
                <p:cNvSpPr>
                  <a:spLocks noChangeShapeType="1"/>
                </p:cNvSpPr>
                <p:nvPr/>
              </p:nvSpPr>
              <p:spPr bwMode="auto">
                <a:xfrm flipV="1">
                  <a:off x="3898" y="888"/>
                  <a:ext cx="2" cy="59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7" name="Line 252"/>
                <p:cNvSpPr>
                  <a:spLocks noChangeShapeType="1"/>
                </p:cNvSpPr>
                <p:nvPr/>
              </p:nvSpPr>
              <p:spPr bwMode="auto">
                <a:xfrm flipV="1">
                  <a:off x="3764" y="888"/>
                  <a:ext cx="1"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1" name="Group 253"/>
              <p:cNvGrpSpPr>
                <a:grpSpLocks/>
              </p:cNvGrpSpPr>
              <p:nvPr/>
            </p:nvGrpSpPr>
            <p:grpSpPr bwMode="auto">
              <a:xfrm>
                <a:off x="3088" y="761"/>
                <a:ext cx="938" cy="712"/>
                <a:chOff x="3088" y="761"/>
                <a:chExt cx="938" cy="712"/>
              </a:xfrm>
            </p:grpSpPr>
            <p:sp>
              <p:nvSpPr>
                <p:cNvPr id="602" name="Line 254"/>
                <p:cNvSpPr>
                  <a:spLocks noChangeShapeType="1"/>
                </p:cNvSpPr>
                <p:nvPr/>
              </p:nvSpPr>
              <p:spPr bwMode="auto">
                <a:xfrm flipV="1">
                  <a:off x="4024" y="878"/>
                  <a:ext cx="2" cy="5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603" name="Group 255"/>
                <p:cNvGrpSpPr>
                  <a:grpSpLocks/>
                </p:cNvGrpSpPr>
                <p:nvPr/>
              </p:nvGrpSpPr>
              <p:grpSpPr bwMode="auto">
                <a:xfrm>
                  <a:off x="3088" y="761"/>
                  <a:ext cx="936" cy="710"/>
                  <a:chOff x="3088" y="761"/>
                  <a:chExt cx="936" cy="710"/>
                </a:xfrm>
              </p:grpSpPr>
              <p:sp>
                <p:nvSpPr>
                  <p:cNvPr id="708" name="Rectangle 256"/>
                  <p:cNvSpPr>
                    <a:spLocks noChangeArrowheads="1"/>
                  </p:cNvSpPr>
                  <p:nvPr/>
                </p:nvSpPr>
                <p:spPr bwMode="auto">
                  <a:xfrm>
                    <a:off x="3088" y="761"/>
                    <a:ext cx="936" cy="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9" name="Rectangle 257"/>
                  <p:cNvSpPr>
                    <a:spLocks noChangeArrowheads="1"/>
                  </p:cNvSpPr>
                  <p:nvPr/>
                </p:nvSpPr>
                <p:spPr bwMode="auto">
                  <a:xfrm>
                    <a:off x="3088" y="761"/>
                    <a:ext cx="936" cy="71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4" name="Group 258"/>
                <p:cNvGrpSpPr>
                  <a:grpSpLocks/>
                </p:cNvGrpSpPr>
                <p:nvPr/>
              </p:nvGrpSpPr>
              <p:grpSpPr bwMode="auto">
                <a:xfrm>
                  <a:off x="3088" y="884"/>
                  <a:ext cx="936" cy="100"/>
                  <a:chOff x="3088" y="884"/>
                  <a:chExt cx="936" cy="100"/>
                </a:xfrm>
              </p:grpSpPr>
              <p:sp>
                <p:nvSpPr>
                  <p:cNvPr id="706" name="Rectangle 259"/>
                  <p:cNvSpPr>
                    <a:spLocks noChangeArrowheads="1"/>
                  </p:cNvSpPr>
                  <p:nvPr/>
                </p:nvSpPr>
                <p:spPr bwMode="auto">
                  <a:xfrm>
                    <a:off x="3088" y="884"/>
                    <a:ext cx="936" cy="100"/>
                  </a:xfrm>
                  <a:prstGeom prst="rect">
                    <a:avLst/>
                  </a:prstGeom>
                  <a:solidFill>
                    <a:srgbClr val="E0E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7" name="Rectangle 260"/>
                  <p:cNvSpPr>
                    <a:spLocks noChangeArrowheads="1"/>
                  </p:cNvSpPr>
                  <p:nvPr/>
                </p:nvSpPr>
                <p:spPr bwMode="auto">
                  <a:xfrm>
                    <a:off x="3088" y="884"/>
                    <a:ext cx="936" cy="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5" name="Group 261"/>
                <p:cNvGrpSpPr>
                  <a:grpSpLocks/>
                </p:cNvGrpSpPr>
                <p:nvPr/>
              </p:nvGrpSpPr>
              <p:grpSpPr bwMode="auto">
                <a:xfrm>
                  <a:off x="3092" y="876"/>
                  <a:ext cx="928" cy="496"/>
                  <a:chOff x="3092" y="876"/>
                  <a:chExt cx="928" cy="496"/>
                </a:xfrm>
              </p:grpSpPr>
              <p:sp>
                <p:nvSpPr>
                  <p:cNvPr id="698" name="Line 262"/>
                  <p:cNvSpPr>
                    <a:spLocks noChangeShapeType="1"/>
                  </p:cNvSpPr>
                  <p:nvPr/>
                </p:nvSpPr>
                <p:spPr bwMode="auto">
                  <a:xfrm>
                    <a:off x="3092" y="1180"/>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9" name="Line 263"/>
                  <p:cNvSpPr>
                    <a:spLocks noChangeShapeType="1"/>
                  </p:cNvSpPr>
                  <p:nvPr/>
                </p:nvSpPr>
                <p:spPr bwMode="auto">
                  <a:xfrm>
                    <a:off x="3092" y="1272"/>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0" name="Line 264"/>
                  <p:cNvSpPr>
                    <a:spLocks noChangeShapeType="1"/>
                  </p:cNvSpPr>
                  <p:nvPr/>
                </p:nvSpPr>
                <p:spPr bwMode="auto">
                  <a:xfrm>
                    <a:off x="3092" y="1080"/>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1" name="Line 265"/>
                  <p:cNvSpPr>
                    <a:spLocks noChangeShapeType="1"/>
                  </p:cNvSpPr>
                  <p:nvPr/>
                </p:nvSpPr>
                <p:spPr bwMode="auto">
                  <a:xfrm>
                    <a:off x="3092" y="1371"/>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2" name="Line 266"/>
                  <p:cNvSpPr>
                    <a:spLocks noChangeShapeType="1"/>
                  </p:cNvSpPr>
                  <p:nvPr/>
                </p:nvSpPr>
                <p:spPr bwMode="auto">
                  <a:xfrm>
                    <a:off x="3092" y="986"/>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03" name="Group 267"/>
                  <p:cNvGrpSpPr>
                    <a:grpSpLocks/>
                  </p:cNvGrpSpPr>
                  <p:nvPr/>
                </p:nvGrpSpPr>
                <p:grpSpPr bwMode="auto">
                  <a:xfrm>
                    <a:off x="3092" y="876"/>
                    <a:ext cx="928" cy="8"/>
                    <a:chOff x="3092" y="876"/>
                    <a:chExt cx="928" cy="8"/>
                  </a:xfrm>
                </p:grpSpPr>
                <p:sp>
                  <p:nvSpPr>
                    <p:cNvPr id="704" name="Line 268"/>
                    <p:cNvSpPr>
                      <a:spLocks noChangeShapeType="1"/>
                    </p:cNvSpPr>
                    <p:nvPr/>
                  </p:nvSpPr>
                  <p:spPr bwMode="auto">
                    <a:xfrm>
                      <a:off x="3092" y="882"/>
                      <a:ext cx="928"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5" name="Line 269"/>
                    <p:cNvSpPr>
                      <a:spLocks noChangeShapeType="1"/>
                    </p:cNvSpPr>
                    <p:nvPr/>
                  </p:nvSpPr>
                  <p:spPr bwMode="auto">
                    <a:xfrm>
                      <a:off x="3092" y="876"/>
                      <a:ext cx="92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06" name="Group 270"/>
                <p:cNvGrpSpPr>
                  <a:grpSpLocks/>
                </p:cNvGrpSpPr>
                <p:nvPr/>
              </p:nvGrpSpPr>
              <p:grpSpPr bwMode="auto">
                <a:xfrm>
                  <a:off x="3223" y="888"/>
                  <a:ext cx="671" cy="579"/>
                  <a:chOff x="3223" y="888"/>
                  <a:chExt cx="671" cy="579"/>
                </a:xfrm>
              </p:grpSpPr>
              <p:sp>
                <p:nvSpPr>
                  <p:cNvPr id="692" name="Line 271"/>
                  <p:cNvSpPr>
                    <a:spLocks noChangeShapeType="1"/>
                  </p:cNvSpPr>
                  <p:nvPr/>
                </p:nvSpPr>
                <p:spPr bwMode="auto">
                  <a:xfrm>
                    <a:off x="3223" y="888"/>
                    <a:ext cx="1"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3" name="Line 272"/>
                  <p:cNvSpPr>
                    <a:spLocks noChangeShapeType="1"/>
                  </p:cNvSpPr>
                  <p:nvPr/>
                </p:nvSpPr>
                <p:spPr bwMode="auto">
                  <a:xfrm>
                    <a:off x="3489" y="888"/>
                    <a:ext cx="1" cy="5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4" name="Line 273"/>
                  <p:cNvSpPr>
                    <a:spLocks noChangeShapeType="1"/>
                  </p:cNvSpPr>
                  <p:nvPr/>
                </p:nvSpPr>
                <p:spPr bwMode="auto">
                  <a:xfrm>
                    <a:off x="3357" y="888"/>
                    <a:ext cx="1"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5" name="Line 274"/>
                  <p:cNvSpPr>
                    <a:spLocks noChangeShapeType="1"/>
                  </p:cNvSpPr>
                  <p:nvPr/>
                </p:nvSpPr>
                <p:spPr bwMode="auto">
                  <a:xfrm>
                    <a:off x="3622" y="888"/>
                    <a:ext cx="2"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6" name="Line 275"/>
                  <p:cNvSpPr>
                    <a:spLocks noChangeShapeType="1"/>
                  </p:cNvSpPr>
                  <p:nvPr/>
                </p:nvSpPr>
                <p:spPr bwMode="auto">
                  <a:xfrm>
                    <a:off x="3892" y="888"/>
                    <a:ext cx="2"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7" name="Line 276"/>
                  <p:cNvSpPr>
                    <a:spLocks noChangeShapeType="1"/>
                  </p:cNvSpPr>
                  <p:nvPr/>
                </p:nvSpPr>
                <p:spPr bwMode="auto">
                  <a:xfrm>
                    <a:off x="3758" y="888"/>
                    <a:ext cx="1" cy="5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7" name="Group 277"/>
                <p:cNvGrpSpPr>
                  <a:grpSpLocks/>
                </p:cNvGrpSpPr>
                <p:nvPr/>
              </p:nvGrpSpPr>
              <p:grpSpPr bwMode="auto">
                <a:xfrm>
                  <a:off x="3096" y="793"/>
                  <a:ext cx="860" cy="628"/>
                  <a:chOff x="3096" y="793"/>
                  <a:chExt cx="860" cy="628"/>
                </a:xfrm>
              </p:grpSpPr>
              <p:grpSp>
                <p:nvGrpSpPr>
                  <p:cNvPr id="608" name="Group 278"/>
                  <p:cNvGrpSpPr>
                    <a:grpSpLocks/>
                  </p:cNvGrpSpPr>
                  <p:nvPr/>
                </p:nvGrpSpPr>
                <p:grpSpPr bwMode="auto">
                  <a:xfrm>
                    <a:off x="3503" y="990"/>
                    <a:ext cx="431" cy="44"/>
                    <a:chOff x="3503" y="990"/>
                    <a:chExt cx="431" cy="44"/>
                  </a:xfrm>
                </p:grpSpPr>
                <p:sp>
                  <p:nvSpPr>
                    <p:cNvPr id="688" name="Freeform 279"/>
                    <p:cNvSpPr>
                      <a:spLocks/>
                    </p:cNvSpPr>
                    <p:nvPr/>
                  </p:nvSpPr>
                  <p:spPr bwMode="auto">
                    <a:xfrm>
                      <a:off x="3503" y="990"/>
                      <a:ext cx="16" cy="44"/>
                    </a:xfrm>
                    <a:custGeom>
                      <a:avLst/>
                      <a:gdLst>
                        <a:gd name="T0" fmla="*/ 4 w 16"/>
                        <a:gd name="T1" fmla="*/ 44 h 44"/>
                        <a:gd name="T2" fmla="*/ 16 w 16"/>
                        <a:gd name="T3" fmla="*/ 44 h 44"/>
                        <a:gd name="T4" fmla="*/ 16 w 16"/>
                        <a:gd name="T5" fmla="*/ 0 h 44"/>
                        <a:gd name="T6" fmla="*/ 0 w 16"/>
                        <a:gd name="T7" fmla="*/ 0 h 44"/>
                        <a:gd name="T8" fmla="*/ 0 w 16"/>
                        <a:gd name="T9" fmla="*/ 8 h 44"/>
                        <a:gd name="T10" fmla="*/ 4 w 16"/>
                        <a:gd name="T11" fmla="*/ 8 h 44"/>
                        <a:gd name="T12" fmla="*/ 4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4" y="44"/>
                          </a:moveTo>
                          <a:lnTo>
                            <a:pt x="16" y="44"/>
                          </a:lnTo>
                          <a:lnTo>
                            <a:pt x="16" y="0"/>
                          </a:lnTo>
                          <a:lnTo>
                            <a:pt x="0"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9" name="Freeform 280"/>
                    <p:cNvSpPr>
                      <a:spLocks/>
                    </p:cNvSpPr>
                    <p:nvPr/>
                  </p:nvSpPr>
                  <p:spPr bwMode="auto">
                    <a:xfrm>
                      <a:off x="3638" y="990"/>
                      <a:ext cx="22" cy="44"/>
                    </a:xfrm>
                    <a:custGeom>
                      <a:avLst/>
                      <a:gdLst>
                        <a:gd name="T0" fmla="*/ 0 w 22"/>
                        <a:gd name="T1" fmla="*/ 14 h 44"/>
                        <a:gd name="T2" fmla="*/ 8 w 22"/>
                        <a:gd name="T3" fmla="*/ 14 h 44"/>
                        <a:gd name="T4" fmla="*/ 8 w 22"/>
                        <a:gd name="T5" fmla="*/ 8 h 44"/>
                        <a:gd name="T6" fmla="*/ 14 w 22"/>
                        <a:gd name="T7" fmla="*/ 8 h 44"/>
                        <a:gd name="T8" fmla="*/ 14 w 22"/>
                        <a:gd name="T9" fmla="*/ 16 h 44"/>
                        <a:gd name="T10" fmla="*/ 0 w 22"/>
                        <a:gd name="T11" fmla="*/ 36 h 44"/>
                        <a:gd name="T12" fmla="*/ 0 w 22"/>
                        <a:gd name="T13" fmla="*/ 44 h 44"/>
                        <a:gd name="T14" fmla="*/ 22 w 22"/>
                        <a:gd name="T15" fmla="*/ 44 h 44"/>
                        <a:gd name="T16" fmla="*/ 22 w 22"/>
                        <a:gd name="T17" fmla="*/ 36 h 44"/>
                        <a:gd name="T18" fmla="*/ 8 w 22"/>
                        <a:gd name="T19" fmla="*/ 36 h 44"/>
                        <a:gd name="T20" fmla="*/ 22 w 22"/>
                        <a:gd name="T21" fmla="*/ 18 h 44"/>
                        <a:gd name="T22" fmla="*/ 22 w 22"/>
                        <a:gd name="T23" fmla="*/ 6 h 44"/>
                        <a:gd name="T24" fmla="*/ 16 w 22"/>
                        <a:gd name="T25" fmla="*/ 0 h 44"/>
                        <a:gd name="T26" fmla="*/ 6 w 22"/>
                        <a:gd name="T27" fmla="*/ 0 h 44"/>
                        <a:gd name="T28" fmla="*/ 0 w 22"/>
                        <a:gd name="T29" fmla="*/ 6 h 44"/>
                        <a:gd name="T30" fmla="*/ 0 w 22"/>
                        <a:gd name="T31"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4">
                          <a:moveTo>
                            <a:pt x="0" y="14"/>
                          </a:moveTo>
                          <a:lnTo>
                            <a:pt x="8" y="14"/>
                          </a:lnTo>
                          <a:lnTo>
                            <a:pt x="8" y="8"/>
                          </a:lnTo>
                          <a:lnTo>
                            <a:pt x="14" y="8"/>
                          </a:lnTo>
                          <a:lnTo>
                            <a:pt x="14" y="16"/>
                          </a:lnTo>
                          <a:lnTo>
                            <a:pt x="0" y="36"/>
                          </a:lnTo>
                          <a:lnTo>
                            <a:pt x="0" y="44"/>
                          </a:lnTo>
                          <a:lnTo>
                            <a:pt x="22" y="44"/>
                          </a:lnTo>
                          <a:lnTo>
                            <a:pt x="22" y="36"/>
                          </a:lnTo>
                          <a:lnTo>
                            <a:pt x="8" y="36"/>
                          </a:lnTo>
                          <a:lnTo>
                            <a:pt x="22" y="18"/>
                          </a:lnTo>
                          <a:lnTo>
                            <a:pt x="22" y="6"/>
                          </a:lnTo>
                          <a:lnTo>
                            <a:pt x="16" y="0"/>
                          </a:lnTo>
                          <a:lnTo>
                            <a:pt x="6"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0" name="Freeform 281"/>
                    <p:cNvSpPr>
                      <a:spLocks/>
                    </p:cNvSpPr>
                    <p:nvPr/>
                  </p:nvSpPr>
                  <p:spPr bwMode="auto">
                    <a:xfrm>
                      <a:off x="3770" y="990"/>
                      <a:ext cx="26" cy="44"/>
                    </a:xfrm>
                    <a:custGeom>
                      <a:avLst/>
                      <a:gdLst>
                        <a:gd name="T0" fmla="*/ 6 w 26"/>
                        <a:gd name="T1" fmla="*/ 0 h 44"/>
                        <a:gd name="T2" fmla="*/ 18 w 26"/>
                        <a:gd name="T3" fmla="*/ 0 h 44"/>
                        <a:gd name="T4" fmla="*/ 26 w 26"/>
                        <a:gd name="T5" fmla="*/ 6 h 44"/>
                        <a:gd name="T6" fmla="*/ 26 w 26"/>
                        <a:gd name="T7" fmla="*/ 18 h 44"/>
                        <a:gd name="T8" fmla="*/ 22 w 26"/>
                        <a:gd name="T9" fmla="*/ 22 h 44"/>
                        <a:gd name="T10" fmla="*/ 26 w 26"/>
                        <a:gd name="T11" fmla="*/ 26 h 44"/>
                        <a:gd name="T12" fmla="*/ 26 w 26"/>
                        <a:gd name="T13" fmla="*/ 38 h 44"/>
                        <a:gd name="T14" fmla="*/ 18 w 26"/>
                        <a:gd name="T15" fmla="*/ 44 h 44"/>
                        <a:gd name="T16" fmla="*/ 6 w 26"/>
                        <a:gd name="T17" fmla="*/ 44 h 44"/>
                        <a:gd name="T18" fmla="*/ 0 w 26"/>
                        <a:gd name="T19" fmla="*/ 38 h 44"/>
                        <a:gd name="T20" fmla="*/ 0 w 26"/>
                        <a:gd name="T21" fmla="*/ 32 h 44"/>
                        <a:gd name="T22" fmla="*/ 8 w 26"/>
                        <a:gd name="T23" fmla="*/ 32 h 44"/>
                        <a:gd name="T24" fmla="*/ 8 w 26"/>
                        <a:gd name="T25" fmla="*/ 36 h 44"/>
                        <a:gd name="T26" fmla="*/ 16 w 26"/>
                        <a:gd name="T27" fmla="*/ 36 h 44"/>
                        <a:gd name="T28" fmla="*/ 16 w 26"/>
                        <a:gd name="T29" fmla="*/ 26 h 44"/>
                        <a:gd name="T30" fmla="*/ 8 w 26"/>
                        <a:gd name="T31" fmla="*/ 26 h 44"/>
                        <a:gd name="T32" fmla="*/ 8 w 26"/>
                        <a:gd name="T33" fmla="*/ 18 h 44"/>
                        <a:gd name="T34" fmla="*/ 16 w 26"/>
                        <a:gd name="T35" fmla="*/ 18 h 44"/>
                        <a:gd name="T36" fmla="*/ 16 w 26"/>
                        <a:gd name="T37" fmla="*/ 8 h 44"/>
                        <a:gd name="T38" fmla="*/ 8 w 26"/>
                        <a:gd name="T39" fmla="*/ 8 h 44"/>
                        <a:gd name="T40" fmla="*/ 8 w 26"/>
                        <a:gd name="T41" fmla="*/ 12 h 44"/>
                        <a:gd name="T42" fmla="*/ 0 w 26"/>
                        <a:gd name="T43" fmla="*/ 12 h 44"/>
                        <a:gd name="T44" fmla="*/ 0 w 26"/>
                        <a:gd name="T45" fmla="*/ 6 h 44"/>
                        <a:gd name="T46" fmla="*/ 6 w 26"/>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44">
                          <a:moveTo>
                            <a:pt x="6" y="0"/>
                          </a:moveTo>
                          <a:lnTo>
                            <a:pt x="18" y="0"/>
                          </a:lnTo>
                          <a:lnTo>
                            <a:pt x="26" y="6"/>
                          </a:lnTo>
                          <a:lnTo>
                            <a:pt x="26" y="18"/>
                          </a:lnTo>
                          <a:lnTo>
                            <a:pt x="22" y="22"/>
                          </a:lnTo>
                          <a:lnTo>
                            <a:pt x="26" y="26"/>
                          </a:lnTo>
                          <a:lnTo>
                            <a:pt x="26" y="38"/>
                          </a:lnTo>
                          <a:lnTo>
                            <a:pt x="18" y="44"/>
                          </a:lnTo>
                          <a:lnTo>
                            <a:pt x="6" y="44"/>
                          </a:lnTo>
                          <a:lnTo>
                            <a:pt x="0" y="38"/>
                          </a:lnTo>
                          <a:lnTo>
                            <a:pt x="0" y="32"/>
                          </a:lnTo>
                          <a:lnTo>
                            <a:pt x="8" y="32"/>
                          </a:lnTo>
                          <a:lnTo>
                            <a:pt x="8" y="36"/>
                          </a:lnTo>
                          <a:lnTo>
                            <a:pt x="16" y="36"/>
                          </a:lnTo>
                          <a:lnTo>
                            <a:pt x="16" y="26"/>
                          </a:lnTo>
                          <a:lnTo>
                            <a:pt x="8" y="26"/>
                          </a:lnTo>
                          <a:lnTo>
                            <a:pt x="8" y="18"/>
                          </a:lnTo>
                          <a:lnTo>
                            <a:pt x="16" y="18"/>
                          </a:lnTo>
                          <a:lnTo>
                            <a:pt x="16" y="8"/>
                          </a:lnTo>
                          <a:lnTo>
                            <a:pt x="8" y="8"/>
                          </a:lnTo>
                          <a:lnTo>
                            <a:pt x="8" y="12"/>
                          </a:lnTo>
                          <a:lnTo>
                            <a:pt x="0" y="12"/>
                          </a:lnTo>
                          <a:lnTo>
                            <a:pt x="0"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1" name="Freeform 282"/>
                    <p:cNvSpPr>
                      <a:spLocks/>
                    </p:cNvSpPr>
                    <p:nvPr/>
                  </p:nvSpPr>
                  <p:spPr bwMode="auto">
                    <a:xfrm>
                      <a:off x="3908" y="990"/>
                      <a:ext cx="26" cy="44"/>
                    </a:xfrm>
                    <a:custGeom>
                      <a:avLst/>
                      <a:gdLst>
                        <a:gd name="T0" fmla="*/ 14 w 26"/>
                        <a:gd name="T1" fmla="*/ 0 h 44"/>
                        <a:gd name="T2" fmla="*/ 24 w 26"/>
                        <a:gd name="T3" fmla="*/ 0 h 44"/>
                        <a:gd name="T4" fmla="*/ 24 w 26"/>
                        <a:gd name="T5" fmla="*/ 26 h 44"/>
                        <a:gd name="T6" fmla="*/ 26 w 26"/>
                        <a:gd name="T7" fmla="*/ 26 h 44"/>
                        <a:gd name="T8" fmla="*/ 26 w 26"/>
                        <a:gd name="T9" fmla="*/ 36 h 44"/>
                        <a:gd name="T10" fmla="*/ 24 w 26"/>
                        <a:gd name="T11" fmla="*/ 36 h 44"/>
                        <a:gd name="T12" fmla="*/ 24 w 26"/>
                        <a:gd name="T13" fmla="*/ 44 h 44"/>
                        <a:gd name="T14" fmla="*/ 14 w 26"/>
                        <a:gd name="T15" fmla="*/ 44 h 44"/>
                        <a:gd name="T16" fmla="*/ 14 w 26"/>
                        <a:gd name="T17" fmla="*/ 36 h 44"/>
                        <a:gd name="T18" fmla="*/ 14 w 26"/>
                        <a:gd name="T19" fmla="*/ 26 h 44"/>
                        <a:gd name="T20" fmla="*/ 8 w 26"/>
                        <a:gd name="T21" fmla="*/ 26 h 44"/>
                        <a:gd name="T22" fmla="*/ 14 w 26"/>
                        <a:gd name="T23" fmla="*/ 18 h 44"/>
                        <a:gd name="T24" fmla="*/ 14 w 26"/>
                        <a:gd name="T25" fmla="*/ 26 h 44"/>
                        <a:gd name="T26" fmla="*/ 14 w 26"/>
                        <a:gd name="T27" fmla="*/ 36 h 44"/>
                        <a:gd name="T28" fmla="*/ 0 w 26"/>
                        <a:gd name="T29" fmla="*/ 36 h 44"/>
                        <a:gd name="T30" fmla="*/ 0 w 26"/>
                        <a:gd name="T31" fmla="*/ 26 h 44"/>
                        <a:gd name="T32" fmla="*/ 14 w 26"/>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44">
                          <a:moveTo>
                            <a:pt x="14" y="0"/>
                          </a:moveTo>
                          <a:lnTo>
                            <a:pt x="24" y="0"/>
                          </a:lnTo>
                          <a:lnTo>
                            <a:pt x="24" y="26"/>
                          </a:lnTo>
                          <a:lnTo>
                            <a:pt x="26" y="26"/>
                          </a:lnTo>
                          <a:lnTo>
                            <a:pt x="26" y="36"/>
                          </a:lnTo>
                          <a:lnTo>
                            <a:pt x="24" y="36"/>
                          </a:lnTo>
                          <a:lnTo>
                            <a:pt x="24" y="44"/>
                          </a:lnTo>
                          <a:lnTo>
                            <a:pt x="14" y="44"/>
                          </a:lnTo>
                          <a:lnTo>
                            <a:pt x="14" y="36"/>
                          </a:lnTo>
                          <a:lnTo>
                            <a:pt x="14" y="26"/>
                          </a:lnTo>
                          <a:lnTo>
                            <a:pt x="8" y="26"/>
                          </a:lnTo>
                          <a:lnTo>
                            <a:pt x="14" y="18"/>
                          </a:lnTo>
                          <a:lnTo>
                            <a:pt x="14" y="26"/>
                          </a:lnTo>
                          <a:lnTo>
                            <a:pt x="14" y="36"/>
                          </a:lnTo>
                          <a:lnTo>
                            <a:pt x="0" y="36"/>
                          </a:lnTo>
                          <a:lnTo>
                            <a:pt x="0" y="26"/>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9" name="Group 283"/>
                  <p:cNvGrpSpPr>
                    <a:grpSpLocks/>
                  </p:cNvGrpSpPr>
                  <p:nvPr/>
                </p:nvGrpSpPr>
                <p:grpSpPr bwMode="auto">
                  <a:xfrm>
                    <a:off x="3096" y="1092"/>
                    <a:ext cx="844" cy="44"/>
                    <a:chOff x="3096" y="1092"/>
                    <a:chExt cx="844" cy="44"/>
                  </a:xfrm>
                </p:grpSpPr>
                <p:sp>
                  <p:nvSpPr>
                    <p:cNvPr id="677" name="Freeform 284"/>
                    <p:cNvSpPr>
                      <a:spLocks/>
                    </p:cNvSpPr>
                    <p:nvPr/>
                  </p:nvSpPr>
                  <p:spPr bwMode="auto">
                    <a:xfrm>
                      <a:off x="3096" y="1092"/>
                      <a:ext cx="27" cy="44"/>
                    </a:xfrm>
                    <a:custGeom>
                      <a:avLst/>
                      <a:gdLst>
                        <a:gd name="T0" fmla="*/ 0 w 27"/>
                        <a:gd name="T1" fmla="*/ 0 h 44"/>
                        <a:gd name="T2" fmla="*/ 27 w 27"/>
                        <a:gd name="T3" fmla="*/ 0 h 44"/>
                        <a:gd name="T4" fmla="*/ 27 w 27"/>
                        <a:gd name="T5" fmla="*/ 8 h 44"/>
                        <a:gd name="T6" fmla="*/ 10 w 27"/>
                        <a:gd name="T7" fmla="*/ 8 h 44"/>
                        <a:gd name="T8" fmla="*/ 10 w 27"/>
                        <a:gd name="T9" fmla="*/ 14 h 44"/>
                        <a:gd name="T10" fmla="*/ 18 w 27"/>
                        <a:gd name="T11" fmla="*/ 14 h 44"/>
                        <a:gd name="T12" fmla="*/ 27 w 27"/>
                        <a:gd name="T13" fmla="*/ 22 h 44"/>
                        <a:gd name="T14" fmla="*/ 27 w 27"/>
                        <a:gd name="T15" fmla="*/ 36 h 44"/>
                        <a:gd name="T16" fmla="*/ 18 w 27"/>
                        <a:gd name="T17" fmla="*/ 44 h 44"/>
                        <a:gd name="T18" fmla="*/ 8 w 27"/>
                        <a:gd name="T19" fmla="*/ 44 h 44"/>
                        <a:gd name="T20" fmla="*/ 0 w 27"/>
                        <a:gd name="T21" fmla="*/ 36 h 44"/>
                        <a:gd name="T22" fmla="*/ 0 w 27"/>
                        <a:gd name="T23" fmla="*/ 28 h 44"/>
                        <a:gd name="T24" fmla="*/ 10 w 27"/>
                        <a:gd name="T25" fmla="*/ 28 h 44"/>
                        <a:gd name="T26" fmla="*/ 10 w 27"/>
                        <a:gd name="T27" fmla="*/ 36 h 44"/>
                        <a:gd name="T28" fmla="*/ 16 w 27"/>
                        <a:gd name="T29" fmla="*/ 36 h 44"/>
                        <a:gd name="T30" fmla="*/ 16 w 27"/>
                        <a:gd name="T31" fmla="*/ 22 h 44"/>
                        <a:gd name="T32" fmla="*/ 8 w 27"/>
                        <a:gd name="T33" fmla="*/ 22 h 44"/>
                        <a:gd name="T34" fmla="*/ 0 w 27"/>
                        <a:gd name="T35" fmla="*/ 16 h 44"/>
                        <a:gd name="T36" fmla="*/ 0 w 27"/>
                        <a:gd name="T3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44">
                          <a:moveTo>
                            <a:pt x="0" y="0"/>
                          </a:moveTo>
                          <a:lnTo>
                            <a:pt x="27" y="0"/>
                          </a:lnTo>
                          <a:lnTo>
                            <a:pt x="27" y="8"/>
                          </a:lnTo>
                          <a:lnTo>
                            <a:pt x="10" y="8"/>
                          </a:lnTo>
                          <a:lnTo>
                            <a:pt x="10" y="14"/>
                          </a:lnTo>
                          <a:lnTo>
                            <a:pt x="18" y="14"/>
                          </a:lnTo>
                          <a:lnTo>
                            <a:pt x="27" y="22"/>
                          </a:lnTo>
                          <a:lnTo>
                            <a:pt x="27" y="36"/>
                          </a:lnTo>
                          <a:lnTo>
                            <a:pt x="18" y="44"/>
                          </a:lnTo>
                          <a:lnTo>
                            <a:pt x="8" y="44"/>
                          </a:lnTo>
                          <a:lnTo>
                            <a:pt x="0" y="36"/>
                          </a:lnTo>
                          <a:lnTo>
                            <a:pt x="0" y="28"/>
                          </a:lnTo>
                          <a:lnTo>
                            <a:pt x="10" y="28"/>
                          </a:lnTo>
                          <a:lnTo>
                            <a:pt x="10" y="36"/>
                          </a:lnTo>
                          <a:lnTo>
                            <a:pt x="16" y="36"/>
                          </a:lnTo>
                          <a:lnTo>
                            <a:pt x="16" y="22"/>
                          </a:lnTo>
                          <a:lnTo>
                            <a:pt x="8" y="22"/>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8" name="Freeform 285"/>
                    <p:cNvSpPr>
                      <a:spLocks/>
                    </p:cNvSpPr>
                    <p:nvPr/>
                  </p:nvSpPr>
                  <p:spPr bwMode="auto">
                    <a:xfrm>
                      <a:off x="3235" y="1092"/>
                      <a:ext cx="24" cy="44"/>
                    </a:xfrm>
                    <a:custGeom>
                      <a:avLst/>
                      <a:gdLst>
                        <a:gd name="T0" fmla="*/ 8 w 24"/>
                        <a:gd name="T1" fmla="*/ 0 h 44"/>
                        <a:gd name="T2" fmla="*/ 16 w 24"/>
                        <a:gd name="T3" fmla="*/ 0 h 44"/>
                        <a:gd name="T4" fmla="*/ 24 w 24"/>
                        <a:gd name="T5" fmla="*/ 4 h 44"/>
                        <a:gd name="T6" fmla="*/ 24 w 24"/>
                        <a:gd name="T7" fmla="*/ 12 h 44"/>
                        <a:gd name="T8" fmla="*/ 14 w 24"/>
                        <a:gd name="T9" fmla="*/ 12 h 44"/>
                        <a:gd name="T10" fmla="*/ 14 w 24"/>
                        <a:gd name="T11" fmla="*/ 8 h 44"/>
                        <a:gd name="T12" fmla="*/ 10 w 24"/>
                        <a:gd name="T13" fmla="*/ 8 h 44"/>
                        <a:gd name="T14" fmla="*/ 10 w 24"/>
                        <a:gd name="T15" fmla="*/ 16 h 44"/>
                        <a:gd name="T16" fmla="*/ 10 w 24"/>
                        <a:gd name="T17" fmla="*/ 24 h 44"/>
                        <a:gd name="T18" fmla="*/ 14 w 24"/>
                        <a:gd name="T19" fmla="*/ 24 h 44"/>
                        <a:gd name="T20" fmla="*/ 14 w 24"/>
                        <a:gd name="T21" fmla="*/ 36 h 44"/>
                        <a:gd name="T22" fmla="*/ 10 w 24"/>
                        <a:gd name="T23" fmla="*/ 36 h 44"/>
                        <a:gd name="T24" fmla="*/ 10 w 24"/>
                        <a:gd name="T25" fmla="*/ 24 h 44"/>
                        <a:gd name="T26" fmla="*/ 10 w 24"/>
                        <a:gd name="T27" fmla="*/ 16 h 44"/>
                        <a:gd name="T28" fmla="*/ 16 w 24"/>
                        <a:gd name="T29" fmla="*/ 16 h 44"/>
                        <a:gd name="T30" fmla="*/ 24 w 24"/>
                        <a:gd name="T31" fmla="*/ 22 h 44"/>
                        <a:gd name="T32" fmla="*/ 24 w 24"/>
                        <a:gd name="T33" fmla="*/ 38 h 44"/>
                        <a:gd name="T34" fmla="*/ 16 w 24"/>
                        <a:gd name="T35" fmla="*/ 44 h 44"/>
                        <a:gd name="T36" fmla="*/ 8 w 24"/>
                        <a:gd name="T37" fmla="*/ 44 h 44"/>
                        <a:gd name="T38" fmla="*/ 0 w 24"/>
                        <a:gd name="T39" fmla="*/ 38 h 44"/>
                        <a:gd name="T40" fmla="*/ 0 w 24"/>
                        <a:gd name="T41" fmla="*/ 4 h 44"/>
                        <a:gd name="T42" fmla="*/ 8 w 24"/>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4">
                          <a:moveTo>
                            <a:pt x="8" y="0"/>
                          </a:moveTo>
                          <a:lnTo>
                            <a:pt x="16" y="0"/>
                          </a:lnTo>
                          <a:lnTo>
                            <a:pt x="24" y="4"/>
                          </a:lnTo>
                          <a:lnTo>
                            <a:pt x="24" y="12"/>
                          </a:lnTo>
                          <a:lnTo>
                            <a:pt x="14" y="12"/>
                          </a:lnTo>
                          <a:lnTo>
                            <a:pt x="14" y="8"/>
                          </a:lnTo>
                          <a:lnTo>
                            <a:pt x="10" y="8"/>
                          </a:lnTo>
                          <a:lnTo>
                            <a:pt x="10" y="16"/>
                          </a:lnTo>
                          <a:lnTo>
                            <a:pt x="10" y="24"/>
                          </a:lnTo>
                          <a:lnTo>
                            <a:pt x="14" y="24"/>
                          </a:lnTo>
                          <a:lnTo>
                            <a:pt x="14" y="36"/>
                          </a:lnTo>
                          <a:lnTo>
                            <a:pt x="10" y="36"/>
                          </a:lnTo>
                          <a:lnTo>
                            <a:pt x="10" y="24"/>
                          </a:lnTo>
                          <a:lnTo>
                            <a:pt x="10" y="16"/>
                          </a:lnTo>
                          <a:lnTo>
                            <a:pt x="16" y="16"/>
                          </a:lnTo>
                          <a:lnTo>
                            <a:pt x="24" y="22"/>
                          </a:lnTo>
                          <a:lnTo>
                            <a:pt x="24" y="38"/>
                          </a:lnTo>
                          <a:lnTo>
                            <a:pt x="16" y="44"/>
                          </a:lnTo>
                          <a:lnTo>
                            <a:pt x="8" y="44"/>
                          </a:lnTo>
                          <a:lnTo>
                            <a:pt x="0" y="38"/>
                          </a:lnTo>
                          <a:lnTo>
                            <a:pt x="0"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9" name="Freeform 286"/>
                    <p:cNvSpPr>
                      <a:spLocks/>
                    </p:cNvSpPr>
                    <p:nvPr/>
                  </p:nvSpPr>
                  <p:spPr bwMode="auto">
                    <a:xfrm>
                      <a:off x="3367" y="1092"/>
                      <a:ext cx="26" cy="44"/>
                    </a:xfrm>
                    <a:custGeom>
                      <a:avLst/>
                      <a:gdLst>
                        <a:gd name="T0" fmla="*/ 0 w 26"/>
                        <a:gd name="T1" fmla="*/ 0 h 44"/>
                        <a:gd name="T2" fmla="*/ 26 w 26"/>
                        <a:gd name="T3" fmla="*/ 0 h 44"/>
                        <a:gd name="T4" fmla="*/ 26 w 26"/>
                        <a:gd name="T5" fmla="*/ 8 h 44"/>
                        <a:gd name="T6" fmla="*/ 10 w 26"/>
                        <a:gd name="T7" fmla="*/ 44 h 44"/>
                        <a:gd name="T8" fmla="*/ 0 w 26"/>
                        <a:gd name="T9" fmla="*/ 44 h 44"/>
                        <a:gd name="T10" fmla="*/ 14 w 26"/>
                        <a:gd name="T11" fmla="*/ 8 h 44"/>
                        <a:gd name="T12" fmla="*/ 0 w 26"/>
                        <a:gd name="T13" fmla="*/ 8 h 44"/>
                        <a:gd name="T14" fmla="*/ 0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0" y="0"/>
                          </a:moveTo>
                          <a:lnTo>
                            <a:pt x="26" y="0"/>
                          </a:lnTo>
                          <a:lnTo>
                            <a:pt x="26" y="8"/>
                          </a:lnTo>
                          <a:lnTo>
                            <a:pt x="10" y="44"/>
                          </a:lnTo>
                          <a:lnTo>
                            <a:pt x="0" y="44"/>
                          </a:lnTo>
                          <a:lnTo>
                            <a:pt x="14" y="8"/>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0" name="Freeform 287"/>
                    <p:cNvSpPr>
                      <a:spLocks/>
                    </p:cNvSpPr>
                    <p:nvPr/>
                  </p:nvSpPr>
                  <p:spPr bwMode="auto">
                    <a:xfrm>
                      <a:off x="3501" y="1092"/>
                      <a:ext cx="26" cy="44"/>
                    </a:xfrm>
                    <a:custGeom>
                      <a:avLst/>
                      <a:gdLst>
                        <a:gd name="T0" fmla="*/ 6 w 26"/>
                        <a:gd name="T1" fmla="*/ 0 h 44"/>
                        <a:gd name="T2" fmla="*/ 20 w 26"/>
                        <a:gd name="T3" fmla="*/ 0 h 44"/>
                        <a:gd name="T4" fmla="*/ 26 w 26"/>
                        <a:gd name="T5" fmla="*/ 4 h 44"/>
                        <a:gd name="T6" fmla="*/ 26 w 26"/>
                        <a:gd name="T7" fmla="*/ 16 h 44"/>
                        <a:gd name="T8" fmla="*/ 24 w 26"/>
                        <a:gd name="T9" fmla="*/ 22 h 44"/>
                        <a:gd name="T10" fmla="*/ 26 w 26"/>
                        <a:gd name="T11" fmla="*/ 26 h 44"/>
                        <a:gd name="T12" fmla="*/ 26 w 26"/>
                        <a:gd name="T13" fmla="*/ 26 h 44"/>
                        <a:gd name="T14" fmla="*/ 16 w 26"/>
                        <a:gd name="T15" fmla="*/ 26 h 44"/>
                        <a:gd name="T16" fmla="*/ 16 w 26"/>
                        <a:gd name="T17" fmla="*/ 14 h 44"/>
                        <a:gd name="T18" fmla="*/ 16 w 26"/>
                        <a:gd name="T19" fmla="*/ 6 h 44"/>
                        <a:gd name="T20" fmla="*/ 10 w 26"/>
                        <a:gd name="T21" fmla="*/ 6 h 44"/>
                        <a:gd name="T22" fmla="*/ 10 w 26"/>
                        <a:gd name="T23" fmla="*/ 14 h 44"/>
                        <a:gd name="T24" fmla="*/ 16 w 26"/>
                        <a:gd name="T25" fmla="*/ 14 h 44"/>
                        <a:gd name="T26" fmla="*/ 16 w 26"/>
                        <a:gd name="T27" fmla="*/ 36 h 44"/>
                        <a:gd name="T28" fmla="*/ 10 w 26"/>
                        <a:gd name="T29" fmla="*/ 36 h 44"/>
                        <a:gd name="T30" fmla="*/ 10 w 26"/>
                        <a:gd name="T31" fmla="*/ 26 h 44"/>
                        <a:gd name="T32" fmla="*/ 16 w 26"/>
                        <a:gd name="T33" fmla="*/ 26 h 44"/>
                        <a:gd name="T34" fmla="*/ 26 w 26"/>
                        <a:gd name="T35" fmla="*/ 26 h 44"/>
                        <a:gd name="T36" fmla="*/ 26 w 26"/>
                        <a:gd name="T37" fmla="*/ 38 h 44"/>
                        <a:gd name="T38" fmla="*/ 20 w 26"/>
                        <a:gd name="T39" fmla="*/ 44 h 44"/>
                        <a:gd name="T40" fmla="*/ 6 w 26"/>
                        <a:gd name="T41" fmla="*/ 44 h 44"/>
                        <a:gd name="T42" fmla="*/ 0 w 26"/>
                        <a:gd name="T43" fmla="*/ 38 h 44"/>
                        <a:gd name="T44" fmla="*/ 0 w 26"/>
                        <a:gd name="T45" fmla="*/ 26 h 44"/>
                        <a:gd name="T46" fmla="*/ 2 w 26"/>
                        <a:gd name="T47" fmla="*/ 22 h 44"/>
                        <a:gd name="T48" fmla="*/ 0 w 26"/>
                        <a:gd name="T49" fmla="*/ 16 h 44"/>
                        <a:gd name="T50" fmla="*/ 0 w 26"/>
                        <a:gd name="T51" fmla="*/ 4 h 44"/>
                        <a:gd name="T52" fmla="*/ 6 w 26"/>
                        <a:gd name="T5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4">
                          <a:moveTo>
                            <a:pt x="6" y="0"/>
                          </a:moveTo>
                          <a:lnTo>
                            <a:pt x="20" y="0"/>
                          </a:lnTo>
                          <a:lnTo>
                            <a:pt x="26" y="4"/>
                          </a:lnTo>
                          <a:lnTo>
                            <a:pt x="26" y="16"/>
                          </a:lnTo>
                          <a:lnTo>
                            <a:pt x="24" y="22"/>
                          </a:lnTo>
                          <a:lnTo>
                            <a:pt x="26" y="26"/>
                          </a:lnTo>
                          <a:lnTo>
                            <a:pt x="26" y="26"/>
                          </a:lnTo>
                          <a:lnTo>
                            <a:pt x="16" y="26"/>
                          </a:lnTo>
                          <a:lnTo>
                            <a:pt x="16" y="14"/>
                          </a:lnTo>
                          <a:lnTo>
                            <a:pt x="16" y="6"/>
                          </a:lnTo>
                          <a:lnTo>
                            <a:pt x="10" y="6"/>
                          </a:lnTo>
                          <a:lnTo>
                            <a:pt x="10" y="14"/>
                          </a:lnTo>
                          <a:lnTo>
                            <a:pt x="16" y="14"/>
                          </a:lnTo>
                          <a:lnTo>
                            <a:pt x="16" y="36"/>
                          </a:lnTo>
                          <a:lnTo>
                            <a:pt x="10" y="36"/>
                          </a:lnTo>
                          <a:lnTo>
                            <a:pt x="10" y="26"/>
                          </a:lnTo>
                          <a:lnTo>
                            <a:pt x="16" y="26"/>
                          </a:lnTo>
                          <a:lnTo>
                            <a:pt x="26" y="26"/>
                          </a:lnTo>
                          <a:lnTo>
                            <a:pt x="26" y="38"/>
                          </a:lnTo>
                          <a:lnTo>
                            <a:pt x="20" y="44"/>
                          </a:lnTo>
                          <a:lnTo>
                            <a:pt x="6" y="44"/>
                          </a:lnTo>
                          <a:lnTo>
                            <a:pt x="0" y="38"/>
                          </a:lnTo>
                          <a:lnTo>
                            <a:pt x="0" y="26"/>
                          </a:lnTo>
                          <a:lnTo>
                            <a:pt x="2" y="22"/>
                          </a:lnTo>
                          <a:lnTo>
                            <a:pt x="0" y="16"/>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1" name="Freeform 288"/>
                    <p:cNvSpPr>
                      <a:spLocks/>
                    </p:cNvSpPr>
                    <p:nvPr/>
                  </p:nvSpPr>
                  <p:spPr bwMode="auto">
                    <a:xfrm>
                      <a:off x="3638" y="1092"/>
                      <a:ext cx="22" cy="44"/>
                    </a:xfrm>
                    <a:custGeom>
                      <a:avLst/>
                      <a:gdLst>
                        <a:gd name="T0" fmla="*/ 16 w 22"/>
                        <a:gd name="T1" fmla="*/ 0 h 44"/>
                        <a:gd name="T2" fmla="*/ 22 w 22"/>
                        <a:gd name="T3" fmla="*/ 4 h 44"/>
                        <a:gd name="T4" fmla="*/ 22 w 22"/>
                        <a:gd name="T5" fmla="*/ 38 h 44"/>
                        <a:gd name="T6" fmla="*/ 16 w 22"/>
                        <a:gd name="T7" fmla="*/ 44 h 44"/>
                        <a:gd name="T8" fmla="*/ 6 w 22"/>
                        <a:gd name="T9" fmla="*/ 44 h 44"/>
                        <a:gd name="T10" fmla="*/ 0 w 22"/>
                        <a:gd name="T11" fmla="*/ 38 h 44"/>
                        <a:gd name="T12" fmla="*/ 0 w 22"/>
                        <a:gd name="T13" fmla="*/ 30 h 44"/>
                        <a:gd name="T14" fmla="*/ 8 w 22"/>
                        <a:gd name="T15" fmla="*/ 30 h 44"/>
                        <a:gd name="T16" fmla="*/ 8 w 22"/>
                        <a:gd name="T17" fmla="*/ 34 h 44"/>
                        <a:gd name="T18" fmla="*/ 14 w 22"/>
                        <a:gd name="T19" fmla="*/ 34 h 44"/>
                        <a:gd name="T20" fmla="*/ 14 w 22"/>
                        <a:gd name="T21" fmla="*/ 26 h 44"/>
                        <a:gd name="T22" fmla="*/ 14 w 22"/>
                        <a:gd name="T23" fmla="*/ 18 h 44"/>
                        <a:gd name="T24" fmla="*/ 8 w 22"/>
                        <a:gd name="T25" fmla="*/ 18 h 44"/>
                        <a:gd name="T26" fmla="*/ 8 w 22"/>
                        <a:gd name="T27" fmla="*/ 6 h 44"/>
                        <a:gd name="T28" fmla="*/ 14 w 22"/>
                        <a:gd name="T29" fmla="*/ 6 h 44"/>
                        <a:gd name="T30" fmla="*/ 14 w 22"/>
                        <a:gd name="T31" fmla="*/ 18 h 44"/>
                        <a:gd name="T32" fmla="*/ 14 w 22"/>
                        <a:gd name="T33" fmla="*/ 26 h 44"/>
                        <a:gd name="T34" fmla="*/ 6 w 22"/>
                        <a:gd name="T35" fmla="*/ 26 h 44"/>
                        <a:gd name="T36" fmla="*/ 0 w 22"/>
                        <a:gd name="T37" fmla="*/ 22 h 44"/>
                        <a:gd name="T38" fmla="*/ 0 w 22"/>
                        <a:gd name="T39" fmla="*/ 4 h 44"/>
                        <a:gd name="T40" fmla="*/ 6 w 22"/>
                        <a:gd name="T41" fmla="*/ 0 h 44"/>
                        <a:gd name="T42" fmla="*/ 16 w 22"/>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4">
                          <a:moveTo>
                            <a:pt x="16" y="0"/>
                          </a:moveTo>
                          <a:lnTo>
                            <a:pt x="22" y="4"/>
                          </a:lnTo>
                          <a:lnTo>
                            <a:pt x="22" y="38"/>
                          </a:lnTo>
                          <a:lnTo>
                            <a:pt x="16" y="44"/>
                          </a:lnTo>
                          <a:lnTo>
                            <a:pt x="6" y="44"/>
                          </a:lnTo>
                          <a:lnTo>
                            <a:pt x="0" y="38"/>
                          </a:lnTo>
                          <a:lnTo>
                            <a:pt x="0" y="30"/>
                          </a:lnTo>
                          <a:lnTo>
                            <a:pt x="8" y="30"/>
                          </a:lnTo>
                          <a:lnTo>
                            <a:pt x="8" y="34"/>
                          </a:lnTo>
                          <a:lnTo>
                            <a:pt x="14" y="34"/>
                          </a:lnTo>
                          <a:lnTo>
                            <a:pt x="14" y="26"/>
                          </a:lnTo>
                          <a:lnTo>
                            <a:pt x="14" y="18"/>
                          </a:lnTo>
                          <a:lnTo>
                            <a:pt x="8" y="18"/>
                          </a:lnTo>
                          <a:lnTo>
                            <a:pt x="8" y="6"/>
                          </a:lnTo>
                          <a:lnTo>
                            <a:pt x="14" y="6"/>
                          </a:lnTo>
                          <a:lnTo>
                            <a:pt x="14" y="18"/>
                          </a:lnTo>
                          <a:lnTo>
                            <a:pt x="14" y="26"/>
                          </a:lnTo>
                          <a:lnTo>
                            <a:pt x="6" y="26"/>
                          </a:lnTo>
                          <a:lnTo>
                            <a:pt x="0" y="22"/>
                          </a:lnTo>
                          <a:lnTo>
                            <a:pt x="0" y="4"/>
                          </a:lnTo>
                          <a:lnTo>
                            <a:pt x="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682" name="Group 289"/>
                    <p:cNvGrpSpPr>
                      <a:grpSpLocks/>
                    </p:cNvGrpSpPr>
                    <p:nvPr/>
                  </p:nvGrpSpPr>
                  <p:grpSpPr bwMode="auto">
                    <a:xfrm>
                      <a:off x="3770" y="1092"/>
                      <a:ext cx="46" cy="44"/>
                      <a:chOff x="3770" y="1092"/>
                      <a:chExt cx="46" cy="44"/>
                    </a:xfrm>
                  </p:grpSpPr>
                  <p:sp>
                    <p:nvSpPr>
                      <p:cNvPr id="686" name="Freeform 290"/>
                      <p:cNvSpPr>
                        <a:spLocks/>
                      </p:cNvSpPr>
                      <p:nvPr/>
                    </p:nvSpPr>
                    <p:spPr bwMode="auto">
                      <a:xfrm>
                        <a:off x="3792" y="1092"/>
                        <a:ext cx="24" cy="44"/>
                      </a:xfrm>
                      <a:custGeom>
                        <a:avLst/>
                        <a:gdLst>
                          <a:gd name="T0" fmla="*/ 6 w 24"/>
                          <a:gd name="T1" fmla="*/ 0 h 44"/>
                          <a:gd name="T2" fmla="*/ 16 w 24"/>
                          <a:gd name="T3" fmla="*/ 0 h 44"/>
                          <a:gd name="T4" fmla="*/ 24 w 24"/>
                          <a:gd name="T5" fmla="*/ 6 h 44"/>
                          <a:gd name="T6" fmla="*/ 24 w 24"/>
                          <a:gd name="T7" fmla="*/ 36 h 44"/>
                          <a:gd name="T8" fmla="*/ 16 w 24"/>
                          <a:gd name="T9" fmla="*/ 44 h 44"/>
                          <a:gd name="T10" fmla="*/ 6 w 24"/>
                          <a:gd name="T11" fmla="*/ 44 h 44"/>
                          <a:gd name="T12" fmla="*/ 0 w 24"/>
                          <a:gd name="T13" fmla="*/ 36 h 44"/>
                          <a:gd name="T14" fmla="*/ 0 w 24"/>
                          <a:gd name="T15" fmla="*/ 34 h 44"/>
                          <a:gd name="T16" fmla="*/ 8 w 24"/>
                          <a:gd name="T17" fmla="*/ 34 h 44"/>
                          <a:gd name="T18" fmla="*/ 8 w 24"/>
                          <a:gd name="T19" fmla="*/ 8 h 44"/>
                          <a:gd name="T20" fmla="*/ 14 w 24"/>
                          <a:gd name="T21" fmla="*/ 8 h 44"/>
                          <a:gd name="T22" fmla="*/ 14 w 24"/>
                          <a:gd name="T23" fmla="*/ 34 h 44"/>
                          <a:gd name="T24" fmla="*/ 8 w 24"/>
                          <a:gd name="T25" fmla="*/ 34 h 44"/>
                          <a:gd name="T26" fmla="*/ 0 w 24"/>
                          <a:gd name="T27" fmla="*/ 34 h 44"/>
                          <a:gd name="T28" fmla="*/ 0 w 24"/>
                          <a:gd name="T29" fmla="*/ 6 h 44"/>
                          <a:gd name="T30" fmla="*/ 6 w 24"/>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4">
                            <a:moveTo>
                              <a:pt x="6" y="0"/>
                            </a:moveTo>
                            <a:lnTo>
                              <a:pt x="16" y="0"/>
                            </a:lnTo>
                            <a:lnTo>
                              <a:pt x="24" y="6"/>
                            </a:lnTo>
                            <a:lnTo>
                              <a:pt x="24" y="36"/>
                            </a:lnTo>
                            <a:lnTo>
                              <a:pt x="16" y="44"/>
                            </a:lnTo>
                            <a:lnTo>
                              <a:pt x="6" y="44"/>
                            </a:lnTo>
                            <a:lnTo>
                              <a:pt x="0" y="36"/>
                            </a:lnTo>
                            <a:lnTo>
                              <a:pt x="0" y="34"/>
                            </a:lnTo>
                            <a:lnTo>
                              <a:pt x="8" y="34"/>
                            </a:lnTo>
                            <a:lnTo>
                              <a:pt x="8" y="8"/>
                            </a:lnTo>
                            <a:lnTo>
                              <a:pt x="14" y="8"/>
                            </a:lnTo>
                            <a:lnTo>
                              <a:pt x="14" y="34"/>
                            </a:lnTo>
                            <a:lnTo>
                              <a:pt x="8" y="34"/>
                            </a:lnTo>
                            <a:lnTo>
                              <a:pt x="0" y="34"/>
                            </a:lnTo>
                            <a:lnTo>
                              <a:pt x="0"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7" name="Freeform 291"/>
                      <p:cNvSpPr>
                        <a:spLocks/>
                      </p:cNvSpPr>
                      <p:nvPr/>
                    </p:nvSpPr>
                    <p:spPr bwMode="auto">
                      <a:xfrm>
                        <a:off x="3770" y="1092"/>
                        <a:ext cx="14" cy="44"/>
                      </a:xfrm>
                      <a:custGeom>
                        <a:avLst/>
                        <a:gdLst>
                          <a:gd name="T0" fmla="*/ 4 w 14"/>
                          <a:gd name="T1" fmla="*/ 44 h 44"/>
                          <a:gd name="T2" fmla="*/ 14 w 14"/>
                          <a:gd name="T3" fmla="*/ 44 h 44"/>
                          <a:gd name="T4" fmla="*/ 14 w 14"/>
                          <a:gd name="T5" fmla="*/ 0 h 44"/>
                          <a:gd name="T6" fmla="*/ 0 w 14"/>
                          <a:gd name="T7" fmla="*/ 0 h 44"/>
                          <a:gd name="T8" fmla="*/ 0 w 14"/>
                          <a:gd name="T9" fmla="*/ 8 h 44"/>
                          <a:gd name="T10" fmla="*/ 4 w 14"/>
                          <a:gd name="T11" fmla="*/ 8 h 44"/>
                          <a:gd name="T12" fmla="*/ 4 w 1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4" h="44">
                            <a:moveTo>
                              <a:pt x="4" y="44"/>
                            </a:moveTo>
                            <a:lnTo>
                              <a:pt x="14" y="44"/>
                            </a:lnTo>
                            <a:lnTo>
                              <a:pt x="14" y="0"/>
                            </a:lnTo>
                            <a:lnTo>
                              <a:pt x="0"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83" name="Group 292"/>
                    <p:cNvGrpSpPr>
                      <a:grpSpLocks/>
                    </p:cNvGrpSpPr>
                    <p:nvPr/>
                  </p:nvGrpSpPr>
                  <p:grpSpPr bwMode="auto">
                    <a:xfrm>
                      <a:off x="3904" y="1092"/>
                      <a:ext cx="36" cy="44"/>
                      <a:chOff x="3904" y="1092"/>
                      <a:chExt cx="36" cy="44"/>
                    </a:xfrm>
                  </p:grpSpPr>
                  <p:sp>
                    <p:nvSpPr>
                      <p:cNvPr id="684" name="Freeform 293"/>
                      <p:cNvSpPr>
                        <a:spLocks/>
                      </p:cNvSpPr>
                      <p:nvPr/>
                    </p:nvSpPr>
                    <p:spPr bwMode="auto">
                      <a:xfrm>
                        <a:off x="3904" y="1092"/>
                        <a:ext cx="12" cy="44"/>
                      </a:xfrm>
                      <a:custGeom>
                        <a:avLst/>
                        <a:gdLst>
                          <a:gd name="T0" fmla="*/ 4 w 12"/>
                          <a:gd name="T1" fmla="*/ 44 h 44"/>
                          <a:gd name="T2" fmla="*/ 12 w 12"/>
                          <a:gd name="T3" fmla="*/ 44 h 44"/>
                          <a:gd name="T4" fmla="*/ 12 w 12"/>
                          <a:gd name="T5" fmla="*/ 0 h 44"/>
                          <a:gd name="T6" fmla="*/ 2 w 12"/>
                          <a:gd name="T7" fmla="*/ 0 h 44"/>
                          <a:gd name="T8" fmla="*/ 0 w 12"/>
                          <a:gd name="T9" fmla="*/ 8 h 44"/>
                          <a:gd name="T10" fmla="*/ 4 w 12"/>
                          <a:gd name="T11" fmla="*/ 8 h 44"/>
                          <a:gd name="T12" fmla="*/ 4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4" y="44"/>
                            </a:moveTo>
                            <a:lnTo>
                              <a:pt x="12" y="44"/>
                            </a:lnTo>
                            <a:lnTo>
                              <a:pt x="12" y="0"/>
                            </a:lnTo>
                            <a:lnTo>
                              <a:pt x="2"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5" name="Freeform 294"/>
                      <p:cNvSpPr>
                        <a:spLocks/>
                      </p:cNvSpPr>
                      <p:nvPr/>
                    </p:nvSpPr>
                    <p:spPr bwMode="auto">
                      <a:xfrm>
                        <a:off x="3926" y="1092"/>
                        <a:ext cx="14" cy="44"/>
                      </a:xfrm>
                      <a:custGeom>
                        <a:avLst/>
                        <a:gdLst>
                          <a:gd name="T0" fmla="*/ 4 w 14"/>
                          <a:gd name="T1" fmla="*/ 44 h 44"/>
                          <a:gd name="T2" fmla="*/ 14 w 14"/>
                          <a:gd name="T3" fmla="*/ 44 h 44"/>
                          <a:gd name="T4" fmla="*/ 14 w 14"/>
                          <a:gd name="T5" fmla="*/ 0 h 44"/>
                          <a:gd name="T6" fmla="*/ 0 w 14"/>
                          <a:gd name="T7" fmla="*/ 0 h 44"/>
                          <a:gd name="T8" fmla="*/ 0 w 14"/>
                          <a:gd name="T9" fmla="*/ 8 h 44"/>
                          <a:gd name="T10" fmla="*/ 4 w 14"/>
                          <a:gd name="T11" fmla="*/ 8 h 44"/>
                          <a:gd name="T12" fmla="*/ 4 w 1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4" h="44">
                            <a:moveTo>
                              <a:pt x="4" y="44"/>
                            </a:moveTo>
                            <a:lnTo>
                              <a:pt x="14" y="44"/>
                            </a:lnTo>
                            <a:lnTo>
                              <a:pt x="14" y="0"/>
                            </a:lnTo>
                            <a:lnTo>
                              <a:pt x="0"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10" name="Group 295"/>
                  <p:cNvGrpSpPr>
                    <a:grpSpLocks/>
                  </p:cNvGrpSpPr>
                  <p:nvPr/>
                </p:nvGrpSpPr>
                <p:grpSpPr bwMode="auto">
                  <a:xfrm>
                    <a:off x="3096" y="1188"/>
                    <a:ext cx="850" cy="44"/>
                    <a:chOff x="3096" y="1188"/>
                    <a:chExt cx="850" cy="44"/>
                  </a:xfrm>
                </p:grpSpPr>
                <p:grpSp>
                  <p:nvGrpSpPr>
                    <p:cNvPr id="656" name="Group 296"/>
                    <p:cNvGrpSpPr>
                      <a:grpSpLocks/>
                    </p:cNvGrpSpPr>
                    <p:nvPr/>
                  </p:nvGrpSpPr>
                  <p:grpSpPr bwMode="auto">
                    <a:xfrm>
                      <a:off x="3096" y="1188"/>
                      <a:ext cx="49" cy="44"/>
                      <a:chOff x="3096" y="1188"/>
                      <a:chExt cx="49" cy="44"/>
                    </a:xfrm>
                  </p:grpSpPr>
                  <p:sp>
                    <p:nvSpPr>
                      <p:cNvPr id="675" name="Freeform 297"/>
                      <p:cNvSpPr>
                        <a:spLocks/>
                      </p:cNvSpPr>
                      <p:nvPr/>
                    </p:nvSpPr>
                    <p:spPr bwMode="auto">
                      <a:xfrm>
                        <a:off x="3096" y="1188"/>
                        <a:ext cx="16" cy="44"/>
                      </a:xfrm>
                      <a:custGeom>
                        <a:avLst/>
                        <a:gdLst>
                          <a:gd name="T0" fmla="*/ 6 w 16"/>
                          <a:gd name="T1" fmla="*/ 44 h 44"/>
                          <a:gd name="T2" fmla="*/ 16 w 16"/>
                          <a:gd name="T3" fmla="*/ 44 h 44"/>
                          <a:gd name="T4" fmla="*/ 16 w 16"/>
                          <a:gd name="T5" fmla="*/ 0 h 44"/>
                          <a:gd name="T6" fmla="*/ 2 w 16"/>
                          <a:gd name="T7" fmla="*/ 0 h 44"/>
                          <a:gd name="T8" fmla="*/ 0 w 16"/>
                          <a:gd name="T9" fmla="*/ 8 h 44"/>
                          <a:gd name="T10" fmla="*/ 6 w 16"/>
                          <a:gd name="T11" fmla="*/ 8 h 44"/>
                          <a:gd name="T12" fmla="*/ 6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6" y="44"/>
                            </a:moveTo>
                            <a:lnTo>
                              <a:pt x="16" y="44"/>
                            </a:lnTo>
                            <a:lnTo>
                              <a:pt x="16" y="0"/>
                            </a:lnTo>
                            <a:lnTo>
                              <a:pt x="2" y="0"/>
                            </a:lnTo>
                            <a:lnTo>
                              <a:pt x="0" y="8"/>
                            </a:lnTo>
                            <a:lnTo>
                              <a:pt x="6" y="8"/>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6" name="Freeform 298"/>
                      <p:cNvSpPr>
                        <a:spLocks/>
                      </p:cNvSpPr>
                      <p:nvPr/>
                    </p:nvSpPr>
                    <p:spPr bwMode="auto">
                      <a:xfrm>
                        <a:off x="3118" y="1188"/>
                        <a:ext cx="27" cy="44"/>
                      </a:xfrm>
                      <a:custGeom>
                        <a:avLst/>
                        <a:gdLst>
                          <a:gd name="T0" fmla="*/ 0 w 27"/>
                          <a:gd name="T1" fmla="*/ 12 h 44"/>
                          <a:gd name="T2" fmla="*/ 11 w 27"/>
                          <a:gd name="T3" fmla="*/ 12 h 44"/>
                          <a:gd name="T4" fmla="*/ 11 w 27"/>
                          <a:gd name="T5" fmla="*/ 8 h 44"/>
                          <a:gd name="T6" fmla="*/ 15 w 27"/>
                          <a:gd name="T7" fmla="*/ 8 h 44"/>
                          <a:gd name="T8" fmla="*/ 15 w 27"/>
                          <a:gd name="T9" fmla="*/ 16 h 44"/>
                          <a:gd name="T10" fmla="*/ 0 w 27"/>
                          <a:gd name="T11" fmla="*/ 36 h 44"/>
                          <a:gd name="T12" fmla="*/ 0 w 27"/>
                          <a:gd name="T13" fmla="*/ 44 h 44"/>
                          <a:gd name="T14" fmla="*/ 27 w 27"/>
                          <a:gd name="T15" fmla="*/ 44 h 44"/>
                          <a:gd name="T16" fmla="*/ 27 w 27"/>
                          <a:gd name="T17" fmla="*/ 36 h 44"/>
                          <a:gd name="T18" fmla="*/ 11 w 27"/>
                          <a:gd name="T19" fmla="*/ 36 h 44"/>
                          <a:gd name="T20" fmla="*/ 27 w 27"/>
                          <a:gd name="T21" fmla="*/ 18 h 44"/>
                          <a:gd name="T22" fmla="*/ 27 w 27"/>
                          <a:gd name="T23" fmla="*/ 4 h 44"/>
                          <a:gd name="T24" fmla="*/ 19 w 27"/>
                          <a:gd name="T25" fmla="*/ 0 h 44"/>
                          <a:gd name="T26" fmla="*/ 7 w 27"/>
                          <a:gd name="T27" fmla="*/ 0 h 44"/>
                          <a:gd name="T28" fmla="*/ 0 w 27"/>
                          <a:gd name="T29" fmla="*/ 4 h 44"/>
                          <a:gd name="T30" fmla="*/ 0 w 27"/>
                          <a:gd name="T31"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4">
                            <a:moveTo>
                              <a:pt x="0" y="12"/>
                            </a:moveTo>
                            <a:lnTo>
                              <a:pt x="11" y="12"/>
                            </a:lnTo>
                            <a:lnTo>
                              <a:pt x="11" y="8"/>
                            </a:lnTo>
                            <a:lnTo>
                              <a:pt x="15" y="8"/>
                            </a:lnTo>
                            <a:lnTo>
                              <a:pt x="15" y="16"/>
                            </a:lnTo>
                            <a:lnTo>
                              <a:pt x="0" y="36"/>
                            </a:lnTo>
                            <a:lnTo>
                              <a:pt x="0" y="44"/>
                            </a:lnTo>
                            <a:lnTo>
                              <a:pt x="27" y="44"/>
                            </a:lnTo>
                            <a:lnTo>
                              <a:pt x="27" y="36"/>
                            </a:lnTo>
                            <a:lnTo>
                              <a:pt x="11" y="36"/>
                            </a:lnTo>
                            <a:lnTo>
                              <a:pt x="27" y="18"/>
                            </a:lnTo>
                            <a:lnTo>
                              <a:pt x="27" y="4"/>
                            </a:lnTo>
                            <a:lnTo>
                              <a:pt x="19" y="0"/>
                            </a:lnTo>
                            <a:lnTo>
                              <a:pt x="7" y="0"/>
                            </a:lnTo>
                            <a:lnTo>
                              <a:pt x="0" y="4"/>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57" name="Group 299"/>
                    <p:cNvGrpSpPr>
                      <a:grpSpLocks/>
                    </p:cNvGrpSpPr>
                    <p:nvPr/>
                  </p:nvGrpSpPr>
                  <p:grpSpPr bwMode="auto">
                    <a:xfrm>
                      <a:off x="3229" y="1188"/>
                      <a:ext cx="44" cy="44"/>
                      <a:chOff x="3229" y="1188"/>
                      <a:chExt cx="44" cy="44"/>
                    </a:xfrm>
                  </p:grpSpPr>
                  <p:sp>
                    <p:nvSpPr>
                      <p:cNvPr id="673" name="Freeform 300"/>
                      <p:cNvSpPr>
                        <a:spLocks/>
                      </p:cNvSpPr>
                      <p:nvPr/>
                    </p:nvSpPr>
                    <p:spPr bwMode="auto">
                      <a:xfrm>
                        <a:off x="3229" y="1188"/>
                        <a:ext cx="14" cy="44"/>
                      </a:xfrm>
                      <a:custGeom>
                        <a:avLst/>
                        <a:gdLst>
                          <a:gd name="T0" fmla="*/ 4 w 14"/>
                          <a:gd name="T1" fmla="*/ 44 h 44"/>
                          <a:gd name="T2" fmla="*/ 14 w 14"/>
                          <a:gd name="T3" fmla="*/ 44 h 44"/>
                          <a:gd name="T4" fmla="*/ 14 w 14"/>
                          <a:gd name="T5" fmla="*/ 0 h 44"/>
                          <a:gd name="T6" fmla="*/ 0 w 14"/>
                          <a:gd name="T7" fmla="*/ 0 h 44"/>
                          <a:gd name="T8" fmla="*/ 0 w 14"/>
                          <a:gd name="T9" fmla="*/ 8 h 44"/>
                          <a:gd name="T10" fmla="*/ 4 w 14"/>
                          <a:gd name="T11" fmla="*/ 8 h 44"/>
                          <a:gd name="T12" fmla="*/ 4 w 1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4" h="44">
                            <a:moveTo>
                              <a:pt x="4" y="44"/>
                            </a:moveTo>
                            <a:lnTo>
                              <a:pt x="14" y="44"/>
                            </a:lnTo>
                            <a:lnTo>
                              <a:pt x="14" y="0"/>
                            </a:lnTo>
                            <a:lnTo>
                              <a:pt x="0"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4" name="Freeform 301"/>
                      <p:cNvSpPr>
                        <a:spLocks/>
                      </p:cNvSpPr>
                      <p:nvPr/>
                    </p:nvSpPr>
                    <p:spPr bwMode="auto">
                      <a:xfrm>
                        <a:off x="3249" y="1188"/>
                        <a:ext cx="24" cy="44"/>
                      </a:xfrm>
                      <a:custGeom>
                        <a:avLst/>
                        <a:gdLst>
                          <a:gd name="T0" fmla="*/ 6 w 24"/>
                          <a:gd name="T1" fmla="*/ 0 h 44"/>
                          <a:gd name="T2" fmla="*/ 16 w 24"/>
                          <a:gd name="T3" fmla="*/ 0 h 44"/>
                          <a:gd name="T4" fmla="*/ 24 w 24"/>
                          <a:gd name="T5" fmla="*/ 4 h 44"/>
                          <a:gd name="T6" fmla="*/ 24 w 24"/>
                          <a:gd name="T7" fmla="*/ 18 h 44"/>
                          <a:gd name="T8" fmla="*/ 20 w 24"/>
                          <a:gd name="T9" fmla="*/ 22 h 44"/>
                          <a:gd name="T10" fmla="*/ 24 w 24"/>
                          <a:gd name="T11" fmla="*/ 26 h 44"/>
                          <a:gd name="T12" fmla="*/ 24 w 24"/>
                          <a:gd name="T13" fmla="*/ 38 h 44"/>
                          <a:gd name="T14" fmla="*/ 16 w 24"/>
                          <a:gd name="T15" fmla="*/ 44 h 44"/>
                          <a:gd name="T16" fmla="*/ 6 w 24"/>
                          <a:gd name="T17" fmla="*/ 44 h 44"/>
                          <a:gd name="T18" fmla="*/ 0 w 24"/>
                          <a:gd name="T19" fmla="*/ 38 h 44"/>
                          <a:gd name="T20" fmla="*/ 0 w 24"/>
                          <a:gd name="T21" fmla="*/ 32 h 44"/>
                          <a:gd name="T22" fmla="*/ 8 w 24"/>
                          <a:gd name="T23" fmla="*/ 32 h 44"/>
                          <a:gd name="T24" fmla="*/ 8 w 24"/>
                          <a:gd name="T25" fmla="*/ 36 h 44"/>
                          <a:gd name="T26" fmla="*/ 14 w 24"/>
                          <a:gd name="T27" fmla="*/ 36 h 44"/>
                          <a:gd name="T28" fmla="*/ 14 w 24"/>
                          <a:gd name="T29" fmla="*/ 26 h 44"/>
                          <a:gd name="T30" fmla="*/ 8 w 24"/>
                          <a:gd name="T31" fmla="*/ 26 h 44"/>
                          <a:gd name="T32" fmla="*/ 8 w 24"/>
                          <a:gd name="T33" fmla="*/ 18 h 44"/>
                          <a:gd name="T34" fmla="*/ 14 w 24"/>
                          <a:gd name="T35" fmla="*/ 18 h 44"/>
                          <a:gd name="T36" fmla="*/ 14 w 24"/>
                          <a:gd name="T37" fmla="*/ 8 h 44"/>
                          <a:gd name="T38" fmla="*/ 8 w 24"/>
                          <a:gd name="T39" fmla="*/ 8 h 44"/>
                          <a:gd name="T40" fmla="*/ 8 w 24"/>
                          <a:gd name="T41" fmla="*/ 12 h 44"/>
                          <a:gd name="T42" fmla="*/ 0 w 24"/>
                          <a:gd name="T43" fmla="*/ 12 h 44"/>
                          <a:gd name="T44" fmla="*/ 0 w 24"/>
                          <a:gd name="T45" fmla="*/ 4 h 44"/>
                          <a:gd name="T46" fmla="*/ 6 w 24"/>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44">
                            <a:moveTo>
                              <a:pt x="6" y="0"/>
                            </a:moveTo>
                            <a:lnTo>
                              <a:pt x="16" y="0"/>
                            </a:lnTo>
                            <a:lnTo>
                              <a:pt x="24" y="4"/>
                            </a:lnTo>
                            <a:lnTo>
                              <a:pt x="24" y="18"/>
                            </a:lnTo>
                            <a:lnTo>
                              <a:pt x="20" y="22"/>
                            </a:lnTo>
                            <a:lnTo>
                              <a:pt x="24" y="26"/>
                            </a:lnTo>
                            <a:lnTo>
                              <a:pt x="24" y="38"/>
                            </a:lnTo>
                            <a:lnTo>
                              <a:pt x="16" y="44"/>
                            </a:lnTo>
                            <a:lnTo>
                              <a:pt x="6" y="44"/>
                            </a:lnTo>
                            <a:lnTo>
                              <a:pt x="0" y="38"/>
                            </a:lnTo>
                            <a:lnTo>
                              <a:pt x="0" y="32"/>
                            </a:lnTo>
                            <a:lnTo>
                              <a:pt x="8" y="32"/>
                            </a:lnTo>
                            <a:lnTo>
                              <a:pt x="8" y="36"/>
                            </a:lnTo>
                            <a:lnTo>
                              <a:pt x="14" y="36"/>
                            </a:lnTo>
                            <a:lnTo>
                              <a:pt x="14" y="26"/>
                            </a:lnTo>
                            <a:lnTo>
                              <a:pt x="8" y="26"/>
                            </a:lnTo>
                            <a:lnTo>
                              <a:pt x="8" y="18"/>
                            </a:lnTo>
                            <a:lnTo>
                              <a:pt x="14" y="18"/>
                            </a:lnTo>
                            <a:lnTo>
                              <a:pt x="14" y="8"/>
                            </a:lnTo>
                            <a:lnTo>
                              <a:pt x="8" y="8"/>
                            </a:lnTo>
                            <a:lnTo>
                              <a:pt x="8" y="12"/>
                            </a:lnTo>
                            <a:lnTo>
                              <a:pt x="0" y="12"/>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58" name="Group 302"/>
                    <p:cNvGrpSpPr>
                      <a:grpSpLocks/>
                    </p:cNvGrpSpPr>
                    <p:nvPr/>
                  </p:nvGrpSpPr>
                  <p:grpSpPr bwMode="auto">
                    <a:xfrm>
                      <a:off x="3363" y="1188"/>
                      <a:ext cx="48" cy="44"/>
                      <a:chOff x="3363" y="1188"/>
                      <a:chExt cx="48" cy="44"/>
                    </a:xfrm>
                  </p:grpSpPr>
                  <p:sp>
                    <p:nvSpPr>
                      <p:cNvPr id="671" name="Freeform 303"/>
                      <p:cNvSpPr>
                        <a:spLocks/>
                      </p:cNvSpPr>
                      <p:nvPr/>
                    </p:nvSpPr>
                    <p:spPr bwMode="auto">
                      <a:xfrm>
                        <a:off x="3363" y="1188"/>
                        <a:ext cx="18" cy="44"/>
                      </a:xfrm>
                      <a:custGeom>
                        <a:avLst/>
                        <a:gdLst>
                          <a:gd name="T0" fmla="*/ 6 w 18"/>
                          <a:gd name="T1" fmla="*/ 44 h 44"/>
                          <a:gd name="T2" fmla="*/ 18 w 18"/>
                          <a:gd name="T3" fmla="*/ 44 h 44"/>
                          <a:gd name="T4" fmla="*/ 18 w 18"/>
                          <a:gd name="T5" fmla="*/ 0 h 44"/>
                          <a:gd name="T6" fmla="*/ 2 w 18"/>
                          <a:gd name="T7" fmla="*/ 0 h 44"/>
                          <a:gd name="T8" fmla="*/ 0 w 18"/>
                          <a:gd name="T9" fmla="*/ 8 h 44"/>
                          <a:gd name="T10" fmla="*/ 6 w 18"/>
                          <a:gd name="T11" fmla="*/ 8 h 44"/>
                          <a:gd name="T12" fmla="*/ 6 w 1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8" h="44">
                            <a:moveTo>
                              <a:pt x="6" y="44"/>
                            </a:moveTo>
                            <a:lnTo>
                              <a:pt x="18" y="44"/>
                            </a:lnTo>
                            <a:lnTo>
                              <a:pt x="18" y="0"/>
                            </a:lnTo>
                            <a:lnTo>
                              <a:pt x="2" y="0"/>
                            </a:lnTo>
                            <a:lnTo>
                              <a:pt x="0" y="8"/>
                            </a:lnTo>
                            <a:lnTo>
                              <a:pt x="6" y="8"/>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2" name="Freeform 304"/>
                      <p:cNvSpPr>
                        <a:spLocks/>
                      </p:cNvSpPr>
                      <p:nvPr/>
                    </p:nvSpPr>
                    <p:spPr bwMode="auto">
                      <a:xfrm>
                        <a:off x="3381" y="1188"/>
                        <a:ext cx="30" cy="44"/>
                      </a:xfrm>
                      <a:custGeom>
                        <a:avLst/>
                        <a:gdLst>
                          <a:gd name="T0" fmla="*/ 16 w 30"/>
                          <a:gd name="T1" fmla="*/ 0 h 44"/>
                          <a:gd name="T2" fmla="*/ 28 w 30"/>
                          <a:gd name="T3" fmla="*/ 0 h 44"/>
                          <a:gd name="T4" fmla="*/ 28 w 30"/>
                          <a:gd name="T5" fmla="*/ 26 h 44"/>
                          <a:gd name="T6" fmla="*/ 30 w 30"/>
                          <a:gd name="T7" fmla="*/ 26 h 44"/>
                          <a:gd name="T8" fmla="*/ 30 w 30"/>
                          <a:gd name="T9" fmla="*/ 36 h 44"/>
                          <a:gd name="T10" fmla="*/ 28 w 30"/>
                          <a:gd name="T11" fmla="*/ 36 h 44"/>
                          <a:gd name="T12" fmla="*/ 28 w 30"/>
                          <a:gd name="T13" fmla="*/ 44 h 44"/>
                          <a:gd name="T14" fmla="*/ 16 w 30"/>
                          <a:gd name="T15" fmla="*/ 44 h 44"/>
                          <a:gd name="T16" fmla="*/ 16 w 30"/>
                          <a:gd name="T17" fmla="*/ 36 h 44"/>
                          <a:gd name="T18" fmla="*/ 16 w 30"/>
                          <a:gd name="T19" fmla="*/ 26 h 44"/>
                          <a:gd name="T20" fmla="*/ 10 w 30"/>
                          <a:gd name="T21" fmla="*/ 26 h 44"/>
                          <a:gd name="T22" fmla="*/ 16 w 30"/>
                          <a:gd name="T23" fmla="*/ 16 h 44"/>
                          <a:gd name="T24" fmla="*/ 16 w 30"/>
                          <a:gd name="T25" fmla="*/ 26 h 44"/>
                          <a:gd name="T26" fmla="*/ 16 w 30"/>
                          <a:gd name="T27" fmla="*/ 36 h 44"/>
                          <a:gd name="T28" fmla="*/ 0 w 30"/>
                          <a:gd name="T29" fmla="*/ 36 h 44"/>
                          <a:gd name="T30" fmla="*/ 0 w 30"/>
                          <a:gd name="T31" fmla="*/ 26 h 44"/>
                          <a:gd name="T32" fmla="*/ 16 w 30"/>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44">
                            <a:moveTo>
                              <a:pt x="16" y="0"/>
                            </a:moveTo>
                            <a:lnTo>
                              <a:pt x="28" y="0"/>
                            </a:lnTo>
                            <a:lnTo>
                              <a:pt x="28" y="26"/>
                            </a:lnTo>
                            <a:lnTo>
                              <a:pt x="30" y="26"/>
                            </a:lnTo>
                            <a:lnTo>
                              <a:pt x="30" y="36"/>
                            </a:lnTo>
                            <a:lnTo>
                              <a:pt x="28" y="36"/>
                            </a:lnTo>
                            <a:lnTo>
                              <a:pt x="28" y="44"/>
                            </a:lnTo>
                            <a:lnTo>
                              <a:pt x="16" y="44"/>
                            </a:lnTo>
                            <a:lnTo>
                              <a:pt x="16" y="36"/>
                            </a:lnTo>
                            <a:lnTo>
                              <a:pt x="16" y="26"/>
                            </a:lnTo>
                            <a:lnTo>
                              <a:pt x="10" y="26"/>
                            </a:lnTo>
                            <a:lnTo>
                              <a:pt x="16" y="16"/>
                            </a:lnTo>
                            <a:lnTo>
                              <a:pt x="16" y="26"/>
                            </a:lnTo>
                            <a:lnTo>
                              <a:pt x="16" y="36"/>
                            </a:lnTo>
                            <a:lnTo>
                              <a:pt x="0" y="36"/>
                            </a:lnTo>
                            <a:lnTo>
                              <a:pt x="0" y="2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59" name="Group 305"/>
                    <p:cNvGrpSpPr>
                      <a:grpSpLocks/>
                    </p:cNvGrpSpPr>
                    <p:nvPr/>
                  </p:nvGrpSpPr>
                  <p:grpSpPr bwMode="auto">
                    <a:xfrm>
                      <a:off x="3499" y="1188"/>
                      <a:ext cx="46" cy="44"/>
                      <a:chOff x="3499" y="1188"/>
                      <a:chExt cx="46" cy="44"/>
                    </a:xfrm>
                  </p:grpSpPr>
                  <p:sp>
                    <p:nvSpPr>
                      <p:cNvPr id="669" name="Freeform 306"/>
                      <p:cNvSpPr>
                        <a:spLocks/>
                      </p:cNvSpPr>
                      <p:nvPr/>
                    </p:nvSpPr>
                    <p:spPr bwMode="auto">
                      <a:xfrm>
                        <a:off x="3499" y="1188"/>
                        <a:ext cx="14" cy="44"/>
                      </a:xfrm>
                      <a:custGeom>
                        <a:avLst/>
                        <a:gdLst>
                          <a:gd name="T0" fmla="*/ 4 w 14"/>
                          <a:gd name="T1" fmla="*/ 44 h 44"/>
                          <a:gd name="T2" fmla="*/ 14 w 14"/>
                          <a:gd name="T3" fmla="*/ 44 h 44"/>
                          <a:gd name="T4" fmla="*/ 14 w 14"/>
                          <a:gd name="T5" fmla="*/ 0 h 44"/>
                          <a:gd name="T6" fmla="*/ 0 w 14"/>
                          <a:gd name="T7" fmla="*/ 0 h 44"/>
                          <a:gd name="T8" fmla="*/ 0 w 14"/>
                          <a:gd name="T9" fmla="*/ 8 h 44"/>
                          <a:gd name="T10" fmla="*/ 4 w 14"/>
                          <a:gd name="T11" fmla="*/ 8 h 44"/>
                          <a:gd name="T12" fmla="*/ 4 w 1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4" h="44">
                            <a:moveTo>
                              <a:pt x="4" y="44"/>
                            </a:moveTo>
                            <a:lnTo>
                              <a:pt x="14" y="44"/>
                            </a:lnTo>
                            <a:lnTo>
                              <a:pt x="14" y="0"/>
                            </a:lnTo>
                            <a:lnTo>
                              <a:pt x="0"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0" name="Freeform 307"/>
                      <p:cNvSpPr>
                        <a:spLocks/>
                      </p:cNvSpPr>
                      <p:nvPr/>
                    </p:nvSpPr>
                    <p:spPr bwMode="auto">
                      <a:xfrm>
                        <a:off x="3521" y="1188"/>
                        <a:ext cx="24" cy="44"/>
                      </a:xfrm>
                      <a:custGeom>
                        <a:avLst/>
                        <a:gdLst>
                          <a:gd name="T0" fmla="*/ 0 w 24"/>
                          <a:gd name="T1" fmla="*/ 0 h 44"/>
                          <a:gd name="T2" fmla="*/ 24 w 24"/>
                          <a:gd name="T3" fmla="*/ 0 h 44"/>
                          <a:gd name="T4" fmla="*/ 24 w 24"/>
                          <a:gd name="T5" fmla="*/ 8 h 44"/>
                          <a:gd name="T6" fmla="*/ 8 w 24"/>
                          <a:gd name="T7" fmla="*/ 8 h 44"/>
                          <a:gd name="T8" fmla="*/ 8 w 24"/>
                          <a:gd name="T9" fmla="*/ 16 h 44"/>
                          <a:gd name="T10" fmla="*/ 16 w 24"/>
                          <a:gd name="T11" fmla="*/ 16 h 44"/>
                          <a:gd name="T12" fmla="*/ 24 w 24"/>
                          <a:gd name="T13" fmla="*/ 22 h 44"/>
                          <a:gd name="T14" fmla="*/ 24 w 24"/>
                          <a:gd name="T15" fmla="*/ 38 h 44"/>
                          <a:gd name="T16" fmla="*/ 16 w 24"/>
                          <a:gd name="T17" fmla="*/ 44 h 44"/>
                          <a:gd name="T18" fmla="*/ 6 w 24"/>
                          <a:gd name="T19" fmla="*/ 44 h 44"/>
                          <a:gd name="T20" fmla="*/ 0 w 24"/>
                          <a:gd name="T21" fmla="*/ 38 h 44"/>
                          <a:gd name="T22" fmla="*/ 0 w 24"/>
                          <a:gd name="T23" fmla="*/ 30 h 44"/>
                          <a:gd name="T24" fmla="*/ 8 w 24"/>
                          <a:gd name="T25" fmla="*/ 30 h 44"/>
                          <a:gd name="T26" fmla="*/ 8 w 24"/>
                          <a:gd name="T27" fmla="*/ 36 h 44"/>
                          <a:gd name="T28" fmla="*/ 14 w 24"/>
                          <a:gd name="T29" fmla="*/ 36 h 44"/>
                          <a:gd name="T30" fmla="*/ 14 w 24"/>
                          <a:gd name="T31" fmla="*/ 24 h 44"/>
                          <a:gd name="T32" fmla="*/ 6 w 24"/>
                          <a:gd name="T33" fmla="*/ 24 h 44"/>
                          <a:gd name="T34" fmla="*/ 0 w 24"/>
                          <a:gd name="T35" fmla="*/ 16 h 44"/>
                          <a:gd name="T36" fmla="*/ 0 w 24"/>
                          <a:gd name="T3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44">
                            <a:moveTo>
                              <a:pt x="0" y="0"/>
                            </a:moveTo>
                            <a:lnTo>
                              <a:pt x="24" y="0"/>
                            </a:lnTo>
                            <a:lnTo>
                              <a:pt x="24" y="8"/>
                            </a:lnTo>
                            <a:lnTo>
                              <a:pt x="8" y="8"/>
                            </a:lnTo>
                            <a:lnTo>
                              <a:pt x="8" y="16"/>
                            </a:lnTo>
                            <a:lnTo>
                              <a:pt x="16" y="16"/>
                            </a:lnTo>
                            <a:lnTo>
                              <a:pt x="24" y="22"/>
                            </a:lnTo>
                            <a:lnTo>
                              <a:pt x="24" y="38"/>
                            </a:lnTo>
                            <a:lnTo>
                              <a:pt x="16" y="44"/>
                            </a:lnTo>
                            <a:lnTo>
                              <a:pt x="6" y="44"/>
                            </a:lnTo>
                            <a:lnTo>
                              <a:pt x="0" y="38"/>
                            </a:lnTo>
                            <a:lnTo>
                              <a:pt x="0" y="30"/>
                            </a:lnTo>
                            <a:lnTo>
                              <a:pt x="8" y="30"/>
                            </a:lnTo>
                            <a:lnTo>
                              <a:pt x="8" y="36"/>
                            </a:lnTo>
                            <a:lnTo>
                              <a:pt x="14" y="36"/>
                            </a:lnTo>
                            <a:lnTo>
                              <a:pt x="14" y="24"/>
                            </a:lnTo>
                            <a:lnTo>
                              <a:pt x="6" y="24"/>
                            </a:lnTo>
                            <a:lnTo>
                              <a:pt x="0" y="1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60" name="Group 308"/>
                    <p:cNvGrpSpPr>
                      <a:grpSpLocks/>
                    </p:cNvGrpSpPr>
                    <p:nvPr/>
                  </p:nvGrpSpPr>
                  <p:grpSpPr bwMode="auto">
                    <a:xfrm>
                      <a:off x="3632" y="1188"/>
                      <a:ext cx="50" cy="44"/>
                      <a:chOff x="3632" y="1188"/>
                      <a:chExt cx="50" cy="44"/>
                    </a:xfrm>
                  </p:grpSpPr>
                  <p:sp>
                    <p:nvSpPr>
                      <p:cNvPr id="667" name="Freeform 309"/>
                      <p:cNvSpPr>
                        <a:spLocks/>
                      </p:cNvSpPr>
                      <p:nvPr/>
                    </p:nvSpPr>
                    <p:spPr bwMode="auto">
                      <a:xfrm>
                        <a:off x="3632" y="1188"/>
                        <a:ext cx="14" cy="44"/>
                      </a:xfrm>
                      <a:custGeom>
                        <a:avLst/>
                        <a:gdLst>
                          <a:gd name="T0" fmla="*/ 4 w 14"/>
                          <a:gd name="T1" fmla="*/ 44 h 44"/>
                          <a:gd name="T2" fmla="*/ 14 w 14"/>
                          <a:gd name="T3" fmla="*/ 44 h 44"/>
                          <a:gd name="T4" fmla="*/ 14 w 14"/>
                          <a:gd name="T5" fmla="*/ 0 h 44"/>
                          <a:gd name="T6" fmla="*/ 2 w 14"/>
                          <a:gd name="T7" fmla="*/ 0 h 44"/>
                          <a:gd name="T8" fmla="*/ 0 w 14"/>
                          <a:gd name="T9" fmla="*/ 8 h 44"/>
                          <a:gd name="T10" fmla="*/ 4 w 14"/>
                          <a:gd name="T11" fmla="*/ 8 h 44"/>
                          <a:gd name="T12" fmla="*/ 4 w 1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4" h="44">
                            <a:moveTo>
                              <a:pt x="4" y="44"/>
                            </a:moveTo>
                            <a:lnTo>
                              <a:pt x="14" y="44"/>
                            </a:lnTo>
                            <a:lnTo>
                              <a:pt x="14" y="0"/>
                            </a:lnTo>
                            <a:lnTo>
                              <a:pt x="2"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8" name="Freeform 310"/>
                      <p:cNvSpPr>
                        <a:spLocks/>
                      </p:cNvSpPr>
                      <p:nvPr/>
                    </p:nvSpPr>
                    <p:spPr bwMode="auto">
                      <a:xfrm>
                        <a:off x="3656" y="1188"/>
                        <a:ext cx="26" cy="44"/>
                      </a:xfrm>
                      <a:custGeom>
                        <a:avLst/>
                        <a:gdLst>
                          <a:gd name="T0" fmla="*/ 6 w 26"/>
                          <a:gd name="T1" fmla="*/ 0 h 44"/>
                          <a:gd name="T2" fmla="*/ 18 w 26"/>
                          <a:gd name="T3" fmla="*/ 0 h 44"/>
                          <a:gd name="T4" fmla="*/ 26 w 26"/>
                          <a:gd name="T5" fmla="*/ 4 h 44"/>
                          <a:gd name="T6" fmla="*/ 26 w 26"/>
                          <a:gd name="T7" fmla="*/ 14 h 44"/>
                          <a:gd name="T8" fmla="*/ 14 w 26"/>
                          <a:gd name="T9" fmla="*/ 14 h 44"/>
                          <a:gd name="T10" fmla="*/ 14 w 26"/>
                          <a:gd name="T11" fmla="*/ 8 h 44"/>
                          <a:gd name="T12" fmla="*/ 10 w 26"/>
                          <a:gd name="T13" fmla="*/ 8 h 44"/>
                          <a:gd name="T14" fmla="*/ 10 w 26"/>
                          <a:gd name="T15" fmla="*/ 16 h 44"/>
                          <a:gd name="T16" fmla="*/ 10 w 26"/>
                          <a:gd name="T17" fmla="*/ 26 h 44"/>
                          <a:gd name="T18" fmla="*/ 14 w 26"/>
                          <a:gd name="T19" fmla="*/ 26 h 44"/>
                          <a:gd name="T20" fmla="*/ 14 w 26"/>
                          <a:gd name="T21" fmla="*/ 36 h 44"/>
                          <a:gd name="T22" fmla="*/ 10 w 26"/>
                          <a:gd name="T23" fmla="*/ 36 h 44"/>
                          <a:gd name="T24" fmla="*/ 10 w 26"/>
                          <a:gd name="T25" fmla="*/ 26 h 44"/>
                          <a:gd name="T26" fmla="*/ 10 w 26"/>
                          <a:gd name="T27" fmla="*/ 16 h 44"/>
                          <a:gd name="T28" fmla="*/ 18 w 26"/>
                          <a:gd name="T29" fmla="*/ 16 h 44"/>
                          <a:gd name="T30" fmla="*/ 26 w 26"/>
                          <a:gd name="T31" fmla="*/ 22 h 44"/>
                          <a:gd name="T32" fmla="*/ 26 w 26"/>
                          <a:gd name="T33" fmla="*/ 40 h 44"/>
                          <a:gd name="T34" fmla="*/ 18 w 26"/>
                          <a:gd name="T35" fmla="*/ 44 h 44"/>
                          <a:gd name="T36" fmla="*/ 6 w 26"/>
                          <a:gd name="T37" fmla="*/ 44 h 44"/>
                          <a:gd name="T38" fmla="*/ 0 w 26"/>
                          <a:gd name="T39" fmla="*/ 40 h 44"/>
                          <a:gd name="T40" fmla="*/ 0 w 26"/>
                          <a:gd name="T41" fmla="*/ 4 h 44"/>
                          <a:gd name="T42" fmla="*/ 6 w 2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44">
                            <a:moveTo>
                              <a:pt x="6" y="0"/>
                            </a:moveTo>
                            <a:lnTo>
                              <a:pt x="18" y="0"/>
                            </a:lnTo>
                            <a:lnTo>
                              <a:pt x="26" y="4"/>
                            </a:lnTo>
                            <a:lnTo>
                              <a:pt x="26" y="14"/>
                            </a:lnTo>
                            <a:lnTo>
                              <a:pt x="14" y="14"/>
                            </a:lnTo>
                            <a:lnTo>
                              <a:pt x="14" y="8"/>
                            </a:lnTo>
                            <a:lnTo>
                              <a:pt x="10" y="8"/>
                            </a:lnTo>
                            <a:lnTo>
                              <a:pt x="10" y="16"/>
                            </a:lnTo>
                            <a:lnTo>
                              <a:pt x="10" y="26"/>
                            </a:lnTo>
                            <a:lnTo>
                              <a:pt x="14" y="26"/>
                            </a:lnTo>
                            <a:lnTo>
                              <a:pt x="14" y="36"/>
                            </a:lnTo>
                            <a:lnTo>
                              <a:pt x="10" y="36"/>
                            </a:lnTo>
                            <a:lnTo>
                              <a:pt x="10" y="26"/>
                            </a:lnTo>
                            <a:lnTo>
                              <a:pt x="10" y="16"/>
                            </a:lnTo>
                            <a:lnTo>
                              <a:pt x="18" y="16"/>
                            </a:lnTo>
                            <a:lnTo>
                              <a:pt x="26" y="22"/>
                            </a:lnTo>
                            <a:lnTo>
                              <a:pt x="26" y="40"/>
                            </a:lnTo>
                            <a:lnTo>
                              <a:pt x="18" y="44"/>
                            </a:lnTo>
                            <a:lnTo>
                              <a:pt x="6" y="44"/>
                            </a:lnTo>
                            <a:lnTo>
                              <a:pt x="0" y="40"/>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61" name="Group 311"/>
                    <p:cNvGrpSpPr>
                      <a:grpSpLocks/>
                    </p:cNvGrpSpPr>
                    <p:nvPr/>
                  </p:nvGrpSpPr>
                  <p:grpSpPr bwMode="auto">
                    <a:xfrm>
                      <a:off x="3770" y="1188"/>
                      <a:ext cx="46" cy="44"/>
                      <a:chOff x="3770" y="1188"/>
                      <a:chExt cx="46" cy="44"/>
                    </a:xfrm>
                  </p:grpSpPr>
                  <p:sp>
                    <p:nvSpPr>
                      <p:cNvPr id="665" name="Freeform 312"/>
                      <p:cNvSpPr>
                        <a:spLocks/>
                      </p:cNvSpPr>
                      <p:nvPr/>
                    </p:nvSpPr>
                    <p:spPr bwMode="auto">
                      <a:xfrm>
                        <a:off x="3770" y="1188"/>
                        <a:ext cx="14" cy="44"/>
                      </a:xfrm>
                      <a:custGeom>
                        <a:avLst/>
                        <a:gdLst>
                          <a:gd name="T0" fmla="*/ 4 w 14"/>
                          <a:gd name="T1" fmla="*/ 44 h 44"/>
                          <a:gd name="T2" fmla="*/ 14 w 14"/>
                          <a:gd name="T3" fmla="*/ 44 h 44"/>
                          <a:gd name="T4" fmla="*/ 14 w 14"/>
                          <a:gd name="T5" fmla="*/ 0 h 44"/>
                          <a:gd name="T6" fmla="*/ 0 w 14"/>
                          <a:gd name="T7" fmla="*/ 0 h 44"/>
                          <a:gd name="T8" fmla="*/ 0 w 14"/>
                          <a:gd name="T9" fmla="*/ 8 h 44"/>
                          <a:gd name="T10" fmla="*/ 4 w 14"/>
                          <a:gd name="T11" fmla="*/ 8 h 44"/>
                          <a:gd name="T12" fmla="*/ 4 w 1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4" h="44">
                            <a:moveTo>
                              <a:pt x="4" y="44"/>
                            </a:moveTo>
                            <a:lnTo>
                              <a:pt x="14" y="44"/>
                            </a:lnTo>
                            <a:lnTo>
                              <a:pt x="14" y="0"/>
                            </a:lnTo>
                            <a:lnTo>
                              <a:pt x="0"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6" name="Freeform 313"/>
                      <p:cNvSpPr>
                        <a:spLocks/>
                      </p:cNvSpPr>
                      <p:nvPr/>
                    </p:nvSpPr>
                    <p:spPr bwMode="auto">
                      <a:xfrm>
                        <a:off x="3790" y="1188"/>
                        <a:ext cx="26" cy="44"/>
                      </a:xfrm>
                      <a:custGeom>
                        <a:avLst/>
                        <a:gdLst>
                          <a:gd name="T0" fmla="*/ 0 w 26"/>
                          <a:gd name="T1" fmla="*/ 0 h 44"/>
                          <a:gd name="T2" fmla="*/ 26 w 26"/>
                          <a:gd name="T3" fmla="*/ 0 h 44"/>
                          <a:gd name="T4" fmla="*/ 26 w 26"/>
                          <a:gd name="T5" fmla="*/ 8 h 44"/>
                          <a:gd name="T6" fmla="*/ 10 w 26"/>
                          <a:gd name="T7" fmla="*/ 44 h 44"/>
                          <a:gd name="T8" fmla="*/ 0 w 26"/>
                          <a:gd name="T9" fmla="*/ 44 h 44"/>
                          <a:gd name="T10" fmla="*/ 16 w 26"/>
                          <a:gd name="T11" fmla="*/ 8 h 44"/>
                          <a:gd name="T12" fmla="*/ 0 w 26"/>
                          <a:gd name="T13" fmla="*/ 8 h 44"/>
                          <a:gd name="T14" fmla="*/ 0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0" y="0"/>
                            </a:moveTo>
                            <a:lnTo>
                              <a:pt x="26" y="0"/>
                            </a:lnTo>
                            <a:lnTo>
                              <a:pt x="26" y="8"/>
                            </a:lnTo>
                            <a:lnTo>
                              <a:pt x="10" y="44"/>
                            </a:lnTo>
                            <a:lnTo>
                              <a:pt x="0" y="44"/>
                            </a:lnTo>
                            <a:lnTo>
                              <a:pt x="16" y="8"/>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62" name="Group 314"/>
                    <p:cNvGrpSpPr>
                      <a:grpSpLocks/>
                    </p:cNvGrpSpPr>
                    <p:nvPr/>
                  </p:nvGrpSpPr>
                  <p:grpSpPr bwMode="auto">
                    <a:xfrm>
                      <a:off x="3904" y="1188"/>
                      <a:ext cx="42" cy="44"/>
                      <a:chOff x="3904" y="1188"/>
                      <a:chExt cx="42" cy="44"/>
                    </a:xfrm>
                  </p:grpSpPr>
                  <p:sp>
                    <p:nvSpPr>
                      <p:cNvPr id="663" name="Freeform 315"/>
                      <p:cNvSpPr>
                        <a:spLocks/>
                      </p:cNvSpPr>
                      <p:nvPr/>
                    </p:nvSpPr>
                    <p:spPr bwMode="auto">
                      <a:xfrm>
                        <a:off x="3904" y="1188"/>
                        <a:ext cx="12" cy="44"/>
                      </a:xfrm>
                      <a:custGeom>
                        <a:avLst/>
                        <a:gdLst>
                          <a:gd name="T0" fmla="*/ 4 w 12"/>
                          <a:gd name="T1" fmla="*/ 44 h 44"/>
                          <a:gd name="T2" fmla="*/ 12 w 12"/>
                          <a:gd name="T3" fmla="*/ 44 h 44"/>
                          <a:gd name="T4" fmla="*/ 12 w 12"/>
                          <a:gd name="T5" fmla="*/ 0 h 44"/>
                          <a:gd name="T6" fmla="*/ 2 w 12"/>
                          <a:gd name="T7" fmla="*/ 0 h 44"/>
                          <a:gd name="T8" fmla="*/ 0 w 12"/>
                          <a:gd name="T9" fmla="*/ 8 h 44"/>
                          <a:gd name="T10" fmla="*/ 4 w 12"/>
                          <a:gd name="T11" fmla="*/ 8 h 44"/>
                          <a:gd name="T12" fmla="*/ 4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4" y="44"/>
                            </a:moveTo>
                            <a:lnTo>
                              <a:pt x="12" y="44"/>
                            </a:lnTo>
                            <a:lnTo>
                              <a:pt x="12" y="0"/>
                            </a:lnTo>
                            <a:lnTo>
                              <a:pt x="2" y="0"/>
                            </a:lnTo>
                            <a:lnTo>
                              <a:pt x="0" y="8"/>
                            </a:lnTo>
                            <a:lnTo>
                              <a:pt x="4" y="8"/>
                            </a:lnTo>
                            <a:lnTo>
                              <a:pt x="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4" name="Freeform 316"/>
                      <p:cNvSpPr>
                        <a:spLocks/>
                      </p:cNvSpPr>
                      <p:nvPr/>
                    </p:nvSpPr>
                    <p:spPr bwMode="auto">
                      <a:xfrm>
                        <a:off x="3922" y="1188"/>
                        <a:ext cx="24" cy="44"/>
                      </a:xfrm>
                      <a:custGeom>
                        <a:avLst/>
                        <a:gdLst>
                          <a:gd name="T0" fmla="*/ 4 w 24"/>
                          <a:gd name="T1" fmla="*/ 0 h 44"/>
                          <a:gd name="T2" fmla="*/ 20 w 24"/>
                          <a:gd name="T3" fmla="*/ 0 h 44"/>
                          <a:gd name="T4" fmla="*/ 24 w 24"/>
                          <a:gd name="T5" fmla="*/ 6 h 44"/>
                          <a:gd name="T6" fmla="*/ 24 w 24"/>
                          <a:gd name="T7" fmla="*/ 18 h 44"/>
                          <a:gd name="T8" fmla="*/ 22 w 24"/>
                          <a:gd name="T9" fmla="*/ 22 h 44"/>
                          <a:gd name="T10" fmla="*/ 24 w 24"/>
                          <a:gd name="T11" fmla="*/ 26 h 44"/>
                          <a:gd name="T12" fmla="*/ 24 w 24"/>
                          <a:gd name="T13" fmla="*/ 28 h 44"/>
                          <a:gd name="T14" fmla="*/ 14 w 24"/>
                          <a:gd name="T15" fmla="*/ 28 h 44"/>
                          <a:gd name="T16" fmla="*/ 14 w 24"/>
                          <a:gd name="T17" fmla="*/ 16 h 44"/>
                          <a:gd name="T18" fmla="*/ 14 w 24"/>
                          <a:gd name="T19" fmla="*/ 6 h 44"/>
                          <a:gd name="T20" fmla="*/ 10 w 24"/>
                          <a:gd name="T21" fmla="*/ 6 h 44"/>
                          <a:gd name="T22" fmla="*/ 10 w 24"/>
                          <a:gd name="T23" fmla="*/ 16 h 44"/>
                          <a:gd name="T24" fmla="*/ 14 w 24"/>
                          <a:gd name="T25" fmla="*/ 16 h 44"/>
                          <a:gd name="T26" fmla="*/ 14 w 24"/>
                          <a:gd name="T27" fmla="*/ 36 h 44"/>
                          <a:gd name="T28" fmla="*/ 10 w 24"/>
                          <a:gd name="T29" fmla="*/ 36 h 44"/>
                          <a:gd name="T30" fmla="*/ 10 w 24"/>
                          <a:gd name="T31" fmla="*/ 28 h 44"/>
                          <a:gd name="T32" fmla="*/ 14 w 24"/>
                          <a:gd name="T33" fmla="*/ 28 h 44"/>
                          <a:gd name="T34" fmla="*/ 24 w 24"/>
                          <a:gd name="T35" fmla="*/ 28 h 44"/>
                          <a:gd name="T36" fmla="*/ 24 w 24"/>
                          <a:gd name="T37" fmla="*/ 38 h 44"/>
                          <a:gd name="T38" fmla="*/ 20 w 24"/>
                          <a:gd name="T39" fmla="*/ 44 h 44"/>
                          <a:gd name="T40" fmla="*/ 4 w 24"/>
                          <a:gd name="T41" fmla="*/ 44 h 44"/>
                          <a:gd name="T42" fmla="*/ 0 w 24"/>
                          <a:gd name="T43" fmla="*/ 38 h 44"/>
                          <a:gd name="T44" fmla="*/ 0 w 24"/>
                          <a:gd name="T45" fmla="*/ 26 h 44"/>
                          <a:gd name="T46" fmla="*/ 2 w 24"/>
                          <a:gd name="T47" fmla="*/ 22 h 44"/>
                          <a:gd name="T48" fmla="*/ 0 w 24"/>
                          <a:gd name="T49" fmla="*/ 18 h 44"/>
                          <a:gd name="T50" fmla="*/ 0 w 24"/>
                          <a:gd name="T51" fmla="*/ 6 h 44"/>
                          <a:gd name="T52" fmla="*/ 4 w 24"/>
                          <a:gd name="T5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44">
                            <a:moveTo>
                              <a:pt x="4" y="0"/>
                            </a:moveTo>
                            <a:lnTo>
                              <a:pt x="20" y="0"/>
                            </a:lnTo>
                            <a:lnTo>
                              <a:pt x="24" y="6"/>
                            </a:lnTo>
                            <a:lnTo>
                              <a:pt x="24" y="18"/>
                            </a:lnTo>
                            <a:lnTo>
                              <a:pt x="22" y="22"/>
                            </a:lnTo>
                            <a:lnTo>
                              <a:pt x="24" y="26"/>
                            </a:lnTo>
                            <a:lnTo>
                              <a:pt x="24" y="28"/>
                            </a:lnTo>
                            <a:lnTo>
                              <a:pt x="14" y="28"/>
                            </a:lnTo>
                            <a:lnTo>
                              <a:pt x="14" y="16"/>
                            </a:lnTo>
                            <a:lnTo>
                              <a:pt x="14" y="6"/>
                            </a:lnTo>
                            <a:lnTo>
                              <a:pt x="10" y="6"/>
                            </a:lnTo>
                            <a:lnTo>
                              <a:pt x="10" y="16"/>
                            </a:lnTo>
                            <a:lnTo>
                              <a:pt x="14" y="16"/>
                            </a:lnTo>
                            <a:lnTo>
                              <a:pt x="14" y="36"/>
                            </a:lnTo>
                            <a:lnTo>
                              <a:pt x="10" y="36"/>
                            </a:lnTo>
                            <a:lnTo>
                              <a:pt x="10" y="28"/>
                            </a:lnTo>
                            <a:lnTo>
                              <a:pt x="14" y="28"/>
                            </a:lnTo>
                            <a:lnTo>
                              <a:pt x="24" y="28"/>
                            </a:lnTo>
                            <a:lnTo>
                              <a:pt x="24" y="38"/>
                            </a:lnTo>
                            <a:lnTo>
                              <a:pt x="20" y="44"/>
                            </a:lnTo>
                            <a:lnTo>
                              <a:pt x="4" y="44"/>
                            </a:lnTo>
                            <a:lnTo>
                              <a:pt x="0" y="38"/>
                            </a:lnTo>
                            <a:lnTo>
                              <a:pt x="0" y="26"/>
                            </a:lnTo>
                            <a:lnTo>
                              <a:pt x="2" y="22"/>
                            </a:lnTo>
                            <a:lnTo>
                              <a:pt x="0" y="18"/>
                            </a:lnTo>
                            <a:lnTo>
                              <a:pt x="0" y="6"/>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11" name="Group 317"/>
                  <p:cNvGrpSpPr>
                    <a:grpSpLocks/>
                  </p:cNvGrpSpPr>
                  <p:nvPr/>
                </p:nvGrpSpPr>
                <p:grpSpPr bwMode="auto">
                  <a:xfrm>
                    <a:off x="3096" y="1282"/>
                    <a:ext cx="860" cy="46"/>
                    <a:chOff x="3096" y="1282"/>
                    <a:chExt cx="860" cy="46"/>
                  </a:xfrm>
                </p:grpSpPr>
                <p:grpSp>
                  <p:nvGrpSpPr>
                    <p:cNvPr id="635" name="Group 318"/>
                    <p:cNvGrpSpPr>
                      <a:grpSpLocks/>
                    </p:cNvGrpSpPr>
                    <p:nvPr/>
                  </p:nvGrpSpPr>
                  <p:grpSpPr bwMode="auto">
                    <a:xfrm>
                      <a:off x="3096" y="1282"/>
                      <a:ext cx="51" cy="46"/>
                      <a:chOff x="3096" y="1282"/>
                      <a:chExt cx="51" cy="46"/>
                    </a:xfrm>
                  </p:grpSpPr>
                  <p:sp>
                    <p:nvSpPr>
                      <p:cNvPr id="654" name="Freeform 319"/>
                      <p:cNvSpPr>
                        <a:spLocks/>
                      </p:cNvSpPr>
                      <p:nvPr/>
                    </p:nvSpPr>
                    <p:spPr bwMode="auto">
                      <a:xfrm>
                        <a:off x="3096" y="1282"/>
                        <a:ext cx="16" cy="46"/>
                      </a:xfrm>
                      <a:custGeom>
                        <a:avLst/>
                        <a:gdLst>
                          <a:gd name="T0" fmla="*/ 6 w 16"/>
                          <a:gd name="T1" fmla="*/ 46 h 46"/>
                          <a:gd name="T2" fmla="*/ 16 w 16"/>
                          <a:gd name="T3" fmla="*/ 46 h 46"/>
                          <a:gd name="T4" fmla="*/ 16 w 16"/>
                          <a:gd name="T5" fmla="*/ 0 h 46"/>
                          <a:gd name="T6" fmla="*/ 2 w 16"/>
                          <a:gd name="T7" fmla="*/ 0 h 46"/>
                          <a:gd name="T8" fmla="*/ 0 w 16"/>
                          <a:gd name="T9" fmla="*/ 10 h 46"/>
                          <a:gd name="T10" fmla="*/ 6 w 16"/>
                          <a:gd name="T11" fmla="*/ 10 h 46"/>
                          <a:gd name="T12" fmla="*/ 6 w 16"/>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16" h="46">
                            <a:moveTo>
                              <a:pt x="6" y="46"/>
                            </a:moveTo>
                            <a:lnTo>
                              <a:pt x="16" y="46"/>
                            </a:lnTo>
                            <a:lnTo>
                              <a:pt x="16" y="0"/>
                            </a:lnTo>
                            <a:lnTo>
                              <a:pt x="2" y="0"/>
                            </a:lnTo>
                            <a:lnTo>
                              <a:pt x="0" y="10"/>
                            </a:lnTo>
                            <a:lnTo>
                              <a:pt x="6" y="10"/>
                            </a:lnTo>
                            <a:lnTo>
                              <a:pt x="6"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55" name="Freeform 320"/>
                      <p:cNvSpPr>
                        <a:spLocks/>
                      </p:cNvSpPr>
                      <p:nvPr/>
                    </p:nvSpPr>
                    <p:spPr bwMode="auto">
                      <a:xfrm>
                        <a:off x="3123" y="1282"/>
                        <a:ext cx="24" cy="46"/>
                      </a:xfrm>
                      <a:custGeom>
                        <a:avLst/>
                        <a:gdLst>
                          <a:gd name="T0" fmla="*/ 16 w 24"/>
                          <a:gd name="T1" fmla="*/ 0 h 46"/>
                          <a:gd name="T2" fmla="*/ 24 w 24"/>
                          <a:gd name="T3" fmla="*/ 6 h 46"/>
                          <a:gd name="T4" fmla="*/ 24 w 24"/>
                          <a:gd name="T5" fmla="*/ 40 h 46"/>
                          <a:gd name="T6" fmla="*/ 16 w 24"/>
                          <a:gd name="T7" fmla="*/ 46 h 46"/>
                          <a:gd name="T8" fmla="*/ 6 w 24"/>
                          <a:gd name="T9" fmla="*/ 46 h 46"/>
                          <a:gd name="T10" fmla="*/ 0 w 24"/>
                          <a:gd name="T11" fmla="*/ 40 h 46"/>
                          <a:gd name="T12" fmla="*/ 0 w 24"/>
                          <a:gd name="T13" fmla="*/ 32 h 46"/>
                          <a:gd name="T14" fmla="*/ 10 w 24"/>
                          <a:gd name="T15" fmla="*/ 32 h 46"/>
                          <a:gd name="T16" fmla="*/ 10 w 24"/>
                          <a:gd name="T17" fmla="*/ 36 h 46"/>
                          <a:gd name="T18" fmla="*/ 14 w 24"/>
                          <a:gd name="T19" fmla="*/ 36 h 46"/>
                          <a:gd name="T20" fmla="*/ 14 w 24"/>
                          <a:gd name="T21" fmla="*/ 28 h 46"/>
                          <a:gd name="T22" fmla="*/ 14 w 24"/>
                          <a:gd name="T23" fmla="*/ 20 h 46"/>
                          <a:gd name="T24" fmla="*/ 10 w 24"/>
                          <a:gd name="T25" fmla="*/ 20 h 46"/>
                          <a:gd name="T26" fmla="*/ 10 w 24"/>
                          <a:gd name="T27" fmla="*/ 8 h 46"/>
                          <a:gd name="T28" fmla="*/ 14 w 24"/>
                          <a:gd name="T29" fmla="*/ 8 h 46"/>
                          <a:gd name="T30" fmla="*/ 14 w 24"/>
                          <a:gd name="T31" fmla="*/ 20 h 46"/>
                          <a:gd name="T32" fmla="*/ 14 w 24"/>
                          <a:gd name="T33" fmla="*/ 28 h 46"/>
                          <a:gd name="T34" fmla="*/ 6 w 24"/>
                          <a:gd name="T35" fmla="*/ 28 h 46"/>
                          <a:gd name="T36" fmla="*/ 0 w 24"/>
                          <a:gd name="T37" fmla="*/ 24 h 46"/>
                          <a:gd name="T38" fmla="*/ 0 w 24"/>
                          <a:gd name="T39" fmla="*/ 6 h 46"/>
                          <a:gd name="T40" fmla="*/ 6 w 24"/>
                          <a:gd name="T41" fmla="*/ 0 h 46"/>
                          <a:gd name="T42" fmla="*/ 16 w 24"/>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6">
                            <a:moveTo>
                              <a:pt x="16" y="0"/>
                            </a:moveTo>
                            <a:lnTo>
                              <a:pt x="24" y="6"/>
                            </a:lnTo>
                            <a:lnTo>
                              <a:pt x="24" y="40"/>
                            </a:lnTo>
                            <a:lnTo>
                              <a:pt x="16" y="46"/>
                            </a:lnTo>
                            <a:lnTo>
                              <a:pt x="6" y="46"/>
                            </a:lnTo>
                            <a:lnTo>
                              <a:pt x="0" y="40"/>
                            </a:lnTo>
                            <a:lnTo>
                              <a:pt x="0" y="32"/>
                            </a:lnTo>
                            <a:lnTo>
                              <a:pt x="10" y="32"/>
                            </a:lnTo>
                            <a:lnTo>
                              <a:pt x="10" y="36"/>
                            </a:lnTo>
                            <a:lnTo>
                              <a:pt x="14" y="36"/>
                            </a:lnTo>
                            <a:lnTo>
                              <a:pt x="14" y="28"/>
                            </a:lnTo>
                            <a:lnTo>
                              <a:pt x="14" y="20"/>
                            </a:lnTo>
                            <a:lnTo>
                              <a:pt x="10" y="20"/>
                            </a:lnTo>
                            <a:lnTo>
                              <a:pt x="10" y="8"/>
                            </a:lnTo>
                            <a:lnTo>
                              <a:pt x="14" y="8"/>
                            </a:lnTo>
                            <a:lnTo>
                              <a:pt x="14" y="20"/>
                            </a:lnTo>
                            <a:lnTo>
                              <a:pt x="14" y="28"/>
                            </a:lnTo>
                            <a:lnTo>
                              <a:pt x="6" y="28"/>
                            </a:lnTo>
                            <a:lnTo>
                              <a:pt x="0" y="24"/>
                            </a:lnTo>
                            <a:lnTo>
                              <a:pt x="0" y="6"/>
                            </a:lnTo>
                            <a:lnTo>
                              <a:pt x="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36" name="Group 321"/>
                    <p:cNvGrpSpPr>
                      <a:grpSpLocks/>
                    </p:cNvGrpSpPr>
                    <p:nvPr/>
                  </p:nvGrpSpPr>
                  <p:grpSpPr bwMode="auto">
                    <a:xfrm>
                      <a:off x="3235" y="1282"/>
                      <a:ext cx="54" cy="46"/>
                      <a:chOff x="3235" y="1282"/>
                      <a:chExt cx="54" cy="46"/>
                    </a:xfrm>
                  </p:grpSpPr>
                  <p:sp>
                    <p:nvSpPr>
                      <p:cNvPr id="652" name="Freeform 322"/>
                      <p:cNvSpPr>
                        <a:spLocks/>
                      </p:cNvSpPr>
                      <p:nvPr/>
                    </p:nvSpPr>
                    <p:spPr bwMode="auto">
                      <a:xfrm>
                        <a:off x="3235" y="1282"/>
                        <a:ext cx="24" cy="46"/>
                      </a:xfrm>
                      <a:custGeom>
                        <a:avLst/>
                        <a:gdLst>
                          <a:gd name="T0" fmla="*/ 0 w 24"/>
                          <a:gd name="T1" fmla="*/ 14 h 46"/>
                          <a:gd name="T2" fmla="*/ 10 w 24"/>
                          <a:gd name="T3" fmla="*/ 14 h 46"/>
                          <a:gd name="T4" fmla="*/ 10 w 24"/>
                          <a:gd name="T5" fmla="*/ 10 h 46"/>
                          <a:gd name="T6" fmla="*/ 14 w 24"/>
                          <a:gd name="T7" fmla="*/ 10 h 46"/>
                          <a:gd name="T8" fmla="*/ 14 w 24"/>
                          <a:gd name="T9" fmla="*/ 16 h 46"/>
                          <a:gd name="T10" fmla="*/ 0 w 24"/>
                          <a:gd name="T11" fmla="*/ 38 h 46"/>
                          <a:gd name="T12" fmla="*/ 0 w 24"/>
                          <a:gd name="T13" fmla="*/ 46 h 46"/>
                          <a:gd name="T14" fmla="*/ 24 w 24"/>
                          <a:gd name="T15" fmla="*/ 46 h 46"/>
                          <a:gd name="T16" fmla="*/ 24 w 24"/>
                          <a:gd name="T17" fmla="*/ 38 h 46"/>
                          <a:gd name="T18" fmla="*/ 10 w 24"/>
                          <a:gd name="T19" fmla="*/ 38 h 46"/>
                          <a:gd name="T20" fmla="*/ 24 w 24"/>
                          <a:gd name="T21" fmla="*/ 18 h 46"/>
                          <a:gd name="T22" fmla="*/ 24 w 24"/>
                          <a:gd name="T23" fmla="*/ 6 h 46"/>
                          <a:gd name="T24" fmla="*/ 16 w 24"/>
                          <a:gd name="T25" fmla="*/ 0 h 46"/>
                          <a:gd name="T26" fmla="*/ 8 w 24"/>
                          <a:gd name="T27" fmla="*/ 0 h 46"/>
                          <a:gd name="T28" fmla="*/ 0 w 24"/>
                          <a:gd name="T29" fmla="*/ 6 h 46"/>
                          <a:gd name="T30" fmla="*/ 0 w 24"/>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6">
                            <a:moveTo>
                              <a:pt x="0" y="14"/>
                            </a:moveTo>
                            <a:lnTo>
                              <a:pt x="10" y="14"/>
                            </a:lnTo>
                            <a:lnTo>
                              <a:pt x="10" y="10"/>
                            </a:lnTo>
                            <a:lnTo>
                              <a:pt x="14" y="10"/>
                            </a:lnTo>
                            <a:lnTo>
                              <a:pt x="14" y="16"/>
                            </a:lnTo>
                            <a:lnTo>
                              <a:pt x="0" y="38"/>
                            </a:lnTo>
                            <a:lnTo>
                              <a:pt x="0" y="46"/>
                            </a:lnTo>
                            <a:lnTo>
                              <a:pt x="24" y="46"/>
                            </a:lnTo>
                            <a:lnTo>
                              <a:pt x="24" y="38"/>
                            </a:lnTo>
                            <a:lnTo>
                              <a:pt x="10" y="38"/>
                            </a:lnTo>
                            <a:lnTo>
                              <a:pt x="24" y="18"/>
                            </a:lnTo>
                            <a:lnTo>
                              <a:pt x="24" y="6"/>
                            </a:lnTo>
                            <a:lnTo>
                              <a:pt x="16" y="0"/>
                            </a:lnTo>
                            <a:lnTo>
                              <a:pt x="8"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53" name="Freeform 323"/>
                      <p:cNvSpPr>
                        <a:spLocks/>
                      </p:cNvSpPr>
                      <p:nvPr/>
                    </p:nvSpPr>
                    <p:spPr bwMode="auto">
                      <a:xfrm>
                        <a:off x="3263" y="1282"/>
                        <a:ext cx="26" cy="46"/>
                      </a:xfrm>
                      <a:custGeom>
                        <a:avLst/>
                        <a:gdLst>
                          <a:gd name="T0" fmla="*/ 6 w 26"/>
                          <a:gd name="T1" fmla="*/ 0 h 46"/>
                          <a:gd name="T2" fmla="*/ 18 w 26"/>
                          <a:gd name="T3" fmla="*/ 0 h 46"/>
                          <a:gd name="T4" fmla="*/ 26 w 26"/>
                          <a:gd name="T5" fmla="*/ 8 h 46"/>
                          <a:gd name="T6" fmla="*/ 26 w 26"/>
                          <a:gd name="T7" fmla="*/ 38 h 46"/>
                          <a:gd name="T8" fmla="*/ 18 w 26"/>
                          <a:gd name="T9" fmla="*/ 46 h 46"/>
                          <a:gd name="T10" fmla="*/ 6 w 26"/>
                          <a:gd name="T11" fmla="*/ 46 h 46"/>
                          <a:gd name="T12" fmla="*/ 0 w 26"/>
                          <a:gd name="T13" fmla="*/ 38 h 46"/>
                          <a:gd name="T14" fmla="*/ 0 w 26"/>
                          <a:gd name="T15" fmla="*/ 36 h 46"/>
                          <a:gd name="T16" fmla="*/ 10 w 26"/>
                          <a:gd name="T17" fmla="*/ 36 h 46"/>
                          <a:gd name="T18" fmla="*/ 10 w 26"/>
                          <a:gd name="T19" fmla="*/ 10 h 46"/>
                          <a:gd name="T20" fmla="*/ 14 w 26"/>
                          <a:gd name="T21" fmla="*/ 10 h 46"/>
                          <a:gd name="T22" fmla="*/ 14 w 26"/>
                          <a:gd name="T23" fmla="*/ 36 h 46"/>
                          <a:gd name="T24" fmla="*/ 10 w 26"/>
                          <a:gd name="T25" fmla="*/ 36 h 46"/>
                          <a:gd name="T26" fmla="*/ 0 w 26"/>
                          <a:gd name="T27" fmla="*/ 36 h 46"/>
                          <a:gd name="T28" fmla="*/ 0 w 26"/>
                          <a:gd name="T29" fmla="*/ 8 h 46"/>
                          <a:gd name="T30" fmla="*/ 6 w 26"/>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46">
                            <a:moveTo>
                              <a:pt x="6" y="0"/>
                            </a:moveTo>
                            <a:lnTo>
                              <a:pt x="18" y="0"/>
                            </a:lnTo>
                            <a:lnTo>
                              <a:pt x="26" y="8"/>
                            </a:lnTo>
                            <a:lnTo>
                              <a:pt x="26" y="38"/>
                            </a:lnTo>
                            <a:lnTo>
                              <a:pt x="18" y="46"/>
                            </a:lnTo>
                            <a:lnTo>
                              <a:pt x="6" y="46"/>
                            </a:lnTo>
                            <a:lnTo>
                              <a:pt x="0" y="38"/>
                            </a:lnTo>
                            <a:lnTo>
                              <a:pt x="0" y="36"/>
                            </a:lnTo>
                            <a:lnTo>
                              <a:pt x="10" y="36"/>
                            </a:lnTo>
                            <a:lnTo>
                              <a:pt x="10" y="10"/>
                            </a:lnTo>
                            <a:lnTo>
                              <a:pt x="14" y="10"/>
                            </a:lnTo>
                            <a:lnTo>
                              <a:pt x="14" y="36"/>
                            </a:lnTo>
                            <a:lnTo>
                              <a:pt x="10" y="36"/>
                            </a:lnTo>
                            <a:lnTo>
                              <a:pt x="0" y="36"/>
                            </a:lnTo>
                            <a:lnTo>
                              <a:pt x="0" y="8"/>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37" name="Group 324"/>
                    <p:cNvGrpSpPr>
                      <a:grpSpLocks/>
                    </p:cNvGrpSpPr>
                    <p:nvPr/>
                  </p:nvGrpSpPr>
                  <p:grpSpPr bwMode="auto">
                    <a:xfrm>
                      <a:off x="3367" y="1282"/>
                      <a:ext cx="44" cy="46"/>
                      <a:chOff x="3367" y="1282"/>
                      <a:chExt cx="44" cy="46"/>
                    </a:xfrm>
                  </p:grpSpPr>
                  <p:sp>
                    <p:nvSpPr>
                      <p:cNvPr id="650" name="Freeform 325"/>
                      <p:cNvSpPr>
                        <a:spLocks/>
                      </p:cNvSpPr>
                      <p:nvPr/>
                    </p:nvSpPr>
                    <p:spPr bwMode="auto">
                      <a:xfrm>
                        <a:off x="3367" y="1282"/>
                        <a:ext cx="26" cy="46"/>
                      </a:xfrm>
                      <a:custGeom>
                        <a:avLst/>
                        <a:gdLst>
                          <a:gd name="T0" fmla="*/ 0 w 26"/>
                          <a:gd name="T1" fmla="*/ 14 h 46"/>
                          <a:gd name="T2" fmla="*/ 10 w 26"/>
                          <a:gd name="T3" fmla="*/ 14 h 46"/>
                          <a:gd name="T4" fmla="*/ 10 w 26"/>
                          <a:gd name="T5" fmla="*/ 10 h 46"/>
                          <a:gd name="T6" fmla="*/ 14 w 26"/>
                          <a:gd name="T7" fmla="*/ 10 h 46"/>
                          <a:gd name="T8" fmla="*/ 14 w 26"/>
                          <a:gd name="T9" fmla="*/ 16 h 46"/>
                          <a:gd name="T10" fmla="*/ 0 w 26"/>
                          <a:gd name="T11" fmla="*/ 38 h 46"/>
                          <a:gd name="T12" fmla="*/ 0 w 26"/>
                          <a:gd name="T13" fmla="*/ 46 h 46"/>
                          <a:gd name="T14" fmla="*/ 26 w 26"/>
                          <a:gd name="T15" fmla="*/ 46 h 46"/>
                          <a:gd name="T16" fmla="*/ 26 w 26"/>
                          <a:gd name="T17" fmla="*/ 38 h 46"/>
                          <a:gd name="T18" fmla="*/ 10 w 26"/>
                          <a:gd name="T19" fmla="*/ 38 h 46"/>
                          <a:gd name="T20" fmla="*/ 26 w 26"/>
                          <a:gd name="T21" fmla="*/ 18 h 46"/>
                          <a:gd name="T22" fmla="*/ 26 w 26"/>
                          <a:gd name="T23" fmla="*/ 6 h 46"/>
                          <a:gd name="T24" fmla="*/ 18 w 26"/>
                          <a:gd name="T25" fmla="*/ 0 h 46"/>
                          <a:gd name="T26" fmla="*/ 6 w 26"/>
                          <a:gd name="T27" fmla="*/ 0 h 46"/>
                          <a:gd name="T28" fmla="*/ 0 w 26"/>
                          <a:gd name="T29" fmla="*/ 6 h 46"/>
                          <a:gd name="T30" fmla="*/ 0 w 26"/>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46">
                            <a:moveTo>
                              <a:pt x="0" y="14"/>
                            </a:moveTo>
                            <a:lnTo>
                              <a:pt x="10" y="14"/>
                            </a:lnTo>
                            <a:lnTo>
                              <a:pt x="10" y="10"/>
                            </a:lnTo>
                            <a:lnTo>
                              <a:pt x="14" y="10"/>
                            </a:lnTo>
                            <a:lnTo>
                              <a:pt x="14" y="16"/>
                            </a:lnTo>
                            <a:lnTo>
                              <a:pt x="0" y="38"/>
                            </a:lnTo>
                            <a:lnTo>
                              <a:pt x="0" y="46"/>
                            </a:lnTo>
                            <a:lnTo>
                              <a:pt x="26" y="46"/>
                            </a:lnTo>
                            <a:lnTo>
                              <a:pt x="26" y="38"/>
                            </a:lnTo>
                            <a:lnTo>
                              <a:pt x="10" y="38"/>
                            </a:lnTo>
                            <a:lnTo>
                              <a:pt x="26" y="18"/>
                            </a:lnTo>
                            <a:lnTo>
                              <a:pt x="26" y="6"/>
                            </a:lnTo>
                            <a:lnTo>
                              <a:pt x="18" y="0"/>
                            </a:lnTo>
                            <a:lnTo>
                              <a:pt x="6"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51" name="Freeform 326"/>
                      <p:cNvSpPr>
                        <a:spLocks/>
                      </p:cNvSpPr>
                      <p:nvPr/>
                    </p:nvSpPr>
                    <p:spPr bwMode="auto">
                      <a:xfrm>
                        <a:off x="3395" y="1282"/>
                        <a:ext cx="16" cy="46"/>
                      </a:xfrm>
                      <a:custGeom>
                        <a:avLst/>
                        <a:gdLst>
                          <a:gd name="T0" fmla="*/ 4 w 16"/>
                          <a:gd name="T1" fmla="*/ 46 h 46"/>
                          <a:gd name="T2" fmla="*/ 16 w 16"/>
                          <a:gd name="T3" fmla="*/ 46 h 46"/>
                          <a:gd name="T4" fmla="*/ 16 w 16"/>
                          <a:gd name="T5" fmla="*/ 0 h 46"/>
                          <a:gd name="T6" fmla="*/ 0 w 16"/>
                          <a:gd name="T7" fmla="*/ 0 h 46"/>
                          <a:gd name="T8" fmla="*/ 0 w 16"/>
                          <a:gd name="T9" fmla="*/ 10 h 46"/>
                          <a:gd name="T10" fmla="*/ 4 w 16"/>
                          <a:gd name="T11" fmla="*/ 10 h 46"/>
                          <a:gd name="T12" fmla="*/ 4 w 16"/>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16" h="46">
                            <a:moveTo>
                              <a:pt x="4" y="46"/>
                            </a:moveTo>
                            <a:lnTo>
                              <a:pt x="16" y="46"/>
                            </a:lnTo>
                            <a:lnTo>
                              <a:pt x="16" y="0"/>
                            </a:lnTo>
                            <a:lnTo>
                              <a:pt x="0" y="0"/>
                            </a:lnTo>
                            <a:lnTo>
                              <a:pt x="0" y="10"/>
                            </a:lnTo>
                            <a:lnTo>
                              <a:pt x="4" y="10"/>
                            </a:lnTo>
                            <a:lnTo>
                              <a:pt x="4"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38" name="Group 327"/>
                    <p:cNvGrpSpPr>
                      <a:grpSpLocks/>
                    </p:cNvGrpSpPr>
                    <p:nvPr/>
                  </p:nvGrpSpPr>
                  <p:grpSpPr bwMode="auto">
                    <a:xfrm>
                      <a:off x="3503" y="1282"/>
                      <a:ext cx="52" cy="46"/>
                      <a:chOff x="3503" y="1282"/>
                      <a:chExt cx="52" cy="46"/>
                    </a:xfrm>
                  </p:grpSpPr>
                  <p:sp>
                    <p:nvSpPr>
                      <p:cNvPr id="648" name="Freeform 328"/>
                      <p:cNvSpPr>
                        <a:spLocks/>
                      </p:cNvSpPr>
                      <p:nvPr/>
                    </p:nvSpPr>
                    <p:spPr bwMode="auto">
                      <a:xfrm>
                        <a:off x="3503" y="1282"/>
                        <a:ext cx="24" cy="46"/>
                      </a:xfrm>
                      <a:custGeom>
                        <a:avLst/>
                        <a:gdLst>
                          <a:gd name="T0" fmla="*/ 0 w 24"/>
                          <a:gd name="T1" fmla="*/ 14 h 46"/>
                          <a:gd name="T2" fmla="*/ 8 w 24"/>
                          <a:gd name="T3" fmla="*/ 14 h 46"/>
                          <a:gd name="T4" fmla="*/ 8 w 24"/>
                          <a:gd name="T5" fmla="*/ 10 h 46"/>
                          <a:gd name="T6" fmla="*/ 14 w 24"/>
                          <a:gd name="T7" fmla="*/ 10 h 46"/>
                          <a:gd name="T8" fmla="*/ 14 w 24"/>
                          <a:gd name="T9" fmla="*/ 16 h 46"/>
                          <a:gd name="T10" fmla="*/ 0 w 24"/>
                          <a:gd name="T11" fmla="*/ 38 h 46"/>
                          <a:gd name="T12" fmla="*/ 0 w 24"/>
                          <a:gd name="T13" fmla="*/ 46 h 46"/>
                          <a:gd name="T14" fmla="*/ 24 w 24"/>
                          <a:gd name="T15" fmla="*/ 46 h 46"/>
                          <a:gd name="T16" fmla="*/ 24 w 24"/>
                          <a:gd name="T17" fmla="*/ 38 h 46"/>
                          <a:gd name="T18" fmla="*/ 10 w 24"/>
                          <a:gd name="T19" fmla="*/ 38 h 46"/>
                          <a:gd name="T20" fmla="*/ 24 w 24"/>
                          <a:gd name="T21" fmla="*/ 18 h 46"/>
                          <a:gd name="T22" fmla="*/ 24 w 24"/>
                          <a:gd name="T23" fmla="*/ 6 h 46"/>
                          <a:gd name="T24" fmla="*/ 16 w 24"/>
                          <a:gd name="T25" fmla="*/ 0 h 46"/>
                          <a:gd name="T26" fmla="*/ 6 w 24"/>
                          <a:gd name="T27" fmla="*/ 0 h 46"/>
                          <a:gd name="T28" fmla="*/ 0 w 24"/>
                          <a:gd name="T29" fmla="*/ 6 h 46"/>
                          <a:gd name="T30" fmla="*/ 0 w 24"/>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6">
                            <a:moveTo>
                              <a:pt x="0" y="14"/>
                            </a:moveTo>
                            <a:lnTo>
                              <a:pt x="8" y="14"/>
                            </a:lnTo>
                            <a:lnTo>
                              <a:pt x="8" y="10"/>
                            </a:lnTo>
                            <a:lnTo>
                              <a:pt x="14" y="10"/>
                            </a:lnTo>
                            <a:lnTo>
                              <a:pt x="14" y="16"/>
                            </a:lnTo>
                            <a:lnTo>
                              <a:pt x="0" y="38"/>
                            </a:lnTo>
                            <a:lnTo>
                              <a:pt x="0" y="46"/>
                            </a:lnTo>
                            <a:lnTo>
                              <a:pt x="24" y="46"/>
                            </a:lnTo>
                            <a:lnTo>
                              <a:pt x="24" y="38"/>
                            </a:lnTo>
                            <a:lnTo>
                              <a:pt x="10" y="38"/>
                            </a:lnTo>
                            <a:lnTo>
                              <a:pt x="24" y="18"/>
                            </a:lnTo>
                            <a:lnTo>
                              <a:pt x="24" y="6"/>
                            </a:lnTo>
                            <a:lnTo>
                              <a:pt x="16" y="0"/>
                            </a:lnTo>
                            <a:lnTo>
                              <a:pt x="6"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49" name="Freeform 329"/>
                      <p:cNvSpPr>
                        <a:spLocks/>
                      </p:cNvSpPr>
                      <p:nvPr/>
                    </p:nvSpPr>
                    <p:spPr bwMode="auto">
                      <a:xfrm>
                        <a:off x="3529" y="1282"/>
                        <a:ext cx="26" cy="46"/>
                      </a:xfrm>
                      <a:custGeom>
                        <a:avLst/>
                        <a:gdLst>
                          <a:gd name="T0" fmla="*/ 0 w 26"/>
                          <a:gd name="T1" fmla="*/ 14 h 46"/>
                          <a:gd name="T2" fmla="*/ 10 w 26"/>
                          <a:gd name="T3" fmla="*/ 14 h 46"/>
                          <a:gd name="T4" fmla="*/ 10 w 26"/>
                          <a:gd name="T5" fmla="*/ 10 h 46"/>
                          <a:gd name="T6" fmla="*/ 16 w 26"/>
                          <a:gd name="T7" fmla="*/ 10 h 46"/>
                          <a:gd name="T8" fmla="*/ 16 w 26"/>
                          <a:gd name="T9" fmla="*/ 16 h 46"/>
                          <a:gd name="T10" fmla="*/ 0 w 26"/>
                          <a:gd name="T11" fmla="*/ 38 h 46"/>
                          <a:gd name="T12" fmla="*/ 0 w 26"/>
                          <a:gd name="T13" fmla="*/ 46 h 46"/>
                          <a:gd name="T14" fmla="*/ 26 w 26"/>
                          <a:gd name="T15" fmla="*/ 46 h 46"/>
                          <a:gd name="T16" fmla="*/ 26 w 26"/>
                          <a:gd name="T17" fmla="*/ 38 h 46"/>
                          <a:gd name="T18" fmla="*/ 12 w 26"/>
                          <a:gd name="T19" fmla="*/ 38 h 46"/>
                          <a:gd name="T20" fmla="*/ 26 w 26"/>
                          <a:gd name="T21" fmla="*/ 18 h 46"/>
                          <a:gd name="T22" fmla="*/ 26 w 26"/>
                          <a:gd name="T23" fmla="*/ 6 h 46"/>
                          <a:gd name="T24" fmla="*/ 18 w 26"/>
                          <a:gd name="T25" fmla="*/ 0 h 46"/>
                          <a:gd name="T26" fmla="*/ 8 w 26"/>
                          <a:gd name="T27" fmla="*/ 0 h 46"/>
                          <a:gd name="T28" fmla="*/ 0 w 26"/>
                          <a:gd name="T29" fmla="*/ 6 h 46"/>
                          <a:gd name="T30" fmla="*/ 0 w 26"/>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46">
                            <a:moveTo>
                              <a:pt x="0" y="14"/>
                            </a:moveTo>
                            <a:lnTo>
                              <a:pt x="10" y="14"/>
                            </a:lnTo>
                            <a:lnTo>
                              <a:pt x="10" y="10"/>
                            </a:lnTo>
                            <a:lnTo>
                              <a:pt x="16" y="10"/>
                            </a:lnTo>
                            <a:lnTo>
                              <a:pt x="16" y="16"/>
                            </a:lnTo>
                            <a:lnTo>
                              <a:pt x="0" y="38"/>
                            </a:lnTo>
                            <a:lnTo>
                              <a:pt x="0" y="46"/>
                            </a:lnTo>
                            <a:lnTo>
                              <a:pt x="26" y="46"/>
                            </a:lnTo>
                            <a:lnTo>
                              <a:pt x="26" y="38"/>
                            </a:lnTo>
                            <a:lnTo>
                              <a:pt x="12" y="38"/>
                            </a:lnTo>
                            <a:lnTo>
                              <a:pt x="26" y="18"/>
                            </a:lnTo>
                            <a:lnTo>
                              <a:pt x="26" y="6"/>
                            </a:lnTo>
                            <a:lnTo>
                              <a:pt x="18" y="0"/>
                            </a:lnTo>
                            <a:lnTo>
                              <a:pt x="8"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39" name="Group 330"/>
                    <p:cNvGrpSpPr>
                      <a:grpSpLocks/>
                    </p:cNvGrpSpPr>
                    <p:nvPr/>
                  </p:nvGrpSpPr>
                  <p:grpSpPr bwMode="auto">
                    <a:xfrm>
                      <a:off x="3638" y="1282"/>
                      <a:ext cx="52" cy="46"/>
                      <a:chOff x="3638" y="1282"/>
                      <a:chExt cx="52" cy="46"/>
                    </a:xfrm>
                  </p:grpSpPr>
                  <p:sp>
                    <p:nvSpPr>
                      <p:cNvPr id="646" name="Freeform 331"/>
                      <p:cNvSpPr>
                        <a:spLocks/>
                      </p:cNvSpPr>
                      <p:nvPr/>
                    </p:nvSpPr>
                    <p:spPr bwMode="auto">
                      <a:xfrm>
                        <a:off x="3638" y="1282"/>
                        <a:ext cx="22" cy="46"/>
                      </a:xfrm>
                      <a:custGeom>
                        <a:avLst/>
                        <a:gdLst>
                          <a:gd name="T0" fmla="*/ 0 w 22"/>
                          <a:gd name="T1" fmla="*/ 14 h 46"/>
                          <a:gd name="T2" fmla="*/ 8 w 22"/>
                          <a:gd name="T3" fmla="*/ 14 h 46"/>
                          <a:gd name="T4" fmla="*/ 8 w 22"/>
                          <a:gd name="T5" fmla="*/ 10 h 46"/>
                          <a:gd name="T6" fmla="*/ 14 w 22"/>
                          <a:gd name="T7" fmla="*/ 10 h 46"/>
                          <a:gd name="T8" fmla="*/ 14 w 22"/>
                          <a:gd name="T9" fmla="*/ 16 h 46"/>
                          <a:gd name="T10" fmla="*/ 0 w 22"/>
                          <a:gd name="T11" fmla="*/ 38 h 46"/>
                          <a:gd name="T12" fmla="*/ 0 w 22"/>
                          <a:gd name="T13" fmla="*/ 46 h 46"/>
                          <a:gd name="T14" fmla="*/ 22 w 22"/>
                          <a:gd name="T15" fmla="*/ 46 h 46"/>
                          <a:gd name="T16" fmla="*/ 22 w 22"/>
                          <a:gd name="T17" fmla="*/ 38 h 46"/>
                          <a:gd name="T18" fmla="*/ 8 w 22"/>
                          <a:gd name="T19" fmla="*/ 38 h 46"/>
                          <a:gd name="T20" fmla="*/ 22 w 22"/>
                          <a:gd name="T21" fmla="*/ 18 h 46"/>
                          <a:gd name="T22" fmla="*/ 22 w 22"/>
                          <a:gd name="T23" fmla="*/ 6 h 46"/>
                          <a:gd name="T24" fmla="*/ 16 w 22"/>
                          <a:gd name="T25" fmla="*/ 0 h 46"/>
                          <a:gd name="T26" fmla="*/ 6 w 22"/>
                          <a:gd name="T27" fmla="*/ 0 h 46"/>
                          <a:gd name="T28" fmla="*/ 0 w 22"/>
                          <a:gd name="T29" fmla="*/ 6 h 46"/>
                          <a:gd name="T30" fmla="*/ 0 w 22"/>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6">
                            <a:moveTo>
                              <a:pt x="0" y="14"/>
                            </a:moveTo>
                            <a:lnTo>
                              <a:pt x="8" y="14"/>
                            </a:lnTo>
                            <a:lnTo>
                              <a:pt x="8" y="10"/>
                            </a:lnTo>
                            <a:lnTo>
                              <a:pt x="14" y="10"/>
                            </a:lnTo>
                            <a:lnTo>
                              <a:pt x="14" y="16"/>
                            </a:lnTo>
                            <a:lnTo>
                              <a:pt x="0" y="38"/>
                            </a:lnTo>
                            <a:lnTo>
                              <a:pt x="0" y="46"/>
                            </a:lnTo>
                            <a:lnTo>
                              <a:pt x="22" y="46"/>
                            </a:lnTo>
                            <a:lnTo>
                              <a:pt x="22" y="38"/>
                            </a:lnTo>
                            <a:lnTo>
                              <a:pt x="8" y="38"/>
                            </a:lnTo>
                            <a:lnTo>
                              <a:pt x="22" y="18"/>
                            </a:lnTo>
                            <a:lnTo>
                              <a:pt x="22" y="6"/>
                            </a:lnTo>
                            <a:lnTo>
                              <a:pt x="16" y="0"/>
                            </a:lnTo>
                            <a:lnTo>
                              <a:pt x="6"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47" name="Freeform 332"/>
                      <p:cNvSpPr>
                        <a:spLocks/>
                      </p:cNvSpPr>
                      <p:nvPr/>
                    </p:nvSpPr>
                    <p:spPr bwMode="auto">
                      <a:xfrm>
                        <a:off x="3664" y="1282"/>
                        <a:ext cx="26" cy="46"/>
                      </a:xfrm>
                      <a:custGeom>
                        <a:avLst/>
                        <a:gdLst>
                          <a:gd name="T0" fmla="*/ 8 w 26"/>
                          <a:gd name="T1" fmla="*/ 0 h 46"/>
                          <a:gd name="T2" fmla="*/ 18 w 26"/>
                          <a:gd name="T3" fmla="*/ 0 h 46"/>
                          <a:gd name="T4" fmla="*/ 26 w 26"/>
                          <a:gd name="T5" fmla="*/ 6 h 46"/>
                          <a:gd name="T6" fmla="*/ 26 w 26"/>
                          <a:gd name="T7" fmla="*/ 18 h 46"/>
                          <a:gd name="T8" fmla="*/ 22 w 26"/>
                          <a:gd name="T9" fmla="*/ 22 h 46"/>
                          <a:gd name="T10" fmla="*/ 26 w 26"/>
                          <a:gd name="T11" fmla="*/ 28 h 46"/>
                          <a:gd name="T12" fmla="*/ 26 w 26"/>
                          <a:gd name="T13" fmla="*/ 40 h 46"/>
                          <a:gd name="T14" fmla="*/ 18 w 26"/>
                          <a:gd name="T15" fmla="*/ 46 h 46"/>
                          <a:gd name="T16" fmla="*/ 8 w 26"/>
                          <a:gd name="T17" fmla="*/ 46 h 46"/>
                          <a:gd name="T18" fmla="*/ 0 w 26"/>
                          <a:gd name="T19" fmla="*/ 40 h 46"/>
                          <a:gd name="T20" fmla="*/ 0 w 26"/>
                          <a:gd name="T21" fmla="*/ 34 h 46"/>
                          <a:gd name="T22" fmla="*/ 10 w 26"/>
                          <a:gd name="T23" fmla="*/ 34 h 46"/>
                          <a:gd name="T24" fmla="*/ 10 w 26"/>
                          <a:gd name="T25" fmla="*/ 38 h 46"/>
                          <a:gd name="T26" fmla="*/ 16 w 26"/>
                          <a:gd name="T27" fmla="*/ 38 h 46"/>
                          <a:gd name="T28" fmla="*/ 16 w 26"/>
                          <a:gd name="T29" fmla="*/ 28 h 46"/>
                          <a:gd name="T30" fmla="*/ 10 w 26"/>
                          <a:gd name="T31" fmla="*/ 28 h 46"/>
                          <a:gd name="T32" fmla="*/ 10 w 26"/>
                          <a:gd name="T33" fmla="*/ 18 h 46"/>
                          <a:gd name="T34" fmla="*/ 16 w 26"/>
                          <a:gd name="T35" fmla="*/ 18 h 46"/>
                          <a:gd name="T36" fmla="*/ 16 w 26"/>
                          <a:gd name="T37" fmla="*/ 8 h 46"/>
                          <a:gd name="T38" fmla="*/ 10 w 26"/>
                          <a:gd name="T39" fmla="*/ 8 h 46"/>
                          <a:gd name="T40" fmla="*/ 10 w 26"/>
                          <a:gd name="T41" fmla="*/ 12 h 46"/>
                          <a:gd name="T42" fmla="*/ 0 w 26"/>
                          <a:gd name="T43" fmla="*/ 12 h 46"/>
                          <a:gd name="T44" fmla="*/ 0 w 26"/>
                          <a:gd name="T45" fmla="*/ 6 h 46"/>
                          <a:gd name="T46" fmla="*/ 8 w 26"/>
                          <a:gd name="T4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46">
                            <a:moveTo>
                              <a:pt x="8" y="0"/>
                            </a:moveTo>
                            <a:lnTo>
                              <a:pt x="18" y="0"/>
                            </a:lnTo>
                            <a:lnTo>
                              <a:pt x="26" y="6"/>
                            </a:lnTo>
                            <a:lnTo>
                              <a:pt x="26" y="18"/>
                            </a:lnTo>
                            <a:lnTo>
                              <a:pt x="22" y="22"/>
                            </a:lnTo>
                            <a:lnTo>
                              <a:pt x="26" y="28"/>
                            </a:lnTo>
                            <a:lnTo>
                              <a:pt x="26" y="40"/>
                            </a:lnTo>
                            <a:lnTo>
                              <a:pt x="18" y="46"/>
                            </a:lnTo>
                            <a:lnTo>
                              <a:pt x="8" y="46"/>
                            </a:lnTo>
                            <a:lnTo>
                              <a:pt x="0" y="40"/>
                            </a:lnTo>
                            <a:lnTo>
                              <a:pt x="0" y="34"/>
                            </a:lnTo>
                            <a:lnTo>
                              <a:pt x="10" y="34"/>
                            </a:lnTo>
                            <a:lnTo>
                              <a:pt x="10" y="38"/>
                            </a:lnTo>
                            <a:lnTo>
                              <a:pt x="16" y="38"/>
                            </a:lnTo>
                            <a:lnTo>
                              <a:pt x="16" y="28"/>
                            </a:lnTo>
                            <a:lnTo>
                              <a:pt x="10" y="28"/>
                            </a:lnTo>
                            <a:lnTo>
                              <a:pt x="10" y="18"/>
                            </a:lnTo>
                            <a:lnTo>
                              <a:pt x="16" y="18"/>
                            </a:lnTo>
                            <a:lnTo>
                              <a:pt x="16" y="8"/>
                            </a:lnTo>
                            <a:lnTo>
                              <a:pt x="10" y="8"/>
                            </a:lnTo>
                            <a:lnTo>
                              <a:pt x="10" y="12"/>
                            </a:lnTo>
                            <a:lnTo>
                              <a:pt x="0" y="12"/>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40" name="Group 333"/>
                    <p:cNvGrpSpPr>
                      <a:grpSpLocks/>
                    </p:cNvGrpSpPr>
                    <p:nvPr/>
                  </p:nvGrpSpPr>
                  <p:grpSpPr bwMode="auto">
                    <a:xfrm>
                      <a:off x="3770" y="1282"/>
                      <a:ext cx="56" cy="46"/>
                      <a:chOff x="3770" y="1282"/>
                      <a:chExt cx="56" cy="46"/>
                    </a:xfrm>
                  </p:grpSpPr>
                  <p:sp>
                    <p:nvSpPr>
                      <p:cNvPr id="644" name="Freeform 334"/>
                      <p:cNvSpPr>
                        <a:spLocks/>
                      </p:cNvSpPr>
                      <p:nvPr/>
                    </p:nvSpPr>
                    <p:spPr bwMode="auto">
                      <a:xfrm>
                        <a:off x="3770" y="1282"/>
                        <a:ext cx="26" cy="46"/>
                      </a:xfrm>
                      <a:custGeom>
                        <a:avLst/>
                        <a:gdLst>
                          <a:gd name="T0" fmla="*/ 0 w 26"/>
                          <a:gd name="T1" fmla="*/ 14 h 46"/>
                          <a:gd name="T2" fmla="*/ 8 w 26"/>
                          <a:gd name="T3" fmla="*/ 14 h 46"/>
                          <a:gd name="T4" fmla="*/ 8 w 26"/>
                          <a:gd name="T5" fmla="*/ 10 h 46"/>
                          <a:gd name="T6" fmla="*/ 14 w 26"/>
                          <a:gd name="T7" fmla="*/ 10 h 46"/>
                          <a:gd name="T8" fmla="*/ 14 w 26"/>
                          <a:gd name="T9" fmla="*/ 16 h 46"/>
                          <a:gd name="T10" fmla="*/ 0 w 26"/>
                          <a:gd name="T11" fmla="*/ 38 h 46"/>
                          <a:gd name="T12" fmla="*/ 0 w 26"/>
                          <a:gd name="T13" fmla="*/ 46 h 46"/>
                          <a:gd name="T14" fmla="*/ 26 w 26"/>
                          <a:gd name="T15" fmla="*/ 46 h 46"/>
                          <a:gd name="T16" fmla="*/ 26 w 26"/>
                          <a:gd name="T17" fmla="*/ 38 h 46"/>
                          <a:gd name="T18" fmla="*/ 10 w 26"/>
                          <a:gd name="T19" fmla="*/ 38 h 46"/>
                          <a:gd name="T20" fmla="*/ 26 w 26"/>
                          <a:gd name="T21" fmla="*/ 18 h 46"/>
                          <a:gd name="T22" fmla="*/ 26 w 26"/>
                          <a:gd name="T23" fmla="*/ 6 h 46"/>
                          <a:gd name="T24" fmla="*/ 18 w 26"/>
                          <a:gd name="T25" fmla="*/ 0 h 46"/>
                          <a:gd name="T26" fmla="*/ 6 w 26"/>
                          <a:gd name="T27" fmla="*/ 0 h 46"/>
                          <a:gd name="T28" fmla="*/ 0 w 26"/>
                          <a:gd name="T29" fmla="*/ 6 h 46"/>
                          <a:gd name="T30" fmla="*/ 0 w 26"/>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46">
                            <a:moveTo>
                              <a:pt x="0" y="14"/>
                            </a:moveTo>
                            <a:lnTo>
                              <a:pt x="8" y="14"/>
                            </a:lnTo>
                            <a:lnTo>
                              <a:pt x="8" y="10"/>
                            </a:lnTo>
                            <a:lnTo>
                              <a:pt x="14" y="10"/>
                            </a:lnTo>
                            <a:lnTo>
                              <a:pt x="14" y="16"/>
                            </a:lnTo>
                            <a:lnTo>
                              <a:pt x="0" y="38"/>
                            </a:lnTo>
                            <a:lnTo>
                              <a:pt x="0" y="46"/>
                            </a:lnTo>
                            <a:lnTo>
                              <a:pt x="26" y="46"/>
                            </a:lnTo>
                            <a:lnTo>
                              <a:pt x="26" y="38"/>
                            </a:lnTo>
                            <a:lnTo>
                              <a:pt x="10" y="38"/>
                            </a:lnTo>
                            <a:lnTo>
                              <a:pt x="26" y="18"/>
                            </a:lnTo>
                            <a:lnTo>
                              <a:pt x="26" y="6"/>
                            </a:lnTo>
                            <a:lnTo>
                              <a:pt x="18" y="0"/>
                            </a:lnTo>
                            <a:lnTo>
                              <a:pt x="6"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45" name="Freeform 335"/>
                      <p:cNvSpPr>
                        <a:spLocks/>
                      </p:cNvSpPr>
                      <p:nvPr/>
                    </p:nvSpPr>
                    <p:spPr bwMode="auto">
                      <a:xfrm>
                        <a:off x="3796" y="1282"/>
                        <a:ext cx="30" cy="46"/>
                      </a:xfrm>
                      <a:custGeom>
                        <a:avLst/>
                        <a:gdLst>
                          <a:gd name="T0" fmla="*/ 18 w 30"/>
                          <a:gd name="T1" fmla="*/ 0 h 46"/>
                          <a:gd name="T2" fmla="*/ 28 w 30"/>
                          <a:gd name="T3" fmla="*/ 0 h 46"/>
                          <a:gd name="T4" fmla="*/ 28 w 30"/>
                          <a:gd name="T5" fmla="*/ 28 h 46"/>
                          <a:gd name="T6" fmla="*/ 30 w 30"/>
                          <a:gd name="T7" fmla="*/ 28 h 46"/>
                          <a:gd name="T8" fmla="*/ 30 w 30"/>
                          <a:gd name="T9" fmla="*/ 38 h 46"/>
                          <a:gd name="T10" fmla="*/ 28 w 30"/>
                          <a:gd name="T11" fmla="*/ 38 h 46"/>
                          <a:gd name="T12" fmla="*/ 28 w 30"/>
                          <a:gd name="T13" fmla="*/ 46 h 46"/>
                          <a:gd name="T14" fmla="*/ 18 w 30"/>
                          <a:gd name="T15" fmla="*/ 46 h 46"/>
                          <a:gd name="T16" fmla="*/ 18 w 30"/>
                          <a:gd name="T17" fmla="*/ 38 h 46"/>
                          <a:gd name="T18" fmla="*/ 18 w 30"/>
                          <a:gd name="T19" fmla="*/ 28 h 46"/>
                          <a:gd name="T20" fmla="*/ 10 w 30"/>
                          <a:gd name="T21" fmla="*/ 28 h 46"/>
                          <a:gd name="T22" fmla="*/ 18 w 30"/>
                          <a:gd name="T23" fmla="*/ 18 h 46"/>
                          <a:gd name="T24" fmla="*/ 18 w 30"/>
                          <a:gd name="T25" fmla="*/ 28 h 46"/>
                          <a:gd name="T26" fmla="*/ 18 w 30"/>
                          <a:gd name="T27" fmla="*/ 38 h 46"/>
                          <a:gd name="T28" fmla="*/ 0 w 30"/>
                          <a:gd name="T29" fmla="*/ 38 h 46"/>
                          <a:gd name="T30" fmla="*/ 0 w 30"/>
                          <a:gd name="T31" fmla="*/ 28 h 46"/>
                          <a:gd name="T32" fmla="*/ 18 w 30"/>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46">
                            <a:moveTo>
                              <a:pt x="18" y="0"/>
                            </a:moveTo>
                            <a:lnTo>
                              <a:pt x="28" y="0"/>
                            </a:lnTo>
                            <a:lnTo>
                              <a:pt x="28" y="28"/>
                            </a:lnTo>
                            <a:lnTo>
                              <a:pt x="30" y="28"/>
                            </a:lnTo>
                            <a:lnTo>
                              <a:pt x="30" y="38"/>
                            </a:lnTo>
                            <a:lnTo>
                              <a:pt x="28" y="38"/>
                            </a:lnTo>
                            <a:lnTo>
                              <a:pt x="28" y="46"/>
                            </a:lnTo>
                            <a:lnTo>
                              <a:pt x="18" y="46"/>
                            </a:lnTo>
                            <a:lnTo>
                              <a:pt x="18" y="38"/>
                            </a:lnTo>
                            <a:lnTo>
                              <a:pt x="18" y="28"/>
                            </a:lnTo>
                            <a:lnTo>
                              <a:pt x="10" y="28"/>
                            </a:lnTo>
                            <a:lnTo>
                              <a:pt x="18" y="18"/>
                            </a:lnTo>
                            <a:lnTo>
                              <a:pt x="18" y="28"/>
                            </a:lnTo>
                            <a:lnTo>
                              <a:pt x="18" y="38"/>
                            </a:lnTo>
                            <a:lnTo>
                              <a:pt x="0" y="38"/>
                            </a:lnTo>
                            <a:lnTo>
                              <a:pt x="0" y="2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41" name="Group 336"/>
                    <p:cNvGrpSpPr>
                      <a:grpSpLocks/>
                    </p:cNvGrpSpPr>
                    <p:nvPr/>
                  </p:nvGrpSpPr>
                  <p:grpSpPr bwMode="auto">
                    <a:xfrm>
                      <a:off x="3904" y="1282"/>
                      <a:ext cx="52" cy="46"/>
                      <a:chOff x="3904" y="1282"/>
                      <a:chExt cx="52" cy="46"/>
                    </a:xfrm>
                  </p:grpSpPr>
                  <p:sp>
                    <p:nvSpPr>
                      <p:cNvPr id="642" name="Freeform 337"/>
                      <p:cNvSpPr>
                        <a:spLocks/>
                      </p:cNvSpPr>
                      <p:nvPr/>
                    </p:nvSpPr>
                    <p:spPr bwMode="auto">
                      <a:xfrm>
                        <a:off x="3904" y="1282"/>
                        <a:ext cx="24" cy="46"/>
                      </a:xfrm>
                      <a:custGeom>
                        <a:avLst/>
                        <a:gdLst>
                          <a:gd name="T0" fmla="*/ 0 w 24"/>
                          <a:gd name="T1" fmla="*/ 14 h 46"/>
                          <a:gd name="T2" fmla="*/ 10 w 24"/>
                          <a:gd name="T3" fmla="*/ 14 h 46"/>
                          <a:gd name="T4" fmla="*/ 10 w 24"/>
                          <a:gd name="T5" fmla="*/ 10 h 46"/>
                          <a:gd name="T6" fmla="*/ 14 w 24"/>
                          <a:gd name="T7" fmla="*/ 10 h 46"/>
                          <a:gd name="T8" fmla="*/ 14 w 24"/>
                          <a:gd name="T9" fmla="*/ 16 h 46"/>
                          <a:gd name="T10" fmla="*/ 0 w 24"/>
                          <a:gd name="T11" fmla="*/ 38 h 46"/>
                          <a:gd name="T12" fmla="*/ 0 w 24"/>
                          <a:gd name="T13" fmla="*/ 46 h 46"/>
                          <a:gd name="T14" fmla="*/ 24 w 24"/>
                          <a:gd name="T15" fmla="*/ 46 h 46"/>
                          <a:gd name="T16" fmla="*/ 24 w 24"/>
                          <a:gd name="T17" fmla="*/ 38 h 46"/>
                          <a:gd name="T18" fmla="*/ 10 w 24"/>
                          <a:gd name="T19" fmla="*/ 38 h 46"/>
                          <a:gd name="T20" fmla="*/ 24 w 24"/>
                          <a:gd name="T21" fmla="*/ 18 h 46"/>
                          <a:gd name="T22" fmla="*/ 24 w 24"/>
                          <a:gd name="T23" fmla="*/ 6 h 46"/>
                          <a:gd name="T24" fmla="*/ 16 w 24"/>
                          <a:gd name="T25" fmla="*/ 0 h 46"/>
                          <a:gd name="T26" fmla="*/ 8 w 24"/>
                          <a:gd name="T27" fmla="*/ 0 h 46"/>
                          <a:gd name="T28" fmla="*/ 0 w 24"/>
                          <a:gd name="T29" fmla="*/ 6 h 46"/>
                          <a:gd name="T30" fmla="*/ 0 w 24"/>
                          <a:gd name="T31"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6">
                            <a:moveTo>
                              <a:pt x="0" y="14"/>
                            </a:moveTo>
                            <a:lnTo>
                              <a:pt x="10" y="14"/>
                            </a:lnTo>
                            <a:lnTo>
                              <a:pt x="10" y="10"/>
                            </a:lnTo>
                            <a:lnTo>
                              <a:pt x="14" y="10"/>
                            </a:lnTo>
                            <a:lnTo>
                              <a:pt x="14" y="16"/>
                            </a:lnTo>
                            <a:lnTo>
                              <a:pt x="0" y="38"/>
                            </a:lnTo>
                            <a:lnTo>
                              <a:pt x="0" y="46"/>
                            </a:lnTo>
                            <a:lnTo>
                              <a:pt x="24" y="46"/>
                            </a:lnTo>
                            <a:lnTo>
                              <a:pt x="24" y="38"/>
                            </a:lnTo>
                            <a:lnTo>
                              <a:pt x="10" y="38"/>
                            </a:lnTo>
                            <a:lnTo>
                              <a:pt x="24" y="18"/>
                            </a:lnTo>
                            <a:lnTo>
                              <a:pt x="24" y="6"/>
                            </a:lnTo>
                            <a:lnTo>
                              <a:pt x="16" y="0"/>
                            </a:lnTo>
                            <a:lnTo>
                              <a:pt x="8" y="0"/>
                            </a:lnTo>
                            <a:lnTo>
                              <a:pt x="0" y="6"/>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43" name="Freeform 338"/>
                      <p:cNvSpPr>
                        <a:spLocks/>
                      </p:cNvSpPr>
                      <p:nvPr/>
                    </p:nvSpPr>
                    <p:spPr bwMode="auto">
                      <a:xfrm>
                        <a:off x="3930" y="1282"/>
                        <a:ext cx="26" cy="46"/>
                      </a:xfrm>
                      <a:custGeom>
                        <a:avLst/>
                        <a:gdLst>
                          <a:gd name="T0" fmla="*/ 0 w 26"/>
                          <a:gd name="T1" fmla="*/ 0 h 46"/>
                          <a:gd name="T2" fmla="*/ 24 w 26"/>
                          <a:gd name="T3" fmla="*/ 0 h 46"/>
                          <a:gd name="T4" fmla="*/ 24 w 26"/>
                          <a:gd name="T5" fmla="*/ 10 h 46"/>
                          <a:gd name="T6" fmla="*/ 8 w 26"/>
                          <a:gd name="T7" fmla="*/ 10 h 46"/>
                          <a:gd name="T8" fmla="*/ 8 w 26"/>
                          <a:gd name="T9" fmla="*/ 16 h 46"/>
                          <a:gd name="T10" fmla="*/ 18 w 26"/>
                          <a:gd name="T11" fmla="*/ 16 h 46"/>
                          <a:gd name="T12" fmla="*/ 26 w 26"/>
                          <a:gd name="T13" fmla="*/ 24 h 46"/>
                          <a:gd name="T14" fmla="*/ 26 w 26"/>
                          <a:gd name="T15" fmla="*/ 38 h 46"/>
                          <a:gd name="T16" fmla="*/ 18 w 26"/>
                          <a:gd name="T17" fmla="*/ 46 h 46"/>
                          <a:gd name="T18" fmla="*/ 6 w 26"/>
                          <a:gd name="T19" fmla="*/ 46 h 46"/>
                          <a:gd name="T20" fmla="*/ 0 w 26"/>
                          <a:gd name="T21" fmla="*/ 38 h 46"/>
                          <a:gd name="T22" fmla="*/ 0 w 26"/>
                          <a:gd name="T23" fmla="*/ 30 h 46"/>
                          <a:gd name="T24" fmla="*/ 8 w 26"/>
                          <a:gd name="T25" fmla="*/ 30 h 46"/>
                          <a:gd name="T26" fmla="*/ 8 w 26"/>
                          <a:gd name="T27" fmla="*/ 38 h 46"/>
                          <a:gd name="T28" fmla="*/ 16 w 26"/>
                          <a:gd name="T29" fmla="*/ 38 h 46"/>
                          <a:gd name="T30" fmla="*/ 16 w 26"/>
                          <a:gd name="T31" fmla="*/ 24 h 46"/>
                          <a:gd name="T32" fmla="*/ 6 w 26"/>
                          <a:gd name="T33" fmla="*/ 24 h 46"/>
                          <a:gd name="T34" fmla="*/ 0 w 26"/>
                          <a:gd name="T35" fmla="*/ 18 h 46"/>
                          <a:gd name="T36" fmla="*/ 0 w 26"/>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6">
                            <a:moveTo>
                              <a:pt x="0" y="0"/>
                            </a:moveTo>
                            <a:lnTo>
                              <a:pt x="24" y="0"/>
                            </a:lnTo>
                            <a:lnTo>
                              <a:pt x="24" y="10"/>
                            </a:lnTo>
                            <a:lnTo>
                              <a:pt x="8" y="10"/>
                            </a:lnTo>
                            <a:lnTo>
                              <a:pt x="8" y="16"/>
                            </a:lnTo>
                            <a:lnTo>
                              <a:pt x="18" y="16"/>
                            </a:lnTo>
                            <a:lnTo>
                              <a:pt x="26" y="24"/>
                            </a:lnTo>
                            <a:lnTo>
                              <a:pt x="26" y="38"/>
                            </a:lnTo>
                            <a:lnTo>
                              <a:pt x="18" y="46"/>
                            </a:lnTo>
                            <a:lnTo>
                              <a:pt x="6" y="46"/>
                            </a:lnTo>
                            <a:lnTo>
                              <a:pt x="0" y="38"/>
                            </a:lnTo>
                            <a:lnTo>
                              <a:pt x="0" y="30"/>
                            </a:lnTo>
                            <a:lnTo>
                              <a:pt x="8" y="30"/>
                            </a:lnTo>
                            <a:lnTo>
                              <a:pt x="8" y="38"/>
                            </a:lnTo>
                            <a:lnTo>
                              <a:pt x="16" y="38"/>
                            </a:lnTo>
                            <a:lnTo>
                              <a:pt x="16" y="24"/>
                            </a:lnTo>
                            <a:lnTo>
                              <a:pt x="6" y="24"/>
                            </a:lnTo>
                            <a:lnTo>
                              <a:pt x="0" y="1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12" name="Group 339"/>
                  <p:cNvGrpSpPr>
                    <a:grpSpLocks/>
                  </p:cNvGrpSpPr>
                  <p:nvPr/>
                </p:nvGrpSpPr>
                <p:grpSpPr bwMode="auto">
                  <a:xfrm>
                    <a:off x="3096" y="1379"/>
                    <a:ext cx="718" cy="42"/>
                    <a:chOff x="3096" y="1379"/>
                    <a:chExt cx="718" cy="42"/>
                  </a:xfrm>
                </p:grpSpPr>
                <p:grpSp>
                  <p:nvGrpSpPr>
                    <p:cNvPr id="617" name="Group 340"/>
                    <p:cNvGrpSpPr>
                      <a:grpSpLocks/>
                    </p:cNvGrpSpPr>
                    <p:nvPr/>
                  </p:nvGrpSpPr>
                  <p:grpSpPr bwMode="auto">
                    <a:xfrm>
                      <a:off x="3096" y="1379"/>
                      <a:ext cx="55" cy="42"/>
                      <a:chOff x="3096" y="1379"/>
                      <a:chExt cx="55" cy="42"/>
                    </a:xfrm>
                  </p:grpSpPr>
                  <p:sp>
                    <p:nvSpPr>
                      <p:cNvPr id="633" name="Freeform 341"/>
                      <p:cNvSpPr>
                        <a:spLocks/>
                      </p:cNvSpPr>
                      <p:nvPr/>
                    </p:nvSpPr>
                    <p:spPr bwMode="auto">
                      <a:xfrm>
                        <a:off x="3096" y="1379"/>
                        <a:ext cx="27" cy="42"/>
                      </a:xfrm>
                      <a:custGeom>
                        <a:avLst/>
                        <a:gdLst>
                          <a:gd name="T0" fmla="*/ 0 w 27"/>
                          <a:gd name="T1" fmla="*/ 12 h 42"/>
                          <a:gd name="T2" fmla="*/ 10 w 27"/>
                          <a:gd name="T3" fmla="*/ 12 h 42"/>
                          <a:gd name="T4" fmla="*/ 10 w 27"/>
                          <a:gd name="T5" fmla="*/ 8 h 42"/>
                          <a:gd name="T6" fmla="*/ 16 w 27"/>
                          <a:gd name="T7" fmla="*/ 8 h 42"/>
                          <a:gd name="T8" fmla="*/ 16 w 27"/>
                          <a:gd name="T9" fmla="*/ 14 h 42"/>
                          <a:gd name="T10" fmla="*/ 0 w 27"/>
                          <a:gd name="T11" fmla="*/ 34 h 42"/>
                          <a:gd name="T12" fmla="*/ 0 w 27"/>
                          <a:gd name="T13" fmla="*/ 42 h 42"/>
                          <a:gd name="T14" fmla="*/ 27 w 27"/>
                          <a:gd name="T15" fmla="*/ 42 h 42"/>
                          <a:gd name="T16" fmla="*/ 27 w 27"/>
                          <a:gd name="T17" fmla="*/ 34 h 42"/>
                          <a:gd name="T18" fmla="*/ 10 w 27"/>
                          <a:gd name="T19" fmla="*/ 34 h 42"/>
                          <a:gd name="T20" fmla="*/ 27 w 27"/>
                          <a:gd name="T21" fmla="*/ 16 h 42"/>
                          <a:gd name="T22" fmla="*/ 27 w 27"/>
                          <a:gd name="T23" fmla="*/ 4 h 42"/>
                          <a:gd name="T24" fmla="*/ 18 w 27"/>
                          <a:gd name="T25" fmla="*/ 0 h 42"/>
                          <a:gd name="T26" fmla="*/ 8 w 27"/>
                          <a:gd name="T27" fmla="*/ 0 h 42"/>
                          <a:gd name="T28" fmla="*/ 0 w 27"/>
                          <a:gd name="T29" fmla="*/ 4 h 42"/>
                          <a:gd name="T30" fmla="*/ 0 w 27"/>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2">
                            <a:moveTo>
                              <a:pt x="0" y="12"/>
                            </a:moveTo>
                            <a:lnTo>
                              <a:pt x="10" y="12"/>
                            </a:lnTo>
                            <a:lnTo>
                              <a:pt x="10" y="8"/>
                            </a:lnTo>
                            <a:lnTo>
                              <a:pt x="16" y="8"/>
                            </a:lnTo>
                            <a:lnTo>
                              <a:pt x="16" y="14"/>
                            </a:lnTo>
                            <a:lnTo>
                              <a:pt x="0" y="34"/>
                            </a:lnTo>
                            <a:lnTo>
                              <a:pt x="0" y="42"/>
                            </a:lnTo>
                            <a:lnTo>
                              <a:pt x="27" y="42"/>
                            </a:lnTo>
                            <a:lnTo>
                              <a:pt x="27" y="34"/>
                            </a:lnTo>
                            <a:lnTo>
                              <a:pt x="10" y="34"/>
                            </a:lnTo>
                            <a:lnTo>
                              <a:pt x="27" y="16"/>
                            </a:lnTo>
                            <a:lnTo>
                              <a:pt x="27" y="4"/>
                            </a:lnTo>
                            <a:lnTo>
                              <a:pt x="18" y="0"/>
                            </a:lnTo>
                            <a:lnTo>
                              <a:pt x="8" y="0"/>
                            </a:lnTo>
                            <a:lnTo>
                              <a:pt x="0" y="4"/>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4" name="Freeform 342"/>
                      <p:cNvSpPr>
                        <a:spLocks/>
                      </p:cNvSpPr>
                      <p:nvPr/>
                    </p:nvSpPr>
                    <p:spPr bwMode="auto">
                      <a:xfrm>
                        <a:off x="3127" y="1379"/>
                        <a:ext cx="24" cy="42"/>
                      </a:xfrm>
                      <a:custGeom>
                        <a:avLst/>
                        <a:gdLst>
                          <a:gd name="T0" fmla="*/ 6 w 24"/>
                          <a:gd name="T1" fmla="*/ 0 h 42"/>
                          <a:gd name="T2" fmla="*/ 16 w 24"/>
                          <a:gd name="T3" fmla="*/ 0 h 42"/>
                          <a:gd name="T4" fmla="*/ 24 w 24"/>
                          <a:gd name="T5" fmla="*/ 4 h 42"/>
                          <a:gd name="T6" fmla="*/ 24 w 24"/>
                          <a:gd name="T7" fmla="*/ 12 h 42"/>
                          <a:gd name="T8" fmla="*/ 14 w 24"/>
                          <a:gd name="T9" fmla="*/ 12 h 42"/>
                          <a:gd name="T10" fmla="*/ 14 w 24"/>
                          <a:gd name="T11" fmla="*/ 8 h 42"/>
                          <a:gd name="T12" fmla="*/ 8 w 24"/>
                          <a:gd name="T13" fmla="*/ 8 h 42"/>
                          <a:gd name="T14" fmla="*/ 8 w 24"/>
                          <a:gd name="T15" fmla="*/ 16 h 42"/>
                          <a:gd name="T16" fmla="*/ 8 w 24"/>
                          <a:gd name="T17" fmla="*/ 24 h 42"/>
                          <a:gd name="T18" fmla="*/ 14 w 24"/>
                          <a:gd name="T19" fmla="*/ 24 h 42"/>
                          <a:gd name="T20" fmla="*/ 14 w 24"/>
                          <a:gd name="T21" fmla="*/ 34 h 42"/>
                          <a:gd name="T22" fmla="*/ 8 w 24"/>
                          <a:gd name="T23" fmla="*/ 34 h 42"/>
                          <a:gd name="T24" fmla="*/ 8 w 24"/>
                          <a:gd name="T25" fmla="*/ 24 h 42"/>
                          <a:gd name="T26" fmla="*/ 8 w 24"/>
                          <a:gd name="T27" fmla="*/ 16 h 42"/>
                          <a:gd name="T28" fmla="*/ 16 w 24"/>
                          <a:gd name="T29" fmla="*/ 16 h 42"/>
                          <a:gd name="T30" fmla="*/ 24 w 24"/>
                          <a:gd name="T31" fmla="*/ 20 h 42"/>
                          <a:gd name="T32" fmla="*/ 24 w 24"/>
                          <a:gd name="T33" fmla="*/ 36 h 42"/>
                          <a:gd name="T34" fmla="*/ 16 w 24"/>
                          <a:gd name="T35" fmla="*/ 42 h 42"/>
                          <a:gd name="T36" fmla="*/ 6 w 24"/>
                          <a:gd name="T37" fmla="*/ 42 h 42"/>
                          <a:gd name="T38" fmla="*/ 0 w 24"/>
                          <a:gd name="T39" fmla="*/ 36 h 42"/>
                          <a:gd name="T40" fmla="*/ 0 w 24"/>
                          <a:gd name="T41" fmla="*/ 4 h 42"/>
                          <a:gd name="T42" fmla="*/ 6 w 24"/>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6" y="0"/>
                            </a:moveTo>
                            <a:lnTo>
                              <a:pt x="16" y="0"/>
                            </a:lnTo>
                            <a:lnTo>
                              <a:pt x="24" y="4"/>
                            </a:lnTo>
                            <a:lnTo>
                              <a:pt x="24" y="12"/>
                            </a:lnTo>
                            <a:lnTo>
                              <a:pt x="14" y="12"/>
                            </a:lnTo>
                            <a:lnTo>
                              <a:pt x="14" y="8"/>
                            </a:lnTo>
                            <a:lnTo>
                              <a:pt x="8" y="8"/>
                            </a:lnTo>
                            <a:lnTo>
                              <a:pt x="8" y="16"/>
                            </a:lnTo>
                            <a:lnTo>
                              <a:pt x="8" y="24"/>
                            </a:lnTo>
                            <a:lnTo>
                              <a:pt x="14" y="24"/>
                            </a:lnTo>
                            <a:lnTo>
                              <a:pt x="14" y="34"/>
                            </a:lnTo>
                            <a:lnTo>
                              <a:pt x="8" y="34"/>
                            </a:lnTo>
                            <a:lnTo>
                              <a:pt x="8" y="24"/>
                            </a:lnTo>
                            <a:lnTo>
                              <a:pt x="8" y="16"/>
                            </a:lnTo>
                            <a:lnTo>
                              <a:pt x="16" y="16"/>
                            </a:lnTo>
                            <a:lnTo>
                              <a:pt x="24" y="20"/>
                            </a:lnTo>
                            <a:lnTo>
                              <a:pt x="24" y="36"/>
                            </a:lnTo>
                            <a:lnTo>
                              <a:pt x="16" y="42"/>
                            </a:lnTo>
                            <a:lnTo>
                              <a:pt x="6" y="42"/>
                            </a:lnTo>
                            <a:lnTo>
                              <a:pt x="0" y="36"/>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18" name="Group 343"/>
                    <p:cNvGrpSpPr>
                      <a:grpSpLocks/>
                    </p:cNvGrpSpPr>
                    <p:nvPr/>
                  </p:nvGrpSpPr>
                  <p:grpSpPr bwMode="auto">
                    <a:xfrm>
                      <a:off x="3235" y="1379"/>
                      <a:ext cx="54" cy="42"/>
                      <a:chOff x="3235" y="1379"/>
                      <a:chExt cx="54" cy="42"/>
                    </a:xfrm>
                  </p:grpSpPr>
                  <p:sp>
                    <p:nvSpPr>
                      <p:cNvPr id="631" name="Freeform 344"/>
                      <p:cNvSpPr>
                        <a:spLocks/>
                      </p:cNvSpPr>
                      <p:nvPr/>
                    </p:nvSpPr>
                    <p:spPr bwMode="auto">
                      <a:xfrm>
                        <a:off x="3235" y="1379"/>
                        <a:ext cx="24" cy="42"/>
                      </a:xfrm>
                      <a:custGeom>
                        <a:avLst/>
                        <a:gdLst>
                          <a:gd name="T0" fmla="*/ 0 w 24"/>
                          <a:gd name="T1" fmla="*/ 12 h 42"/>
                          <a:gd name="T2" fmla="*/ 10 w 24"/>
                          <a:gd name="T3" fmla="*/ 12 h 42"/>
                          <a:gd name="T4" fmla="*/ 10 w 24"/>
                          <a:gd name="T5" fmla="*/ 8 h 42"/>
                          <a:gd name="T6" fmla="*/ 14 w 24"/>
                          <a:gd name="T7" fmla="*/ 8 h 42"/>
                          <a:gd name="T8" fmla="*/ 14 w 24"/>
                          <a:gd name="T9" fmla="*/ 14 h 42"/>
                          <a:gd name="T10" fmla="*/ 0 w 24"/>
                          <a:gd name="T11" fmla="*/ 34 h 42"/>
                          <a:gd name="T12" fmla="*/ 0 w 24"/>
                          <a:gd name="T13" fmla="*/ 42 h 42"/>
                          <a:gd name="T14" fmla="*/ 24 w 24"/>
                          <a:gd name="T15" fmla="*/ 42 h 42"/>
                          <a:gd name="T16" fmla="*/ 24 w 24"/>
                          <a:gd name="T17" fmla="*/ 34 h 42"/>
                          <a:gd name="T18" fmla="*/ 10 w 24"/>
                          <a:gd name="T19" fmla="*/ 34 h 42"/>
                          <a:gd name="T20" fmla="*/ 24 w 24"/>
                          <a:gd name="T21" fmla="*/ 16 h 42"/>
                          <a:gd name="T22" fmla="*/ 24 w 24"/>
                          <a:gd name="T23" fmla="*/ 4 h 42"/>
                          <a:gd name="T24" fmla="*/ 16 w 24"/>
                          <a:gd name="T25" fmla="*/ 0 h 42"/>
                          <a:gd name="T26" fmla="*/ 8 w 24"/>
                          <a:gd name="T27" fmla="*/ 0 h 42"/>
                          <a:gd name="T28" fmla="*/ 0 w 24"/>
                          <a:gd name="T29" fmla="*/ 4 h 42"/>
                          <a:gd name="T30" fmla="*/ 0 w 24"/>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2">
                            <a:moveTo>
                              <a:pt x="0" y="12"/>
                            </a:moveTo>
                            <a:lnTo>
                              <a:pt x="10" y="12"/>
                            </a:lnTo>
                            <a:lnTo>
                              <a:pt x="10" y="8"/>
                            </a:lnTo>
                            <a:lnTo>
                              <a:pt x="14" y="8"/>
                            </a:lnTo>
                            <a:lnTo>
                              <a:pt x="14" y="14"/>
                            </a:lnTo>
                            <a:lnTo>
                              <a:pt x="0" y="34"/>
                            </a:lnTo>
                            <a:lnTo>
                              <a:pt x="0" y="42"/>
                            </a:lnTo>
                            <a:lnTo>
                              <a:pt x="24" y="42"/>
                            </a:lnTo>
                            <a:lnTo>
                              <a:pt x="24" y="34"/>
                            </a:lnTo>
                            <a:lnTo>
                              <a:pt x="10" y="34"/>
                            </a:lnTo>
                            <a:lnTo>
                              <a:pt x="24" y="16"/>
                            </a:lnTo>
                            <a:lnTo>
                              <a:pt x="24" y="4"/>
                            </a:lnTo>
                            <a:lnTo>
                              <a:pt x="16" y="0"/>
                            </a:lnTo>
                            <a:lnTo>
                              <a:pt x="8" y="0"/>
                            </a:lnTo>
                            <a:lnTo>
                              <a:pt x="0" y="4"/>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2" name="Freeform 345"/>
                      <p:cNvSpPr>
                        <a:spLocks/>
                      </p:cNvSpPr>
                      <p:nvPr/>
                    </p:nvSpPr>
                    <p:spPr bwMode="auto">
                      <a:xfrm>
                        <a:off x="3263" y="1379"/>
                        <a:ext cx="26" cy="42"/>
                      </a:xfrm>
                      <a:custGeom>
                        <a:avLst/>
                        <a:gdLst>
                          <a:gd name="T0" fmla="*/ 0 w 26"/>
                          <a:gd name="T1" fmla="*/ 0 h 42"/>
                          <a:gd name="T2" fmla="*/ 26 w 26"/>
                          <a:gd name="T3" fmla="*/ 0 h 42"/>
                          <a:gd name="T4" fmla="*/ 26 w 26"/>
                          <a:gd name="T5" fmla="*/ 8 h 42"/>
                          <a:gd name="T6" fmla="*/ 10 w 26"/>
                          <a:gd name="T7" fmla="*/ 42 h 42"/>
                          <a:gd name="T8" fmla="*/ 0 w 26"/>
                          <a:gd name="T9" fmla="*/ 42 h 42"/>
                          <a:gd name="T10" fmla="*/ 14 w 26"/>
                          <a:gd name="T11" fmla="*/ 8 h 42"/>
                          <a:gd name="T12" fmla="*/ 0 w 26"/>
                          <a:gd name="T13" fmla="*/ 8 h 42"/>
                          <a:gd name="T14" fmla="*/ 0 w 2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2">
                            <a:moveTo>
                              <a:pt x="0" y="0"/>
                            </a:moveTo>
                            <a:lnTo>
                              <a:pt x="26" y="0"/>
                            </a:lnTo>
                            <a:lnTo>
                              <a:pt x="26" y="8"/>
                            </a:lnTo>
                            <a:lnTo>
                              <a:pt x="10" y="42"/>
                            </a:lnTo>
                            <a:lnTo>
                              <a:pt x="0" y="42"/>
                            </a:lnTo>
                            <a:lnTo>
                              <a:pt x="14" y="8"/>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19" name="Group 346"/>
                    <p:cNvGrpSpPr>
                      <a:grpSpLocks/>
                    </p:cNvGrpSpPr>
                    <p:nvPr/>
                  </p:nvGrpSpPr>
                  <p:grpSpPr bwMode="auto">
                    <a:xfrm>
                      <a:off x="3371" y="1379"/>
                      <a:ext cx="54" cy="42"/>
                      <a:chOff x="3371" y="1379"/>
                      <a:chExt cx="54" cy="42"/>
                    </a:xfrm>
                  </p:grpSpPr>
                  <p:sp>
                    <p:nvSpPr>
                      <p:cNvPr id="629" name="Freeform 347"/>
                      <p:cNvSpPr>
                        <a:spLocks/>
                      </p:cNvSpPr>
                      <p:nvPr/>
                    </p:nvSpPr>
                    <p:spPr bwMode="auto">
                      <a:xfrm>
                        <a:off x="3371" y="1379"/>
                        <a:ext cx="26" cy="42"/>
                      </a:xfrm>
                      <a:custGeom>
                        <a:avLst/>
                        <a:gdLst>
                          <a:gd name="T0" fmla="*/ 0 w 26"/>
                          <a:gd name="T1" fmla="*/ 12 h 42"/>
                          <a:gd name="T2" fmla="*/ 10 w 26"/>
                          <a:gd name="T3" fmla="*/ 12 h 42"/>
                          <a:gd name="T4" fmla="*/ 10 w 26"/>
                          <a:gd name="T5" fmla="*/ 8 h 42"/>
                          <a:gd name="T6" fmla="*/ 14 w 26"/>
                          <a:gd name="T7" fmla="*/ 8 h 42"/>
                          <a:gd name="T8" fmla="*/ 14 w 26"/>
                          <a:gd name="T9" fmla="*/ 14 h 42"/>
                          <a:gd name="T10" fmla="*/ 0 w 26"/>
                          <a:gd name="T11" fmla="*/ 34 h 42"/>
                          <a:gd name="T12" fmla="*/ 0 w 26"/>
                          <a:gd name="T13" fmla="*/ 42 h 42"/>
                          <a:gd name="T14" fmla="*/ 26 w 26"/>
                          <a:gd name="T15" fmla="*/ 42 h 42"/>
                          <a:gd name="T16" fmla="*/ 26 w 26"/>
                          <a:gd name="T17" fmla="*/ 34 h 42"/>
                          <a:gd name="T18" fmla="*/ 10 w 26"/>
                          <a:gd name="T19" fmla="*/ 34 h 42"/>
                          <a:gd name="T20" fmla="*/ 26 w 26"/>
                          <a:gd name="T21" fmla="*/ 16 h 42"/>
                          <a:gd name="T22" fmla="*/ 26 w 26"/>
                          <a:gd name="T23" fmla="*/ 4 h 42"/>
                          <a:gd name="T24" fmla="*/ 18 w 26"/>
                          <a:gd name="T25" fmla="*/ 0 h 42"/>
                          <a:gd name="T26" fmla="*/ 6 w 26"/>
                          <a:gd name="T27" fmla="*/ 0 h 42"/>
                          <a:gd name="T28" fmla="*/ 0 w 26"/>
                          <a:gd name="T29" fmla="*/ 4 h 42"/>
                          <a:gd name="T30" fmla="*/ 0 w 26"/>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42">
                            <a:moveTo>
                              <a:pt x="0" y="12"/>
                            </a:moveTo>
                            <a:lnTo>
                              <a:pt x="10" y="12"/>
                            </a:lnTo>
                            <a:lnTo>
                              <a:pt x="10" y="8"/>
                            </a:lnTo>
                            <a:lnTo>
                              <a:pt x="14" y="8"/>
                            </a:lnTo>
                            <a:lnTo>
                              <a:pt x="14" y="14"/>
                            </a:lnTo>
                            <a:lnTo>
                              <a:pt x="0" y="34"/>
                            </a:lnTo>
                            <a:lnTo>
                              <a:pt x="0" y="42"/>
                            </a:lnTo>
                            <a:lnTo>
                              <a:pt x="26" y="42"/>
                            </a:lnTo>
                            <a:lnTo>
                              <a:pt x="26" y="34"/>
                            </a:lnTo>
                            <a:lnTo>
                              <a:pt x="10" y="34"/>
                            </a:lnTo>
                            <a:lnTo>
                              <a:pt x="26" y="16"/>
                            </a:lnTo>
                            <a:lnTo>
                              <a:pt x="26" y="4"/>
                            </a:lnTo>
                            <a:lnTo>
                              <a:pt x="18" y="0"/>
                            </a:lnTo>
                            <a:lnTo>
                              <a:pt x="6" y="0"/>
                            </a:lnTo>
                            <a:lnTo>
                              <a:pt x="0" y="4"/>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0" name="Freeform 348"/>
                      <p:cNvSpPr>
                        <a:spLocks/>
                      </p:cNvSpPr>
                      <p:nvPr/>
                    </p:nvSpPr>
                    <p:spPr bwMode="auto">
                      <a:xfrm>
                        <a:off x="3403" y="1379"/>
                        <a:ext cx="22" cy="42"/>
                      </a:xfrm>
                      <a:custGeom>
                        <a:avLst/>
                        <a:gdLst>
                          <a:gd name="T0" fmla="*/ 4 w 22"/>
                          <a:gd name="T1" fmla="*/ 0 h 42"/>
                          <a:gd name="T2" fmla="*/ 18 w 22"/>
                          <a:gd name="T3" fmla="*/ 0 h 42"/>
                          <a:gd name="T4" fmla="*/ 22 w 22"/>
                          <a:gd name="T5" fmla="*/ 4 h 42"/>
                          <a:gd name="T6" fmla="*/ 22 w 22"/>
                          <a:gd name="T7" fmla="*/ 16 h 42"/>
                          <a:gd name="T8" fmla="*/ 20 w 22"/>
                          <a:gd name="T9" fmla="*/ 22 h 42"/>
                          <a:gd name="T10" fmla="*/ 22 w 22"/>
                          <a:gd name="T11" fmla="*/ 24 h 42"/>
                          <a:gd name="T12" fmla="*/ 22 w 22"/>
                          <a:gd name="T13" fmla="*/ 26 h 42"/>
                          <a:gd name="T14" fmla="*/ 14 w 22"/>
                          <a:gd name="T15" fmla="*/ 26 h 42"/>
                          <a:gd name="T16" fmla="*/ 14 w 22"/>
                          <a:gd name="T17" fmla="*/ 14 h 42"/>
                          <a:gd name="T18" fmla="*/ 14 w 22"/>
                          <a:gd name="T19" fmla="*/ 6 h 42"/>
                          <a:gd name="T20" fmla="*/ 8 w 22"/>
                          <a:gd name="T21" fmla="*/ 6 h 42"/>
                          <a:gd name="T22" fmla="*/ 8 w 22"/>
                          <a:gd name="T23" fmla="*/ 14 h 42"/>
                          <a:gd name="T24" fmla="*/ 14 w 22"/>
                          <a:gd name="T25" fmla="*/ 14 h 42"/>
                          <a:gd name="T26" fmla="*/ 14 w 22"/>
                          <a:gd name="T27" fmla="*/ 34 h 42"/>
                          <a:gd name="T28" fmla="*/ 8 w 22"/>
                          <a:gd name="T29" fmla="*/ 34 h 42"/>
                          <a:gd name="T30" fmla="*/ 8 w 22"/>
                          <a:gd name="T31" fmla="*/ 26 h 42"/>
                          <a:gd name="T32" fmla="*/ 14 w 22"/>
                          <a:gd name="T33" fmla="*/ 26 h 42"/>
                          <a:gd name="T34" fmla="*/ 22 w 22"/>
                          <a:gd name="T35" fmla="*/ 26 h 42"/>
                          <a:gd name="T36" fmla="*/ 22 w 22"/>
                          <a:gd name="T37" fmla="*/ 36 h 42"/>
                          <a:gd name="T38" fmla="*/ 18 w 22"/>
                          <a:gd name="T39" fmla="*/ 42 h 42"/>
                          <a:gd name="T40" fmla="*/ 4 w 22"/>
                          <a:gd name="T41" fmla="*/ 42 h 42"/>
                          <a:gd name="T42" fmla="*/ 0 w 22"/>
                          <a:gd name="T43" fmla="*/ 36 h 42"/>
                          <a:gd name="T44" fmla="*/ 0 w 22"/>
                          <a:gd name="T45" fmla="*/ 24 h 42"/>
                          <a:gd name="T46" fmla="*/ 2 w 22"/>
                          <a:gd name="T47" fmla="*/ 22 h 42"/>
                          <a:gd name="T48" fmla="*/ 0 w 22"/>
                          <a:gd name="T49" fmla="*/ 16 h 42"/>
                          <a:gd name="T50" fmla="*/ 0 w 22"/>
                          <a:gd name="T51" fmla="*/ 4 h 42"/>
                          <a:gd name="T52" fmla="*/ 4 w 22"/>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42">
                            <a:moveTo>
                              <a:pt x="4" y="0"/>
                            </a:moveTo>
                            <a:lnTo>
                              <a:pt x="18" y="0"/>
                            </a:lnTo>
                            <a:lnTo>
                              <a:pt x="22" y="4"/>
                            </a:lnTo>
                            <a:lnTo>
                              <a:pt x="22" y="16"/>
                            </a:lnTo>
                            <a:lnTo>
                              <a:pt x="20" y="22"/>
                            </a:lnTo>
                            <a:lnTo>
                              <a:pt x="22" y="24"/>
                            </a:lnTo>
                            <a:lnTo>
                              <a:pt x="22" y="26"/>
                            </a:lnTo>
                            <a:lnTo>
                              <a:pt x="14" y="26"/>
                            </a:lnTo>
                            <a:lnTo>
                              <a:pt x="14" y="14"/>
                            </a:lnTo>
                            <a:lnTo>
                              <a:pt x="14" y="6"/>
                            </a:lnTo>
                            <a:lnTo>
                              <a:pt x="8" y="6"/>
                            </a:lnTo>
                            <a:lnTo>
                              <a:pt x="8" y="14"/>
                            </a:lnTo>
                            <a:lnTo>
                              <a:pt x="14" y="14"/>
                            </a:lnTo>
                            <a:lnTo>
                              <a:pt x="14" y="34"/>
                            </a:lnTo>
                            <a:lnTo>
                              <a:pt x="8" y="34"/>
                            </a:lnTo>
                            <a:lnTo>
                              <a:pt x="8" y="26"/>
                            </a:lnTo>
                            <a:lnTo>
                              <a:pt x="14" y="26"/>
                            </a:lnTo>
                            <a:lnTo>
                              <a:pt x="22" y="26"/>
                            </a:lnTo>
                            <a:lnTo>
                              <a:pt x="22" y="36"/>
                            </a:lnTo>
                            <a:lnTo>
                              <a:pt x="18" y="42"/>
                            </a:lnTo>
                            <a:lnTo>
                              <a:pt x="4" y="42"/>
                            </a:lnTo>
                            <a:lnTo>
                              <a:pt x="0" y="36"/>
                            </a:lnTo>
                            <a:lnTo>
                              <a:pt x="0" y="24"/>
                            </a:lnTo>
                            <a:lnTo>
                              <a:pt x="2" y="22"/>
                            </a:lnTo>
                            <a:lnTo>
                              <a:pt x="0" y="16"/>
                            </a:lnTo>
                            <a:lnTo>
                              <a:pt x="0" y="4"/>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20" name="Group 349"/>
                    <p:cNvGrpSpPr>
                      <a:grpSpLocks/>
                    </p:cNvGrpSpPr>
                    <p:nvPr/>
                  </p:nvGrpSpPr>
                  <p:grpSpPr bwMode="auto">
                    <a:xfrm>
                      <a:off x="3503" y="1379"/>
                      <a:ext cx="52" cy="42"/>
                      <a:chOff x="3503" y="1379"/>
                      <a:chExt cx="52" cy="42"/>
                    </a:xfrm>
                  </p:grpSpPr>
                  <p:sp>
                    <p:nvSpPr>
                      <p:cNvPr id="627" name="Freeform 350"/>
                      <p:cNvSpPr>
                        <a:spLocks/>
                      </p:cNvSpPr>
                      <p:nvPr/>
                    </p:nvSpPr>
                    <p:spPr bwMode="auto">
                      <a:xfrm>
                        <a:off x="3503" y="1379"/>
                        <a:ext cx="24" cy="42"/>
                      </a:xfrm>
                      <a:custGeom>
                        <a:avLst/>
                        <a:gdLst>
                          <a:gd name="T0" fmla="*/ 0 w 24"/>
                          <a:gd name="T1" fmla="*/ 12 h 42"/>
                          <a:gd name="T2" fmla="*/ 8 w 24"/>
                          <a:gd name="T3" fmla="*/ 12 h 42"/>
                          <a:gd name="T4" fmla="*/ 8 w 24"/>
                          <a:gd name="T5" fmla="*/ 8 h 42"/>
                          <a:gd name="T6" fmla="*/ 14 w 24"/>
                          <a:gd name="T7" fmla="*/ 8 h 42"/>
                          <a:gd name="T8" fmla="*/ 14 w 24"/>
                          <a:gd name="T9" fmla="*/ 14 h 42"/>
                          <a:gd name="T10" fmla="*/ 0 w 24"/>
                          <a:gd name="T11" fmla="*/ 34 h 42"/>
                          <a:gd name="T12" fmla="*/ 0 w 24"/>
                          <a:gd name="T13" fmla="*/ 42 h 42"/>
                          <a:gd name="T14" fmla="*/ 24 w 24"/>
                          <a:gd name="T15" fmla="*/ 42 h 42"/>
                          <a:gd name="T16" fmla="*/ 24 w 24"/>
                          <a:gd name="T17" fmla="*/ 34 h 42"/>
                          <a:gd name="T18" fmla="*/ 10 w 24"/>
                          <a:gd name="T19" fmla="*/ 34 h 42"/>
                          <a:gd name="T20" fmla="*/ 24 w 24"/>
                          <a:gd name="T21" fmla="*/ 16 h 42"/>
                          <a:gd name="T22" fmla="*/ 24 w 24"/>
                          <a:gd name="T23" fmla="*/ 4 h 42"/>
                          <a:gd name="T24" fmla="*/ 16 w 24"/>
                          <a:gd name="T25" fmla="*/ 0 h 42"/>
                          <a:gd name="T26" fmla="*/ 6 w 24"/>
                          <a:gd name="T27" fmla="*/ 0 h 42"/>
                          <a:gd name="T28" fmla="*/ 0 w 24"/>
                          <a:gd name="T29" fmla="*/ 4 h 42"/>
                          <a:gd name="T30" fmla="*/ 0 w 24"/>
                          <a:gd name="T3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2">
                            <a:moveTo>
                              <a:pt x="0" y="12"/>
                            </a:moveTo>
                            <a:lnTo>
                              <a:pt x="8" y="12"/>
                            </a:lnTo>
                            <a:lnTo>
                              <a:pt x="8" y="8"/>
                            </a:lnTo>
                            <a:lnTo>
                              <a:pt x="14" y="8"/>
                            </a:lnTo>
                            <a:lnTo>
                              <a:pt x="14" y="14"/>
                            </a:lnTo>
                            <a:lnTo>
                              <a:pt x="0" y="34"/>
                            </a:lnTo>
                            <a:lnTo>
                              <a:pt x="0" y="42"/>
                            </a:lnTo>
                            <a:lnTo>
                              <a:pt x="24" y="42"/>
                            </a:lnTo>
                            <a:lnTo>
                              <a:pt x="24" y="34"/>
                            </a:lnTo>
                            <a:lnTo>
                              <a:pt x="10" y="34"/>
                            </a:lnTo>
                            <a:lnTo>
                              <a:pt x="24" y="16"/>
                            </a:lnTo>
                            <a:lnTo>
                              <a:pt x="24" y="4"/>
                            </a:lnTo>
                            <a:lnTo>
                              <a:pt x="16" y="0"/>
                            </a:lnTo>
                            <a:lnTo>
                              <a:pt x="6" y="0"/>
                            </a:lnTo>
                            <a:lnTo>
                              <a:pt x="0" y="4"/>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8" name="Freeform 351"/>
                      <p:cNvSpPr>
                        <a:spLocks/>
                      </p:cNvSpPr>
                      <p:nvPr/>
                    </p:nvSpPr>
                    <p:spPr bwMode="auto">
                      <a:xfrm>
                        <a:off x="3533" y="1379"/>
                        <a:ext cx="22" cy="42"/>
                      </a:xfrm>
                      <a:custGeom>
                        <a:avLst/>
                        <a:gdLst>
                          <a:gd name="T0" fmla="*/ 16 w 22"/>
                          <a:gd name="T1" fmla="*/ 0 h 42"/>
                          <a:gd name="T2" fmla="*/ 22 w 22"/>
                          <a:gd name="T3" fmla="*/ 4 h 42"/>
                          <a:gd name="T4" fmla="*/ 22 w 22"/>
                          <a:gd name="T5" fmla="*/ 36 h 42"/>
                          <a:gd name="T6" fmla="*/ 16 w 22"/>
                          <a:gd name="T7" fmla="*/ 42 h 42"/>
                          <a:gd name="T8" fmla="*/ 6 w 22"/>
                          <a:gd name="T9" fmla="*/ 42 h 42"/>
                          <a:gd name="T10" fmla="*/ 0 w 22"/>
                          <a:gd name="T11" fmla="*/ 36 h 42"/>
                          <a:gd name="T12" fmla="*/ 0 w 22"/>
                          <a:gd name="T13" fmla="*/ 28 h 42"/>
                          <a:gd name="T14" fmla="*/ 8 w 22"/>
                          <a:gd name="T15" fmla="*/ 28 h 42"/>
                          <a:gd name="T16" fmla="*/ 8 w 22"/>
                          <a:gd name="T17" fmla="*/ 32 h 42"/>
                          <a:gd name="T18" fmla="*/ 14 w 22"/>
                          <a:gd name="T19" fmla="*/ 32 h 42"/>
                          <a:gd name="T20" fmla="*/ 14 w 22"/>
                          <a:gd name="T21" fmla="*/ 26 h 42"/>
                          <a:gd name="T22" fmla="*/ 14 w 22"/>
                          <a:gd name="T23" fmla="*/ 18 h 42"/>
                          <a:gd name="T24" fmla="*/ 8 w 22"/>
                          <a:gd name="T25" fmla="*/ 18 h 42"/>
                          <a:gd name="T26" fmla="*/ 8 w 22"/>
                          <a:gd name="T27" fmla="*/ 8 h 42"/>
                          <a:gd name="T28" fmla="*/ 14 w 22"/>
                          <a:gd name="T29" fmla="*/ 8 h 42"/>
                          <a:gd name="T30" fmla="*/ 14 w 22"/>
                          <a:gd name="T31" fmla="*/ 18 h 42"/>
                          <a:gd name="T32" fmla="*/ 14 w 22"/>
                          <a:gd name="T33" fmla="*/ 26 h 42"/>
                          <a:gd name="T34" fmla="*/ 6 w 22"/>
                          <a:gd name="T35" fmla="*/ 26 h 42"/>
                          <a:gd name="T36" fmla="*/ 0 w 22"/>
                          <a:gd name="T37" fmla="*/ 22 h 42"/>
                          <a:gd name="T38" fmla="*/ 0 w 22"/>
                          <a:gd name="T39" fmla="*/ 4 h 42"/>
                          <a:gd name="T40" fmla="*/ 6 w 22"/>
                          <a:gd name="T41" fmla="*/ 0 h 42"/>
                          <a:gd name="T42" fmla="*/ 16 w 2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2">
                            <a:moveTo>
                              <a:pt x="16" y="0"/>
                            </a:moveTo>
                            <a:lnTo>
                              <a:pt x="22" y="4"/>
                            </a:lnTo>
                            <a:lnTo>
                              <a:pt x="22" y="36"/>
                            </a:lnTo>
                            <a:lnTo>
                              <a:pt x="16" y="42"/>
                            </a:lnTo>
                            <a:lnTo>
                              <a:pt x="6" y="42"/>
                            </a:lnTo>
                            <a:lnTo>
                              <a:pt x="0" y="36"/>
                            </a:lnTo>
                            <a:lnTo>
                              <a:pt x="0" y="28"/>
                            </a:lnTo>
                            <a:lnTo>
                              <a:pt x="8" y="28"/>
                            </a:lnTo>
                            <a:lnTo>
                              <a:pt x="8" y="32"/>
                            </a:lnTo>
                            <a:lnTo>
                              <a:pt x="14" y="32"/>
                            </a:lnTo>
                            <a:lnTo>
                              <a:pt x="14" y="26"/>
                            </a:lnTo>
                            <a:lnTo>
                              <a:pt x="14" y="18"/>
                            </a:lnTo>
                            <a:lnTo>
                              <a:pt x="8" y="18"/>
                            </a:lnTo>
                            <a:lnTo>
                              <a:pt x="8" y="8"/>
                            </a:lnTo>
                            <a:lnTo>
                              <a:pt x="14" y="8"/>
                            </a:lnTo>
                            <a:lnTo>
                              <a:pt x="14" y="18"/>
                            </a:lnTo>
                            <a:lnTo>
                              <a:pt x="14" y="26"/>
                            </a:lnTo>
                            <a:lnTo>
                              <a:pt x="6" y="26"/>
                            </a:lnTo>
                            <a:lnTo>
                              <a:pt x="0" y="22"/>
                            </a:lnTo>
                            <a:lnTo>
                              <a:pt x="0" y="4"/>
                            </a:lnTo>
                            <a:lnTo>
                              <a:pt x="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21" name="Group 352"/>
                    <p:cNvGrpSpPr>
                      <a:grpSpLocks/>
                    </p:cNvGrpSpPr>
                    <p:nvPr/>
                  </p:nvGrpSpPr>
                  <p:grpSpPr bwMode="auto">
                    <a:xfrm>
                      <a:off x="3638" y="1379"/>
                      <a:ext cx="52" cy="42"/>
                      <a:chOff x="3638" y="1379"/>
                      <a:chExt cx="52" cy="42"/>
                    </a:xfrm>
                  </p:grpSpPr>
                  <p:sp>
                    <p:nvSpPr>
                      <p:cNvPr id="625" name="Freeform 353"/>
                      <p:cNvSpPr>
                        <a:spLocks/>
                      </p:cNvSpPr>
                      <p:nvPr/>
                    </p:nvSpPr>
                    <p:spPr bwMode="auto">
                      <a:xfrm>
                        <a:off x="3638" y="1379"/>
                        <a:ext cx="26" cy="42"/>
                      </a:xfrm>
                      <a:custGeom>
                        <a:avLst/>
                        <a:gdLst>
                          <a:gd name="T0" fmla="*/ 6 w 26"/>
                          <a:gd name="T1" fmla="*/ 0 h 42"/>
                          <a:gd name="T2" fmla="*/ 18 w 26"/>
                          <a:gd name="T3" fmla="*/ 0 h 42"/>
                          <a:gd name="T4" fmla="*/ 26 w 26"/>
                          <a:gd name="T5" fmla="*/ 4 h 42"/>
                          <a:gd name="T6" fmla="*/ 26 w 26"/>
                          <a:gd name="T7" fmla="*/ 16 h 42"/>
                          <a:gd name="T8" fmla="*/ 22 w 26"/>
                          <a:gd name="T9" fmla="*/ 20 h 42"/>
                          <a:gd name="T10" fmla="*/ 26 w 26"/>
                          <a:gd name="T11" fmla="*/ 24 h 42"/>
                          <a:gd name="T12" fmla="*/ 26 w 26"/>
                          <a:gd name="T13" fmla="*/ 36 h 42"/>
                          <a:gd name="T14" fmla="*/ 18 w 26"/>
                          <a:gd name="T15" fmla="*/ 42 h 42"/>
                          <a:gd name="T16" fmla="*/ 6 w 26"/>
                          <a:gd name="T17" fmla="*/ 42 h 42"/>
                          <a:gd name="T18" fmla="*/ 0 w 26"/>
                          <a:gd name="T19" fmla="*/ 36 h 42"/>
                          <a:gd name="T20" fmla="*/ 0 w 26"/>
                          <a:gd name="T21" fmla="*/ 30 h 42"/>
                          <a:gd name="T22" fmla="*/ 8 w 26"/>
                          <a:gd name="T23" fmla="*/ 30 h 42"/>
                          <a:gd name="T24" fmla="*/ 8 w 26"/>
                          <a:gd name="T25" fmla="*/ 34 h 42"/>
                          <a:gd name="T26" fmla="*/ 16 w 26"/>
                          <a:gd name="T27" fmla="*/ 34 h 42"/>
                          <a:gd name="T28" fmla="*/ 16 w 26"/>
                          <a:gd name="T29" fmla="*/ 24 h 42"/>
                          <a:gd name="T30" fmla="*/ 8 w 26"/>
                          <a:gd name="T31" fmla="*/ 24 h 42"/>
                          <a:gd name="T32" fmla="*/ 8 w 26"/>
                          <a:gd name="T33" fmla="*/ 16 h 42"/>
                          <a:gd name="T34" fmla="*/ 16 w 26"/>
                          <a:gd name="T35" fmla="*/ 16 h 42"/>
                          <a:gd name="T36" fmla="*/ 16 w 26"/>
                          <a:gd name="T37" fmla="*/ 6 h 42"/>
                          <a:gd name="T38" fmla="*/ 8 w 26"/>
                          <a:gd name="T39" fmla="*/ 6 h 42"/>
                          <a:gd name="T40" fmla="*/ 8 w 26"/>
                          <a:gd name="T41" fmla="*/ 12 h 42"/>
                          <a:gd name="T42" fmla="*/ 0 w 26"/>
                          <a:gd name="T43" fmla="*/ 12 h 42"/>
                          <a:gd name="T44" fmla="*/ 0 w 26"/>
                          <a:gd name="T45" fmla="*/ 4 h 42"/>
                          <a:gd name="T46" fmla="*/ 6 w 26"/>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42">
                            <a:moveTo>
                              <a:pt x="6" y="0"/>
                            </a:moveTo>
                            <a:lnTo>
                              <a:pt x="18" y="0"/>
                            </a:lnTo>
                            <a:lnTo>
                              <a:pt x="26" y="4"/>
                            </a:lnTo>
                            <a:lnTo>
                              <a:pt x="26" y="16"/>
                            </a:lnTo>
                            <a:lnTo>
                              <a:pt x="22" y="20"/>
                            </a:lnTo>
                            <a:lnTo>
                              <a:pt x="26" y="24"/>
                            </a:lnTo>
                            <a:lnTo>
                              <a:pt x="26" y="36"/>
                            </a:lnTo>
                            <a:lnTo>
                              <a:pt x="18" y="42"/>
                            </a:lnTo>
                            <a:lnTo>
                              <a:pt x="6" y="42"/>
                            </a:lnTo>
                            <a:lnTo>
                              <a:pt x="0" y="36"/>
                            </a:lnTo>
                            <a:lnTo>
                              <a:pt x="0" y="30"/>
                            </a:lnTo>
                            <a:lnTo>
                              <a:pt x="8" y="30"/>
                            </a:lnTo>
                            <a:lnTo>
                              <a:pt x="8" y="34"/>
                            </a:lnTo>
                            <a:lnTo>
                              <a:pt x="16" y="34"/>
                            </a:lnTo>
                            <a:lnTo>
                              <a:pt x="16" y="24"/>
                            </a:lnTo>
                            <a:lnTo>
                              <a:pt x="8" y="24"/>
                            </a:lnTo>
                            <a:lnTo>
                              <a:pt x="8" y="16"/>
                            </a:lnTo>
                            <a:lnTo>
                              <a:pt x="16" y="16"/>
                            </a:lnTo>
                            <a:lnTo>
                              <a:pt x="16" y="6"/>
                            </a:lnTo>
                            <a:lnTo>
                              <a:pt x="8" y="6"/>
                            </a:lnTo>
                            <a:lnTo>
                              <a:pt x="8" y="12"/>
                            </a:lnTo>
                            <a:lnTo>
                              <a:pt x="0" y="12"/>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6" name="Freeform 354"/>
                      <p:cNvSpPr>
                        <a:spLocks/>
                      </p:cNvSpPr>
                      <p:nvPr/>
                    </p:nvSpPr>
                    <p:spPr bwMode="auto">
                      <a:xfrm>
                        <a:off x="3666" y="1379"/>
                        <a:ext cx="24" cy="42"/>
                      </a:xfrm>
                      <a:custGeom>
                        <a:avLst/>
                        <a:gdLst>
                          <a:gd name="T0" fmla="*/ 6 w 24"/>
                          <a:gd name="T1" fmla="*/ 0 h 42"/>
                          <a:gd name="T2" fmla="*/ 16 w 24"/>
                          <a:gd name="T3" fmla="*/ 0 h 42"/>
                          <a:gd name="T4" fmla="*/ 24 w 24"/>
                          <a:gd name="T5" fmla="*/ 6 h 42"/>
                          <a:gd name="T6" fmla="*/ 24 w 24"/>
                          <a:gd name="T7" fmla="*/ 36 h 42"/>
                          <a:gd name="T8" fmla="*/ 16 w 24"/>
                          <a:gd name="T9" fmla="*/ 42 h 42"/>
                          <a:gd name="T10" fmla="*/ 6 w 24"/>
                          <a:gd name="T11" fmla="*/ 42 h 42"/>
                          <a:gd name="T12" fmla="*/ 0 w 24"/>
                          <a:gd name="T13" fmla="*/ 36 h 42"/>
                          <a:gd name="T14" fmla="*/ 0 w 24"/>
                          <a:gd name="T15" fmla="*/ 32 h 42"/>
                          <a:gd name="T16" fmla="*/ 8 w 24"/>
                          <a:gd name="T17" fmla="*/ 32 h 42"/>
                          <a:gd name="T18" fmla="*/ 8 w 24"/>
                          <a:gd name="T19" fmla="*/ 8 h 42"/>
                          <a:gd name="T20" fmla="*/ 14 w 24"/>
                          <a:gd name="T21" fmla="*/ 8 h 42"/>
                          <a:gd name="T22" fmla="*/ 14 w 24"/>
                          <a:gd name="T23" fmla="*/ 32 h 42"/>
                          <a:gd name="T24" fmla="*/ 8 w 24"/>
                          <a:gd name="T25" fmla="*/ 32 h 42"/>
                          <a:gd name="T26" fmla="*/ 0 w 24"/>
                          <a:gd name="T27" fmla="*/ 32 h 42"/>
                          <a:gd name="T28" fmla="*/ 0 w 24"/>
                          <a:gd name="T29" fmla="*/ 6 h 42"/>
                          <a:gd name="T30" fmla="*/ 6 w 24"/>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2">
                            <a:moveTo>
                              <a:pt x="6" y="0"/>
                            </a:moveTo>
                            <a:lnTo>
                              <a:pt x="16" y="0"/>
                            </a:lnTo>
                            <a:lnTo>
                              <a:pt x="24" y="6"/>
                            </a:lnTo>
                            <a:lnTo>
                              <a:pt x="24" y="36"/>
                            </a:lnTo>
                            <a:lnTo>
                              <a:pt x="16" y="42"/>
                            </a:lnTo>
                            <a:lnTo>
                              <a:pt x="6" y="42"/>
                            </a:lnTo>
                            <a:lnTo>
                              <a:pt x="0" y="36"/>
                            </a:lnTo>
                            <a:lnTo>
                              <a:pt x="0" y="32"/>
                            </a:lnTo>
                            <a:lnTo>
                              <a:pt x="8" y="32"/>
                            </a:lnTo>
                            <a:lnTo>
                              <a:pt x="8" y="8"/>
                            </a:lnTo>
                            <a:lnTo>
                              <a:pt x="14" y="8"/>
                            </a:lnTo>
                            <a:lnTo>
                              <a:pt x="14" y="32"/>
                            </a:lnTo>
                            <a:lnTo>
                              <a:pt x="8" y="32"/>
                            </a:lnTo>
                            <a:lnTo>
                              <a:pt x="0" y="32"/>
                            </a:lnTo>
                            <a:lnTo>
                              <a:pt x="0"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22" name="Group 355"/>
                    <p:cNvGrpSpPr>
                      <a:grpSpLocks/>
                    </p:cNvGrpSpPr>
                    <p:nvPr/>
                  </p:nvGrpSpPr>
                  <p:grpSpPr bwMode="auto">
                    <a:xfrm>
                      <a:off x="3770" y="1379"/>
                      <a:ext cx="44" cy="42"/>
                      <a:chOff x="3770" y="1379"/>
                      <a:chExt cx="44" cy="42"/>
                    </a:xfrm>
                  </p:grpSpPr>
                  <p:sp>
                    <p:nvSpPr>
                      <p:cNvPr id="623" name="Freeform 356"/>
                      <p:cNvSpPr>
                        <a:spLocks/>
                      </p:cNvSpPr>
                      <p:nvPr/>
                    </p:nvSpPr>
                    <p:spPr bwMode="auto">
                      <a:xfrm>
                        <a:off x="3770" y="1379"/>
                        <a:ext cx="26" cy="42"/>
                      </a:xfrm>
                      <a:custGeom>
                        <a:avLst/>
                        <a:gdLst>
                          <a:gd name="T0" fmla="*/ 6 w 26"/>
                          <a:gd name="T1" fmla="*/ 0 h 42"/>
                          <a:gd name="T2" fmla="*/ 18 w 26"/>
                          <a:gd name="T3" fmla="*/ 0 h 42"/>
                          <a:gd name="T4" fmla="*/ 26 w 26"/>
                          <a:gd name="T5" fmla="*/ 4 h 42"/>
                          <a:gd name="T6" fmla="*/ 26 w 26"/>
                          <a:gd name="T7" fmla="*/ 16 h 42"/>
                          <a:gd name="T8" fmla="*/ 22 w 26"/>
                          <a:gd name="T9" fmla="*/ 20 h 42"/>
                          <a:gd name="T10" fmla="*/ 26 w 26"/>
                          <a:gd name="T11" fmla="*/ 24 h 42"/>
                          <a:gd name="T12" fmla="*/ 26 w 26"/>
                          <a:gd name="T13" fmla="*/ 36 h 42"/>
                          <a:gd name="T14" fmla="*/ 18 w 26"/>
                          <a:gd name="T15" fmla="*/ 42 h 42"/>
                          <a:gd name="T16" fmla="*/ 6 w 26"/>
                          <a:gd name="T17" fmla="*/ 42 h 42"/>
                          <a:gd name="T18" fmla="*/ 0 w 26"/>
                          <a:gd name="T19" fmla="*/ 36 h 42"/>
                          <a:gd name="T20" fmla="*/ 0 w 26"/>
                          <a:gd name="T21" fmla="*/ 30 h 42"/>
                          <a:gd name="T22" fmla="*/ 8 w 26"/>
                          <a:gd name="T23" fmla="*/ 30 h 42"/>
                          <a:gd name="T24" fmla="*/ 8 w 26"/>
                          <a:gd name="T25" fmla="*/ 34 h 42"/>
                          <a:gd name="T26" fmla="*/ 16 w 26"/>
                          <a:gd name="T27" fmla="*/ 34 h 42"/>
                          <a:gd name="T28" fmla="*/ 16 w 26"/>
                          <a:gd name="T29" fmla="*/ 24 h 42"/>
                          <a:gd name="T30" fmla="*/ 8 w 26"/>
                          <a:gd name="T31" fmla="*/ 24 h 42"/>
                          <a:gd name="T32" fmla="*/ 8 w 26"/>
                          <a:gd name="T33" fmla="*/ 16 h 42"/>
                          <a:gd name="T34" fmla="*/ 16 w 26"/>
                          <a:gd name="T35" fmla="*/ 16 h 42"/>
                          <a:gd name="T36" fmla="*/ 16 w 26"/>
                          <a:gd name="T37" fmla="*/ 6 h 42"/>
                          <a:gd name="T38" fmla="*/ 8 w 26"/>
                          <a:gd name="T39" fmla="*/ 6 h 42"/>
                          <a:gd name="T40" fmla="*/ 8 w 26"/>
                          <a:gd name="T41" fmla="*/ 12 h 42"/>
                          <a:gd name="T42" fmla="*/ 0 w 26"/>
                          <a:gd name="T43" fmla="*/ 12 h 42"/>
                          <a:gd name="T44" fmla="*/ 0 w 26"/>
                          <a:gd name="T45" fmla="*/ 4 h 42"/>
                          <a:gd name="T46" fmla="*/ 6 w 26"/>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42">
                            <a:moveTo>
                              <a:pt x="6" y="0"/>
                            </a:moveTo>
                            <a:lnTo>
                              <a:pt x="18" y="0"/>
                            </a:lnTo>
                            <a:lnTo>
                              <a:pt x="26" y="4"/>
                            </a:lnTo>
                            <a:lnTo>
                              <a:pt x="26" y="16"/>
                            </a:lnTo>
                            <a:lnTo>
                              <a:pt x="22" y="20"/>
                            </a:lnTo>
                            <a:lnTo>
                              <a:pt x="26" y="24"/>
                            </a:lnTo>
                            <a:lnTo>
                              <a:pt x="26" y="36"/>
                            </a:lnTo>
                            <a:lnTo>
                              <a:pt x="18" y="42"/>
                            </a:lnTo>
                            <a:lnTo>
                              <a:pt x="6" y="42"/>
                            </a:lnTo>
                            <a:lnTo>
                              <a:pt x="0" y="36"/>
                            </a:lnTo>
                            <a:lnTo>
                              <a:pt x="0" y="30"/>
                            </a:lnTo>
                            <a:lnTo>
                              <a:pt x="8" y="30"/>
                            </a:lnTo>
                            <a:lnTo>
                              <a:pt x="8" y="34"/>
                            </a:lnTo>
                            <a:lnTo>
                              <a:pt x="16" y="34"/>
                            </a:lnTo>
                            <a:lnTo>
                              <a:pt x="16" y="24"/>
                            </a:lnTo>
                            <a:lnTo>
                              <a:pt x="8" y="24"/>
                            </a:lnTo>
                            <a:lnTo>
                              <a:pt x="8" y="16"/>
                            </a:lnTo>
                            <a:lnTo>
                              <a:pt x="16" y="16"/>
                            </a:lnTo>
                            <a:lnTo>
                              <a:pt x="16" y="6"/>
                            </a:lnTo>
                            <a:lnTo>
                              <a:pt x="8" y="6"/>
                            </a:lnTo>
                            <a:lnTo>
                              <a:pt x="8" y="12"/>
                            </a:lnTo>
                            <a:lnTo>
                              <a:pt x="0" y="12"/>
                            </a:lnTo>
                            <a:lnTo>
                              <a:pt x="0" y="4"/>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4" name="Freeform 357"/>
                      <p:cNvSpPr>
                        <a:spLocks/>
                      </p:cNvSpPr>
                      <p:nvPr/>
                    </p:nvSpPr>
                    <p:spPr bwMode="auto">
                      <a:xfrm>
                        <a:off x="3800" y="1379"/>
                        <a:ext cx="14" cy="42"/>
                      </a:xfrm>
                      <a:custGeom>
                        <a:avLst/>
                        <a:gdLst>
                          <a:gd name="T0" fmla="*/ 4 w 14"/>
                          <a:gd name="T1" fmla="*/ 42 h 42"/>
                          <a:gd name="T2" fmla="*/ 14 w 14"/>
                          <a:gd name="T3" fmla="*/ 42 h 42"/>
                          <a:gd name="T4" fmla="*/ 14 w 14"/>
                          <a:gd name="T5" fmla="*/ 0 h 42"/>
                          <a:gd name="T6" fmla="*/ 0 w 14"/>
                          <a:gd name="T7" fmla="*/ 0 h 42"/>
                          <a:gd name="T8" fmla="*/ 0 w 14"/>
                          <a:gd name="T9" fmla="*/ 8 h 42"/>
                          <a:gd name="T10" fmla="*/ 4 w 14"/>
                          <a:gd name="T11" fmla="*/ 8 h 42"/>
                          <a:gd name="T12" fmla="*/ 4 w 14"/>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4" y="42"/>
                            </a:moveTo>
                            <a:lnTo>
                              <a:pt x="14" y="42"/>
                            </a:lnTo>
                            <a:lnTo>
                              <a:pt x="14" y="0"/>
                            </a:lnTo>
                            <a:lnTo>
                              <a:pt x="0" y="0"/>
                            </a:lnTo>
                            <a:lnTo>
                              <a:pt x="0" y="8"/>
                            </a:lnTo>
                            <a:lnTo>
                              <a:pt x="4" y="8"/>
                            </a:lnTo>
                            <a:lnTo>
                              <a:pt x="4"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13" name="Group 358"/>
                  <p:cNvGrpSpPr>
                    <a:grpSpLocks/>
                  </p:cNvGrpSpPr>
                  <p:nvPr/>
                </p:nvGrpSpPr>
                <p:grpSpPr bwMode="auto">
                  <a:xfrm>
                    <a:off x="3465" y="793"/>
                    <a:ext cx="96" cy="53"/>
                    <a:chOff x="3465" y="793"/>
                    <a:chExt cx="96" cy="53"/>
                  </a:xfrm>
                </p:grpSpPr>
                <p:sp>
                  <p:nvSpPr>
                    <p:cNvPr id="614" name="Freeform 359"/>
                    <p:cNvSpPr>
                      <a:spLocks/>
                    </p:cNvSpPr>
                    <p:nvPr/>
                  </p:nvSpPr>
                  <p:spPr bwMode="auto">
                    <a:xfrm>
                      <a:off x="3465" y="793"/>
                      <a:ext cx="18" cy="53"/>
                    </a:xfrm>
                    <a:custGeom>
                      <a:avLst/>
                      <a:gdLst>
                        <a:gd name="T0" fmla="*/ 6 w 18"/>
                        <a:gd name="T1" fmla="*/ 53 h 53"/>
                        <a:gd name="T2" fmla="*/ 18 w 18"/>
                        <a:gd name="T3" fmla="*/ 53 h 53"/>
                        <a:gd name="T4" fmla="*/ 18 w 18"/>
                        <a:gd name="T5" fmla="*/ 0 h 53"/>
                        <a:gd name="T6" fmla="*/ 2 w 18"/>
                        <a:gd name="T7" fmla="*/ 0 h 53"/>
                        <a:gd name="T8" fmla="*/ 0 w 18"/>
                        <a:gd name="T9" fmla="*/ 12 h 53"/>
                        <a:gd name="T10" fmla="*/ 6 w 18"/>
                        <a:gd name="T11" fmla="*/ 12 h 53"/>
                        <a:gd name="T12" fmla="*/ 6 w 18"/>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6" y="53"/>
                          </a:moveTo>
                          <a:lnTo>
                            <a:pt x="18" y="53"/>
                          </a:lnTo>
                          <a:lnTo>
                            <a:pt x="18" y="0"/>
                          </a:lnTo>
                          <a:lnTo>
                            <a:pt x="2" y="0"/>
                          </a:lnTo>
                          <a:lnTo>
                            <a:pt x="0" y="12"/>
                          </a:lnTo>
                          <a:lnTo>
                            <a:pt x="6" y="12"/>
                          </a:lnTo>
                          <a:lnTo>
                            <a:pt x="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15" name="Freeform 360"/>
                    <p:cNvSpPr>
                      <a:spLocks/>
                    </p:cNvSpPr>
                    <p:nvPr/>
                  </p:nvSpPr>
                  <p:spPr bwMode="auto">
                    <a:xfrm>
                      <a:off x="3493" y="793"/>
                      <a:ext cx="26" cy="53"/>
                    </a:xfrm>
                    <a:custGeom>
                      <a:avLst/>
                      <a:gdLst>
                        <a:gd name="T0" fmla="*/ 18 w 26"/>
                        <a:gd name="T1" fmla="*/ 0 h 53"/>
                        <a:gd name="T2" fmla="*/ 26 w 26"/>
                        <a:gd name="T3" fmla="*/ 6 h 53"/>
                        <a:gd name="T4" fmla="*/ 26 w 26"/>
                        <a:gd name="T5" fmla="*/ 47 h 53"/>
                        <a:gd name="T6" fmla="*/ 18 w 26"/>
                        <a:gd name="T7" fmla="*/ 53 h 53"/>
                        <a:gd name="T8" fmla="*/ 6 w 26"/>
                        <a:gd name="T9" fmla="*/ 53 h 53"/>
                        <a:gd name="T10" fmla="*/ 0 w 26"/>
                        <a:gd name="T11" fmla="*/ 47 h 53"/>
                        <a:gd name="T12" fmla="*/ 0 w 26"/>
                        <a:gd name="T13" fmla="*/ 37 h 53"/>
                        <a:gd name="T14" fmla="*/ 10 w 26"/>
                        <a:gd name="T15" fmla="*/ 37 h 53"/>
                        <a:gd name="T16" fmla="*/ 10 w 26"/>
                        <a:gd name="T17" fmla="*/ 43 h 53"/>
                        <a:gd name="T18" fmla="*/ 16 w 26"/>
                        <a:gd name="T19" fmla="*/ 43 h 53"/>
                        <a:gd name="T20" fmla="*/ 16 w 26"/>
                        <a:gd name="T21" fmla="*/ 35 h 53"/>
                        <a:gd name="T22" fmla="*/ 16 w 26"/>
                        <a:gd name="T23" fmla="*/ 23 h 53"/>
                        <a:gd name="T24" fmla="*/ 10 w 26"/>
                        <a:gd name="T25" fmla="*/ 23 h 53"/>
                        <a:gd name="T26" fmla="*/ 10 w 26"/>
                        <a:gd name="T27" fmla="*/ 10 h 53"/>
                        <a:gd name="T28" fmla="*/ 16 w 26"/>
                        <a:gd name="T29" fmla="*/ 10 h 53"/>
                        <a:gd name="T30" fmla="*/ 16 w 26"/>
                        <a:gd name="T31" fmla="*/ 23 h 53"/>
                        <a:gd name="T32" fmla="*/ 16 w 26"/>
                        <a:gd name="T33" fmla="*/ 35 h 53"/>
                        <a:gd name="T34" fmla="*/ 6 w 26"/>
                        <a:gd name="T35" fmla="*/ 35 h 53"/>
                        <a:gd name="T36" fmla="*/ 0 w 26"/>
                        <a:gd name="T37" fmla="*/ 27 h 53"/>
                        <a:gd name="T38" fmla="*/ 0 w 26"/>
                        <a:gd name="T39" fmla="*/ 6 h 53"/>
                        <a:gd name="T40" fmla="*/ 6 w 26"/>
                        <a:gd name="T41" fmla="*/ 0 h 53"/>
                        <a:gd name="T42" fmla="*/ 18 w 26"/>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53">
                          <a:moveTo>
                            <a:pt x="18" y="0"/>
                          </a:moveTo>
                          <a:lnTo>
                            <a:pt x="26" y="6"/>
                          </a:lnTo>
                          <a:lnTo>
                            <a:pt x="26" y="47"/>
                          </a:lnTo>
                          <a:lnTo>
                            <a:pt x="18" y="53"/>
                          </a:lnTo>
                          <a:lnTo>
                            <a:pt x="6" y="53"/>
                          </a:lnTo>
                          <a:lnTo>
                            <a:pt x="0" y="47"/>
                          </a:lnTo>
                          <a:lnTo>
                            <a:pt x="0" y="37"/>
                          </a:lnTo>
                          <a:lnTo>
                            <a:pt x="10" y="37"/>
                          </a:lnTo>
                          <a:lnTo>
                            <a:pt x="10" y="43"/>
                          </a:lnTo>
                          <a:lnTo>
                            <a:pt x="16" y="43"/>
                          </a:lnTo>
                          <a:lnTo>
                            <a:pt x="16" y="35"/>
                          </a:lnTo>
                          <a:lnTo>
                            <a:pt x="16" y="23"/>
                          </a:lnTo>
                          <a:lnTo>
                            <a:pt x="10" y="23"/>
                          </a:lnTo>
                          <a:lnTo>
                            <a:pt x="10" y="10"/>
                          </a:lnTo>
                          <a:lnTo>
                            <a:pt x="16" y="10"/>
                          </a:lnTo>
                          <a:lnTo>
                            <a:pt x="16" y="23"/>
                          </a:lnTo>
                          <a:lnTo>
                            <a:pt x="16" y="35"/>
                          </a:lnTo>
                          <a:lnTo>
                            <a:pt x="6" y="35"/>
                          </a:lnTo>
                          <a:lnTo>
                            <a:pt x="0" y="27"/>
                          </a:lnTo>
                          <a:lnTo>
                            <a:pt x="0" y="6"/>
                          </a:lnTo>
                          <a:lnTo>
                            <a:pt x="6"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16" name="Freeform 361"/>
                    <p:cNvSpPr>
                      <a:spLocks/>
                    </p:cNvSpPr>
                    <p:nvPr/>
                  </p:nvSpPr>
                  <p:spPr bwMode="auto">
                    <a:xfrm>
                      <a:off x="3529" y="793"/>
                      <a:ext cx="32" cy="53"/>
                    </a:xfrm>
                    <a:custGeom>
                      <a:avLst/>
                      <a:gdLst>
                        <a:gd name="T0" fmla="*/ 22 w 32"/>
                        <a:gd name="T1" fmla="*/ 0 h 53"/>
                        <a:gd name="T2" fmla="*/ 32 w 32"/>
                        <a:gd name="T3" fmla="*/ 6 h 53"/>
                        <a:gd name="T4" fmla="*/ 32 w 32"/>
                        <a:gd name="T5" fmla="*/ 47 h 53"/>
                        <a:gd name="T6" fmla="*/ 22 w 32"/>
                        <a:gd name="T7" fmla="*/ 53 h 53"/>
                        <a:gd name="T8" fmla="*/ 10 w 32"/>
                        <a:gd name="T9" fmla="*/ 53 h 53"/>
                        <a:gd name="T10" fmla="*/ 0 w 32"/>
                        <a:gd name="T11" fmla="*/ 47 h 53"/>
                        <a:gd name="T12" fmla="*/ 0 w 32"/>
                        <a:gd name="T13" fmla="*/ 37 h 53"/>
                        <a:gd name="T14" fmla="*/ 12 w 32"/>
                        <a:gd name="T15" fmla="*/ 37 h 53"/>
                        <a:gd name="T16" fmla="*/ 12 w 32"/>
                        <a:gd name="T17" fmla="*/ 43 h 53"/>
                        <a:gd name="T18" fmla="*/ 18 w 32"/>
                        <a:gd name="T19" fmla="*/ 43 h 53"/>
                        <a:gd name="T20" fmla="*/ 18 w 32"/>
                        <a:gd name="T21" fmla="*/ 35 h 53"/>
                        <a:gd name="T22" fmla="*/ 18 w 32"/>
                        <a:gd name="T23" fmla="*/ 23 h 53"/>
                        <a:gd name="T24" fmla="*/ 12 w 32"/>
                        <a:gd name="T25" fmla="*/ 23 h 53"/>
                        <a:gd name="T26" fmla="*/ 12 w 32"/>
                        <a:gd name="T27" fmla="*/ 10 h 53"/>
                        <a:gd name="T28" fmla="*/ 18 w 32"/>
                        <a:gd name="T29" fmla="*/ 10 h 53"/>
                        <a:gd name="T30" fmla="*/ 18 w 32"/>
                        <a:gd name="T31" fmla="*/ 23 h 53"/>
                        <a:gd name="T32" fmla="*/ 18 w 32"/>
                        <a:gd name="T33" fmla="*/ 35 h 53"/>
                        <a:gd name="T34" fmla="*/ 10 w 32"/>
                        <a:gd name="T35" fmla="*/ 35 h 53"/>
                        <a:gd name="T36" fmla="*/ 0 w 32"/>
                        <a:gd name="T37" fmla="*/ 27 h 53"/>
                        <a:gd name="T38" fmla="*/ 0 w 32"/>
                        <a:gd name="T39" fmla="*/ 6 h 53"/>
                        <a:gd name="T40" fmla="*/ 10 w 32"/>
                        <a:gd name="T41" fmla="*/ 0 h 53"/>
                        <a:gd name="T42" fmla="*/ 22 w 32"/>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3">
                          <a:moveTo>
                            <a:pt x="22" y="0"/>
                          </a:moveTo>
                          <a:lnTo>
                            <a:pt x="32" y="6"/>
                          </a:lnTo>
                          <a:lnTo>
                            <a:pt x="32" y="47"/>
                          </a:lnTo>
                          <a:lnTo>
                            <a:pt x="22" y="53"/>
                          </a:lnTo>
                          <a:lnTo>
                            <a:pt x="10" y="53"/>
                          </a:lnTo>
                          <a:lnTo>
                            <a:pt x="0" y="47"/>
                          </a:lnTo>
                          <a:lnTo>
                            <a:pt x="0" y="37"/>
                          </a:lnTo>
                          <a:lnTo>
                            <a:pt x="12" y="37"/>
                          </a:lnTo>
                          <a:lnTo>
                            <a:pt x="12" y="43"/>
                          </a:lnTo>
                          <a:lnTo>
                            <a:pt x="18" y="43"/>
                          </a:lnTo>
                          <a:lnTo>
                            <a:pt x="18" y="35"/>
                          </a:lnTo>
                          <a:lnTo>
                            <a:pt x="18" y="23"/>
                          </a:lnTo>
                          <a:lnTo>
                            <a:pt x="12" y="23"/>
                          </a:lnTo>
                          <a:lnTo>
                            <a:pt x="12" y="10"/>
                          </a:lnTo>
                          <a:lnTo>
                            <a:pt x="18" y="10"/>
                          </a:lnTo>
                          <a:lnTo>
                            <a:pt x="18" y="23"/>
                          </a:lnTo>
                          <a:lnTo>
                            <a:pt x="18" y="35"/>
                          </a:lnTo>
                          <a:lnTo>
                            <a:pt x="10" y="35"/>
                          </a:lnTo>
                          <a:lnTo>
                            <a:pt x="0" y="27"/>
                          </a:lnTo>
                          <a:lnTo>
                            <a:pt x="0" y="6"/>
                          </a:lnTo>
                          <a:lnTo>
                            <a:pt x="10" y="0"/>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grpSp>
        <p:sp>
          <p:nvSpPr>
            <p:cNvPr id="816" name="Freeform 362"/>
            <p:cNvSpPr>
              <a:spLocks/>
            </p:cNvSpPr>
            <p:nvPr/>
          </p:nvSpPr>
          <p:spPr bwMode="auto">
            <a:xfrm>
              <a:off x="6886258" y="2125345"/>
              <a:ext cx="31750" cy="71438"/>
            </a:xfrm>
            <a:custGeom>
              <a:avLst/>
              <a:gdLst>
                <a:gd name="T0" fmla="*/ 0 w 20"/>
                <a:gd name="T1" fmla="*/ 0 h 45"/>
                <a:gd name="T2" fmla="*/ 20 w 20"/>
                <a:gd name="T3" fmla="*/ 0 h 45"/>
                <a:gd name="T4" fmla="*/ 20 w 20"/>
                <a:gd name="T5" fmla="*/ 8 h 45"/>
                <a:gd name="T6" fmla="*/ 8 w 20"/>
                <a:gd name="T7" fmla="*/ 45 h 45"/>
                <a:gd name="T8" fmla="*/ 0 w 20"/>
                <a:gd name="T9" fmla="*/ 45 h 45"/>
                <a:gd name="T10" fmla="*/ 12 w 20"/>
                <a:gd name="T11" fmla="*/ 8 h 45"/>
                <a:gd name="T12" fmla="*/ 0 w 20"/>
                <a:gd name="T13" fmla="*/ 8 h 45"/>
                <a:gd name="T14" fmla="*/ 0 w 20"/>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45">
                  <a:moveTo>
                    <a:pt x="0" y="0"/>
                  </a:moveTo>
                  <a:lnTo>
                    <a:pt x="20" y="0"/>
                  </a:lnTo>
                  <a:lnTo>
                    <a:pt x="20" y="8"/>
                  </a:lnTo>
                  <a:lnTo>
                    <a:pt x="8" y="45"/>
                  </a:lnTo>
                  <a:lnTo>
                    <a:pt x="0" y="45"/>
                  </a:lnTo>
                  <a:lnTo>
                    <a:pt x="12" y="8"/>
                  </a:lnTo>
                  <a:lnTo>
                    <a:pt x="0"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17" name="Group 363"/>
            <p:cNvGrpSpPr>
              <a:grpSpLocks/>
            </p:cNvGrpSpPr>
            <p:nvPr/>
          </p:nvGrpSpPr>
          <p:grpSpPr bwMode="auto">
            <a:xfrm>
              <a:off x="3931920" y="2520633"/>
              <a:ext cx="438150" cy="403225"/>
              <a:chOff x="1710" y="1042"/>
              <a:chExt cx="276" cy="254"/>
            </a:xfrm>
          </p:grpSpPr>
          <p:sp>
            <p:nvSpPr>
              <p:cNvPr id="818" name="Rectangle 364"/>
              <p:cNvSpPr>
                <a:spLocks noChangeArrowheads="1"/>
              </p:cNvSpPr>
              <p:nvPr/>
            </p:nvSpPr>
            <p:spPr bwMode="auto">
              <a:xfrm>
                <a:off x="1712" y="1082"/>
                <a:ext cx="210" cy="212"/>
              </a:xfrm>
              <a:prstGeom prst="rect">
                <a:avLst/>
              </a:prstGeom>
              <a:solidFill>
                <a:srgbClr val="00C0C0"/>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19" name="Group 365"/>
              <p:cNvGrpSpPr>
                <a:grpSpLocks/>
              </p:cNvGrpSpPr>
              <p:nvPr/>
            </p:nvGrpSpPr>
            <p:grpSpPr bwMode="auto">
              <a:xfrm>
                <a:off x="1926" y="1044"/>
                <a:ext cx="58" cy="252"/>
                <a:chOff x="1926" y="1044"/>
                <a:chExt cx="58" cy="252"/>
              </a:xfrm>
            </p:grpSpPr>
            <p:sp>
              <p:nvSpPr>
                <p:cNvPr id="823" name="Freeform 366"/>
                <p:cNvSpPr>
                  <a:spLocks/>
                </p:cNvSpPr>
                <p:nvPr/>
              </p:nvSpPr>
              <p:spPr bwMode="auto">
                <a:xfrm>
                  <a:off x="1926" y="1044"/>
                  <a:ext cx="58" cy="252"/>
                </a:xfrm>
                <a:custGeom>
                  <a:avLst/>
                  <a:gdLst>
                    <a:gd name="T0" fmla="*/ 0 w 58"/>
                    <a:gd name="T1" fmla="*/ 34 h 252"/>
                    <a:gd name="T2" fmla="*/ 0 w 58"/>
                    <a:gd name="T3" fmla="*/ 252 h 252"/>
                    <a:gd name="T4" fmla="*/ 58 w 58"/>
                    <a:gd name="T5" fmla="*/ 210 h 252"/>
                    <a:gd name="T6" fmla="*/ 58 w 58"/>
                    <a:gd name="T7" fmla="*/ 0 h 252"/>
                    <a:gd name="T8" fmla="*/ 0 w 58"/>
                    <a:gd name="T9" fmla="*/ 34 h 252"/>
                  </a:gdLst>
                  <a:ahLst/>
                  <a:cxnLst>
                    <a:cxn ang="0">
                      <a:pos x="T0" y="T1"/>
                    </a:cxn>
                    <a:cxn ang="0">
                      <a:pos x="T2" y="T3"/>
                    </a:cxn>
                    <a:cxn ang="0">
                      <a:pos x="T4" y="T5"/>
                    </a:cxn>
                    <a:cxn ang="0">
                      <a:pos x="T6" y="T7"/>
                    </a:cxn>
                    <a:cxn ang="0">
                      <a:pos x="T8" y="T9"/>
                    </a:cxn>
                  </a:cxnLst>
                  <a:rect l="0" t="0" r="r" b="b"/>
                  <a:pathLst>
                    <a:path w="58" h="252">
                      <a:moveTo>
                        <a:pt x="0" y="34"/>
                      </a:moveTo>
                      <a:lnTo>
                        <a:pt x="0" y="252"/>
                      </a:lnTo>
                      <a:lnTo>
                        <a:pt x="58" y="210"/>
                      </a:lnTo>
                      <a:lnTo>
                        <a:pt x="58" y="0"/>
                      </a:lnTo>
                      <a:lnTo>
                        <a:pt x="0" y="34"/>
                      </a:lnTo>
                      <a:close/>
                    </a:path>
                  </a:pathLst>
                </a:custGeom>
                <a:solidFill>
                  <a:srgbClr val="0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24" name="Freeform 367"/>
                <p:cNvSpPr>
                  <a:spLocks/>
                </p:cNvSpPr>
                <p:nvPr/>
              </p:nvSpPr>
              <p:spPr bwMode="auto">
                <a:xfrm>
                  <a:off x="1926" y="1044"/>
                  <a:ext cx="58" cy="252"/>
                </a:xfrm>
                <a:custGeom>
                  <a:avLst/>
                  <a:gdLst>
                    <a:gd name="T0" fmla="*/ 0 w 58"/>
                    <a:gd name="T1" fmla="*/ 34 h 252"/>
                    <a:gd name="T2" fmla="*/ 0 w 58"/>
                    <a:gd name="T3" fmla="*/ 252 h 252"/>
                    <a:gd name="T4" fmla="*/ 58 w 58"/>
                    <a:gd name="T5" fmla="*/ 210 h 252"/>
                    <a:gd name="T6" fmla="*/ 58 w 58"/>
                    <a:gd name="T7" fmla="*/ 0 h 252"/>
                    <a:gd name="T8" fmla="*/ 0 w 58"/>
                    <a:gd name="T9" fmla="*/ 34 h 252"/>
                  </a:gdLst>
                  <a:ahLst/>
                  <a:cxnLst>
                    <a:cxn ang="0">
                      <a:pos x="T0" y="T1"/>
                    </a:cxn>
                    <a:cxn ang="0">
                      <a:pos x="T2" y="T3"/>
                    </a:cxn>
                    <a:cxn ang="0">
                      <a:pos x="T4" y="T5"/>
                    </a:cxn>
                    <a:cxn ang="0">
                      <a:pos x="T6" y="T7"/>
                    </a:cxn>
                    <a:cxn ang="0">
                      <a:pos x="T8" y="T9"/>
                    </a:cxn>
                  </a:cxnLst>
                  <a:rect l="0" t="0" r="r" b="b"/>
                  <a:pathLst>
                    <a:path w="58" h="252">
                      <a:moveTo>
                        <a:pt x="0" y="34"/>
                      </a:moveTo>
                      <a:lnTo>
                        <a:pt x="0" y="252"/>
                      </a:lnTo>
                      <a:lnTo>
                        <a:pt x="58" y="210"/>
                      </a:lnTo>
                      <a:lnTo>
                        <a:pt x="58"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0" name="Group 368"/>
              <p:cNvGrpSpPr>
                <a:grpSpLocks/>
              </p:cNvGrpSpPr>
              <p:nvPr/>
            </p:nvGrpSpPr>
            <p:grpSpPr bwMode="auto">
              <a:xfrm>
                <a:off x="1710" y="1042"/>
                <a:ext cx="276" cy="36"/>
                <a:chOff x="1710" y="1042"/>
                <a:chExt cx="276" cy="36"/>
              </a:xfrm>
            </p:grpSpPr>
            <p:sp>
              <p:nvSpPr>
                <p:cNvPr id="821" name="Freeform 369"/>
                <p:cNvSpPr>
                  <a:spLocks/>
                </p:cNvSpPr>
                <p:nvPr/>
              </p:nvSpPr>
              <p:spPr bwMode="auto">
                <a:xfrm>
                  <a:off x="1710" y="1042"/>
                  <a:ext cx="276" cy="36"/>
                </a:xfrm>
                <a:custGeom>
                  <a:avLst/>
                  <a:gdLst>
                    <a:gd name="T0" fmla="*/ 0 w 276"/>
                    <a:gd name="T1" fmla="*/ 36 h 36"/>
                    <a:gd name="T2" fmla="*/ 214 w 276"/>
                    <a:gd name="T3" fmla="*/ 36 h 36"/>
                    <a:gd name="T4" fmla="*/ 276 w 276"/>
                    <a:gd name="T5" fmla="*/ 0 h 36"/>
                    <a:gd name="T6" fmla="*/ 68 w 276"/>
                    <a:gd name="T7" fmla="*/ 0 h 36"/>
                    <a:gd name="T8" fmla="*/ 0 w 276"/>
                    <a:gd name="T9" fmla="*/ 36 h 36"/>
                  </a:gdLst>
                  <a:ahLst/>
                  <a:cxnLst>
                    <a:cxn ang="0">
                      <a:pos x="T0" y="T1"/>
                    </a:cxn>
                    <a:cxn ang="0">
                      <a:pos x="T2" y="T3"/>
                    </a:cxn>
                    <a:cxn ang="0">
                      <a:pos x="T4" y="T5"/>
                    </a:cxn>
                    <a:cxn ang="0">
                      <a:pos x="T6" y="T7"/>
                    </a:cxn>
                    <a:cxn ang="0">
                      <a:pos x="T8" y="T9"/>
                    </a:cxn>
                  </a:cxnLst>
                  <a:rect l="0" t="0" r="r" b="b"/>
                  <a:pathLst>
                    <a:path w="276" h="36">
                      <a:moveTo>
                        <a:pt x="0" y="36"/>
                      </a:moveTo>
                      <a:lnTo>
                        <a:pt x="214" y="36"/>
                      </a:lnTo>
                      <a:lnTo>
                        <a:pt x="276" y="0"/>
                      </a:lnTo>
                      <a:lnTo>
                        <a:pt x="68" y="0"/>
                      </a:lnTo>
                      <a:lnTo>
                        <a:pt x="0" y="36"/>
                      </a:lnTo>
                      <a:close/>
                    </a:path>
                  </a:pathLst>
                </a:custGeom>
                <a:solidFill>
                  <a:srgbClr val="4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22" name="Freeform 370"/>
                <p:cNvSpPr>
                  <a:spLocks/>
                </p:cNvSpPr>
                <p:nvPr/>
              </p:nvSpPr>
              <p:spPr bwMode="auto">
                <a:xfrm>
                  <a:off x="1710" y="1042"/>
                  <a:ext cx="276" cy="36"/>
                </a:xfrm>
                <a:custGeom>
                  <a:avLst/>
                  <a:gdLst>
                    <a:gd name="T0" fmla="*/ 0 w 276"/>
                    <a:gd name="T1" fmla="*/ 36 h 36"/>
                    <a:gd name="T2" fmla="*/ 214 w 276"/>
                    <a:gd name="T3" fmla="*/ 36 h 36"/>
                    <a:gd name="T4" fmla="*/ 276 w 276"/>
                    <a:gd name="T5" fmla="*/ 0 h 36"/>
                    <a:gd name="T6" fmla="*/ 68 w 276"/>
                    <a:gd name="T7" fmla="*/ 0 h 36"/>
                    <a:gd name="T8" fmla="*/ 0 w 276"/>
                    <a:gd name="T9" fmla="*/ 36 h 36"/>
                  </a:gdLst>
                  <a:ahLst/>
                  <a:cxnLst>
                    <a:cxn ang="0">
                      <a:pos x="T0" y="T1"/>
                    </a:cxn>
                    <a:cxn ang="0">
                      <a:pos x="T2" y="T3"/>
                    </a:cxn>
                    <a:cxn ang="0">
                      <a:pos x="T4" y="T5"/>
                    </a:cxn>
                    <a:cxn ang="0">
                      <a:pos x="T6" y="T7"/>
                    </a:cxn>
                    <a:cxn ang="0">
                      <a:pos x="T8" y="T9"/>
                    </a:cxn>
                  </a:cxnLst>
                  <a:rect l="0" t="0" r="r" b="b"/>
                  <a:pathLst>
                    <a:path w="276" h="36">
                      <a:moveTo>
                        <a:pt x="0" y="36"/>
                      </a:moveTo>
                      <a:lnTo>
                        <a:pt x="214" y="36"/>
                      </a:lnTo>
                      <a:lnTo>
                        <a:pt x="276" y="0"/>
                      </a:lnTo>
                      <a:lnTo>
                        <a:pt x="68" y="0"/>
                      </a:lnTo>
                      <a:lnTo>
                        <a:pt x="0" y="3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25" name="Group 371"/>
            <p:cNvGrpSpPr>
              <a:grpSpLocks/>
            </p:cNvGrpSpPr>
            <p:nvPr/>
          </p:nvGrpSpPr>
          <p:grpSpPr bwMode="auto">
            <a:xfrm>
              <a:off x="4328795" y="2492058"/>
              <a:ext cx="439738" cy="403225"/>
              <a:chOff x="1960" y="1024"/>
              <a:chExt cx="277" cy="254"/>
            </a:xfrm>
          </p:grpSpPr>
          <p:sp>
            <p:nvSpPr>
              <p:cNvPr id="826" name="Rectangle 372"/>
              <p:cNvSpPr>
                <a:spLocks noChangeArrowheads="1"/>
              </p:cNvSpPr>
              <p:nvPr/>
            </p:nvSpPr>
            <p:spPr bwMode="auto">
              <a:xfrm>
                <a:off x="1962" y="1062"/>
                <a:ext cx="211" cy="214"/>
              </a:xfrm>
              <a:prstGeom prst="rect">
                <a:avLst/>
              </a:prstGeom>
              <a:solidFill>
                <a:srgbClr val="FF0000"/>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27" name="Group 373"/>
              <p:cNvGrpSpPr>
                <a:grpSpLocks/>
              </p:cNvGrpSpPr>
              <p:nvPr/>
            </p:nvGrpSpPr>
            <p:grpSpPr bwMode="auto">
              <a:xfrm>
                <a:off x="2177" y="1026"/>
                <a:ext cx="60" cy="252"/>
                <a:chOff x="2177" y="1026"/>
                <a:chExt cx="60" cy="252"/>
              </a:xfrm>
            </p:grpSpPr>
            <p:sp>
              <p:nvSpPr>
                <p:cNvPr id="831" name="Freeform 374"/>
                <p:cNvSpPr>
                  <a:spLocks/>
                </p:cNvSpPr>
                <p:nvPr/>
              </p:nvSpPr>
              <p:spPr bwMode="auto">
                <a:xfrm>
                  <a:off x="2177" y="1026"/>
                  <a:ext cx="60" cy="252"/>
                </a:xfrm>
                <a:custGeom>
                  <a:avLst/>
                  <a:gdLst>
                    <a:gd name="T0" fmla="*/ 0 w 60"/>
                    <a:gd name="T1" fmla="*/ 34 h 252"/>
                    <a:gd name="T2" fmla="*/ 0 w 60"/>
                    <a:gd name="T3" fmla="*/ 252 h 252"/>
                    <a:gd name="T4" fmla="*/ 60 w 60"/>
                    <a:gd name="T5" fmla="*/ 210 h 252"/>
                    <a:gd name="T6" fmla="*/ 60 w 60"/>
                    <a:gd name="T7" fmla="*/ 0 h 252"/>
                    <a:gd name="T8" fmla="*/ 0 w 60"/>
                    <a:gd name="T9" fmla="*/ 34 h 252"/>
                  </a:gdLst>
                  <a:ahLst/>
                  <a:cxnLst>
                    <a:cxn ang="0">
                      <a:pos x="T0" y="T1"/>
                    </a:cxn>
                    <a:cxn ang="0">
                      <a:pos x="T2" y="T3"/>
                    </a:cxn>
                    <a:cxn ang="0">
                      <a:pos x="T4" y="T5"/>
                    </a:cxn>
                    <a:cxn ang="0">
                      <a:pos x="T6" y="T7"/>
                    </a:cxn>
                    <a:cxn ang="0">
                      <a:pos x="T8" y="T9"/>
                    </a:cxn>
                  </a:cxnLst>
                  <a:rect l="0" t="0" r="r" b="b"/>
                  <a:pathLst>
                    <a:path w="60" h="252">
                      <a:moveTo>
                        <a:pt x="0" y="34"/>
                      </a:moveTo>
                      <a:lnTo>
                        <a:pt x="0" y="252"/>
                      </a:lnTo>
                      <a:lnTo>
                        <a:pt x="60" y="210"/>
                      </a:lnTo>
                      <a:lnTo>
                        <a:pt x="60" y="0"/>
                      </a:lnTo>
                      <a:lnTo>
                        <a:pt x="0" y="3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32" name="Freeform 375"/>
                <p:cNvSpPr>
                  <a:spLocks/>
                </p:cNvSpPr>
                <p:nvPr/>
              </p:nvSpPr>
              <p:spPr bwMode="auto">
                <a:xfrm>
                  <a:off x="2177" y="1026"/>
                  <a:ext cx="60" cy="252"/>
                </a:xfrm>
                <a:custGeom>
                  <a:avLst/>
                  <a:gdLst>
                    <a:gd name="T0" fmla="*/ 0 w 60"/>
                    <a:gd name="T1" fmla="*/ 34 h 252"/>
                    <a:gd name="T2" fmla="*/ 0 w 60"/>
                    <a:gd name="T3" fmla="*/ 252 h 252"/>
                    <a:gd name="T4" fmla="*/ 60 w 60"/>
                    <a:gd name="T5" fmla="*/ 210 h 252"/>
                    <a:gd name="T6" fmla="*/ 60 w 60"/>
                    <a:gd name="T7" fmla="*/ 0 h 252"/>
                    <a:gd name="T8" fmla="*/ 0 w 60"/>
                    <a:gd name="T9" fmla="*/ 34 h 252"/>
                  </a:gdLst>
                  <a:ahLst/>
                  <a:cxnLst>
                    <a:cxn ang="0">
                      <a:pos x="T0" y="T1"/>
                    </a:cxn>
                    <a:cxn ang="0">
                      <a:pos x="T2" y="T3"/>
                    </a:cxn>
                    <a:cxn ang="0">
                      <a:pos x="T4" y="T5"/>
                    </a:cxn>
                    <a:cxn ang="0">
                      <a:pos x="T6" y="T7"/>
                    </a:cxn>
                    <a:cxn ang="0">
                      <a:pos x="T8" y="T9"/>
                    </a:cxn>
                  </a:cxnLst>
                  <a:rect l="0" t="0" r="r" b="b"/>
                  <a:pathLst>
                    <a:path w="60" h="252">
                      <a:moveTo>
                        <a:pt x="0" y="34"/>
                      </a:moveTo>
                      <a:lnTo>
                        <a:pt x="0" y="252"/>
                      </a:lnTo>
                      <a:lnTo>
                        <a:pt x="60" y="210"/>
                      </a:lnTo>
                      <a:lnTo>
                        <a:pt x="60"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8" name="Group 376"/>
              <p:cNvGrpSpPr>
                <a:grpSpLocks/>
              </p:cNvGrpSpPr>
              <p:nvPr/>
            </p:nvGrpSpPr>
            <p:grpSpPr bwMode="auto">
              <a:xfrm>
                <a:off x="1960" y="1024"/>
                <a:ext cx="277" cy="34"/>
                <a:chOff x="1960" y="1024"/>
                <a:chExt cx="277" cy="34"/>
              </a:xfrm>
            </p:grpSpPr>
            <p:sp>
              <p:nvSpPr>
                <p:cNvPr id="829" name="Freeform 377"/>
                <p:cNvSpPr>
                  <a:spLocks/>
                </p:cNvSpPr>
                <p:nvPr/>
              </p:nvSpPr>
              <p:spPr bwMode="auto">
                <a:xfrm>
                  <a:off x="1960" y="1024"/>
                  <a:ext cx="277" cy="34"/>
                </a:xfrm>
                <a:custGeom>
                  <a:avLst/>
                  <a:gdLst>
                    <a:gd name="T0" fmla="*/ 0 w 277"/>
                    <a:gd name="T1" fmla="*/ 34 h 34"/>
                    <a:gd name="T2" fmla="*/ 215 w 277"/>
                    <a:gd name="T3" fmla="*/ 34 h 34"/>
                    <a:gd name="T4" fmla="*/ 277 w 277"/>
                    <a:gd name="T5" fmla="*/ 0 h 34"/>
                    <a:gd name="T6" fmla="*/ 68 w 277"/>
                    <a:gd name="T7" fmla="*/ 0 h 34"/>
                    <a:gd name="T8" fmla="*/ 0 w 277"/>
                    <a:gd name="T9" fmla="*/ 34 h 34"/>
                  </a:gdLst>
                  <a:ahLst/>
                  <a:cxnLst>
                    <a:cxn ang="0">
                      <a:pos x="T0" y="T1"/>
                    </a:cxn>
                    <a:cxn ang="0">
                      <a:pos x="T2" y="T3"/>
                    </a:cxn>
                    <a:cxn ang="0">
                      <a:pos x="T4" y="T5"/>
                    </a:cxn>
                    <a:cxn ang="0">
                      <a:pos x="T6" y="T7"/>
                    </a:cxn>
                    <a:cxn ang="0">
                      <a:pos x="T8" y="T9"/>
                    </a:cxn>
                  </a:cxnLst>
                  <a:rect l="0" t="0" r="r" b="b"/>
                  <a:pathLst>
                    <a:path w="277" h="34">
                      <a:moveTo>
                        <a:pt x="0" y="34"/>
                      </a:moveTo>
                      <a:lnTo>
                        <a:pt x="215" y="34"/>
                      </a:lnTo>
                      <a:lnTo>
                        <a:pt x="277" y="0"/>
                      </a:lnTo>
                      <a:lnTo>
                        <a:pt x="68" y="0"/>
                      </a:lnTo>
                      <a:lnTo>
                        <a:pt x="0" y="3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30" name="Freeform 378"/>
                <p:cNvSpPr>
                  <a:spLocks/>
                </p:cNvSpPr>
                <p:nvPr/>
              </p:nvSpPr>
              <p:spPr bwMode="auto">
                <a:xfrm>
                  <a:off x="1960" y="1024"/>
                  <a:ext cx="277" cy="34"/>
                </a:xfrm>
                <a:custGeom>
                  <a:avLst/>
                  <a:gdLst>
                    <a:gd name="T0" fmla="*/ 0 w 277"/>
                    <a:gd name="T1" fmla="*/ 34 h 34"/>
                    <a:gd name="T2" fmla="*/ 215 w 277"/>
                    <a:gd name="T3" fmla="*/ 34 h 34"/>
                    <a:gd name="T4" fmla="*/ 277 w 277"/>
                    <a:gd name="T5" fmla="*/ 0 h 34"/>
                    <a:gd name="T6" fmla="*/ 68 w 277"/>
                    <a:gd name="T7" fmla="*/ 0 h 34"/>
                    <a:gd name="T8" fmla="*/ 0 w 277"/>
                    <a:gd name="T9" fmla="*/ 34 h 34"/>
                  </a:gdLst>
                  <a:ahLst/>
                  <a:cxnLst>
                    <a:cxn ang="0">
                      <a:pos x="T0" y="T1"/>
                    </a:cxn>
                    <a:cxn ang="0">
                      <a:pos x="T2" y="T3"/>
                    </a:cxn>
                    <a:cxn ang="0">
                      <a:pos x="T4" y="T5"/>
                    </a:cxn>
                    <a:cxn ang="0">
                      <a:pos x="T6" y="T7"/>
                    </a:cxn>
                    <a:cxn ang="0">
                      <a:pos x="T8" y="T9"/>
                    </a:cxn>
                  </a:cxnLst>
                  <a:rect l="0" t="0" r="r" b="b"/>
                  <a:pathLst>
                    <a:path w="277" h="34">
                      <a:moveTo>
                        <a:pt x="0" y="34"/>
                      </a:moveTo>
                      <a:lnTo>
                        <a:pt x="215" y="34"/>
                      </a:lnTo>
                      <a:lnTo>
                        <a:pt x="277" y="0"/>
                      </a:lnTo>
                      <a:lnTo>
                        <a:pt x="68"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33" name="Group 379"/>
            <p:cNvGrpSpPr>
              <a:grpSpLocks/>
            </p:cNvGrpSpPr>
            <p:nvPr/>
          </p:nvGrpSpPr>
          <p:grpSpPr bwMode="auto">
            <a:xfrm>
              <a:off x="4052570" y="2174558"/>
              <a:ext cx="441325" cy="390525"/>
              <a:chOff x="1786" y="824"/>
              <a:chExt cx="278" cy="246"/>
            </a:xfrm>
          </p:grpSpPr>
          <p:sp>
            <p:nvSpPr>
              <p:cNvPr id="834" name="Rectangle 380"/>
              <p:cNvSpPr>
                <a:spLocks noChangeArrowheads="1"/>
              </p:cNvSpPr>
              <p:nvPr/>
            </p:nvSpPr>
            <p:spPr bwMode="auto">
              <a:xfrm>
                <a:off x="1790" y="854"/>
                <a:ext cx="210" cy="214"/>
              </a:xfrm>
              <a:prstGeom prst="rect">
                <a:avLst/>
              </a:prstGeom>
              <a:solidFill>
                <a:srgbClr val="00B7A5"/>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35" name="Group 381"/>
              <p:cNvGrpSpPr>
                <a:grpSpLocks/>
              </p:cNvGrpSpPr>
              <p:nvPr/>
            </p:nvGrpSpPr>
            <p:grpSpPr bwMode="auto">
              <a:xfrm>
                <a:off x="2002" y="824"/>
                <a:ext cx="60" cy="246"/>
                <a:chOff x="2002" y="824"/>
                <a:chExt cx="60" cy="246"/>
              </a:xfrm>
            </p:grpSpPr>
            <p:sp>
              <p:nvSpPr>
                <p:cNvPr id="839" name="Freeform 382"/>
                <p:cNvSpPr>
                  <a:spLocks/>
                </p:cNvSpPr>
                <p:nvPr/>
              </p:nvSpPr>
              <p:spPr bwMode="auto">
                <a:xfrm>
                  <a:off x="2002" y="824"/>
                  <a:ext cx="60" cy="246"/>
                </a:xfrm>
                <a:custGeom>
                  <a:avLst/>
                  <a:gdLst>
                    <a:gd name="T0" fmla="*/ 0 w 60"/>
                    <a:gd name="T1" fmla="*/ 26 h 246"/>
                    <a:gd name="T2" fmla="*/ 0 w 60"/>
                    <a:gd name="T3" fmla="*/ 246 h 246"/>
                    <a:gd name="T4" fmla="*/ 60 w 60"/>
                    <a:gd name="T5" fmla="*/ 210 h 246"/>
                    <a:gd name="T6" fmla="*/ 60 w 60"/>
                    <a:gd name="T7" fmla="*/ 0 h 246"/>
                    <a:gd name="T8" fmla="*/ 0 w 60"/>
                    <a:gd name="T9" fmla="*/ 26 h 246"/>
                  </a:gdLst>
                  <a:ahLst/>
                  <a:cxnLst>
                    <a:cxn ang="0">
                      <a:pos x="T0" y="T1"/>
                    </a:cxn>
                    <a:cxn ang="0">
                      <a:pos x="T2" y="T3"/>
                    </a:cxn>
                    <a:cxn ang="0">
                      <a:pos x="T4" y="T5"/>
                    </a:cxn>
                    <a:cxn ang="0">
                      <a:pos x="T6" y="T7"/>
                    </a:cxn>
                    <a:cxn ang="0">
                      <a:pos x="T8" y="T9"/>
                    </a:cxn>
                  </a:cxnLst>
                  <a:rect l="0" t="0" r="r" b="b"/>
                  <a:pathLst>
                    <a:path w="60" h="246">
                      <a:moveTo>
                        <a:pt x="0" y="26"/>
                      </a:moveTo>
                      <a:lnTo>
                        <a:pt x="0" y="246"/>
                      </a:lnTo>
                      <a:lnTo>
                        <a:pt x="60" y="210"/>
                      </a:lnTo>
                      <a:lnTo>
                        <a:pt x="60" y="0"/>
                      </a:lnTo>
                      <a:lnTo>
                        <a:pt x="0" y="26"/>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40" name="Freeform 383"/>
                <p:cNvSpPr>
                  <a:spLocks/>
                </p:cNvSpPr>
                <p:nvPr/>
              </p:nvSpPr>
              <p:spPr bwMode="auto">
                <a:xfrm>
                  <a:off x="2002" y="824"/>
                  <a:ext cx="60" cy="246"/>
                </a:xfrm>
                <a:custGeom>
                  <a:avLst/>
                  <a:gdLst>
                    <a:gd name="T0" fmla="*/ 0 w 60"/>
                    <a:gd name="T1" fmla="*/ 26 h 246"/>
                    <a:gd name="T2" fmla="*/ 0 w 60"/>
                    <a:gd name="T3" fmla="*/ 246 h 246"/>
                    <a:gd name="T4" fmla="*/ 60 w 60"/>
                    <a:gd name="T5" fmla="*/ 210 h 246"/>
                    <a:gd name="T6" fmla="*/ 60 w 60"/>
                    <a:gd name="T7" fmla="*/ 0 h 246"/>
                    <a:gd name="T8" fmla="*/ 0 w 60"/>
                    <a:gd name="T9" fmla="*/ 26 h 246"/>
                  </a:gdLst>
                  <a:ahLst/>
                  <a:cxnLst>
                    <a:cxn ang="0">
                      <a:pos x="T0" y="T1"/>
                    </a:cxn>
                    <a:cxn ang="0">
                      <a:pos x="T2" y="T3"/>
                    </a:cxn>
                    <a:cxn ang="0">
                      <a:pos x="T4" y="T5"/>
                    </a:cxn>
                    <a:cxn ang="0">
                      <a:pos x="T6" y="T7"/>
                    </a:cxn>
                    <a:cxn ang="0">
                      <a:pos x="T8" y="T9"/>
                    </a:cxn>
                  </a:cxnLst>
                  <a:rect l="0" t="0" r="r" b="b"/>
                  <a:pathLst>
                    <a:path w="60" h="246">
                      <a:moveTo>
                        <a:pt x="0" y="26"/>
                      </a:moveTo>
                      <a:lnTo>
                        <a:pt x="0" y="246"/>
                      </a:lnTo>
                      <a:lnTo>
                        <a:pt x="60" y="210"/>
                      </a:lnTo>
                      <a:lnTo>
                        <a:pt x="60" y="0"/>
                      </a:lnTo>
                      <a:lnTo>
                        <a:pt x="0" y="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6" name="Group 384"/>
              <p:cNvGrpSpPr>
                <a:grpSpLocks/>
              </p:cNvGrpSpPr>
              <p:nvPr/>
            </p:nvGrpSpPr>
            <p:grpSpPr bwMode="auto">
              <a:xfrm>
                <a:off x="1786" y="824"/>
                <a:ext cx="278" cy="26"/>
                <a:chOff x="1786" y="824"/>
                <a:chExt cx="278" cy="26"/>
              </a:xfrm>
            </p:grpSpPr>
            <p:sp>
              <p:nvSpPr>
                <p:cNvPr id="837" name="Freeform 385"/>
                <p:cNvSpPr>
                  <a:spLocks/>
                </p:cNvSpPr>
                <p:nvPr/>
              </p:nvSpPr>
              <p:spPr bwMode="auto">
                <a:xfrm>
                  <a:off x="1786" y="824"/>
                  <a:ext cx="278" cy="26"/>
                </a:xfrm>
                <a:custGeom>
                  <a:avLst/>
                  <a:gdLst>
                    <a:gd name="T0" fmla="*/ 0 w 278"/>
                    <a:gd name="T1" fmla="*/ 26 h 26"/>
                    <a:gd name="T2" fmla="*/ 216 w 278"/>
                    <a:gd name="T3" fmla="*/ 26 h 26"/>
                    <a:gd name="T4" fmla="*/ 278 w 278"/>
                    <a:gd name="T5" fmla="*/ 0 h 26"/>
                    <a:gd name="T6" fmla="*/ 70 w 278"/>
                    <a:gd name="T7" fmla="*/ 0 h 26"/>
                    <a:gd name="T8" fmla="*/ 0 w 278"/>
                    <a:gd name="T9" fmla="*/ 26 h 26"/>
                  </a:gdLst>
                  <a:ahLst/>
                  <a:cxnLst>
                    <a:cxn ang="0">
                      <a:pos x="T0" y="T1"/>
                    </a:cxn>
                    <a:cxn ang="0">
                      <a:pos x="T2" y="T3"/>
                    </a:cxn>
                    <a:cxn ang="0">
                      <a:pos x="T4" y="T5"/>
                    </a:cxn>
                    <a:cxn ang="0">
                      <a:pos x="T6" y="T7"/>
                    </a:cxn>
                    <a:cxn ang="0">
                      <a:pos x="T8" y="T9"/>
                    </a:cxn>
                  </a:cxnLst>
                  <a:rect l="0" t="0" r="r" b="b"/>
                  <a:pathLst>
                    <a:path w="278" h="26">
                      <a:moveTo>
                        <a:pt x="0" y="26"/>
                      </a:moveTo>
                      <a:lnTo>
                        <a:pt x="216" y="26"/>
                      </a:lnTo>
                      <a:lnTo>
                        <a:pt x="278" y="0"/>
                      </a:lnTo>
                      <a:lnTo>
                        <a:pt x="70" y="0"/>
                      </a:lnTo>
                      <a:lnTo>
                        <a:pt x="0" y="26"/>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38" name="Freeform 386"/>
                <p:cNvSpPr>
                  <a:spLocks/>
                </p:cNvSpPr>
                <p:nvPr/>
              </p:nvSpPr>
              <p:spPr bwMode="auto">
                <a:xfrm>
                  <a:off x="1786" y="824"/>
                  <a:ext cx="278" cy="26"/>
                </a:xfrm>
                <a:custGeom>
                  <a:avLst/>
                  <a:gdLst>
                    <a:gd name="T0" fmla="*/ 0 w 278"/>
                    <a:gd name="T1" fmla="*/ 26 h 26"/>
                    <a:gd name="T2" fmla="*/ 216 w 278"/>
                    <a:gd name="T3" fmla="*/ 26 h 26"/>
                    <a:gd name="T4" fmla="*/ 278 w 278"/>
                    <a:gd name="T5" fmla="*/ 0 h 26"/>
                    <a:gd name="T6" fmla="*/ 70 w 278"/>
                    <a:gd name="T7" fmla="*/ 0 h 26"/>
                    <a:gd name="T8" fmla="*/ 0 w 278"/>
                    <a:gd name="T9" fmla="*/ 26 h 26"/>
                  </a:gdLst>
                  <a:ahLst/>
                  <a:cxnLst>
                    <a:cxn ang="0">
                      <a:pos x="T0" y="T1"/>
                    </a:cxn>
                    <a:cxn ang="0">
                      <a:pos x="T2" y="T3"/>
                    </a:cxn>
                    <a:cxn ang="0">
                      <a:pos x="T4" y="T5"/>
                    </a:cxn>
                    <a:cxn ang="0">
                      <a:pos x="T6" y="T7"/>
                    </a:cxn>
                    <a:cxn ang="0">
                      <a:pos x="T8" y="T9"/>
                    </a:cxn>
                  </a:cxnLst>
                  <a:rect l="0" t="0" r="r" b="b"/>
                  <a:pathLst>
                    <a:path w="278" h="26">
                      <a:moveTo>
                        <a:pt x="0" y="26"/>
                      </a:moveTo>
                      <a:lnTo>
                        <a:pt x="216" y="26"/>
                      </a:lnTo>
                      <a:lnTo>
                        <a:pt x="278" y="0"/>
                      </a:lnTo>
                      <a:lnTo>
                        <a:pt x="70" y="0"/>
                      </a:lnTo>
                      <a:lnTo>
                        <a:pt x="0" y="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41" name="Group 387"/>
            <p:cNvGrpSpPr>
              <a:grpSpLocks/>
            </p:cNvGrpSpPr>
            <p:nvPr/>
          </p:nvGrpSpPr>
          <p:grpSpPr bwMode="auto">
            <a:xfrm>
              <a:off x="3517583" y="2800033"/>
              <a:ext cx="436562" cy="404812"/>
              <a:chOff x="1449" y="1218"/>
              <a:chExt cx="275" cy="255"/>
            </a:xfrm>
          </p:grpSpPr>
          <p:sp>
            <p:nvSpPr>
              <p:cNvPr id="842" name="Rectangle 388"/>
              <p:cNvSpPr>
                <a:spLocks noChangeArrowheads="1"/>
              </p:cNvSpPr>
              <p:nvPr/>
            </p:nvSpPr>
            <p:spPr bwMode="auto">
              <a:xfrm>
                <a:off x="1451" y="1258"/>
                <a:ext cx="210" cy="213"/>
              </a:xfrm>
              <a:prstGeom prst="rect">
                <a:avLst/>
              </a:prstGeom>
              <a:solidFill>
                <a:srgbClr val="00B7A5"/>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43" name="Group 389"/>
              <p:cNvGrpSpPr>
                <a:grpSpLocks/>
              </p:cNvGrpSpPr>
              <p:nvPr/>
            </p:nvGrpSpPr>
            <p:grpSpPr bwMode="auto">
              <a:xfrm>
                <a:off x="1663" y="1220"/>
                <a:ext cx="61" cy="253"/>
                <a:chOff x="1663" y="1220"/>
                <a:chExt cx="61" cy="253"/>
              </a:xfrm>
            </p:grpSpPr>
            <p:sp>
              <p:nvSpPr>
                <p:cNvPr id="847" name="Freeform 390"/>
                <p:cNvSpPr>
                  <a:spLocks/>
                </p:cNvSpPr>
                <p:nvPr/>
              </p:nvSpPr>
              <p:spPr bwMode="auto">
                <a:xfrm>
                  <a:off x="1663" y="1220"/>
                  <a:ext cx="61" cy="253"/>
                </a:xfrm>
                <a:custGeom>
                  <a:avLst/>
                  <a:gdLst>
                    <a:gd name="T0" fmla="*/ 0 w 61"/>
                    <a:gd name="T1" fmla="*/ 34 h 253"/>
                    <a:gd name="T2" fmla="*/ 0 w 61"/>
                    <a:gd name="T3" fmla="*/ 253 h 253"/>
                    <a:gd name="T4" fmla="*/ 61 w 61"/>
                    <a:gd name="T5" fmla="*/ 211 h 253"/>
                    <a:gd name="T6" fmla="*/ 61 w 61"/>
                    <a:gd name="T7" fmla="*/ 0 h 253"/>
                    <a:gd name="T8" fmla="*/ 0 w 61"/>
                    <a:gd name="T9" fmla="*/ 34 h 253"/>
                  </a:gdLst>
                  <a:ahLst/>
                  <a:cxnLst>
                    <a:cxn ang="0">
                      <a:pos x="T0" y="T1"/>
                    </a:cxn>
                    <a:cxn ang="0">
                      <a:pos x="T2" y="T3"/>
                    </a:cxn>
                    <a:cxn ang="0">
                      <a:pos x="T4" y="T5"/>
                    </a:cxn>
                    <a:cxn ang="0">
                      <a:pos x="T6" y="T7"/>
                    </a:cxn>
                    <a:cxn ang="0">
                      <a:pos x="T8" y="T9"/>
                    </a:cxn>
                  </a:cxnLst>
                  <a:rect l="0" t="0" r="r" b="b"/>
                  <a:pathLst>
                    <a:path w="61" h="253">
                      <a:moveTo>
                        <a:pt x="0" y="34"/>
                      </a:moveTo>
                      <a:lnTo>
                        <a:pt x="0" y="253"/>
                      </a:lnTo>
                      <a:lnTo>
                        <a:pt x="61" y="211"/>
                      </a:lnTo>
                      <a:lnTo>
                        <a:pt x="61" y="0"/>
                      </a:lnTo>
                      <a:lnTo>
                        <a:pt x="0" y="34"/>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48" name="Freeform 391"/>
                <p:cNvSpPr>
                  <a:spLocks/>
                </p:cNvSpPr>
                <p:nvPr/>
              </p:nvSpPr>
              <p:spPr bwMode="auto">
                <a:xfrm>
                  <a:off x="1663" y="1220"/>
                  <a:ext cx="61" cy="253"/>
                </a:xfrm>
                <a:custGeom>
                  <a:avLst/>
                  <a:gdLst>
                    <a:gd name="T0" fmla="*/ 0 w 61"/>
                    <a:gd name="T1" fmla="*/ 34 h 253"/>
                    <a:gd name="T2" fmla="*/ 0 w 61"/>
                    <a:gd name="T3" fmla="*/ 253 h 253"/>
                    <a:gd name="T4" fmla="*/ 61 w 61"/>
                    <a:gd name="T5" fmla="*/ 211 h 253"/>
                    <a:gd name="T6" fmla="*/ 61 w 61"/>
                    <a:gd name="T7" fmla="*/ 0 h 253"/>
                    <a:gd name="T8" fmla="*/ 0 w 61"/>
                    <a:gd name="T9" fmla="*/ 34 h 253"/>
                  </a:gdLst>
                  <a:ahLst/>
                  <a:cxnLst>
                    <a:cxn ang="0">
                      <a:pos x="T0" y="T1"/>
                    </a:cxn>
                    <a:cxn ang="0">
                      <a:pos x="T2" y="T3"/>
                    </a:cxn>
                    <a:cxn ang="0">
                      <a:pos x="T4" y="T5"/>
                    </a:cxn>
                    <a:cxn ang="0">
                      <a:pos x="T6" y="T7"/>
                    </a:cxn>
                    <a:cxn ang="0">
                      <a:pos x="T8" y="T9"/>
                    </a:cxn>
                  </a:cxnLst>
                  <a:rect l="0" t="0" r="r" b="b"/>
                  <a:pathLst>
                    <a:path w="61" h="253">
                      <a:moveTo>
                        <a:pt x="0" y="34"/>
                      </a:moveTo>
                      <a:lnTo>
                        <a:pt x="0" y="253"/>
                      </a:lnTo>
                      <a:lnTo>
                        <a:pt x="61" y="211"/>
                      </a:lnTo>
                      <a:lnTo>
                        <a:pt x="61"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4" name="Group 392"/>
              <p:cNvGrpSpPr>
                <a:grpSpLocks/>
              </p:cNvGrpSpPr>
              <p:nvPr/>
            </p:nvGrpSpPr>
            <p:grpSpPr bwMode="auto">
              <a:xfrm>
                <a:off x="1449" y="1218"/>
                <a:ext cx="275" cy="36"/>
                <a:chOff x="1449" y="1218"/>
                <a:chExt cx="275" cy="36"/>
              </a:xfrm>
            </p:grpSpPr>
            <p:sp>
              <p:nvSpPr>
                <p:cNvPr id="845" name="Freeform 393"/>
                <p:cNvSpPr>
                  <a:spLocks/>
                </p:cNvSpPr>
                <p:nvPr/>
              </p:nvSpPr>
              <p:spPr bwMode="auto">
                <a:xfrm>
                  <a:off x="1449" y="1218"/>
                  <a:ext cx="275" cy="36"/>
                </a:xfrm>
                <a:custGeom>
                  <a:avLst/>
                  <a:gdLst>
                    <a:gd name="T0" fmla="*/ 0 w 275"/>
                    <a:gd name="T1" fmla="*/ 36 h 36"/>
                    <a:gd name="T2" fmla="*/ 212 w 275"/>
                    <a:gd name="T3" fmla="*/ 36 h 36"/>
                    <a:gd name="T4" fmla="*/ 275 w 275"/>
                    <a:gd name="T5" fmla="*/ 0 h 36"/>
                    <a:gd name="T6" fmla="*/ 68 w 275"/>
                    <a:gd name="T7" fmla="*/ 0 h 36"/>
                    <a:gd name="T8" fmla="*/ 0 w 275"/>
                    <a:gd name="T9" fmla="*/ 36 h 36"/>
                  </a:gdLst>
                  <a:ahLst/>
                  <a:cxnLst>
                    <a:cxn ang="0">
                      <a:pos x="T0" y="T1"/>
                    </a:cxn>
                    <a:cxn ang="0">
                      <a:pos x="T2" y="T3"/>
                    </a:cxn>
                    <a:cxn ang="0">
                      <a:pos x="T4" y="T5"/>
                    </a:cxn>
                    <a:cxn ang="0">
                      <a:pos x="T6" y="T7"/>
                    </a:cxn>
                    <a:cxn ang="0">
                      <a:pos x="T8" y="T9"/>
                    </a:cxn>
                  </a:cxnLst>
                  <a:rect l="0" t="0" r="r" b="b"/>
                  <a:pathLst>
                    <a:path w="275" h="36">
                      <a:moveTo>
                        <a:pt x="0" y="36"/>
                      </a:moveTo>
                      <a:lnTo>
                        <a:pt x="212" y="36"/>
                      </a:lnTo>
                      <a:lnTo>
                        <a:pt x="275" y="0"/>
                      </a:lnTo>
                      <a:lnTo>
                        <a:pt x="68" y="0"/>
                      </a:lnTo>
                      <a:lnTo>
                        <a:pt x="0" y="36"/>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46" name="Freeform 394"/>
                <p:cNvSpPr>
                  <a:spLocks/>
                </p:cNvSpPr>
                <p:nvPr/>
              </p:nvSpPr>
              <p:spPr bwMode="auto">
                <a:xfrm>
                  <a:off x="1449" y="1218"/>
                  <a:ext cx="275" cy="36"/>
                </a:xfrm>
                <a:custGeom>
                  <a:avLst/>
                  <a:gdLst>
                    <a:gd name="T0" fmla="*/ 0 w 275"/>
                    <a:gd name="T1" fmla="*/ 36 h 36"/>
                    <a:gd name="T2" fmla="*/ 212 w 275"/>
                    <a:gd name="T3" fmla="*/ 36 h 36"/>
                    <a:gd name="T4" fmla="*/ 275 w 275"/>
                    <a:gd name="T5" fmla="*/ 0 h 36"/>
                    <a:gd name="T6" fmla="*/ 68 w 275"/>
                    <a:gd name="T7" fmla="*/ 0 h 36"/>
                    <a:gd name="T8" fmla="*/ 0 w 275"/>
                    <a:gd name="T9" fmla="*/ 36 h 36"/>
                  </a:gdLst>
                  <a:ahLst/>
                  <a:cxnLst>
                    <a:cxn ang="0">
                      <a:pos x="T0" y="T1"/>
                    </a:cxn>
                    <a:cxn ang="0">
                      <a:pos x="T2" y="T3"/>
                    </a:cxn>
                    <a:cxn ang="0">
                      <a:pos x="T4" y="T5"/>
                    </a:cxn>
                    <a:cxn ang="0">
                      <a:pos x="T6" y="T7"/>
                    </a:cxn>
                    <a:cxn ang="0">
                      <a:pos x="T8" y="T9"/>
                    </a:cxn>
                  </a:cxnLst>
                  <a:rect l="0" t="0" r="r" b="b"/>
                  <a:pathLst>
                    <a:path w="275" h="36">
                      <a:moveTo>
                        <a:pt x="0" y="36"/>
                      </a:moveTo>
                      <a:lnTo>
                        <a:pt x="212" y="36"/>
                      </a:lnTo>
                      <a:lnTo>
                        <a:pt x="275" y="0"/>
                      </a:lnTo>
                      <a:lnTo>
                        <a:pt x="68" y="0"/>
                      </a:lnTo>
                      <a:lnTo>
                        <a:pt x="0" y="3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49" name="Group 395"/>
            <p:cNvGrpSpPr>
              <a:grpSpLocks/>
            </p:cNvGrpSpPr>
            <p:nvPr/>
          </p:nvGrpSpPr>
          <p:grpSpPr bwMode="auto">
            <a:xfrm>
              <a:off x="4052570" y="2746058"/>
              <a:ext cx="441325" cy="404812"/>
              <a:chOff x="1786" y="1184"/>
              <a:chExt cx="278" cy="255"/>
            </a:xfrm>
          </p:grpSpPr>
          <p:sp>
            <p:nvSpPr>
              <p:cNvPr id="850" name="Rectangle 396"/>
              <p:cNvSpPr>
                <a:spLocks noChangeArrowheads="1"/>
              </p:cNvSpPr>
              <p:nvPr/>
            </p:nvSpPr>
            <p:spPr bwMode="auto">
              <a:xfrm>
                <a:off x="1790" y="1222"/>
                <a:ext cx="210" cy="215"/>
              </a:xfrm>
              <a:prstGeom prst="rect">
                <a:avLst/>
              </a:prstGeom>
              <a:solidFill>
                <a:srgbClr val="FF00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51" name="Group 397"/>
              <p:cNvGrpSpPr>
                <a:grpSpLocks/>
              </p:cNvGrpSpPr>
              <p:nvPr/>
            </p:nvGrpSpPr>
            <p:grpSpPr bwMode="auto">
              <a:xfrm>
                <a:off x="2002" y="1186"/>
                <a:ext cx="60" cy="253"/>
                <a:chOff x="2002" y="1186"/>
                <a:chExt cx="60" cy="253"/>
              </a:xfrm>
            </p:grpSpPr>
            <p:sp>
              <p:nvSpPr>
                <p:cNvPr id="855" name="Freeform 398"/>
                <p:cNvSpPr>
                  <a:spLocks/>
                </p:cNvSpPr>
                <p:nvPr/>
              </p:nvSpPr>
              <p:spPr bwMode="auto">
                <a:xfrm>
                  <a:off x="2002" y="1186"/>
                  <a:ext cx="60" cy="253"/>
                </a:xfrm>
                <a:custGeom>
                  <a:avLst/>
                  <a:gdLst>
                    <a:gd name="T0" fmla="*/ 0 w 60"/>
                    <a:gd name="T1" fmla="*/ 34 h 253"/>
                    <a:gd name="T2" fmla="*/ 0 w 60"/>
                    <a:gd name="T3" fmla="*/ 253 h 253"/>
                    <a:gd name="T4" fmla="*/ 60 w 60"/>
                    <a:gd name="T5" fmla="*/ 211 h 253"/>
                    <a:gd name="T6" fmla="*/ 60 w 60"/>
                    <a:gd name="T7" fmla="*/ 0 h 253"/>
                    <a:gd name="T8" fmla="*/ 0 w 60"/>
                    <a:gd name="T9" fmla="*/ 34 h 253"/>
                  </a:gdLst>
                  <a:ahLst/>
                  <a:cxnLst>
                    <a:cxn ang="0">
                      <a:pos x="T0" y="T1"/>
                    </a:cxn>
                    <a:cxn ang="0">
                      <a:pos x="T2" y="T3"/>
                    </a:cxn>
                    <a:cxn ang="0">
                      <a:pos x="T4" y="T5"/>
                    </a:cxn>
                    <a:cxn ang="0">
                      <a:pos x="T6" y="T7"/>
                    </a:cxn>
                    <a:cxn ang="0">
                      <a:pos x="T8" y="T9"/>
                    </a:cxn>
                  </a:cxnLst>
                  <a:rect l="0" t="0" r="r" b="b"/>
                  <a:pathLst>
                    <a:path w="60" h="253">
                      <a:moveTo>
                        <a:pt x="0" y="34"/>
                      </a:moveTo>
                      <a:lnTo>
                        <a:pt x="0" y="253"/>
                      </a:lnTo>
                      <a:lnTo>
                        <a:pt x="60" y="211"/>
                      </a:lnTo>
                      <a:lnTo>
                        <a:pt x="60" y="0"/>
                      </a:lnTo>
                      <a:lnTo>
                        <a:pt x="0" y="34"/>
                      </a:lnTo>
                      <a:close/>
                    </a:path>
                  </a:pathLst>
                </a:custGeom>
                <a:solidFill>
                  <a:srgbClr val="800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56" name="Freeform 399"/>
                <p:cNvSpPr>
                  <a:spLocks/>
                </p:cNvSpPr>
                <p:nvPr/>
              </p:nvSpPr>
              <p:spPr bwMode="auto">
                <a:xfrm>
                  <a:off x="2002" y="1186"/>
                  <a:ext cx="60" cy="253"/>
                </a:xfrm>
                <a:custGeom>
                  <a:avLst/>
                  <a:gdLst>
                    <a:gd name="T0" fmla="*/ 0 w 60"/>
                    <a:gd name="T1" fmla="*/ 34 h 253"/>
                    <a:gd name="T2" fmla="*/ 0 w 60"/>
                    <a:gd name="T3" fmla="*/ 253 h 253"/>
                    <a:gd name="T4" fmla="*/ 60 w 60"/>
                    <a:gd name="T5" fmla="*/ 211 h 253"/>
                    <a:gd name="T6" fmla="*/ 60 w 60"/>
                    <a:gd name="T7" fmla="*/ 0 h 253"/>
                    <a:gd name="T8" fmla="*/ 0 w 60"/>
                    <a:gd name="T9" fmla="*/ 34 h 253"/>
                  </a:gdLst>
                  <a:ahLst/>
                  <a:cxnLst>
                    <a:cxn ang="0">
                      <a:pos x="T0" y="T1"/>
                    </a:cxn>
                    <a:cxn ang="0">
                      <a:pos x="T2" y="T3"/>
                    </a:cxn>
                    <a:cxn ang="0">
                      <a:pos x="T4" y="T5"/>
                    </a:cxn>
                    <a:cxn ang="0">
                      <a:pos x="T6" y="T7"/>
                    </a:cxn>
                    <a:cxn ang="0">
                      <a:pos x="T8" y="T9"/>
                    </a:cxn>
                  </a:cxnLst>
                  <a:rect l="0" t="0" r="r" b="b"/>
                  <a:pathLst>
                    <a:path w="60" h="253">
                      <a:moveTo>
                        <a:pt x="0" y="34"/>
                      </a:moveTo>
                      <a:lnTo>
                        <a:pt x="0" y="253"/>
                      </a:lnTo>
                      <a:lnTo>
                        <a:pt x="60" y="211"/>
                      </a:lnTo>
                      <a:lnTo>
                        <a:pt x="60"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2" name="Group 400"/>
              <p:cNvGrpSpPr>
                <a:grpSpLocks/>
              </p:cNvGrpSpPr>
              <p:nvPr/>
            </p:nvGrpSpPr>
            <p:grpSpPr bwMode="auto">
              <a:xfrm>
                <a:off x="1786" y="1184"/>
                <a:ext cx="278" cy="34"/>
                <a:chOff x="1786" y="1184"/>
                <a:chExt cx="278" cy="34"/>
              </a:xfrm>
            </p:grpSpPr>
            <p:sp>
              <p:nvSpPr>
                <p:cNvPr id="853" name="Freeform 401"/>
                <p:cNvSpPr>
                  <a:spLocks/>
                </p:cNvSpPr>
                <p:nvPr/>
              </p:nvSpPr>
              <p:spPr bwMode="auto">
                <a:xfrm>
                  <a:off x="1786" y="1184"/>
                  <a:ext cx="278" cy="34"/>
                </a:xfrm>
                <a:custGeom>
                  <a:avLst/>
                  <a:gdLst>
                    <a:gd name="T0" fmla="*/ 0 w 278"/>
                    <a:gd name="T1" fmla="*/ 34 h 34"/>
                    <a:gd name="T2" fmla="*/ 216 w 278"/>
                    <a:gd name="T3" fmla="*/ 34 h 34"/>
                    <a:gd name="T4" fmla="*/ 278 w 278"/>
                    <a:gd name="T5" fmla="*/ 0 h 34"/>
                    <a:gd name="T6" fmla="*/ 70 w 278"/>
                    <a:gd name="T7" fmla="*/ 0 h 34"/>
                    <a:gd name="T8" fmla="*/ 0 w 278"/>
                    <a:gd name="T9" fmla="*/ 34 h 34"/>
                  </a:gdLst>
                  <a:ahLst/>
                  <a:cxnLst>
                    <a:cxn ang="0">
                      <a:pos x="T0" y="T1"/>
                    </a:cxn>
                    <a:cxn ang="0">
                      <a:pos x="T2" y="T3"/>
                    </a:cxn>
                    <a:cxn ang="0">
                      <a:pos x="T4" y="T5"/>
                    </a:cxn>
                    <a:cxn ang="0">
                      <a:pos x="T6" y="T7"/>
                    </a:cxn>
                    <a:cxn ang="0">
                      <a:pos x="T8" y="T9"/>
                    </a:cxn>
                  </a:cxnLst>
                  <a:rect l="0" t="0" r="r" b="b"/>
                  <a:pathLst>
                    <a:path w="278" h="34">
                      <a:moveTo>
                        <a:pt x="0" y="34"/>
                      </a:moveTo>
                      <a:lnTo>
                        <a:pt x="216" y="34"/>
                      </a:lnTo>
                      <a:lnTo>
                        <a:pt x="278" y="0"/>
                      </a:lnTo>
                      <a:lnTo>
                        <a:pt x="70" y="0"/>
                      </a:lnTo>
                      <a:lnTo>
                        <a:pt x="0" y="34"/>
                      </a:lnTo>
                      <a:close/>
                    </a:path>
                  </a:pathLst>
                </a:custGeom>
                <a:solidFill>
                  <a:srgbClr val="FF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54" name="Freeform 402"/>
                <p:cNvSpPr>
                  <a:spLocks/>
                </p:cNvSpPr>
                <p:nvPr/>
              </p:nvSpPr>
              <p:spPr bwMode="auto">
                <a:xfrm>
                  <a:off x="1786" y="1184"/>
                  <a:ext cx="278" cy="34"/>
                </a:xfrm>
                <a:custGeom>
                  <a:avLst/>
                  <a:gdLst>
                    <a:gd name="T0" fmla="*/ 0 w 278"/>
                    <a:gd name="T1" fmla="*/ 34 h 34"/>
                    <a:gd name="T2" fmla="*/ 216 w 278"/>
                    <a:gd name="T3" fmla="*/ 34 h 34"/>
                    <a:gd name="T4" fmla="*/ 278 w 278"/>
                    <a:gd name="T5" fmla="*/ 0 h 34"/>
                    <a:gd name="T6" fmla="*/ 70 w 278"/>
                    <a:gd name="T7" fmla="*/ 0 h 34"/>
                    <a:gd name="T8" fmla="*/ 0 w 278"/>
                    <a:gd name="T9" fmla="*/ 34 h 34"/>
                  </a:gdLst>
                  <a:ahLst/>
                  <a:cxnLst>
                    <a:cxn ang="0">
                      <a:pos x="T0" y="T1"/>
                    </a:cxn>
                    <a:cxn ang="0">
                      <a:pos x="T2" y="T3"/>
                    </a:cxn>
                    <a:cxn ang="0">
                      <a:pos x="T4" y="T5"/>
                    </a:cxn>
                    <a:cxn ang="0">
                      <a:pos x="T6" y="T7"/>
                    </a:cxn>
                    <a:cxn ang="0">
                      <a:pos x="T8" y="T9"/>
                    </a:cxn>
                  </a:cxnLst>
                  <a:rect l="0" t="0" r="r" b="b"/>
                  <a:pathLst>
                    <a:path w="278" h="34">
                      <a:moveTo>
                        <a:pt x="0" y="34"/>
                      </a:moveTo>
                      <a:lnTo>
                        <a:pt x="216" y="34"/>
                      </a:lnTo>
                      <a:lnTo>
                        <a:pt x="278" y="0"/>
                      </a:lnTo>
                      <a:lnTo>
                        <a:pt x="70"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57" name="Group 403"/>
            <p:cNvGrpSpPr>
              <a:grpSpLocks/>
            </p:cNvGrpSpPr>
            <p:nvPr/>
          </p:nvGrpSpPr>
          <p:grpSpPr bwMode="auto">
            <a:xfrm>
              <a:off x="3890645" y="2803208"/>
              <a:ext cx="438150" cy="404812"/>
              <a:chOff x="1684" y="1220"/>
              <a:chExt cx="276" cy="255"/>
            </a:xfrm>
          </p:grpSpPr>
          <p:sp>
            <p:nvSpPr>
              <p:cNvPr id="858" name="Rectangle 404"/>
              <p:cNvSpPr>
                <a:spLocks noChangeArrowheads="1"/>
              </p:cNvSpPr>
              <p:nvPr/>
            </p:nvSpPr>
            <p:spPr bwMode="auto">
              <a:xfrm>
                <a:off x="1686" y="1260"/>
                <a:ext cx="210" cy="213"/>
              </a:xfrm>
              <a:prstGeom prst="rect">
                <a:avLst/>
              </a:prstGeom>
              <a:solidFill>
                <a:srgbClr val="DC0081"/>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59" name="Group 405"/>
              <p:cNvGrpSpPr>
                <a:grpSpLocks/>
              </p:cNvGrpSpPr>
              <p:nvPr/>
            </p:nvGrpSpPr>
            <p:grpSpPr bwMode="auto">
              <a:xfrm>
                <a:off x="1900" y="1222"/>
                <a:ext cx="60" cy="253"/>
                <a:chOff x="1900" y="1222"/>
                <a:chExt cx="60" cy="253"/>
              </a:xfrm>
            </p:grpSpPr>
            <p:sp>
              <p:nvSpPr>
                <p:cNvPr id="863" name="Freeform 406"/>
                <p:cNvSpPr>
                  <a:spLocks/>
                </p:cNvSpPr>
                <p:nvPr/>
              </p:nvSpPr>
              <p:spPr bwMode="auto">
                <a:xfrm>
                  <a:off x="1900" y="1222"/>
                  <a:ext cx="60" cy="253"/>
                </a:xfrm>
                <a:custGeom>
                  <a:avLst/>
                  <a:gdLst>
                    <a:gd name="T0" fmla="*/ 0 w 60"/>
                    <a:gd name="T1" fmla="*/ 34 h 253"/>
                    <a:gd name="T2" fmla="*/ 0 w 60"/>
                    <a:gd name="T3" fmla="*/ 253 h 253"/>
                    <a:gd name="T4" fmla="*/ 60 w 60"/>
                    <a:gd name="T5" fmla="*/ 211 h 253"/>
                    <a:gd name="T6" fmla="*/ 60 w 60"/>
                    <a:gd name="T7" fmla="*/ 0 h 253"/>
                    <a:gd name="T8" fmla="*/ 0 w 60"/>
                    <a:gd name="T9" fmla="*/ 34 h 253"/>
                  </a:gdLst>
                  <a:ahLst/>
                  <a:cxnLst>
                    <a:cxn ang="0">
                      <a:pos x="T0" y="T1"/>
                    </a:cxn>
                    <a:cxn ang="0">
                      <a:pos x="T2" y="T3"/>
                    </a:cxn>
                    <a:cxn ang="0">
                      <a:pos x="T4" y="T5"/>
                    </a:cxn>
                    <a:cxn ang="0">
                      <a:pos x="T6" y="T7"/>
                    </a:cxn>
                    <a:cxn ang="0">
                      <a:pos x="T8" y="T9"/>
                    </a:cxn>
                  </a:cxnLst>
                  <a:rect l="0" t="0" r="r" b="b"/>
                  <a:pathLst>
                    <a:path w="60" h="253">
                      <a:moveTo>
                        <a:pt x="0" y="34"/>
                      </a:moveTo>
                      <a:lnTo>
                        <a:pt x="0" y="253"/>
                      </a:lnTo>
                      <a:lnTo>
                        <a:pt x="60" y="211"/>
                      </a:lnTo>
                      <a:lnTo>
                        <a:pt x="60" y="0"/>
                      </a:lnTo>
                      <a:lnTo>
                        <a:pt x="0" y="34"/>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64" name="Freeform 407"/>
                <p:cNvSpPr>
                  <a:spLocks/>
                </p:cNvSpPr>
                <p:nvPr/>
              </p:nvSpPr>
              <p:spPr bwMode="auto">
                <a:xfrm>
                  <a:off x="1900" y="1222"/>
                  <a:ext cx="60" cy="253"/>
                </a:xfrm>
                <a:custGeom>
                  <a:avLst/>
                  <a:gdLst>
                    <a:gd name="T0" fmla="*/ 0 w 60"/>
                    <a:gd name="T1" fmla="*/ 34 h 253"/>
                    <a:gd name="T2" fmla="*/ 0 w 60"/>
                    <a:gd name="T3" fmla="*/ 253 h 253"/>
                    <a:gd name="T4" fmla="*/ 60 w 60"/>
                    <a:gd name="T5" fmla="*/ 211 h 253"/>
                    <a:gd name="T6" fmla="*/ 60 w 60"/>
                    <a:gd name="T7" fmla="*/ 0 h 253"/>
                    <a:gd name="T8" fmla="*/ 0 w 60"/>
                    <a:gd name="T9" fmla="*/ 34 h 253"/>
                  </a:gdLst>
                  <a:ahLst/>
                  <a:cxnLst>
                    <a:cxn ang="0">
                      <a:pos x="T0" y="T1"/>
                    </a:cxn>
                    <a:cxn ang="0">
                      <a:pos x="T2" y="T3"/>
                    </a:cxn>
                    <a:cxn ang="0">
                      <a:pos x="T4" y="T5"/>
                    </a:cxn>
                    <a:cxn ang="0">
                      <a:pos x="T6" y="T7"/>
                    </a:cxn>
                    <a:cxn ang="0">
                      <a:pos x="T8" y="T9"/>
                    </a:cxn>
                  </a:cxnLst>
                  <a:rect l="0" t="0" r="r" b="b"/>
                  <a:pathLst>
                    <a:path w="60" h="253">
                      <a:moveTo>
                        <a:pt x="0" y="34"/>
                      </a:moveTo>
                      <a:lnTo>
                        <a:pt x="0" y="253"/>
                      </a:lnTo>
                      <a:lnTo>
                        <a:pt x="60" y="211"/>
                      </a:lnTo>
                      <a:lnTo>
                        <a:pt x="60"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60" name="Group 408"/>
              <p:cNvGrpSpPr>
                <a:grpSpLocks/>
              </p:cNvGrpSpPr>
              <p:nvPr/>
            </p:nvGrpSpPr>
            <p:grpSpPr bwMode="auto">
              <a:xfrm>
                <a:off x="1684" y="1220"/>
                <a:ext cx="276" cy="36"/>
                <a:chOff x="1684" y="1220"/>
                <a:chExt cx="276" cy="36"/>
              </a:xfrm>
            </p:grpSpPr>
            <p:sp>
              <p:nvSpPr>
                <p:cNvPr id="861" name="Freeform 409"/>
                <p:cNvSpPr>
                  <a:spLocks/>
                </p:cNvSpPr>
                <p:nvPr/>
              </p:nvSpPr>
              <p:spPr bwMode="auto">
                <a:xfrm>
                  <a:off x="1684" y="1220"/>
                  <a:ext cx="276" cy="36"/>
                </a:xfrm>
                <a:custGeom>
                  <a:avLst/>
                  <a:gdLst>
                    <a:gd name="T0" fmla="*/ 0 w 276"/>
                    <a:gd name="T1" fmla="*/ 36 h 36"/>
                    <a:gd name="T2" fmla="*/ 214 w 276"/>
                    <a:gd name="T3" fmla="*/ 36 h 36"/>
                    <a:gd name="T4" fmla="*/ 276 w 276"/>
                    <a:gd name="T5" fmla="*/ 0 h 36"/>
                    <a:gd name="T6" fmla="*/ 70 w 276"/>
                    <a:gd name="T7" fmla="*/ 0 h 36"/>
                    <a:gd name="T8" fmla="*/ 0 w 276"/>
                    <a:gd name="T9" fmla="*/ 36 h 36"/>
                  </a:gdLst>
                  <a:ahLst/>
                  <a:cxnLst>
                    <a:cxn ang="0">
                      <a:pos x="T0" y="T1"/>
                    </a:cxn>
                    <a:cxn ang="0">
                      <a:pos x="T2" y="T3"/>
                    </a:cxn>
                    <a:cxn ang="0">
                      <a:pos x="T4" y="T5"/>
                    </a:cxn>
                    <a:cxn ang="0">
                      <a:pos x="T6" y="T7"/>
                    </a:cxn>
                    <a:cxn ang="0">
                      <a:pos x="T8" y="T9"/>
                    </a:cxn>
                  </a:cxnLst>
                  <a:rect l="0" t="0" r="r" b="b"/>
                  <a:pathLst>
                    <a:path w="276" h="36">
                      <a:moveTo>
                        <a:pt x="0" y="36"/>
                      </a:moveTo>
                      <a:lnTo>
                        <a:pt x="214" y="36"/>
                      </a:lnTo>
                      <a:lnTo>
                        <a:pt x="276" y="0"/>
                      </a:lnTo>
                      <a:lnTo>
                        <a:pt x="70" y="0"/>
                      </a:lnTo>
                      <a:lnTo>
                        <a:pt x="0" y="36"/>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62" name="Freeform 410"/>
                <p:cNvSpPr>
                  <a:spLocks/>
                </p:cNvSpPr>
                <p:nvPr/>
              </p:nvSpPr>
              <p:spPr bwMode="auto">
                <a:xfrm>
                  <a:off x="1684" y="1220"/>
                  <a:ext cx="276" cy="36"/>
                </a:xfrm>
                <a:custGeom>
                  <a:avLst/>
                  <a:gdLst>
                    <a:gd name="T0" fmla="*/ 0 w 276"/>
                    <a:gd name="T1" fmla="*/ 36 h 36"/>
                    <a:gd name="T2" fmla="*/ 214 w 276"/>
                    <a:gd name="T3" fmla="*/ 36 h 36"/>
                    <a:gd name="T4" fmla="*/ 276 w 276"/>
                    <a:gd name="T5" fmla="*/ 0 h 36"/>
                    <a:gd name="T6" fmla="*/ 70 w 276"/>
                    <a:gd name="T7" fmla="*/ 0 h 36"/>
                    <a:gd name="T8" fmla="*/ 0 w 276"/>
                    <a:gd name="T9" fmla="*/ 36 h 36"/>
                  </a:gdLst>
                  <a:ahLst/>
                  <a:cxnLst>
                    <a:cxn ang="0">
                      <a:pos x="T0" y="T1"/>
                    </a:cxn>
                    <a:cxn ang="0">
                      <a:pos x="T2" y="T3"/>
                    </a:cxn>
                    <a:cxn ang="0">
                      <a:pos x="T4" y="T5"/>
                    </a:cxn>
                    <a:cxn ang="0">
                      <a:pos x="T6" y="T7"/>
                    </a:cxn>
                    <a:cxn ang="0">
                      <a:pos x="T8" y="T9"/>
                    </a:cxn>
                  </a:cxnLst>
                  <a:rect l="0" t="0" r="r" b="b"/>
                  <a:pathLst>
                    <a:path w="276" h="36">
                      <a:moveTo>
                        <a:pt x="0" y="36"/>
                      </a:moveTo>
                      <a:lnTo>
                        <a:pt x="214" y="36"/>
                      </a:lnTo>
                      <a:lnTo>
                        <a:pt x="276" y="0"/>
                      </a:lnTo>
                      <a:lnTo>
                        <a:pt x="70" y="0"/>
                      </a:lnTo>
                      <a:lnTo>
                        <a:pt x="0" y="3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65" name="Group 411"/>
            <p:cNvGrpSpPr>
              <a:grpSpLocks/>
            </p:cNvGrpSpPr>
            <p:nvPr/>
          </p:nvGrpSpPr>
          <p:grpSpPr bwMode="auto">
            <a:xfrm>
              <a:off x="4287520" y="2774633"/>
              <a:ext cx="439738" cy="401637"/>
              <a:chOff x="1934" y="1202"/>
              <a:chExt cx="277" cy="253"/>
            </a:xfrm>
          </p:grpSpPr>
          <p:sp>
            <p:nvSpPr>
              <p:cNvPr id="866" name="Rectangle 412"/>
              <p:cNvSpPr>
                <a:spLocks noChangeArrowheads="1"/>
              </p:cNvSpPr>
              <p:nvPr/>
            </p:nvSpPr>
            <p:spPr bwMode="auto">
              <a:xfrm>
                <a:off x="1936" y="1240"/>
                <a:ext cx="210" cy="215"/>
              </a:xfrm>
              <a:prstGeom prst="rect">
                <a:avLst/>
              </a:prstGeom>
              <a:solidFill>
                <a:srgbClr val="3366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67" name="Group 413"/>
              <p:cNvGrpSpPr>
                <a:grpSpLocks/>
              </p:cNvGrpSpPr>
              <p:nvPr/>
            </p:nvGrpSpPr>
            <p:grpSpPr bwMode="auto">
              <a:xfrm>
                <a:off x="2150" y="1202"/>
                <a:ext cx="61" cy="253"/>
                <a:chOff x="2150" y="1202"/>
                <a:chExt cx="61" cy="253"/>
              </a:xfrm>
            </p:grpSpPr>
            <p:sp>
              <p:nvSpPr>
                <p:cNvPr id="871" name="Freeform 414"/>
                <p:cNvSpPr>
                  <a:spLocks/>
                </p:cNvSpPr>
                <p:nvPr/>
              </p:nvSpPr>
              <p:spPr bwMode="auto">
                <a:xfrm>
                  <a:off x="2150" y="1202"/>
                  <a:ext cx="61" cy="253"/>
                </a:xfrm>
                <a:custGeom>
                  <a:avLst/>
                  <a:gdLst>
                    <a:gd name="T0" fmla="*/ 0 w 61"/>
                    <a:gd name="T1" fmla="*/ 34 h 253"/>
                    <a:gd name="T2" fmla="*/ 0 w 61"/>
                    <a:gd name="T3" fmla="*/ 253 h 253"/>
                    <a:gd name="T4" fmla="*/ 61 w 61"/>
                    <a:gd name="T5" fmla="*/ 211 h 253"/>
                    <a:gd name="T6" fmla="*/ 61 w 61"/>
                    <a:gd name="T7" fmla="*/ 0 h 253"/>
                    <a:gd name="T8" fmla="*/ 0 w 61"/>
                    <a:gd name="T9" fmla="*/ 34 h 253"/>
                  </a:gdLst>
                  <a:ahLst/>
                  <a:cxnLst>
                    <a:cxn ang="0">
                      <a:pos x="T0" y="T1"/>
                    </a:cxn>
                    <a:cxn ang="0">
                      <a:pos x="T2" y="T3"/>
                    </a:cxn>
                    <a:cxn ang="0">
                      <a:pos x="T4" y="T5"/>
                    </a:cxn>
                    <a:cxn ang="0">
                      <a:pos x="T6" y="T7"/>
                    </a:cxn>
                    <a:cxn ang="0">
                      <a:pos x="T8" y="T9"/>
                    </a:cxn>
                  </a:cxnLst>
                  <a:rect l="0" t="0" r="r" b="b"/>
                  <a:pathLst>
                    <a:path w="61" h="253">
                      <a:moveTo>
                        <a:pt x="0" y="34"/>
                      </a:moveTo>
                      <a:lnTo>
                        <a:pt x="0" y="253"/>
                      </a:lnTo>
                      <a:lnTo>
                        <a:pt x="61" y="211"/>
                      </a:lnTo>
                      <a:lnTo>
                        <a:pt x="61" y="0"/>
                      </a:lnTo>
                      <a:lnTo>
                        <a:pt x="0" y="34"/>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2" name="Freeform 415"/>
                <p:cNvSpPr>
                  <a:spLocks/>
                </p:cNvSpPr>
                <p:nvPr/>
              </p:nvSpPr>
              <p:spPr bwMode="auto">
                <a:xfrm>
                  <a:off x="2150" y="1202"/>
                  <a:ext cx="61" cy="253"/>
                </a:xfrm>
                <a:custGeom>
                  <a:avLst/>
                  <a:gdLst>
                    <a:gd name="T0" fmla="*/ 0 w 61"/>
                    <a:gd name="T1" fmla="*/ 34 h 253"/>
                    <a:gd name="T2" fmla="*/ 0 w 61"/>
                    <a:gd name="T3" fmla="*/ 253 h 253"/>
                    <a:gd name="T4" fmla="*/ 61 w 61"/>
                    <a:gd name="T5" fmla="*/ 211 h 253"/>
                    <a:gd name="T6" fmla="*/ 61 w 61"/>
                    <a:gd name="T7" fmla="*/ 0 h 253"/>
                    <a:gd name="T8" fmla="*/ 0 w 61"/>
                    <a:gd name="T9" fmla="*/ 34 h 253"/>
                  </a:gdLst>
                  <a:ahLst/>
                  <a:cxnLst>
                    <a:cxn ang="0">
                      <a:pos x="T0" y="T1"/>
                    </a:cxn>
                    <a:cxn ang="0">
                      <a:pos x="T2" y="T3"/>
                    </a:cxn>
                    <a:cxn ang="0">
                      <a:pos x="T4" y="T5"/>
                    </a:cxn>
                    <a:cxn ang="0">
                      <a:pos x="T6" y="T7"/>
                    </a:cxn>
                    <a:cxn ang="0">
                      <a:pos x="T8" y="T9"/>
                    </a:cxn>
                  </a:cxnLst>
                  <a:rect l="0" t="0" r="r" b="b"/>
                  <a:pathLst>
                    <a:path w="61" h="253">
                      <a:moveTo>
                        <a:pt x="0" y="34"/>
                      </a:moveTo>
                      <a:lnTo>
                        <a:pt x="0" y="253"/>
                      </a:lnTo>
                      <a:lnTo>
                        <a:pt x="61" y="211"/>
                      </a:lnTo>
                      <a:lnTo>
                        <a:pt x="61"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68" name="Group 416"/>
              <p:cNvGrpSpPr>
                <a:grpSpLocks/>
              </p:cNvGrpSpPr>
              <p:nvPr/>
            </p:nvGrpSpPr>
            <p:grpSpPr bwMode="auto">
              <a:xfrm>
                <a:off x="1934" y="1202"/>
                <a:ext cx="277" cy="34"/>
                <a:chOff x="1934" y="1202"/>
                <a:chExt cx="277" cy="34"/>
              </a:xfrm>
            </p:grpSpPr>
            <p:sp>
              <p:nvSpPr>
                <p:cNvPr id="869" name="Freeform 417"/>
                <p:cNvSpPr>
                  <a:spLocks/>
                </p:cNvSpPr>
                <p:nvPr/>
              </p:nvSpPr>
              <p:spPr bwMode="auto">
                <a:xfrm>
                  <a:off x="1934" y="1202"/>
                  <a:ext cx="277" cy="34"/>
                </a:xfrm>
                <a:custGeom>
                  <a:avLst/>
                  <a:gdLst>
                    <a:gd name="T0" fmla="*/ 0 w 277"/>
                    <a:gd name="T1" fmla="*/ 34 h 34"/>
                    <a:gd name="T2" fmla="*/ 214 w 277"/>
                    <a:gd name="T3" fmla="*/ 34 h 34"/>
                    <a:gd name="T4" fmla="*/ 277 w 277"/>
                    <a:gd name="T5" fmla="*/ 0 h 34"/>
                    <a:gd name="T6" fmla="*/ 68 w 277"/>
                    <a:gd name="T7" fmla="*/ 0 h 34"/>
                    <a:gd name="T8" fmla="*/ 0 w 277"/>
                    <a:gd name="T9" fmla="*/ 34 h 34"/>
                  </a:gdLst>
                  <a:ahLst/>
                  <a:cxnLst>
                    <a:cxn ang="0">
                      <a:pos x="T0" y="T1"/>
                    </a:cxn>
                    <a:cxn ang="0">
                      <a:pos x="T2" y="T3"/>
                    </a:cxn>
                    <a:cxn ang="0">
                      <a:pos x="T4" y="T5"/>
                    </a:cxn>
                    <a:cxn ang="0">
                      <a:pos x="T6" y="T7"/>
                    </a:cxn>
                    <a:cxn ang="0">
                      <a:pos x="T8" y="T9"/>
                    </a:cxn>
                  </a:cxnLst>
                  <a:rect l="0" t="0" r="r" b="b"/>
                  <a:pathLst>
                    <a:path w="277" h="34">
                      <a:moveTo>
                        <a:pt x="0" y="34"/>
                      </a:moveTo>
                      <a:lnTo>
                        <a:pt x="214" y="34"/>
                      </a:lnTo>
                      <a:lnTo>
                        <a:pt x="277" y="0"/>
                      </a:lnTo>
                      <a:lnTo>
                        <a:pt x="68" y="0"/>
                      </a:lnTo>
                      <a:lnTo>
                        <a:pt x="0" y="34"/>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0" name="Freeform 418"/>
                <p:cNvSpPr>
                  <a:spLocks/>
                </p:cNvSpPr>
                <p:nvPr/>
              </p:nvSpPr>
              <p:spPr bwMode="auto">
                <a:xfrm>
                  <a:off x="1934" y="1202"/>
                  <a:ext cx="277" cy="34"/>
                </a:xfrm>
                <a:custGeom>
                  <a:avLst/>
                  <a:gdLst>
                    <a:gd name="T0" fmla="*/ 0 w 277"/>
                    <a:gd name="T1" fmla="*/ 34 h 34"/>
                    <a:gd name="T2" fmla="*/ 214 w 277"/>
                    <a:gd name="T3" fmla="*/ 34 h 34"/>
                    <a:gd name="T4" fmla="*/ 277 w 277"/>
                    <a:gd name="T5" fmla="*/ 0 h 34"/>
                    <a:gd name="T6" fmla="*/ 68 w 277"/>
                    <a:gd name="T7" fmla="*/ 0 h 34"/>
                    <a:gd name="T8" fmla="*/ 0 w 277"/>
                    <a:gd name="T9" fmla="*/ 34 h 34"/>
                  </a:gdLst>
                  <a:ahLst/>
                  <a:cxnLst>
                    <a:cxn ang="0">
                      <a:pos x="T0" y="T1"/>
                    </a:cxn>
                    <a:cxn ang="0">
                      <a:pos x="T2" y="T3"/>
                    </a:cxn>
                    <a:cxn ang="0">
                      <a:pos x="T4" y="T5"/>
                    </a:cxn>
                    <a:cxn ang="0">
                      <a:pos x="T6" y="T7"/>
                    </a:cxn>
                    <a:cxn ang="0">
                      <a:pos x="T8" y="T9"/>
                    </a:cxn>
                  </a:cxnLst>
                  <a:rect l="0" t="0" r="r" b="b"/>
                  <a:pathLst>
                    <a:path w="277" h="34">
                      <a:moveTo>
                        <a:pt x="0" y="34"/>
                      </a:moveTo>
                      <a:lnTo>
                        <a:pt x="214" y="34"/>
                      </a:lnTo>
                      <a:lnTo>
                        <a:pt x="277" y="0"/>
                      </a:lnTo>
                      <a:lnTo>
                        <a:pt x="68" y="0"/>
                      </a:lnTo>
                      <a:lnTo>
                        <a:pt x="0" y="3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73" name="Group 419"/>
            <p:cNvGrpSpPr>
              <a:grpSpLocks/>
            </p:cNvGrpSpPr>
            <p:nvPr/>
          </p:nvGrpSpPr>
          <p:grpSpPr bwMode="auto">
            <a:xfrm>
              <a:off x="3777933" y="2428558"/>
              <a:ext cx="439737" cy="390525"/>
              <a:chOff x="1613" y="984"/>
              <a:chExt cx="277" cy="246"/>
            </a:xfrm>
          </p:grpSpPr>
          <p:sp>
            <p:nvSpPr>
              <p:cNvPr id="874" name="Rectangle 420"/>
              <p:cNvSpPr>
                <a:spLocks noChangeArrowheads="1"/>
              </p:cNvSpPr>
              <p:nvPr/>
            </p:nvSpPr>
            <p:spPr bwMode="auto">
              <a:xfrm>
                <a:off x="1615" y="1014"/>
                <a:ext cx="211" cy="214"/>
              </a:xfrm>
              <a:prstGeom prst="rect">
                <a:avLst/>
              </a:prstGeom>
              <a:solidFill>
                <a:srgbClr val="FF0000"/>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75" name="Group 421"/>
              <p:cNvGrpSpPr>
                <a:grpSpLocks/>
              </p:cNvGrpSpPr>
              <p:nvPr/>
            </p:nvGrpSpPr>
            <p:grpSpPr bwMode="auto">
              <a:xfrm>
                <a:off x="1830" y="984"/>
                <a:ext cx="58" cy="246"/>
                <a:chOff x="1830" y="984"/>
                <a:chExt cx="58" cy="246"/>
              </a:xfrm>
            </p:grpSpPr>
            <p:sp>
              <p:nvSpPr>
                <p:cNvPr id="879" name="Freeform 422"/>
                <p:cNvSpPr>
                  <a:spLocks/>
                </p:cNvSpPr>
                <p:nvPr/>
              </p:nvSpPr>
              <p:spPr bwMode="auto">
                <a:xfrm>
                  <a:off x="1830" y="984"/>
                  <a:ext cx="58" cy="246"/>
                </a:xfrm>
                <a:custGeom>
                  <a:avLst/>
                  <a:gdLst>
                    <a:gd name="T0" fmla="*/ 0 w 58"/>
                    <a:gd name="T1" fmla="*/ 26 h 246"/>
                    <a:gd name="T2" fmla="*/ 0 w 58"/>
                    <a:gd name="T3" fmla="*/ 246 h 246"/>
                    <a:gd name="T4" fmla="*/ 58 w 58"/>
                    <a:gd name="T5" fmla="*/ 210 h 246"/>
                    <a:gd name="T6" fmla="*/ 58 w 58"/>
                    <a:gd name="T7" fmla="*/ 0 h 246"/>
                    <a:gd name="T8" fmla="*/ 0 w 58"/>
                    <a:gd name="T9" fmla="*/ 26 h 246"/>
                  </a:gdLst>
                  <a:ahLst/>
                  <a:cxnLst>
                    <a:cxn ang="0">
                      <a:pos x="T0" y="T1"/>
                    </a:cxn>
                    <a:cxn ang="0">
                      <a:pos x="T2" y="T3"/>
                    </a:cxn>
                    <a:cxn ang="0">
                      <a:pos x="T4" y="T5"/>
                    </a:cxn>
                    <a:cxn ang="0">
                      <a:pos x="T6" y="T7"/>
                    </a:cxn>
                    <a:cxn ang="0">
                      <a:pos x="T8" y="T9"/>
                    </a:cxn>
                  </a:cxnLst>
                  <a:rect l="0" t="0" r="r" b="b"/>
                  <a:pathLst>
                    <a:path w="58" h="246">
                      <a:moveTo>
                        <a:pt x="0" y="26"/>
                      </a:moveTo>
                      <a:lnTo>
                        <a:pt x="0" y="246"/>
                      </a:lnTo>
                      <a:lnTo>
                        <a:pt x="58" y="210"/>
                      </a:lnTo>
                      <a:lnTo>
                        <a:pt x="58" y="0"/>
                      </a:lnTo>
                      <a:lnTo>
                        <a:pt x="0" y="2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0" name="Freeform 423"/>
                <p:cNvSpPr>
                  <a:spLocks/>
                </p:cNvSpPr>
                <p:nvPr/>
              </p:nvSpPr>
              <p:spPr bwMode="auto">
                <a:xfrm>
                  <a:off x="1830" y="984"/>
                  <a:ext cx="58" cy="246"/>
                </a:xfrm>
                <a:custGeom>
                  <a:avLst/>
                  <a:gdLst>
                    <a:gd name="T0" fmla="*/ 0 w 58"/>
                    <a:gd name="T1" fmla="*/ 26 h 246"/>
                    <a:gd name="T2" fmla="*/ 0 w 58"/>
                    <a:gd name="T3" fmla="*/ 246 h 246"/>
                    <a:gd name="T4" fmla="*/ 58 w 58"/>
                    <a:gd name="T5" fmla="*/ 210 h 246"/>
                    <a:gd name="T6" fmla="*/ 58 w 58"/>
                    <a:gd name="T7" fmla="*/ 0 h 246"/>
                    <a:gd name="T8" fmla="*/ 0 w 58"/>
                    <a:gd name="T9" fmla="*/ 26 h 246"/>
                  </a:gdLst>
                  <a:ahLst/>
                  <a:cxnLst>
                    <a:cxn ang="0">
                      <a:pos x="T0" y="T1"/>
                    </a:cxn>
                    <a:cxn ang="0">
                      <a:pos x="T2" y="T3"/>
                    </a:cxn>
                    <a:cxn ang="0">
                      <a:pos x="T4" y="T5"/>
                    </a:cxn>
                    <a:cxn ang="0">
                      <a:pos x="T6" y="T7"/>
                    </a:cxn>
                    <a:cxn ang="0">
                      <a:pos x="T8" y="T9"/>
                    </a:cxn>
                  </a:cxnLst>
                  <a:rect l="0" t="0" r="r" b="b"/>
                  <a:pathLst>
                    <a:path w="58" h="246">
                      <a:moveTo>
                        <a:pt x="0" y="26"/>
                      </a:moveTo>
                      <a:lnTo>
                        <a:pt x="0" y="246"/>
                      </a:lnTo>
                      <a:lnTo>
                        <a:pt x="58" y="210"/>
                      </a:lnTo>
                      <a:lnTo>
                        <a:pt x="58" y="0"/>
                      </a:lnTo>
                      <a:lnTo>
                        <a:pt x="0" y="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76" name="Group 424"/>
              <p:cNvGrpSpPr>
                <a:grpSpLocks/>
              </p:cNvGrpSpPr>
              <p:nvPr/>
            </p:nvGrpSpPr>
            <p:grpSpPr bwMode="auto">
              <a:xfrm>
                <a:off x="1613" y="984"/>
                <a:ext cx="277" cy="26"/>
                <a:chOff x="1613" y="984"/>
                <a:chExt cx="277" cy="26"/>
              </a:xfrm>
            </p:grpSpPr>
            <p:sp>
              <p:nvSpPr>
                <p:cNvPr id="877" name="Freeform 425"/>
                <p:cNvSpPr>
                  <a:spLocks/>
                </p:cNvSpPr>
                <p:nvPr/>
              </p:nvSpPr>
              <p:spPr bwMode="auto">
                <a:xfrm>
                  <a:off x="1613" y="984"/>
                  <a:ext cx="277" cy="26"/>
                </a:xfrm>
                <a:custGeom>
                  <a:avLst/>
                  <a:gdLst>
                    <a:gd name="T0" fmla="*/ 0 w 277"/>
                    <a:gd name="T1" fmla="*/ 26 h 26"/>
                    <a:gd name="T2" fmla="*/ 215 w 277"/>
                    <a:gd name="T3" fmla="*/ 26 h 26"/>
                    <a:gd name="T4" fmla="*/ 277 w 277"/>
                    <a:gd name="T5" fmla="*/ 0 h 26"/>
                    <a:gd name="T6" fmla="*/ 69 w 277"/>
                    <a:gd name="T7" fmla="*/ 0 h 26"/>
                    <a:gd name="T8" fmla="*/ 0 w 277"/>
                    <a:gd name="T9" fmla="*/ 26 h 26"/>
                  </a:gdLst>
                  <a:ahLst/>
                  <a:cxnLst>
                    <a:cxn ang="0">
                      <a:pos x="T0" y="T1"/>
                    </a:cxn>
                    <a:cxn ang="0">
                      <a:pos x="T2" y="T3"/>
                    </a:cxn>
                    <a:cxn ang="0">
                      <a:pos x="T4" y="T5"/>
                    </a:cxn>
                    <a:cxn ang="0">
                      <a:pos x="T6" y="T7"/>
                    </a:cxn>
                    <a:cxn ang="0">
                      <a:pos x="T8" y="T9"/>
                    </a:cxn>
                  </a:cxnLst>
                  <a:rect l="0" t="0" r="r" b="b"/>
                  <a:pathLst>
                    <a:path w="277" h="26">
                      <a:moveTo>
                        <a:pt x="0" y="26"/>
                      </a:moveTo>
                      <a:lnTo>
                        <a:pt x="215" y="26"/>
                      </a:lnTo>
                      <a:lnTo>
                        <a:pt x="277" y="0"/>
                      </a:lnTo>
                      <a:lnTo>
                        <a:pt x="69" y="0"/>
                      </a:lnTo>
                      <a:lnTo>
                        <a:pt x="0" y="2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8" name="Freeform 426"/>
                <p:cNvSpPr>
                  <a:spLocks/>
                </p:cNvSpPr>
                <p:nvPr/>
              </p:nvSpPr>
              <p:spPr bwMode="auto">
                <a:xfrm>
                  <a:off x="1613" y="984"/>
                  <a:ext cx="277" cy="26"/>
                </a:xfrm>
                <a:custGeom>
                  <a:avLst/>
                  <a:gdLst>
                    <a:gd name="T0" fmla="*/ 0 w 277"/>
                    <a:gd name="T1" fmla="*/ 26 h 26"/>
                    <a:gd name="T2" fmla="*/ 215 w 277"/>
                    <a:gd name="T3" fmla="*/ 26 h 26"/>
                    <a:gd name="T4" fmla="*/ 277 w 277"/>
                    <a:gd name="T5" fmla="*/ 0 h 26"/>
                    <a:gd name="T6" fmla="*/ 69 w 277"/>
                    <a:gd name="T7" fmla="*/ 0 h 26"/>
                    <a:gd name="T8" fmla="*/ 0 w 277"/>
                    <a:gd name="T9" fmla="*/ 26 h 26"/>
                  </a:gdLst>
                  <a:ahLst/>
                  <a:cxnLst>
                    <a:cxn ang="0">
                      <a:pos x="T0" y="T1"/>
                    </a:cxn>
                    <a:cxn ang="0">
                      <a:pos x="T2" y="T3"/>
                    </a:cxn>
                    <a:cxn ang="0">
                      <a:pos x="T4" y="T5"/>
                    </a:cxn>
                    <a:cxn ang="0">
                      <a:pos x="T6" y="T7"/>
                    </a:cxn>
                    <a:cxn ang="0">
                      <a:pos x="T8" y="T9"/>
                    </a:cxn>
                  </a:cxnLst>
                  <a:rect l="0" t="0" r="r" b="b"/>
                  <a:pathLst>
                    <a:path w="277" h="26">
                      <a:moveTo>
                        <a:pt x="0" y="26"/>
                      </a:moveTo>
                      <a:lnTo>
                        <a:pt x="215" y="26"/>
                      </a:lnTo>
                      <a:lnTo>
                        <a:pt x="277" y="0"/>
                      </a:lnTo>
                      <a:lnTo>
                        <a:pt x="69" y="0"/>
                      </a:lnTo>
                      <a:lnTo>
                        <a:pt x="0" y="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81" name="Group 427"/>
            <p:cNvGrpSpPr>
              <a:grpSpLocks/>
            </p:cNvGrpSpPr>
            <p:nvPr/>
          </p:nvGrpSpPr>
          <p:grpSpPr bwMode="auto">
            <a:xfrm>
              <a:off x="4166870" y="2431733"/>
              <a:ext cx="438150" cy="387350"/>
              <a:chOff x="1858" y="986"/>
              <a:chExt cx="276" cy="244"/>
            </a:xfrm>
          </p:grpSpPr>
          <p:sp>
            <p:nvSpPr>
              <p:cNvPr id="882" name="Rectangle 428"/>
              <p:cNvSpPr>
                <a:spLocks noChangeArrowheads="1"/>
              </p:cNvSpPr>
              <p:nvPr/>
            </p:nvSpPr>
            <p:spPr bwMode="auto">
              <a:xfrm>
                <a:off x="1860" y="1014"/>
                <a:ext cx="210" cy="214"/>
              </a:xfrm>
              <a:prstGeom prst="rect">
                <a:avLst/>
              </a:prstGeom>
              <a:solidFill>
                <a:srgbClr val="EAEC5E"/>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883" name="Group 429"/>
              <p:cNvGrpSpPr>
                <a:grpSpLocks/>
              </p:cNvGrpSpPr>
              <p:nvPr/>
            </p:nvGrpSpPr>
            <p:grpSpPr bwMode="auto">
              <a:xfrm>
                <a:off x="2072" y="986"/>
                <a:ext cx="60" cy="244"/>
                <a:chOff x="2072" y="986"/>
                <a:chExt cx="60" cy="244"/>
              </a:xfrm>
            </p:grpSpPr>
            <p:sp>
              <p:nvSpPr>
                <p:cNvPr id="887" name="Freeform 430"/>
                <p:cNvSpPr>
                  <a:spLocks/>
                </p:cNvSpPr>
                <p:nvPr/>
              </p:nvSpPr>
              <p:spPr bwMode="auto">
                <a:xfrm>
                  <a:off x="2072" y="986"/>
                  <a:ext cx="60" cy="244"/>
                </a:xfrm>
                <a:custGeom>
                  <a:avLst/>
                  <a:gdLst>
                    <a:gd name="T0" fmla="*/ 0 w 60"/>
                    <a:gd name="T1" fmla="*/ 26 h 244"/>
                    <a:gd name="T2" fmla="*/ 0 w 60"/>
                    <a:gd name="T3" fmla="*/ 244 h 244"/>
                    <a:gd name="T4" fmla="*/ 60 w 60"/>
                    <a:gd name="T5" fmla="*/ 208 h 244"/>
                    <a:gd name="T6" fmla="*/ 60 w 60"/>
                    <a:gd name="T7" fmla="*/ 0 h 244"/>
                    <a:gd name="T8" fmla="*/ 0 w 60"/>
                    <a:gd name="T9" fmla="*/ 26 h 244"/>
                  </a:gdLst>
                  <a:ahLst/>
                  <a:cxnLst>
                    <a:cxn ang="0">
                      <a:pos x="T0" y="T1"/>
                    </a:cxn>
                    <a:cxn ang="0">
                      <a:pos x="T2" y="T3"/>
                    </a:cxn>
                    <a:cxn ang="0">
                      <a:pos x="T4" y="T5"/>
                    </a:cxn>
                    <a:cxn ang="0">
                      <a:pos x="T6" y="T7"/>
                    </a:cxn>
                    <a:cxn ang="0">
                      <a:pos x="T8" y="T9"/>
                    </a:cxn>
                  </a:cxnLst>
                  <a:rect l="0" t="0" r="r" b="b"/>
                  <a:pathLst>
                    <a:path w="60" h="244">
                      <a:moveTo>
                        <a:pt x="0" y="26"/>
                      </a:moveTo>
                      <a:lnTo>
                        <a:pt x="0" y="244"/>
                      </a:lnTo>
                      <a:lnTo>
                        <a:pt x="60" y="208"/>
                      </a:lnTo>
                      <a:lnTo>
                        <a:pt x="60" y="0"/>
                      </a:lnTo>
                      <a:lnTo>
                        <a:pt x="0" y="26"/>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8" name="Freeform 431"/>
                <p:cNvSpPr>
                  <a:spLocks/>
                </p:cNvSpPr>
                <p:nvPr/>
              </p:nvSpPr>
              <p:spPr bwMode="auto">
                <a:xfrm>
                  <a:off x="2072" y="986"/>
                  <a:ext cx="60" cy="244"/>
                </a:xfrm>
                <a:custGeom>
                  <a:avLst/>
                  <a:gdLst>
                    <a:gd name="T0" fmla="*/ 0 w 60"/>
                    <a:gd name="T1" fmla="*/ 26 h 244"/>
                    <a:gd name="T2" fmla="*/ 0 w 60"/>
                    <a:gd name="T3" fmla="*/ 244 h 244"/>
                    <a:gd name="T4" fmla="*/ 60 w 60"/>
                    <a:gd name="T5" fmla="*/ 208 h 244"/>
                    <a:gd name="T6" fmla="*/ 60 w 60"/>
                    <a:gd name="T7" fmla="*/ 0 h 244"/>
                    <a:gd name="T8" fmla="*/ 0 w 60"/>
                    <a:gd name="T9" fmla="*/ 26 h 244"/>
                  </a:gdLst>
                  <a:ahLst/>
                  <a:cxnLst>
                    <a:cxn ang="0">
                      <a:pos x="T0" y="T1"/>
                    </a:cxn>
                    <a:cxn ang="0">
                      <a:pos x="T2" y="T3"/>
                    </a:cxn>
                    <a:cxn ang="0">
                      <a:pos x="T4" y="T5"/>
                    </a:cxn>
                    <a:cxn ang="0">
                      <a:pos x="T6" y="T7"/>
                    </a:cxn>
                    <a:cxn ang="0">
                      <a:pos x="T8" y="T9"/>
                    </a:cxn>
                  </a:cxnLst>
                  <a:rect l="0" t="0" r="r" b="b"/>
                  <a:pathLst>
                    <a:path w="60" h="244">
                      <a:moveTo>
                        <a:pt x="0" y="26"/>
                      </a:moveTo>
                      <a:lnTo>
                        <a:pt x="0" y="244"/>
                      </a:lnTo>
                      <a:lnTo>
                        <a:pt x="60" y="208"/>
                      </a:lnTo>
                      <a:lnTo>
                        <a:pt x="60" y="0"/>
                      </a:lnTo>
                      <a:lnTo>
                        <a:pt x="0" y="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84" name="Group 432"/>
              <p:cNvGrpSpPr>
                <a:grpSpLocks/>
              </p:cNvGrpSpPr>
              <p:nvPr/>
            </p:nvGrpSpPr>
            <p:grpSpPr bwMode="auto">
              <a:xfrm>
                <a:off x="1858" y="986"/>
                <a:ext cx="276" cy="26"/>
                <a:chOff x="1858" y="986"/>
                <a:chExt cx="276" cy="26"/>
              </a:xfrm>
            </p:grpSpPr>
            <p:sp>
              <p:nvSpPr>
                <p:cNvPr id="885" name="Freeform 433"/>
                <p:cNvSpPr>
                  <a:spLocks/>
                </p:cNvSpPr>
                <p:nvPr/>
              </p:nvSpPr>
              <p:spPr bwMode="auto">
                <a:xfrm>
                  <a:off x="1858" y="986"/>
                  <a:ext cx="276" cy="26"/>
                </a:xfrm>
                <a:custGeom>
                  <a:avLst/>
                  <a:gdLst>
                    <a:gd name="T0" fmla="*/ 0 w 276"/>
                    <a:gd name="T1" fmla="*/ 26 h 26"/>
                    <a:gd name="T2" fmla="*/ 214 w 276"/>
                    <a:gd name="T3" fmla="*/ 26 h 26"/>
                    <a:gd name="T4" fmla="*/ 276 w 276"/>
                    <a:gd name="T5" fmla="*/ 0 h 26"/>
                    <a:gd name="T6" fmla="*/ 68 w 276"/>
                    <a:gd name="T7" fmla="*/ 0 h 26"/>
                    <a:gd name="T8" fmla="*/ 0 w 276"/>
                    <a:gd name="T9" fmla="*/ 26 h 26"/>
                  </a:gdLst>
                  <a:ahLst/>
                  <a:cxnLst>
                    <a:cxn ang="0">
                      <a:pos x="T0" y="T1"/>
                    </a:cxn>
                    <a:cxn ang="0">
                      <a:pos x="T2" y="T3"/>
                    </a:cxn>
                    <a:cxn ang="0">
                      <a:pos x="T4" y="T5"/>
                    </a:cxn>
                    <a:cxn ang="0">
                      <a:pos x="T6" y="T7"/>
                    </a:cxn>
                    <a:cxn ang="0">
                      <a:pos x="T8" y="T9"/>
                    </a:cxn>
                  </a:cxnLst>
                  <a:rect l="0" t="0" r="r" b="b"/>
                  <a:pathLst>
                    <a:path w="276" h="26">
                      <a:moveTo>
                        <a:pt x="0" y="26"/>
                      </a:moveTo>
                      <a:lnTo>
                        <a:pt x="214" y="26"/>
                      </a:lnTo>
                      <a:lnTo>
                        <a:pt x="276" y="0"/>
                      </a:lnTo>
                      <a:lnTo>
                        <a:pt x="68" y="0"/>
                      </a:lnTo>
                      <a:lnTo>
                        <a:pt x="0" y="26"/>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6" name="Freeform 434"/>
                <p:cNvSpPr>
                  <a:spLocks/>
                </p:cNvSpPr>
                <p:nvPr/>
              </p:nvSpPr>
              <p:spPr bwMode="auto">
                <a:xfrm>
                  <a:off x="1858" y="986"/>
                  <a:ext cx="276" cy="26"/>
                </a:xfrm>
                <a:custGeom>
                  <a:avLst/>
                  <a:gdLst>
                    <a:gd name="T0" fmla="*/ 0 w 276"/>
                    <a:gd name="T1" fmla="*/ 26 h 26"/>
                    <a:gd name="T2" fmla="*/ 214 w 276"/>
                    <a:gd name="T3" fmla="*/ 26 h 26"/>
                    <a:gd name="T4" fmla="*/ 276 w 276"/>
                    <a:gd name="T5" fmla="*/ 0 h 26"/>
                    <a:gd name="T6" fmla="*/ 68 w 276"/>
                    <a:gd name="T7" fmla="*/ 0 h 26"/>
                    <a:gd name="T8" fmla="*/ 0 w 276"/>
                    <a:gd name="T9" fmla="*/ 26 h 26"/>
                  </a:gdLst>
                  <a:ahLst/>
                  <a:cxnLst>
                    <a:cxn ang="0">
                      <a:pos x="T0" y="T1"/>
                    </a:cxn>
                    <a:cxn ang="0">
                      <a:pos x="T2" y="T3"/>
                    </a:cxn>
                    <a:cxn ang="0">
                      <a:pos x="T4" y="T5"/>
                    </a:cxn>
                    <a:cxn ang="0">
                      <a:pos x="T6" y="T7"/>
                    </a:cxn>
                    <a:cxn ang="0">
                      <a:pos x="T8" y="T9"/>
                    </a:cxn>
                  </a:cxnLst>
                  <a:rect l="0" t="0" r="r" b="b"/>
                  <a:pathLst>
                    <a:path w="276" h="26">
                      <a:moveTo>
                        <a:pt x="0" y="26"/>
                      </a:moveTo>
                      <a:lnTo>
                        <a:pt x="214" y="26"/>
                      </a:lnTo>
                      <a:lnTo>
                        <a:pt x="276" y="0"/>
                      </a:lnTo>
                      <a:lnTo>
                        <a:pt x="68" y="0"/>
                      </a:lnTo>
                      <a:lnTo>
                        <a:pt x="0" y="2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sp>
          <p:nvSpPr>
            <p:cNvPr id="889" name="Rectangle 435"/>
            <p:cNvSpPr>
              <a:spLocks noChangeArrowheads="1"/>
            </p:cNvSpPr>
            <p:nvPr/>
          </p:nvSpPr>
          <p:spPr bwMode="auto">
            <a:xfrm>
              <a:off x="1904683" y="1788795"/>
              <a:ext cx="874712"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0" name="Rectangle 436"/>
            <p:cNvSpPr>
              <a:spLocks noChangeArrowheads="1"/>
            </p:cNvSpPr>
            <p:nvPr/>
          </p:nvSpPr>
          <p:spPr bwMode="auto">
            <a:xfrm>
              <a:off x="2126933" y="2406333"/>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mtClean="0">
                  <a:solidFill>
                    <a:srgbClr val="0019D1"/>
                  </a:solidFill>
                  <a:latin typeface="Wingdings" pitchFamily="2" charset="2"/>
                  <a:ea typeface="方正楷体简体" pitchFamily="2" charset="-122"/>
                </a:rPr>
                <a:t>l</a:t>
              </a:r>
              <a:endParaRPr kumimoji="1" lang="en-US" altLang="zh-CN" sz="4400" b="1" smtClean="0">
                <a:solidFill>
                  <a:srgbClr val="000000"/>
                </a:solidFill>
                <a:latin typeface="Arial" pitchFamily="34" charset="0"/>
                <a:ea typeface="方正楷体简体" pitchFamily="2" charset="-122"/>
              </a:endParaRPr>
            </a:p>
          </p:txBody>
        </p:sp>
        <p:sp>
          <p:nvSpPr>
            <p:cNvPr id="891" name="Rectangle 437"/>
            <p:cNvSpPr>
              <a:spLocks noChangeArrowheads="1"/>
            </p:cNvSpPr>
            <p:nvPr/>
          </p:nvSpPr>
          <p:spPr bwMode="auto">
            <a:xfrm>
              <a:off x="2250758" y="239680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892" name="Rectangle 438"/>
            <p:cNvSpPr>
              <a:spLocks noChangeArrowheads="1"/>
            </p:cNvSpPr>
            <p:nvPr/>
          </p:nvSpPr>
          <p:spPr bwMode="auto">
            <a:xfrm>
              <a:off x="2320608" y="2412683"/>
              <a:ext cx="460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组件</a:t>
              </a:r>
              <a:endParaRPr kumimoji="1" lang="zh-CN" altLang="en-US" sz="4400" b="1" smtClean="0">
                <a:solidFill>
                  <a:srgbClr val="000000"/>
                </a:solidFill>
                <a:latin typeface="Arial" pitchFamily="34" charset="0"/>
                <a:ea typeface="方正楷体简体" pitchFamily="2" charset="-122"/>
              </a:endParaRPr>
            </a:p>
          </p:txBody>
        </p:sp>
        <p:sp>
          <p:nvSpPr>
            <p:cNvPr id="893" name="Rectangle 439"/>
            <p:cNvSpPr>
              <a:spLocks noChangeArrowheads="1"/>
            </p:cNvSpPr>
            <p:nvPr/>
          </p:nvSpPr>
          <p:spPr bwMode="auto">
            <a:xfrm>
              <a:off x="2126933" y="2765108"/>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mtClean="0">
                  <a:solidFill>
                    <a:srgbClr val="0019D1"/>
                  </a:solidFill>
                  <a:latin typeface="Wingdings" pitchFamily="2" charset="2"/>
                  <a:ea typeface="方正楷体简体" pitchFamily="2" charset="-122"/>
                </a:rPr>
                <a:t>l</a:t>
              </a:r>
              <a:endParaRPr kumimoji="1" lang="en-US" altLang="zh-CN" sz="4400" b="1" smtClean="0">
                <a:solidFill>
                  <a:srgbClr val="000000"/>
                </a:solidFill>
                <a:latin typeface="Arial" pitchFamily="34" charset="0"/>
                <a:ea typeface="方正楷体简体" pitchFamily="2" charset="-122"/>
              </a:endParaRPr>
            </a:p>
          </p:txBody>
        </p:sp>
        <p:sp>
          <p:nvSpPr>
            <p:cNvPr id="894" name="Rectangle 440"/>
            <p:cNvSpPr>
              <a:spLocks noChangeArrowheads="1"/>
            </p:cNvSpPr>
            <p:nvPr/>
          </p:nvSpPr>
          <p:spPr bwMode="auto">
            <a:xfrm>
              <a:off x="2250758" y="275558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895" name="Rectangle 441"/>
            <p:cNvSpPr>
              <a:spLocks noChangeArrowheads="1"/>
            </p:cNvSpPr>
            <p:nvPr/>
          </p:nvSpPr>
          <p:spPr bwMode="auto">
            <a:xfrm>
              <a:off x="2320608" y="2771458"/>
              <a:ext cx="460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数量</a:t>
              </a:r>
              <a:endParaRPr kumimoji="1" lang="zh-CN" altLang="en-US" sz="4400" b="1" smtClean="0">
                <a:solidFill>
                  <a:srgbClr val="000000"/>
                </a:solidFill>
                <a:latin typeface="Arial" pitchFamily="34" charset="0"/>
                <a:ea typeface="方正楷体简体" pitchFamily="2" charset="-122"/>
              </a:endParaRPr>
            </a:p>
          </p:txBody>
        </p:sp>
        <p:sp>
          <p:nvSpPr>
            <p:cNvPr id="896" name="Rectangle 442"/>
            <p:cNvSpPr>
              <a:spLocks noChangeArrowheads="1"/>
            </p:cNvSpPr>
            <p:nvPr/>
          </p:nvSpPr>
          <p:spPr bwMode="auto">
            <a:xfrm>
              <a:off x="2015808" y="5514658"/>
              <a:ext cx="874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7" name="Rectangle 443"/>
            <p:cNvSpPr>
              <a:spLocks noChangeArrowheads="1"/>
            </p:cNvSpPr>
            <p:nvPr/>
          </p:nvSpPr>
          <p:spPr bwMode="auto">
            <a:xfrm>
              <a:off x="2209483" y="5578158"/>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mtClean="0">
                  <a:solidFill>
                    <a:srgbClr val="0019D1"/>
                  </a:solidFill>
                  <a:latin typeface="Wingdings" pitchFamily="2" charset="2"/>
                  <a:ea typeface="方正楷体简体" pitchFamily="2" charset="-122"/>
                </a:rPr>
                <a:t>l</a:t>
              </a:r>
              <a:endParaRPr kumimoji="1" lang="en-US" altLang="zh-CN" sz="4400" b="1" smtClean="0">
                <a:solidFill>
                  <a:srgbClr val="000000"/>
                </a:solidFill>
                <a:latin typeface="Arial" pitchFamily="34" charset="0"/>
                <a:ea typeface="方正楷体简体" pitchFamily="2" charset="-122"/>
              </a:endParaRPr>
            </a:p>
          </p:txBody>
        </p:sp>
        <p:sp>
          <p:nvSpPr>
            <p:cNvPr id="898" name="Rectangle 444"/>
            <p:cNvSpPr>
              <a:spLocks noChangeArrowheads="1"/>
            </p:cNvSpPr>
            <p:nvPr/>
          </p:nvSpPr>
          <p:spPr bwMode="auto">
            <a:xfrm>
              <a:off x="2333308" y="556863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899" name="Rectangle 445"/>
            <p:cNvSpPr>
              <a:spLocks noChangeArrowheads="1"/>
            </p:cNvSpPr>
            <p:nvPr/>
          </p:nvSpPr>
          <p:spPr bwMode="auto">
            <a:xfrm>
              <a:off x="2403158" y="5584508"/>
              <a:ext cx="460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成本</a:t>
              </a:r>
              <a:endParaRPr kumimoji="1" lang="zh-CN" altLang="en-US" sz="4400" b="1" smtClean="0">
                <a:solidFill>
                  <a:srgbClr val="000000"/>
                </a:solidFill>
                <a:latin typeface="Arial" pitchFamily="34" charset="0"/>
                <a:ea typeface="方正楷体简体" pitchFamily="2" charset="-122"/>
              </a:endParaRPr>
            </a:p>
          </p:txBody>
        </p:sp>
        <p:sp>
          <p:nvSpPr>
            <p:cNvPr id="900" name="Rectangle 446"/>
            <p:cNvSpPr>
              <a:spLocks noChangeArrowheads="1"/>
            </p:cNvSpPr>
            <p:nvPr/>
          </p:nvSpPr>
          <p:spPr bwMode="auto">
            <a:xfrm>
              <a:off x="8038783" y="2342833"/>
              <a:ext cx="1327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1" name="Rectangle 447"/>
            <p:cNvSpPr>
              <a:spLocks noChangeArrowheads="1"/>
            </p:cNvSpPr>
            <p:nvPr/>
          </p:nvSpPr>
          <p:spPr bwMode="auto">
            <a:xfrm>
              <a:off x="8232458" y="2406333"/>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mtClean="0">
                  <a:solidFill>
                    <a:srgbClr val="0019D1"/>
                  </a:solidFill>
                  <a:latin typeface="Wingdings" pitchFamily="2" charset="2"/>
                  <a:ea typeface="方正楷体简体" pitchFamily="2" charset="-122"/>
                </a:rPr>
                <a:t>l</a:t>
              </a:r>
              <a:endParaRPr kumimoji="1" lang="en-US" altLang="zh-CN" sz="4400" b="1" smtClean="0">
                <a:solidFill>
                  <a:srgbClr val="000000"/>
                </a:solidFill>
                <a:latin typeface="Arial" pitchFamily="34" charset="0"/>
                <a:ea typeface="方正楷体简体" pitchFamily="2" charset="-122"/>
              </a:endParaRPr>
            </a:p>
          </p:txBody>
        </p:sp>
        <p:sp>
          <p:nvSpPr>
            <p:cNvPr id="902" name="Rectangle 448"/>
            <p:cNvSpPr>
              <a:spLocks noChangeArrowheads="1"/>
            </p:cNvSpPr>
            <p:nvPr/>
          </p:nvSpPr>
          <p:spPr bwMode="auto">
            <a:xfrm>
              <a:off x="8356283" y="239680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03" name="Rectangle 449"/>
            <p:cNvSpPr>
              <a:spLocks noChangeArrowheads="1"/>
            </p:cNvSpPr>
            <p:nvPr/>
          </p:nvSpPr>
          <p:spPr bwMode="auto">
            <a:xfrm>
              <a:off x="8427720" y="2412683"/>
              <a:ext cx="920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生产日期</a:t>
              </a:r>
              <a:endParaRPr kumimoji="1" lang="zh-CN" altLang="en-US" sz="4400" b="1" smtClean="0">
                <a:solidFill>
                  <a:srgbClr val="000000"/>
                </a:solidFill>
                <a:latin typeface="Arial" pitchFamily="34" charset="0"/>
                <a:ea typeface="方正楷体简体" pitchFamily="2" charset="-122"/>
              </a:endParaRPr>
            </a:p>
          </p:txBody>
        </p:sp>
        <p:sp>
          <p:nvSpPr>
            <p:cNvPr id="904" name="Rectangle 452"/>
            <p:cNvSpPr>
              <a:spLocks noChangeArrowheads="1"/>
            </p:cNvSpPr>
            <p:nvPr/>
          </p:nvSpPr>
          <p:spPr bwMode="auto">
            <a:xfrm>
              <a:off x="8621395" y="593693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05" name="Rectangle 454"/>
            <p:cNvSpPr>
              <a:spLocks noChangeArrowheads="1"/>
            </p:cNvSpPr>
            <p:nvPr/>
          </p:nvSpPr>
          <p:spPr bwMode="auto">
            <a:xfrm>
              <a:off x="8497570" y="5989320"/>
              <a:ext cx="171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mtClean="0">
                  <a:solidFill>
                    <a:srgbClr val="0019D1"/>
                  </a:solidFill>
                  <a:latin typeface="Wingdings" pitchFamily="2" charset="2"/>
                  <a:ea typeface="方正楷体简体" pitchFamily="2" charset="-122"/>
                </a:rPr>
                <a:t>l</a:t>
              </a:r>
              <a:endParaRPr kumimoji="1" lang="en-US" altLang="zh-CN" sz="4400" b="1" smtClean="0">
                <a:solidFill>
                  <a:srgbClr val="000000"/>
                </a:solidFill>
                <a:latin typeface="Arial" pitchFamily="34" charset="0"/>
                <a:ea typeface="方正楷体简体" pitchFamily="2" charset="-122"/>
              </a:endParaRPr>
            </a:p>
          </p:txBody>
        </p:sp>
        <p:sp>
          <p:nvSpPr>
            <p:cNvPr id="906" name="Rectangle 455"/>
            <p:cNvSpPr>
              <a:spLocks noChangeArrowheads="1"/>
            </p:cNvSpPr>
            <p:nvPr/>
          </p:nvSpPr>
          <p:spPr bwMode="auto">
            <a:xfrm>
              <a:off x="8621395" y="597979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07" name="Rectangle 456"/>
            <p:cNvSpPr>
              <a:spLocks noChangeArrowheads="1"/>
            </p:cNvSpPr>
            <p:nvPr/>
          </p:nvSpPr>
          <p:spPr bwMode="auto">
            <a:xfrm>
              <a:off x="8691245" y="5995670"/>
              <a:ext cx="460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能力</a:t>
              </a:r>
              <a:endParaRPr kumimoji="1" lang="zh-CN" altLang="en-US" sz="4400" b="1" smtClean="0">
                <a:solidFill>
                  <a:srgbClr val="000000"/>
                </a:solidFill>
                <a:latin typeface="Arial" pitchFamily="34" charset="0"/>
                <a:ea typeface="方正楷体简体" pitchFamily="2" charset="-122"/>
              </a:endParaRPr>
            </a:p>
          </p:txBody>
        </p:sp>
        <p:grpSp>
          <p:nvGrpSpPr>
            <p:cNvPr id="908" name="Group 457"/>
            <p:cNvGrpSpPr>
              <a:grpSpLocks/>
            </p:cNvGrpSpPr>
            <p:nvPr/>
          </p:nvGrpSpPr>
          <p:grpSpPr bwMode="auto">
            <a:xfrm>
              <a:off x="4325620" y="5524183"/>
              <a:ext cx="995363" cy="471487"/>
              <a:chOff x="1906" y="3222"/>
              <a:chExt cx="627" cy="297"/>
            </a:xfrm>
          </p:grpSpPr>
          <p:sp>
            <p:nvSpPr>
              <p:cNvPr id="909" name="Rectangle 458"/>
              <p:cNvSpPr>
                <a:spLocks noChangeArrowheads="1"/>
              </p:cNvSpPr>
              <p:nvPr/>
            </p:nvSpPr>
            <p:spPr bwMode="auto">
              <a:xfrm>
                <a:off x="1906" y="3222"/>
                <a:ext cx="627" cy="297"/>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0" name="Rectangle 459"/>
              <p:cNvSpPr>
                <a:spLocks noChangeArrowheads="1"/>
              </p:cNvSpPr>
              <p:nvPr/>
            </p:nvSpPr>
            <p:spPr bwMode="auto">
              <a:xfrm>
                <a:off x="1990" y="3264"/>
                <a:ext cx="501" cy="212"/>
              </a:xfrm>
              <a:prstGeom prst="rect">
                <a:avLst/>
              </a:prstGeom>
              <a:solidFill>
                <a:srgbClr val="51DC00"/>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1" name="Rectangle 460"/>
              <p:cNvSpPr>
                <a:spLocks noChangeArrowheads="1"/>
              </p:cNvSpPr>
              <p:nvPr/>
            </p:nvSpPr>
            <p:spPr bwMode="auto">
              <a:xfrm>
                <a:off x="2148" y="3308"/>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400" b="1" smtClean="0">
                    <a:solidFill>
                      <a:srgbClr val="000000"/>
                    </a:solidFill>
                    <a:latin typeface="Times New Roman" pitchFamily="18" charset="0"/>
                    <a:ea typeface="方正楷体简体" pitchFamily="2" charset="-122"/>
                  </a:rPr>
                  <a:t>20</a:t>
                </a:r>
                <a:endParaRPr kumimoji="1" lang="en-US" altLang="zh-CN" sz="4400" b="1" smtClean="0">
                  <a:solidFill>
                    <a:srgbClr val="000000"/>
                  </a:solidFill>
                  <a:latin typeface="Arial" pitchFamily="34" charset="0"/>
                  <a:ea typeface="方正楷体简体" pitchFamily="2" charset="-122"/>
                </a:endParaRPr>
              </a:p>
            </p:txBody>
          </p:sp>
        </p:grpSp>
        <p:grpSp>
          <p:nvGrpSpPr>
            <p:cNvPr id="912" name="Group 465"/>
            <p:cNvGrpSpPr>
              <a:grpSpLocks/>
            </p:cNvGrpSpPr>
            <p:nvPr/>
          </p:nvGrpSpPr>
          <p:grpSpPr bwMode="auto">
            <a:xfrm>
              <a:off x="3438208" y="5628958"/>
              <a:ext cx="998537" cy="471487"/>
              <a:chOff x="1347" y="3288"/>
              <a:chExt cx="629" cy="297"/>
            </a:xfrm>
          </p:grpSpPr>
          <p:sp>
            <p:nvSpPr>
              <p:cNvPr id="913" name="Rectangle 466"/>
              <p:cNvSpPr>
                <a:spLocks noChangeArrowheads="1"/>
              </p:cNvSpPr>
              <p:nvPr/>
            </p:nvSpPr>
            <p:spPr bwMode="auto">
              <a:xfrm>
                <a:off x="1347" y="3288"/>
                <a:ext cx="629" cy="297"/>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4" name="Rectangle 467"/>
              <p:cNvSpPr>
                <a:spLocks noChangeArrowheads="1"/>
              </p:cNvSpPr>
              <p:nvPr/>
            </p:nvSpPr>
            <p:spPr bwMode="auto">
              <a:xfrm>
                <a:off x="1431" y="3330"/>
                <a:ext cx="501" cy="213"/>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5" name="Rectangle 468"/>
              <p:cNvSpPr>
                <a:spLocks noChangeArrowheads="1"/>
              </p:cNvSpPr>
              <p:nvPr/>
            </p:nvSpPr>
            <p:spPr bwMode="auto">
              <a:xfrm>
                <a:off x="1537" y="3374"/>
                <a:ext cx="1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400" b="1" smtClean="0">
                    <a:solidFill>
                      <a:srgbClr val="000000"/>
                    </a:solidFill>
                    <a:latin typeface="Times New Roman" pitchFamily="18" charset="0"/>
                    <a:ea typeface="方正楷体简体" pitchFamily="2" charset="-122"/>
                  </a:rPr>
                  <a:t>100</a:t>
                </a:r>
                <a:endParaRPr kumimoji="1" lang="en-US" altLang="zh-CN" sz="4400" b="1" smtClean="0">
                  <a:solidFill>
                    <a:srgbClr val="000000"/>
                  </a:solidFill>
                  <a:latin typeface="Arial" pitchFamily="34" charset="0"/>
                  <a:ea typeface="方正楷体简体" pitchFamily="2" charset="-122"/>
                </a:endParaRPr>
              </a:p>
            </p:txBody>
          </p:sp>
        </p:grpSp>
        <p:sp>
          <p:nvSpPr>
            <p:cNvPr id="917" name="Rectangle 470"/>
            <p:cNvSpPr>
              <a:spLocks noChangeArrowheads="1"/>
            </p:cNvSpPr>
            <p:nvPr/>
          </p:nvSpPr>
          <p:spPr bwMode="auto">
            <a:xfrm>
              <a:off x="8524558" y="5628958"/>
              <a:ext cx="1714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mtClean="0">
                  <a:solidFill>
                    <a:srgbClr val="0019D1"/>
                  </a:solidFill>
                  <a:latin typeface="Wingdings" pitchFamily="2" charset="2"/>
                  <a:ea typeface="方正楷体简体" pitchFamily="2" charset="-122"/>
                </a:rPr>
                <a:t>l</a:t>
              </a:r>
              <a:endParaRPr kumimoji="1" lang="en-US" altLang="zh-CN" sz="4400" b="1" smtClean="0">
                <a:solidFill>
                  <a:srgbClr val="000000"/>
                </a:solidFill>
                <a:latin typeface="Arial" pitchFamily="34" charset="0"/>
                <a:ea typeface="方正楷体简体" pitchFamily="2" charset="-122"/>
              </a:endParaRPr>
            </a:p>
          </p:txBody>
        </p:sp>
        <p:sp>
          <p:nvSpPr>
            <p:cNvPr id="918" name="Rectangle 471"/>
            <p:cNvSpPr>
              <a:spLocks noChangeArrowheads="1"/>
            </p:cNvSpPr>
            <p:nvPr/>
          </p:nvSpPr>
          <p:spPr bwMode="auto">
            <a:xfrm>
              <a:off x="8648383" y="561943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919" name="Rectangle 472"/>
            <p:cNvSpPr>
              <a:spLocks noChangeArrowheads="1"/>
            </p:cNvSpPr>
            <p:nvPr/>
          </p:nvSpPr>
          <p:spPr bwMode="auto">
            <a:xfrm>
              <a:off x="8718233" y="5635308"/>
              <a:ext cx="460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grpSp>
    </p:spTree>
    <p:extLst>
      <p:ext uri="{BB962C8B-B14F-4D97-AF65-F5344CB8AC3E}">
        <p14:creationId xmlns:p14="http://schemas.microsoft.com/office/powerpoint/2010/main" val="9458150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336444"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生产制造模块生产执行</a:t>
            </a:r>
            <a:r>
              <a:rPr lang="en-US" altLang="zh-CN" sz="1800" dirty="0">
                <a:solidFill>
                  <a:prstClr val="black"/>
                </a:solidFill>
                <a:cs typeface="+mn-cs"/>
              </a:rPr>
              <a:t>-</a:t>
            </a:r>
            <a:r>
              <a:rPr lang="zh-CN" altLang="en-US" sz="1800" dirty="0">
                <a:solidFill>
                  <a:prstClr val="black"/>
                </a:solidFill>
                <a:cs typeface="+mn-cs"/>
              </a:rPr>
              <a:t>生产订单</a:t>
            </a:r>
          </a:p>
        </p:txBody>
      </p:sp>
      <p:pic>
        <p:nvPicPr>
          <p:cNvPr id="3" name="图片 2"/>
          <p:cNvPicPr>
            <a:picLocks noChangeAspect="1"/>
          </p:cNvPicPr>
          <p:nvPr/>
        </p:nvPicPr>
        <p:blipFill>
          <a:blip r:embed="rId3"/>
          <a:stretch>
            <a:fillRect/>
          </a:stretch>
        </p:blipFill>
        <p:spPr>
          <a:xfrm>
            <a:off x="168973" y="667615"/>
            <a:ext cx="7682305" cy="5742329"/>
          </a:xfrm>
          <a:prstGeom prst="rect">
            <a:avLst/>
          </a:prstGeom>
        </p:spPr>
      </p:pic>
      <p:sp>
        <p:nvSpPr>
          <p:cNvPr id="4" name="矩形 3"/>
          <p:cNvSpPr/>
          <p:nvPr/>
        </p:nvSpPr>
        <p:spPr>
          <a:xfrm>
            <a:off x="1371600" y="1682496"/>
            <a:ext cx="1417320" cy="210312"/>
          </a:xfrm>
          <a:prstGeom prst="rect">
            <a:avLst/>
          </a:prstGeom>
          <a:noFill/>
          <a:ln>
            <a:solidFill>
              <a:srgbClr val="FF0000"/>
            </a:solid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
        <p:nvSpPr>
          <p:cNvPr id="6" name="矩形 5"/>
          <p:cNvSpPr/>
          <p:nvPr/>
        </p:nvSpPr>
        <p:spPr>
          <a:xfrm>
            <a:off x="6858000" y="1417320"/>
            <a:ext cx="1069848" cy="566928"/>
          </a:xfrm>
          <a:prstGeom prst="rect">
            <a:avLst/>
          </a:prstGeom>
          <a:ln>
            <a:solidFill>
              <a:srgbClr val="FF0000"/>
            </a:solid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
        <p:nvSpPr>
          <p:cNvPr id="7" name="矩形 6"/>
          <p:cNvSpPr/>
          <p:nvPr/>
        </p:nvSpPr>
        <p:spPr>
          <a:xfrm>
            <a:off x="338328" y="3328416"/>
            <a:ext cx="3246120" cy="521208"/>
          </a:xfrm>
          <a:prstGeom prst="rect">
            <a:avLst/>
          </a:prstGeom>
          <a:ln>
            <a:solidFill>
              <a:srgbClr val="FF0000"/>
            </a:solid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
        <p:nvSpPr>
          <p:cNvPr id="8" name="矩形 7"/>
          <p:cNvSpPr/>
          <p:nvPr/>
        </p:nvSpPr>
        <p:spPr>
          <a:xfrm>
            <a:off x="1161288" y="1892808"/>
            <a:ext cx="2624328" cy="548640"/>
          </a:xfrm>
          <a:prstGeom prst="rect">
            <a:avLst/>
          </a:prstGeom>
          <a:ln>
            <a:solidFill>
              <a:srgbClr val="FF0000"/>
            </a:solid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
        <p:nvSpPr>
          <p:cNvPr id="9" name="矩形 8"/>
          <p:cNvSpPr/>
          <p:nvPr/>
        </p:nvSpPr>
        <p:spPr>
          <a:xfrm>
            <a:off x="1051560" y="4379976"/>
            <a:ext cx="1609344" cy="612648"/>
          </a:xfrm>
          <a:prstGeom prst="rect">
            <a:avLst/>
          </a:prstGeom>
          <a:ln>
            <a:solidFill>
              <a:srgbClr val="FF0000"/>
            </a:solid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8153400" y="667615"/>
            <a:ext cx="3752615" cy="4690769"/>
          </a:xfrm>
          <a:prstGeom prst="rect">
            <a:avLst/>
          </a:prstGeom>
        </p:spPr>
      </p:pic>
      <p:sp>
        <p:nvSpPr>
          <p:cNvPr id="11" name="矩形 10"/>
          <p:cNvSpPr/>
          <p:nvPr/>
        </p:nvSpPr>
        <p:spPr>
          <a:xfrm>
            <a:off x="8108385" y="2688336"/>
            <a:ext cx="2366258" cy="2514600"/>
          </a:xfrm>
          <a:prstGeom prst="rect">
            <a:avLst/>
          </a:prstGeom>
          <a:ln>
            <a:solidFill>
              <a:srgbClr val="FF0000"/>
            </a:solid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75027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336444"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生产制造模块生产执行</a:t>
            </a:r>
            <a:r>
              <a:rPr lang="en-US" altLang="zh-CN" sz="1800" dirty="0">
                <a:solidFill>
                  <a:prstClr val="black"/>
                </a:solidFill>
                <a:cs typeface="+mn-cs"/>
              </a:rPr>
              <a:t>-</a:t>
            </a:r>
            <a:r>
              <a:rPr lang="zh-CN" altLang="en-US" sz="1800" dirty="0">
                <a:solidFill>
                  <a:prstClr val="black"/>
                </a:solidFill>
                <a:cs typeface="+mn-cs"/>
              </a:rPr>
              <a:t>生产订单</a:t>
            </a:r>
          </a:p>
        </p:txBody>
      </p:sp>
      <p:pic>
        <p:nvPicPr>
          <p:cNvPr id="2" name="图片 1"/>
          <p:cNvPicPr>
            <a:picLocks noChangeAspect="1"/>
          </p:cNvPicPr>
          <p:nvPr/>
        </p:nvPicPr>
        <p:blipFill>
          <a:blip r:embed="rId3"/>
          <a:stretch>
            <a:fillRect/>
          </a:stretch>
        </p:blipFill>
        <p:spPr>
          <a:xfrm>
            <a:off x="290513" y="928306"/>
            <a:ext cx="10753408" cy="4823269"/>
          </a:xfrm>
          <a:prstGeom prst="rect">
            <a:avLst/>
          </a:prstGeom>
        </p:spPr>
      </p:pic>
    </p:spTree>
    <p:extLst>
      <p:ext uri="{BB962C8B-B14F-4D97-AF65-F5344CB8AC3E}">
        <p14:creationId xmlns:p14="http://schemas.microsoft.com/office/powerpoint/2010/main" val="3358247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39062582"/>
              </p:ext>
            </p:extLst>
          </p:nvPr>
        </p:nvGraphicFramePr>
        <p:xfrm>
          <a:off x="24432" y="641172"/>
          <a:ext cx="12122335" cy="6216828"/>
        </p:xfrm>
        <a:graphic>
          <a:graphicData uri="http://schemas.openxmlformats.org/presentationml/2006/ole">
            <mc:AlternateContent xmlns:mc="http://schemas.openxmlformats.org/markup-compatibility/2006">
              <mc:Choice xmlns:v="urn:schemas-microsoft-com:vml" Requires="v">
                <p:oleObj spid="_x0000_s3160" name="Acrobat Document" r:id="rId3" imgW="32099209" imgH="22707353" progId="AcroExch.Document.7">
                  <p:embed/>
                </p:oleObj>
              </mc:Choice>
              <mc:Fallback>
                <p:oleObj name="Acrobat Document" r:id="rId3" imgW="32099209" imgH="22707353" progId="AcroExch.Document.7">
                  <p:embed/>
                  <p:pic>
                    <p:nvPicPr>
                      <p:cNvPr id="2" name="对象 1"/>
                      <p:cNvPicPr/>
                      <p:nvPr/>
                    </p:nvPicPr>
                    <p:blipFill>
                      <a:blip r:embed="rId4"/>
                      <a:stretch>
                        <a:fillRect/>
                      </a:stretch>
                    </p:blipFill>
                    <p:spPr>
                      <a:xfrm>
                        <a:off x="24432" y="641172"/>
                        <a:ext cx="12122335" cy="6216828"/>
                      </a:xfrm>
                      <a:prstGeom prst="rect">
                        <a:avLst/>
                      </a:prstGeom>
                    </p:spPr>
                  </p:pic>
                </p:oleObj>
              </mc:Fallback>
            </mc:AlternateContent>
          </a:graphicData>
        </a:graphic>
      </p:graphicFrame>
      <p:sp>
        <p:nvSpPr>
          <p:cNvPr id="4" name="矩形 3"/>
          <p:cNvSpPr/>
          <p:nvPr/>
        </p:nvSpPr>
        <p:spPr>
          <a:xfrm>
            <a:off x="0" y="64705"/>
            <a:ext cx="5070619" cy="369332"/>
          </a:xfrm>
          <a:prstGeom prst="rect">
            <a:avLst/>
          </a:prstGeom>
        </p:spPr>
        <p:txBody>
          <a:bodyPr wrap="none">
            <a:spAutoFit/>
          </a:bodyPr>
          <a:lstStyle/>
          <a:p>
            <a:pPr defTabSz="1219170"/>
            <a:r>
              <a:rPr lang="zh-CN" altLang="en-US" dirty="0">
                <a:solidFill>
                  <a:prstClr val="black"/>
                </a:solidFill>
                <a:latin typeface="微软雅黑" panose="020B0503020204020204" pitchFamily="34" charset="-122"/>
                <a:ea typeface="微软雅黑" panose="020B0503020204020204" pitchFamily="34" charset="-122"/>
              </a:rPr>
              <a:t>业务、系统端到端场景示例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整机销售到回款</a:t>
            </a:r>
          </a:p>
        </p:txBody>
      </p:sp>
    </p:spTree>
    <p:extLst>
      <p:ext uri="{BB962C8B-B14F-4D97-AF65-F5344CB8AC3E}">
        <p14:creationId xmlns:p14="http://schemas.microsoft.com/office/powerpoint/2010/main" val="1297925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912" y="3712051"/>
            <a:ext cx="5247136" cy="285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 name="Rectangle 4"/>
          <p:cNvSpPr>
            <a:spLocks noChangeArrowheads="1"/>
          </p:cNvSpPr>
          <p:nvPr/>
        </p:nvSpPr>
        <p:spPr bwMode="auto">
          <a:xfrm>
            <a:off x="565468" y="1434306"/>
            <a:ext cx="2978150" cy="207962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4" name="Rectangle 5"/>
          <p:cNvSpPr>
            <a:spLocks noChangeArrowheads="1"/>
          </p:cNvSpPr>
          <p:nvPr/>
        </p:nvSpPr>
        <p:spPr bwMode="auto">
          <a:xfrm>
            <a:off x="498793" y="1354931"/>
            <a:ext cx="2968625" cy="2149475"/>
          </a:xfrm>
          <a:prstGeom prst="rect">
            <a:avLst/>
          </a:prstGeom>
          <a:solidFill>
            <a:srgbClr val="FCFEB9"/>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5" name="Rectangle 6"/>
          <p:cNvSpPr>
            <a:spLocks noChangeArrowheads="1"/>
          </p:cNvSpPr>
          <p:nvPr/>
        </p:nvSpPr>
        <p:spPr bwMode="auto">
          <a:xfrm>
            <a:off x="5223193" y="810418"/>
            <a:ext cx="2978150" cy="315912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6" name="Rectangle 7"/>
          <p:cNvSpPr>
            <a:spLocks noChangeArrowheads="1"/>
          </p:cNvSpPr>
          <p:nvPr/>
        </p:nvSpPr>
        <p:spPr bwMode="auto">
          <a:xfrm>
            <a:off x="5153343" y="740568"/>
            <a:ext cx="2968625" cy="3157538"/>
          </a:xfrm>
          <a:prstGeom prst="rect">
            <a:avLst/>
          </a:prstGeom>
          <a:solidFill>
            <a:srgbClr val="FFFF99"/>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7" name="Rectangle 8"/>
          <p:cNvSpPr>
            <a:spLocks noChangeArrowheads="1"/>
          </p:cNvSpPr>
          <p:nvPr/>
        </p:nvSpPr>
        <p:spPr bwMode="auto">
          <a:xfrm>
            <a:off x="7082155" y="1073943"/>
            <a:ext cx="957263" cy="1239838"/>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78" name="Rectangle 9"/>
          <p:cNvSpPr>
            <a:spLocks noChangeArrowheads="1"/>
          </p:cNvSpPr>
          <p:nvPr/>
        </p:nvSpPr>
        <p:spPr bwMode="auto">
          <a:xfrm>
            <a:off x="7050405" y="1042193"/>
            <a:ext cx="947738" cy="1230313"/>
          </a:xfrm>
          <a:prstGeom prst="rect">
            <a:avLst/>
          </a:prstGeom>
          <a:solidFill>
            <a:srgbClr val="A2C1FE"/>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579" name="Group 10"/>
          <p:cNvGrpSpPr>
            <a:grpSpLocks/>
          </p:cNvGrpSpPr>
          <p:nvPr/>
        </p:nvGrpSpPr>
        <p:grpSpPr bwMode="auto">
          <a:xfrm>
            <a:off x="6980555" y="1080293"/>
            <a:ext cx="617538" cy="120650"/>
            <a:chOff x="4800" y="1459"/>
            <a:chExt cx="389" cy="76"/>
          </a:xfrm>
        </p:grpSpPr>
        <p:sp>
          <p:nvSpPr>
            <p:cNvPr id="580" name="Rectangle 11"/>
            <p:cNvSpPr>
              <a:spLocks noChangeArrowheads="1"/>
            </p:cNvSpPr>
            <p:nvPr/>
          </p:nvSpPr>
          <p:spPr bwMode="auto">
            <a:xfrm>
              <a:off x="4804" y="1463"/>
              <a:ext cx="385" cy="70"/>
            </a:xfrm>
            <a:prstGeom prst="rect">
              <a:avLst/>
            </a:prstGeom>
            <a:solidFill>
              <a:srgbClr val="F76681"/>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1" name="Rectangle 12"/>
            <p:cNvSpPr>
              <a:spLocks noChangeArrowheads="1"/>
            </p:cNvSpPr>
            <p:nvPr/>
          </p:nvSpPr>
          <p:spPr bwMode="auto">
            <a:xfrm>
              <a:off x="4865" y="1481"/>
              <a:ext cx="128"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400" b="1" smtClean="0">
                  <a:solidFill>
                    <a:srgbClr val="FFFFFF"/>
                  </a:solidFill>
                  <a:latin typeface="宋体" pitchFamily="2" charset="-122"/>
                </a:rPr>
                <a:t>订单表头</a:t>
              </a:r>
              <a:endParaRPr kumimoji="1" lang="zh-CN" altLang="en-US" sz="4400" b="1" smtClean="0">
                <a:solidFill>
                  <a:srgbClr val="000000"/>
                </a:solidFill>
                <a:latin typeface="Arial" pitchFamily="34" charset="0"/>
                <a:ea typeface="方正楷体简体" pitchFamily="2" charset="-122"/>
              </a:endParaRPr>
            </a:p>
          </p:txBody>
        </p:sp>
        <p:sp>
          <p:nvSpPr>
            <p:cNvPr id="582" name="Rectangle 13"/>
            <p:cNvSpPr>
              <a:spLocks noChangeArrowheads="1"/>
            </p:cNvSpPr>
            <p:nvPr/>
          </p:nvSpPr>
          <p:spPr bwMode="auto">
            <a:xfrm>
              <a:off x="4865" y="1481"/>
              <a:ext cx="128"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400" b="1" smtClean="0">
                  <a:solidFill>
                    <a:srgbClr val="000000"/>
                  </a:solidFill>
                  <a:latin typeface="宋体" pitchFamily="2" charset="-122"/>
                </a:rPr>
                <a:t>订单表头</a:t>
              </a:r>
              <a:endParaRPr kumimoji="1" lang="zh-CN" altLang="en-US" sz="4400" b="1" smtClean="0">
                <a:solidFill>
                  <a:srgbClr val="000000"/>
                </a:solidFill>
                <a:latin typeface="Arial" pitchFamily="34" charset="0"/>
                <a:ea typeface="方正楷体简体" pitchFamily="2" charset="-122"/>
              </a:endParaRPr>
            </a:p>
          </p:txBody>
        </p:sp>
        <p:sp>
          <p:nvSpPr>
            <p:cNvPr id="583" name="Rectangle 14"/>
            <p:cNvSpPr>
              <a:spLocks noChangeArrowheads="1"/>
            </p:cNvSpPr>
            <p:nvPr/>
          </p:nvSpPr>
          <p:spPr bwMode="auto">
            <a:xfrm>
              <a:off x="4987" y="1479"/>
              <a:ext cx="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400" b="1" smtClean="0">
                  <a:solidFill>
                    <a:srgbClr val="FFFFFF"/>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584" name="Rectangle 15"/>
            <p:cNvSpPr>
              <a:spLocks noChangeArrowheads="1"/>
            </p:cNvSpPr>
            <p:nvPr/>
          </p:nvSpPr>
          <p:spPr bwMode="auto">
            <a:xfrm>
              <a:off x="4987" y="1479"/>
              <a:ext cx="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400"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585" name="Freeform 16"/>
            <p:cNvSpPr>
              <a:spLocks/>
            </p:cNvSpPr>
            <p:nvPr/>
          </p:nvSpPr>
          <p:spPr bwMode="auto">
            <a:xfrm>
              <a:off x="4800" y="1459"/>
              <a:ext cx="389" cy="76"/>
            </a:xfrm>
            <a:custGeom>
              <a:avLst/>
              <a:gdLst>
                <a:gd name="T0" fmla="*/ 389 w 389"/>
                <a:gd name="T1" fmla="*/ 0 h 76"/>
                <a:gd name="T2" fmla="*/ 0 w 389"/>
                <a:gd name="T3" fmla="*/ 0 h 76"/>
                <a:gd name="T4" fmla="*/ 0 w 389"/>
                <a:gd name="T5" fmla="*/ 76 h 76"/>
              </a:gdLst>
              <a:ahLst/>
              <a:cxnLst>
                <a:cxn ang="0">
                  <a:pos x="T0" y="T1"/>
                </a:cxn>
                <a:cxn ang="0">
                  <a:pos x="T2" y="T3"/>
                </a:cxn>
                <a:cxn ang="0">
                  <a:pos x="T4" y="T5"/>
                </a:cxn>
              </a:cxnLst>
              <a:rect l="0" t="0" r="r" b="b"/>
              <a:pathLst>
                <a:path w="389" h="76">
                  <a:moveTo>
                    <a:pt x="389" y="0"/>
                  </a:moveTo>
                  <a:lnTo>
                    <a:pt x="0" y="0"/>
                  </a:lnTo>
                  <a:lnTo>
                    <a:pt x="0" y="7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6" name="Freeform 17"/>
            <p:cNvSpPr>
              <a:spLocks/>
            </p:cNvSpPr>
            <p:nvPr/>
          </p:nvSpPr>
          <p:spPr bwMode="auto">
            <a:xfrm>
              <a:off x="4800" y="1459"/>
              <a:ext cx="389" cy="76"/>
            </a:xfrm>
            <a:custGeom>
              <a:avLst/>
              <a:gdLst>
                <a:gd name="T0" fmla="*/ 0 w 389"/>
                <a:gd name="T1" fmla="*/ 76 h 76"/>
                <a:gd name="T2" fmla="*/ 389 w 389"/>
                <a:gd name="T3" fmla="*/ 76 h 76"/>
                <a:gd name="T4" fmla="*/ 389 w 389"/>
                <a:gd name="T5" fmla="*/ 0 h 76"/>
              </a:gdLst>
              <a:ahLst/>
              <a:cxnLst>
                <a:cxn ang="0">
                  <a:pos x="T0" y="T1"/>
                </a:cxn>
                <a:cxn ang="0">
                  <a:pos x="T2" y="T3"/>
                </a:cxn>
                <a:cxn ang="0">
                  <a:pos x="T4" y="T5"/>
                </a:cxn>
              </a:cxnLst>
              <a:rect l="0" t="0" r="r" b="b"/>
              <a:pathLst>
                <a:path w="389" h="76">
                  <a:moveTo>
                    <a:pt x="0" y="76"/>
                  </a:moveTo>
                  <a:lnTo>
                    <a:pt x="389" y="76"/>
                  </a:lnTo>
                  <a:lnTo>
                    <a:pt x="389"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587" name="Rectangle 18"/>
          <p:cNvSpPr>
            <a:spLocks noChangeArrowheads="1"/>
          </p:cNvSpPr>
          <p:nvPr/>
        </p:nvSpPr>
        <p:spPr bwMode="auto">
          <a:xfrm>
            <a:off x="7540943" y="1248568"/>
            <a:ext cx="498475" cy="825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8" name="Rectangle 19"/>
          <p:cNvSpPr>
            <a:spLocks noChangeArrowheads="1"/>
          </p:cNvSpPr>
          <p:nvPr/>
        </p:nvSpPr>
        <p:spPr bwMode="auto">
          <a:xfrm>
            <a:off x="7410768" y="1296193"/>
            <a:ext cx="498475" cy="8572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89" name="Rectangle 20"/>
          <p:cNvSpPr>
            <a:spLocks noChangeArrowheads="1"/>
          </p:cNvSpPr>
          <p:nvPr/>
        </p:nvSpPr>
        <p:spPr bwMode="auto">
          <a:xfrm>
            <a:off x="7171055" y="1346993"/>
            <a:ext cx="503238" cy="825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0" name="Rectangle 21"/>
          <p:cNvSpPr>
            <a:spLocks noChangeArrowheads="1"/>
          </p:cNvSpPr>
          <p:nvPr/>
        </p:nvSpPr>
        <p:spPr bwMode="auto">
          <a:xfrm>
            <a:off x="7207568" y="1366043"/>
            <a:ext cx="1016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400" b="1" smtClean="0">
                <a:solidFill>
                  <a:srgbClr val="000000"/>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591" name="Rectangle 22"/>
          <p:cNvSpPr>
            <a:spLocks noChangeArrowheads="1"/>
          </p:cNvSpPr>
          <p:nvPr/>
        </p:nvSpPr>
        <p:spPr bwMode="auto">
          <a:xfrm>
            <a:off x="7537768" y="1518443"/>
            <a:ext cx="498475" cy="8572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2" name="Rectangle 23"/>
          <p:cNvSpPr>
            <a:spLocks noChangeArrowheads="1"/>
          </p:cNvSpPr>
          <p:nvPr/>
        </p:nvSpPr>
        <p:spPr bwMode="auto">
          <a:xfrm>
            <a:off x="7474268" y="1566068"/>
            <a:ext cx="501650" cy="8572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3" name="Rectangle 24"/>
          <p:cNvSpPr>
            <a:spLocks noChangeArrowheads="1"/>
          </p:cNvSpPr>
          <p:nvPr/>
        </p:nvSpPr>
        <p:spPr bwMode="auto">
          <a:xfrm>
            <a:off x="7247255" y="1616868"/>
            <a:ext cx="646113" cy="825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4" name="Rectangle 25"/>
          <p:cNvSpPr>
            <a:spLocks noChangeArrowheads="1"/>
          </p:cNvSpPr>
          <p:nvPr/>
        </p:nvSpPr>
        <p:spPr bwMode="auto">
          <a:xfrm>
            <a:off x="7283768" y="1632743"/>
            <a:ext cx="1016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400" b="1" smtClean="0">
                <a:solidFill>
                  <a:srgbClr val="000000"/>
                </a:solidFill>
                <a:latin typeface="宋体" pitchFamily="2" charset="-122"/>
              </a:rPr>
              <a:t>组件</a:t>
            </a:r>
            <a:endParaRPr kumimoji="1" lang="zh-CN" altLang="en-US" sz="4400" b="1" smtClean="0">
              <a:solidFill>
                <a:srgbClr val="000000"/>
              </a:solidFill>
              <a:latin typeface="Arial" pitchFamily="34" charset="0"/>
              <a:ea typeface="方正楷体简体" pitchFamily="2" charset="-122"/>
            </a:endParaRPr>
          </a:p>
        </p:txBody>
      </p:sp>
      <p:sp>
        <p:nvSpPr>
          <p:cNvPr id="595" name="Rectangle 26"/>
          <p:cNvSpPr>
            <a:spLocks noChangeArrowheads="1"/>
          </p:cNvSpPr>
          <p:nvPr/>
        </p:nvSpPr>
        <p:spPr bwMode="auto">
          <a:xfrm>
            <a:off x="7537768" y="1786731"/>
            <a:ext cx="498475" cy="825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6" name="Rectangle 27"/>
          <p:cNvSpPr>
            <a:spLocks noChangeArrowheads="1"/>
          </p:cNvSpPr>
          <p:nvPr/>
        </p:nvSpPr>
        <p:spPr bwMode="auto">
          <a:xfrm>
            <a:off x="7474268" y="1834356"/>
            <a:ext cx="501650" cy="8572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7" name="Rectangle 28"/>
          <p:cNvSpPr>
            <a:spLocks noChangeArrowheads="1"/>
          </p:cNvSpPr>
          <p:nvPr/>
        </p:nvSpPr>
        <p:spPr bwMode="auto">
          <a:xfrm>
            <a:off x="7247255" y="1881981"/>
            <a:ext cx="646113" cy="85725"/>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598" name="Rectangle 29"/>
          <p:cNvSpPr>
            <a:spLocks noChangeArrowheads="1"/>
          </p:cNvSpPr>
          <p:nvPr/>
        </p:nvSpPr>
        <p:spPr bwMode="auto">
          <a:xfrm>
            <a:off x="7280593" y="1894681"/>
            <a:ext cx="1016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400" b="1" smtClean="0">
                <a:solidFill>
                  <a:srgbClr val="000000"/>
                </a:solidFill>
                <a:latin typeface="Arial" pitchFamily="34" charset="0"/>
                <a:ea typeface="方正楷体简体" pitchFamily="2" charset="-122"/>
              </a:rPr>
              <a:t>PRT</a:t>
            </a:r>
            <a:endParaRPr kumimoji="1" lang="en-US" altLang="zh-CN" sz="4400" b="1" smtClean="0">
              <a:solidFill>
                <a:srgbClr val="000000"/>
              </a:solidFill>
              <a:latin typeface="Arial" pitchFamily="34" charset="0"/>
              <a:ea typeface="方正楷体简体" pitchFamily="2" charset="-122"/>
            </a:endParaRPr>
          </a:p>
        </p:txBody>
      </p:sp>
      <p:grpSp>
        <p:nvGrpSpPr>
          <p:cNvPr id="599" name="Group 30"/>
          <p:cNvGrpSpPr>
            <a:grpSpLocks/>
          </p:cNvGrpSpPr>
          <p:nvPr/>
        </p:nvGrpSpPr>
        <p:grpSpPr bwMode="auto">
          <a:xfrm>
            <a:off x="7712393" y="1245393"/>
            <a:ext cx="206375" cy="136525"/>
            <a:chOff x="5261" y="1563"/>
            <a:chExt cx="130" cy="86"/>
          </a:xfrm>
        </p:grpSpPr>
        <p:grpSp>
          <p:nvGrpSpPr>
            <p:cNvPr id="600" name="Group 31"/>
            <p:cNvGrpSpPr>
              <a:grpSpLocks/>
            </p:cNvGrpSpPr>
            <p:nvPr/>
          </p:nvGrpSpPr>
          <p:grpSpPr bwMode="auto">
            <a:xfrm>
              <a:off x="5261" y="1565"/>
              <a:ext cx="20" cy="84"/>
              <a:chOff x="5261" y="1565"/>
              <a:chExt cx="20" cy="84"/>
            </a:xfrm>
          </p:grpSpPr>
          <p:sp>
            <p:nvSpPr>
              <p:cNvPr id="711" name="Freeform 32"/>
              <p:cNvSpPr>
                <a:spLocks/>
              </p:cNvSpPr>
              <p:nvPr/>
            </p:nvSpPr>
            <p:spPr bwMode="auto">
              <a:xfrm>
                <a:off x="5261" y="1565"/>
                <a:ext cx="20" cy="84"/>
              </a:xfrm>
              <a:custGeom>
                <a:avLst/>
                <a:gdLst>
                  <a:gd name="T0" fmla="*/ 0 w 20"/>
                  <a:gd name="T1" fmla="*/ 0 h 84"/>
                  <a:gd name="T2" fmla="*/ 0 w 20"/>
                  <a:gd name="T3" fmla="*/ 20 h 84"/>
                  <a:gd name="T4" fmla="*/ 0 w 20"/>
                  <a:gd name="T5" fmla="*/ 24 h 84"/>
                  <a:gd name="T6" fmla="*/ 0 w 20"/>
                  <a:gd name="T7" fmla="*/ 70 h 84"/>
                  <a:gd name="T8" fmla="*/ 20 w 20"/>
                  <a:gd name="T9" fmla="*/ 84 h 84"/>
                  <a:gd name="T10" fmla="*/ 20 w 20"/>
                  <a:gd name="T11" fmla="*/ 24 h 84"/>
                  <a:gd name="T12" fmla="*/ 20 w 20"/>
                  <a:gd name="T13" fmla="*/ 22 h 84"/>
                  <a:gd name="T14" fmla="*/ 20 w 20"/>
                  <a:gd name="T15" fmla="*/ 0 h 84"/>
                  <a:gd name="T16" fmla="*/ 0 w 20"/>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4">
                    <a:moveTo>
                      <a:pt x="0" y="0"/>
                    </a:moveTo>
                    <a:lnTo>
                      <a:pt x="0" y="20"/>
                    </a:lnTo>
                    <a:lnTo>
                      <a:pt x="0" y="24"/>
                    </a:lnTo>
                    <a:lnTo>
                      <a:pt x="0" y="70"/>
                    </a:lnTo>
                    <a:lnTo>
                      <a:pt x="20" y="84"/>
                    </a:lnTo>
                    <a:lnTo>
                      <a:pt x="20" y="24"/>
                    </a:lnTo>
                    <a:lnTo>
                      <a:pt x="20" y="22"/>
                    </a:lnTo>
                    <a:lnTo>
                      <a:pt x="20" y="0"/>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2" name="Freeform 33"/>
              <p:cNvSpPr>
                <a:spLocks/>
              </p:cNvSpPr>
              <p:nvPr/>
            </p:nvSpPr>
            <p:spPr bwMode="auto">
              <a:xfrm>
                <a:off x="5261" y="1565"/>
                <a:ext cx="20" cy="84"/>
              </a:xfrm>
              <a:custGeom>
                <a:avLst/>
                <a:gdLst>
                  <a:gd name="T0" fmla="*/ 0 w 20"/>
                  <a:gd name="T1" fmla="*/ 0 h 84"/>
                  <a:gd name="T2" fmla="*/ 0 w 20"/>
                  <a:gd name="T3" fmla="*/ 20 h 84"/>
                  <a:gd name="T4" fmla="*/ 0 w 20"/>
                  <a:gd name="T5" fmla="*/ 24 h 84"/>
                  <a:gd name="T6" fmla="*/ 0 w 20"/>
                  <a:gd name="T7" fmla="*/ 70 h 84"/>
                  <a:gd name="T8" fmla="*/ 20 w 20"/>
                  <a:gd name="T9" fmla="*/ 84 h 84"/>
                  <a:gd name="T10" fmla="*/ 20 w 20"/>
                  <a:gd name="T11" fmla="*/ 24 h 84"/>
                  <a:gd name="T12" fmla="*/ 20 w 20"/>
                  <a:gd name="T13" fmla="*/ 22 h 84"/>
                  <a:gd name="T14" fmla="*/ 20 w 20"/>
                  <a:gd name="T15" fmla="*/ 0 h 84"/>
                  <a:gd name="T16" fmla="*/ 0 w 20"/>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4">
                    <a:moveTo>
                      <a:pt x="0" y="0"/>
                    </a:moveTo>
                    <a:lnTo>
                      <a:pt x="0" y="20"/>
                    </a:lnTo>
                    <a:lnTo>
                      <a:pt x="0" y="24"/>
                    </a:lnTo>
                    <a:lnTo>
                      <a:pt x="0" y="70"/>
                    </a:lnTo>
                    <a:lnTo>
                      <a:pt x="20" y="84"/>
                    </a:lnTo>
                    <a:lnTo>
                      <a:pt x="20" y="24"/>
                    </a:lnTo>
                    <a:lnTo>
                      <a:pt x="20" y="22"/>
                    </a:lnTo>
                    <a:lnTo>
                      <a:pt x="2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1" name="Group 34"/>
            <p:cNvGrpSpPr>
              <a:grpSpLocks/>
            </p:cNvGrpSpPr>
            <p:nvPr/>
          </p:nvGrpSpPr>
          <p:grpSpPr bwMode="auto">
            <a:xfrm>
              <a:off x="5283" y="1615"/>
              <a:ext cx="38" cy="34"/>
              <a:chOff x="5283" y="1615"/>
              <a:chExt cx="38" cy="34"/>
            </a:xfrm>
          </p:grpSpPr>
          <p:grpSp>
            <p:nvGrpSpPr>
              <p:cNvPr id="686" name="Group 35"/>
              <p:cNvGrpSpPr>
                <a:grpSpLocks/>
              </p:cNvGrpSpPr>
              <p:nvPr/>
            </p:nvGrpSpPr>
            <p:grpSpPr bwMode="auto">
              <a:xfrm>
                <a:off x="5283" y="1615"/>
                <a:ext cx="38" cy="34"/>
                <a:chOff x="5283" y="1615"/>
                <a:chExt cx="38" cy="34"/>
              </a:xfrm>
            </p:grpSpPr>
            <p:grpSp>
              <p:nvGrpSpPr>
                <p:cNvPr id="705" name="Group 36"/>
                <p:cNvGrpSpPr>
                  <a:grpSpLocks/>
                </p:cNvGrpSpPr>
                <p:nvPr/>
              </p:nvGrpSpPr>
              <p:grpSpPr bwMode="auto">
                <a:xfrm>
                  <a:off x="5283" y="1615"/>
                  <a:ext cx="38" cy="34"/>
                  <a:chOff x="5283" y="1615"/>
                  <a:chExt cx="38" cy="34"/>
                </a:xfrm>
              </p:grpSpPr>
              <p:sp>
                <p:nvSpPr>
                  <p:cNvPr id="709" name="Freeform 37"/>
                  <p:cNvSpPr>
                    <a:spLocks/>
                  </p:cNvSpPr>
                  <p:nvPr/>
                </p:nvSpPr>
                <p:spPr bwMode="auto">
                  <a:xfrm>
                    <a:off x="5283" y="1615"/>
                    <a:ext cx="38" cy="34"/>
                  </a:xfrm>
                  <a:custGeom>
                    <a:avLst/>
                    <a:gdLst>
                      <a:gd name="T0" fmla="*/ 0 w 38"/>
                      <a:gd name="T1" fmla="*/ 8 h 34"/>
                      <a:gd name="T2" fmla="*/ 0 w 38"/>
                      <a:gd name="T3" fmla="*/ 34 h 34"/>
                      <a:gd name="T4" fmla="*/ 38 w 38"/>
                      <a:gd name="T5" fmla="*/ 22 h 34"/>
                      <a:gd name="T6" fmla="*/ 38 w 38"/>
                      <a:gd name="T7" fmla="*/ 0 h 34"/>
                      <a:gd name="T8" fmla="*/ 0 w 38"/>
                      <a:gd name="T9" fmla="*/ 8 h 34"/>
                    </a:gdLst>
                    <a:ahLst/>
                    <a:cxnLst>
                      <a:cxn ang="0">
                        <a:pos x="T0" y="T1"/>
                      </a:cxn>
                      <a:cxn ang="0">
                        <a:pos x="T2" y="T3"/>
                      </a:cxn>
                      <a:cxn ang="0">
                        <a:pos x="T4" y="T5"/>
                      </a:cxn>
                      <a:cxn ang="0">
                        <a:pos x="T6" y="T7"/>
                      </a:cxn>
                      <a:cxn ang="0">
                        <a:pos x="T8" y="T9"/>
                      </a:cxn>
                    </a:cxnLst>
                    <a:rect l="0" t="0" r="r" b="b"/>
                    <a:pathLst>
                      <a:path w="38" h="34">
                        <a:moveTo>
                          <a:pt x="0" y="8"/>
                        </a:moveTo>
                        <a:lnTo>
                          <a:pt x="0" y="34"/>
                        </a:lnTo>
                        <a:lnTo>
                          <a:pt x="38" y="22"/>
                        </a:lnTo>
                        <a:lnTo>
                          <a:pt x="38"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10" name="Freeform 38"/>
                  <p:cNvSpPr>
                    <a:spLocks/>
                  </p:cNvSpPr>
                  <p:nvPr/>
                </p:nvSpPr>
                <p:spPr bwMode="auto">
                  <a:xfrm>
                    <a:off x="5283" y="1615"/>
                    <a:ext cx="38" cy="34"/>
                  </a:xfrm>
                  <a:custGeom>
                    <a:avLst/>
                    <a:gdLst>
                      <a:gd name="T0" fmla="*/ 0 w 38"/>
                      <a:gd name="T1" fmla="*/ 8 h 34"/>
                      <a:gd name="T2" fmla="*/ 0 w 38"/>
                      <a:gd name="T3" fmla="*/ 34 h 34"/>
                      <a:gd name="T4" fmla="*/ 38 w 38"/>
                      <a:gd name="T5" fmla="*/ 22 h 34"/>
                      <a:gd name="T6" fmla="*/ 38 w 38"/>
                      <a:gd name="T7" fmla="*/ 0 h 34"/>
                      <a:gd name="T8" fmla="*/ 0 w 38"/>
                      <a:gd name="T9" fmla="*/ 8 h 34"/>
                    </a:gdLst>
                    <a:ahLst/>
                    <a:cxnLst>
                      <a:cxn ang="0">
                        <a:pos x="T0" y="T1"/>
                      </a:cxn>
                      <a:cxn ang="0">
                        <a:pos x="T2" y="T3"/>
                      </a:cxn>
                      <a:cxn ang="0">
                        <a:pos x="T4" y="T5"/>
                      </a:cxn>
                      <a:cxn ang="0">
                        <a:pos x="T6" y="T7"/>
                      </a:cxn>
                      <a:cxn ang="0">
                        <a:pos x="T8" y="T9"/>
                      </a:cxn>
                    </a:cxnLst>
                    <a:rect l="0" t="0" r="r" b="b"/>
                    <a:pathLst>
                      <a:path w="38" h="34">
                        <a:moveTo>
                          <a:pt x="0" y="8"/>
                        </a:moveTo>
                        <a:lnTo>
                          <a:pt x="0" y="34"/>
                        </a:lnTo>
                        <a:lnTo>
                          <a:pt x="38" y="22"/>
                        </a:lnTo>
                        <a:lnTo>
                          <a:pt x="38" y="0"/>
                        </a:lnTo>
                        <a:lnTo>
                          <a:pt x="0" y="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06" name="Group 39"/>
                <p:cNvGrpSpPr>
                  <a:grpSpLocks/>
                </p:cNvGrpSpPr>
                <p:nvPr/>
              </p:nvGrpSpPr>
              <p:grpSpPr bwMode="auto">
                <a:xfrm>
                  <a:off x="5283" y="1617"/>
                  <a:ext cx="38" cy="32"/>
                  <a:chOff x="5283" y="1617"/>
                  <a:chExt cx="38" cy="32"/>
                </a:xfrm>
              </p:grpSpPr>
              <p:sp>
                <p:nvSpPr>
                  <p:cNvPr id="707" name="Freeform 40"/>
                  <p:cNvSpPr>
                    <a:spLocks/>
                  </p:cNvSpPr>
                  <p:nvPr/>
                </p:nvSpPr>
                <p:spPr bwMode="auto">
                  <a:xfrm>
                    <a:off x="5283" y="1617"/>
                    <a:ext cx="38" cy="32"/>
                  </a:xfrm>
                  <a:custGeom>
                    <a:avLst/>
                    <a:gdLst>
                      <a:gd name="T0" fmla="*/ 0 w 38"/>
                      <a:gd name="T1" fmla="*/ 8 h 32"/>
                      <a:gd name="T2" fmla="*/ 0 w 38"/>
                      <a:gd name="T3" fmla="*/ 32 h 32"/>
                      <a:gd name="T4" fmla="*/ 38 w 38"/>
                      <a:gd name="T5" fmla="*/ 20 h 32"/>
                      <a:gd name="T6" fmla="*/ 38 w 38"/>
                      <a:gd name="T7" fmla="*/ 0 h 32"/>
                      <a:gd name="T8" fmla="*/ 0 w 38"/>
                      <a:gd name="T9" fmla="*/ 8 h 32"/>
                    </a:gdLst>
                    <a:ahLst/>
                    <a:cxnLst>
                      <a:cxn ang="0">
                        <a:pos x="T0" y="T1"/>
                      </a:cxn>
                      <a:cxn ang="0">
                        <a:pos x="T2" y="T3"/>
                      </a:cxn>
                      <a:cxn ang="0">
                        <a:pos x="T4" y="T5"/>
                      </a:cxn>
                      <a:cxn ang="0">
                        <a:pos x="T6" y="T7"/>
                      </a:cxn>
                      <a:cxn ang="0">
                        <a:pos x="T8" y="T9"/>
                      </a:cxn>
                    </a:cxnLst>
                    <a:rect l="0" t="0" r="r" b="b"/>
                    <a:pathLst>
                      <a:path w="38" h="32">
                        <a:moveTo>
                          <a:pt x="0" y="8"/>
                        </a:moveTo>
                        <a:lnTo>
                          <a:pt x="0" y="32"/>
                        </a:lnTo>
                        <a:lnTo>
                          <a:pt x="38" y="20"/>
                        </a:lnTo>
                        <a:lnTo>
                          <a:pt x="38" y="0"/>
                        </a:lnTo>
                        <a:lnTo>
                          <a:pt x="0" y="8"/>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8" name="Freeform 41"/>
                  <p:cNvSpPr>
                    <a:spLocks/>
                  </p:cNvSpPr>
                  <p:nvPr/>
                </p:nvSpPr>
                <p:spPr bwMode="auto">
                  <a:xfrm>
                    <a:off x="5283" y="1617"/>
                    <a:ext cx="38" cy="32"/>
                  </a:xfrm>
                  <a:custGeom>
                    <a:avLst/>
                    <a:gdLst>
                      <a:gd name="T0" fmla="*/ 0 w 38"/>
                      <a:gd name="T1" fmla="*/ 8 h 32"/>
                      <a:gd name="T2" fmla="*/ 0 w 38"/>
                      <a:gd name="T3" fmla="*/ 32 h 32"/>
                      <a:gd name="T4" fmla="*/ 38 w 38"/>
                      <a:gd name="T5" fmla="*/ 20 h 32"/>
                      <a:gd name="T6" fmla="*/ 38 w 38"/>
                      <a:gd name="T7" fmla="*/ 0 h 32"/>
                      <a:gd name="T8" fmla="*/ 0 w 38"/>
                      <a:gd name="T9" fmla="*/ 8 h 32"/>
                    </a:gdLst>
                    <a:ahLst/>
                    <a:cxnLst>
                      <a:cxn ang="0">
                        <a:pos x="T0" y="T1"/>
                      </a:cxn>
                      <a:cxn ang="0">
                        <a:pos x="T2" y="T3"/>
                      </a:cxn>
                      <a:cxn ang="0">
                        <a:pos x="T4" y="T5"/>
                      </a:cxn>
                      <a:cxn ang="0">
                        <a:pos x="T6" y="T7"/>
                      </a:cxn>
                      <a:cxn ang="0">
                        <a:pos x="T8" y="T9"/>
                      </a:cxn>
                    </a:cxnLst>
                    <a:rect l="0" t="0" r="r" b="b"/>
                    <a:pathLst>
                      <a:path w="38" h="32">
                        <a:moveTo>
                          <a:pt x="0" y="8"/>
                        </a:moveTo>
                        <a:lnTo>
                          <a:pt x="0" y="32"/>
                        </a:lnTo>
                        <a:lnTo>
                          <a:pt x="38" y="20"/>
                        </a:lnTo>
                        <a:lnTo>
                          <a:pt x="38" y="0"/>
                        </a:lnTo>
                        <a:lnTo>
                          <a:pt x="0" y="8"/>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87" name="Group 42"/>
              <p:cNvGrpSpPr>
                <a:grpSpLocks/>
              </p:cNvGrpSpPr>
              <p:nvPr/>
            </p:nvGrpSpPr>
            <p:grpSpPr bwMode="auto">
              <a:xfrm>
                <a:off x="5293" y="1619"/>
                <a:ext cx="28" cy="24"/>
                <a:chOff x="5293" y="1619"/>
                <a:chExt cx="28" cy="24"/>
              </a:xfrm>
            </p:grpSpPr>
            <p:grpSp>
              <p:nvGrpSpPr>
                <p:cNvPr id="696" name="Group 43"/>
                <p:cNvGrpSpPr>
                  <a:grpSpLocks/>
                </p:cNvGrpSpPr>
                <p:nvPr/>
              </p:nvGrpSpPr>
              <p:grpSpPr bwMode="auto">
                <a:xfrm>
                  <a:off x="5293" y="1619"/>
                  <a:ext cx="26" cy="24"/>
                  <a:chOff x="5293" y="1619"/>
                  <a:chExt cx="26" cy="24"/>
                </a:xfrm>
              </p:grpSpPr>
              <p:sp>
                <p:nvSpPr>
                  <p:cNvPr id="703" name="Freeform 44"/>
                  <p:cNvSpPr>
                    <a:spLocks/>
                  </p:cNvSpPr>
                  <p:nvPr/>
                </p:nvSpPr>
                <p:spPr bwMode="auto">
                  <a:xfrm>
                    <a:off x="5293" y="1619"/>
                    <a:ext cx="26" cy="24"/>
                  </a:xfrm>
                  <a:custGeom>
                    <a:avLst/>
                    <a:gdLst>
                      <a:gd name="T0" fmla="*/ 0 w 26"/>
                      <a:gd name="T1" fmla="*/ 6 h 24"/>
                      <a:gd name="T2" fmla="*/ 0 w 26"/>
                      <a:gd name="T3" fmla="*/ 24 h 24"/>
                      <a:gd name="T4" fmla="*/ 26 w 26"/>
                      <a:gd name="T5" fmla="*/ 16 h 24"/>
                      <a:gd name="T6" fmla="*/ 26 w 26"/>
                      <a:gd name="T7" fmla="*/ 0 h 24"/>
                      <a:gd name="T8" fmla="*/ 0 w 26"/>
                      <a:gd name="T9" fmla="*/ 6 h 24"/>
                    </a:gdLst>
                    <a:ahLst/>
                    <a:cxnLst>
                      <a:cxn ang="0">
                        <a:pos x="T0" y="T1"/>
                      </a:cxn>
                      <a:cxn ang="0">
                        <a:pos x="T2" y="T3"/>
                      </a:cxn>
                      <a:cxn ang="0">
                        <a:pos x="T4" y="T5"/>
                      </a:cxn>
                      <a:cxn ang="0">
                        <a:pos x="T6" y="T7"/>
                      </a:cxn>
                      <a:cxn ang="0">
                        <a:pos x="T8" y="T9"/>
                      </a:cxn>
                    </a:cxnLst>
                    <a:rect l="0" t="0" r="r" b="b"/>
                    <a:pathLst>
                      <a:path w="26" h="24">
                        <a:moveTo>
                          <a:pt x="0" y="6"/>
                        </a:moveTo>
                        <a:lnTo>
                          <a:pt x="0" y="24"/>
                        </a:lnTo>
                        <a:lnTo>
                          <a:pt x="26" y="16"/>
                        </a:lnTo>
                        <a:lnTo>
                          <a:pt x="26"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4" name="Freeform 45"/>
                  <p:cNvSpPr>
                    <a:spLocks/>
                  </p:cNvSpPr>
                  <p:nvPr/>
                </p:nvSpPr>
                <p:spPr bwMode="auto">
                  <a:xfrm>
                    <a:off x="5293" y="1619"/>
                    <a:ext cx="26" cy="24"/>
                  </a:xfrm>
                  <a:custGeom>
                    <a:avLst/>
                    <a:gdLst>
                      <a:gd name="T0" fmla="*/ 0 w 26"/>
                      <a:gd name="T1" fmla="*/ 6 h 24"/>
                      <a:gd name="T2" fmla="*/ 0 w 26"/>
                      <a:gd name="T3" fmla="*/ 24 h 24"/>
                      <a:gd name="T4" fmla="*/ 26 w 26"/>
                      <a:gd name="T5" fmla="*/ 16 h 24"/>
                      <a:gd name="T6" fmla="*/ 26 w 26"/>
                      <a:gd name="T7" fmla="*/ 0 h 24"/>
                      <a:gd name="T8" fmla="*/ 0 w 26"/>
                      <a:gd name="T9" fmla="*/ 6 h 24"/>
                    </a:gdLst>
                    <a:ahLst/>
                    <a:cxnLst>
                      <a:cxn ang="0">
                        <a:pos x="T0" y="T1"/>
                      </a:cxn>
                      <a:cxn ang="0">
                        <a:pos x="T2" y="T3"/>
                      </a:cxn>
                      <a:cxn ang="0">
                        <a:pos x="T4" y="T5"/>
                      </a:cxn>
                      <a:cxn ang="0">
                        <a:pos x="T6" y="T7"/>
                      </a:cxn>
                      <a:cxn ang="0">
                        <a:pos x="T8" y="T9"/>
                      </a:cxn>
                    </a:cxnLst>
                    <a:rect l="0" t="0" r="r" b="b"/>
                    <a:pathLst>
                      <a:path w="26" h="24">
                        <a:moveTo>
                          <a:pt x="0" y="6"/>
                        </a:moveTo>
                        <a:lnTo>
                          <a:pt x="0" y="24"/>
                        </a:lnTo>
                        <a:lnTo>
                          <a:pt x="26" y="16"/>
                        </a:lnTo>
                        <a:lnTo>
                          <a:pt x="26" y="0"/>
                        </a:lnTo>
                        <a:lnTo>
                          <a:pt x="0"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97" name="Group 46"/>
                <p:cNvGrpSpPr>
                  <a:grpSpLocks/>
                </p:cNvGrpSpPr>
                <p:nvPr/>
              </p:nvGrpSpPr>
              <p:grpSpPr bwMode="auto">
                <a:xfrm>
                  <a:off x="5293" y="1619"/>
                  <a:ext cx="28" cy="24"/>
                  <a:chOff x="5293" y="1619"/>
                  <a:chExt cx="28" cy="24"/>
                </a:xfrm>
              </p:grpSpPr>
              <p:sp>
                <p:nvSpPr>
                  <p:cNvPr id="701" name="Freeform 47"/>
                  <p:cNvSpPr>
                    <a:spLocks/>
                  </p:cNvSpPr>
                  <p:nvPr/>
                </p:nvSpPr>
                <p:spPr bwMode="auto">
                  <a:xfrm>
                    <a:off x="5293" y="1619"/>
                    <a:ext cx="28" cy="24"/>
                  </a:xfrm>
                  <a:custGeom>
                    <a:avLst/>
                    <a:gdLst>
                      <a:gd name="T0" fmla="*/ 0 w 28"/>
                      <a:gd name="T1" fmla="*/ 6 h 24"/>
                      <a:gd name="T2" fmla="*/ 0 w 28"/>
                      <a:gd name="T3" fmla="*/ 24 h 24"/>
                      <a:gd name="T4" fmla="*/ 28 w 28"/>
                      <a:gd name="T5" fmla="*/ 16 h 24"/>
                      <a:gd name="T6" fmla="*/ 28 w 28"/>
                      <a:gd name="T7" fmla="*/ 0 h 24"/>
                      <a:gd name="T8" fmla="*/ 0 w 28"/>
                      <a:gd name="T9" fmla="*/ 6 h 24"/>
                    </a:gdLst>
                    <a:ahLst/>
                    <a:cxnLst>
                      <a:cxn ang="0">
                        <a:pos x="T0" y="T1"/>
                      </a:cxn>
                      <a:cxn ang="0">
                        <a:pos x="T2" y="T3"/>
                      </a:cxn>
                      <a:cxn ang="0">
                        <a:pos x="T4" y="T5"/>
                      </a:cxn>
                      <a:cxn ang="0">
                        <a:pos x="T6" y="T7"/>
                      </a:cxn>
                      <a:cxn ang="0">
                        <a:pos x="T8" y="T9"/>
                      </a:cxn>
                    </a:cxnLst>
                    <a:rect l="0" t="0" r="r" b="b"/>
                    <a:pathLst>
                      <a:path w="28" h="24">
                        <a:moveTo>
                          <a:pt x="0" y="6"/>
                        </a:moveTo>
                        <a:lnTo>
                          <a:pt x="0" y="24"/>
                        </a:lnTo>
                        <a:lnTo>
                          <a:pt x="28" y="16"/>
                        </a:lnTo>
                        <a:lnTo>
                          <a:pt x="28" y="0"/>
                        </a:lnTo>
                        <a:lnTo>
                          <a:pt x="0"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2" name="Freeform 48"/>
                  <p:cNvSpPr>
                    <a:spLocks/>
                  </p:cNvSpPr>
                  <p:nvPr/>
                </p:nvSpPr>
                <p:spPr bwMode="auto">
                  <a:xfrm>
                    <a:off x="5293" y="1619"/>
                    <a:ext cx="28" cy="24"/>
                  </a:xfrm>
                  <a:custGeom>
                    <a:avLst/>
                    <a:gdLst>
                      <a:gd name="T0" fmla="*/ 0 w 28"/>
                      <a:gd name="T1" fmla="*/ 6 h 24"/>
                      <a:gd name="T2" fmla="*/ 0 w 28"/>
                      <a:gd name="T3" fmla="*/ 24 h 24"/>
                      <a:gd name="T4" fmla="*/ 28 w 28"/>
                      <a:gd name="T5" fmla="*/ 16 h 24"/>
                      <a:gd name="T6" fmla="*/ 28 w 28"/>
                      <a:gd name="T7" fmla="*/ 0 h 24"/>
                      <a:gd name="T8" fmla="*/ 0 w 28"/>
                      <a:gd name="T9" fmla="*/ 6 h 24"/>
                    </a:gdLst>
                    <a:ahLst/>
                    <a:cxnLst>
                      <a:cxn ang="0">
                        <a:pos x="T0" y="T1"/>
                      </a:cxn>
                      <a:cxn ang="0">
                        <a:pos x="T2" y="T3"/>
                      </a:cxn>
                      <a:cxn ang="0">
                        <a:pos x="T4" y="T5"/>
                      </a:cxn>
                      <a:cxn ang="0">
                        <a:pos x="T6" y="T7"/>
                      </a:cxn>
                      <a:cxn ang="0">
                        <a:pos x="T8" y="T9"/>
                      </a:cxn>
                    </a:cxnLst>
                    <a:rect l="0" t="0" r="r" b="b"/>
                    <a:pathLst>
                      <a:path w="28" h="24">
                        <a:moveTo>
                          <a:pt x="0" y="6"/>
                        </a:moveTo>
                        <a:lnTo>
                          <a:pt x="0" y="24"/>
                        </a:lnTo>
                        <a:lnTo>
                          <a:pt x="28" y="16"/>
                        </a:lnTo>
                        <a:lnTo>
                          <a:pt x="28" y="0"/>
                        </a:lnTo>
                        <a:lnTo>
                          <a:pt x="0"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98" name="Group 49"/>
                <p:cNvGrpSpPr>
                  <a:grpSpLocks/>
                </p:cNvGrpSpPr>
                <p:nvPr/>
              </p:nvGrpSpPr>
              <p:grpSpPr bwMode="auto">
                <a:xfrm>
                  <a:off x="5293" y="1619"/>
                  <a:ext cx="26" cy="24"/>
                  <a:chOff x="5293" y="1619"/>
                  <a:chExt cx="26" cy="24"/>
                </a:xfrm>
              </p:grpSpPr>
              <p:sp>
                <p:nvSpPr>
                  <p:cNvPr id="699" name="Freeform 50"/>
                  <p:cNvSpPr>
                    <a:spLocks/>
                  </p:cNvSpPr>
                  <p:nvPr/>
                </p:nvSpPr>
                <p:spPr bwMode="auto">
                  <a:xfrm>
                    <a:off x="5293" y="1619"/>
                    <a:ext cx="26" cy="24"/>
                  </a:xfrm>
                  <a:custGeom>
                    <a:avLst/>
                    <a:gdLst>
                      <a:gd name="T0" fmla="*/ 0 w 26"/>
                      <a:gd name="T1" fmla="*/ 6 h 24"/>
                      <a:gd name="T2" fmla="*/ 0 w 26"/>
                      <a:gd name="T3" fmla="*/ 24 h 24"/>
                      <a:gd name="T4" fmla="*/ 26 w 26"/>
                      <a:gd name="T5" fmla="*/ 16 h 24"/>
                      <a:gd name="T6" fmla="*/ 26 w 26"/>
                      <a:gd name="T7" fmla="*/ 0 h 24"/>
                      <a:gd name="T8" fmla="*/ 0 w 26"/>
                      <a:gd name="T9" fmla="*/ 6 h 24"/>
                    </a:gdLst>
                    <a:ahLst/>
                    <a:cxnLst>
                      <a:cxn ang="0">
                        <a:pos x="T0" y="T1"/>
                      </a:cxn>
                      <a:cxn ang="0">
                        <a:pos x="T2" y="T3"/>
                      </a:cxn>
                      <a:cxn ang="0">
                        <a:pos x="T4" y="T5"/>
                      </a:cxn>
                      <a:cxn ang="0">
                        <a:pos x="T6" y="T7"/>
                      </a:cxn>
                      <a:cxn ang="0">
                        <a:pos x="T8" y="T9"/>
                      </a:cxn>
                    </a:cxnLst>
                    <a:rect l="0" t="0" r="r" b="b"/>
                    <a:pathLst>
                      <a:path w="26" h="24">
                        <a:moveTo>
                          <a:pt x="0" y="6"/>
                        </a:moveTo>
                        <a:lnTo>
                          <a:pt x="0" y="24"/>
                        </a:lnTo>
                        <a:lnTo>
                          <a:pt x="26" y="16"/>
                        </a:lnTo>
                        <a:lnTo>
                          <a:pt x="26" y="0"/>
                        </a:lnTo>
                        <a:lnTo>
                          <a:pt x="0"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00" name="Freeform 51"/>
                  <p:cNvSpPr>
                    <a:spLocks/>
                  </p:cNvSpPr>
                  <p:nvPr/>
                </p:nvSpPr>
                <p:spPr bwMode="auto">
                  <a:xfrm>
                    <a:off x="5293" y="1619"/>
                    <a:ext cx="26" cy="24"/>
                  </a:xfrm>
                  <a:custGeom>
                    <a:avLst/>
                    <a:gdLst>
                      <a:gd name="T0" fmla="*/ 0 w 26"/>
                      <a:gd name="T1" fmla="*/ 6 h 24"/>
                      <a:gd name="T2" fmla="*/ 0 w 26"/>
                      <a:gd name="T3" fmla="*/ 24 h 24"/>
                      <a:gd name="T4" fmla="*/ 26 w 26"/>
                      <a:gd name="T5" fmla="*/ 16 h 24"/>
                      <a:gd name="T6" fmla="*/ 26 w 26"/>
                      <a:gd name="T7" fmla="*/ 0 h 24"/>
                      <a:gd name="T8" fmla="*/ 0 w 26"/>
                      <a:gd name="T9" fmla="*/ 6 h 24"/>
                    </a:gdLst>
                    <a:ahLst/>
                    <a:cxnLst>
                      <a:cxn ang="0">
                        <a:pos x="T0" y="T1"/>
                      </a:cxn>
                      <a:cxn ang="0">
                        <a:pos x="T2" y="T3"/>
                      </a:cxn>
                      <a:cxn ang="0">
                        <a:pos x="T4" y="T5"/>
                      </a:cxn>
                      <a:cxn ang="0">
                        <a:pos x="T6" y="T7"/>
                      </a:cxn>
                      <a:cxn ang="0">
                        <a:pos x="T8" y="T9"/>
                      </a:cxn>
                    </a:cxnLst>
                    <a:rect l="0" t="0" r="r" b="b"/>
                    <a:pathLst>
                      <a:path w="26" h="24">
                        <a:moveTo>
                          <a:pt x="0" y="6"/>
                        </a:moveTo>
                        <a:lnTo>
                          <a:pt x="0" y="24"/>
                        </a:lnTo>
                        <a:lnTo>
                          <a:pt x="26" y="16"/>
                        </a:lnTo>
                        <a:lnTo>
                          <a:pt x="26" y="0"/>
                        </a:lnTo>
                        <a:lnTo>
                          <a:pt x="0"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88" name="Group 52"/>
              <p:cNvGrpSpPr>
                <a:grpSpLocks/>
              </p:cNvGrpSpPr>
              <p:nvPr/>
            </p:nvGrpSpPr>
            <p:grpSpPr bwMode="auto">
              <a:xfrm>
                <a:off x="5305" y="1623"/>
                <a:ext cx="12" cy="14"/>
                <a:chOff x="5305" y="1623"/>
                <a:chExt cx="12" cy="14"/>
              </a:xfrm>
            </p:grpSpPr>
            <p:grpSp>
              <p:nvGrpSpPr>
                <p:cNvPr id="689" name="Group 53"/>
                <p:cNvGrpSpPr>
                  <a:grpSpLocks/>
                </p:cNvGrpSpPr>
                <p:nvPr/>
              </p:nvGrpSpPr>
              <p:grpSpPr bwMode="auto">
                <a:xfrm>
                  <a:off x="5313" y="1623"/>
                  <a:ext cx="4" cy="10"/>
                  <a:chOff x="5313" y="1623"/>
                  <a:chExt cx="4" cy="10"/>
                </a:xfrm>
              </p:grpSpPr>
              <p:sp>
                <p:nvSpPr>
                  <p:cNvPr id="694" name="Freeform 54"/>
                  <p:cNvSpPr>
                    <a:spLocks/>
                  </p:cNvSpPr>
                  <p:nvPr/>
                </p:nvSpPr>
                <p:spPr bwMode="auto">
                  <a:xfrm>
                    <a:off x="5313" y="1623"/>
                    <a:ext cx="4" cy="10"/>
                  </a:xfrm>
                  <a:custGeom>
                    <a:avLst/>
                    <a:gdLst>
                      <a:gd name="T0" fmla="*/ 0 w 4"/>
                      <a:gd name="T1" fmla="*/ 4 h 10"/>
                      <a:gd name="T2" fmla="*/ 0 w 4"/>
                      <a:gd name="T3" fmla="*/ 10 h 10"/>
                      <a:gd name="T4" fmla="*/ 4 w 4"/>
                      <a:gd name="T5" fmla="*/ 10 h 10"/>
                      <a:gd name="T6" fmla="*/ 4 w 4"/>
                      <a:gd name="T7" fmla="*/ 0 h 10"/>
                      <a:gd name="T8" fmla="*/ 0 w 4"/>
                      <a:gd name="T9" fmla="*/ 4 h 10"/>
                    </a:gdLst>
                    <a:ahLst/>
                    <a:cxnLst>
                      <a:cxn ang="0">
                        <a:pos x="T0" y="T1"/>
                      </a:cxn>
                      <a:cxn ang="0">
                        <a:pos x="T2" y="T3"/>
                      </a:cxn>
                      <a:cxn ang="0">
                        <a:pos x="T4" y="T5"/>
                      </a:cxn>
                      <a:cxn ang="0">
                        <a:pos x="T6" y="T7"/>
                      </a:cxn>
                      <a:cxn ang="0">
                        <a:pos x="T8" y="T9"/>
                      </a:cxn>
                    </a:cxnLst>
                    <a:rect l="0" t="0" r="r" b="b"/>
                    <a:pathLst>
                      <a:path w="4" h="10">
                        <a:moveTo>
                          <a:pt x="0" y="4"/>
                        </a:moveTo>
                        <a:lnTo>
                          <a:pt x="0" y="10"/>
                        </a:lnTo>
                        <a:lnTo>
                          <a:pt x="4" y="10"/>
                        </a:lnTo>
                        <a:lnTo>
                          <a:pt x="4" y="0"/>
                        </a:lnTo>
                        <a:lnTo>
                          <a:pt x="0" y="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5" name="Freeform 55"/>
                  <p:cNvSpPr>
                    <a:spLocks/>
                  </p:cNvSpPr>
                  <p:nvPr/>
                </p:nvSpPr>
                <p:spPr bwMode="auto">
                  <a:xfrm>
                    <a:off x="5313" y="1623"/>
                    <a:ext cx="4" cy="10"/>
                  </a:xfrm>
                  <a:custGeom>
                    <a:avLst/>
                    <a:gdLst>
                      <a:gd name="T0" fmla="*/ 0 w 4"/>
                      <a:gd name="T1" fmla="*/ 4 h 10"/>
                      <a:gd name="T2" fmla="*/ 0 w 4"/>
                      <a:gd name="T3" fmla="*/ 10 h 10"/>
                      <a:gd name="T4" fmla="*/ 4 w 4"/>
                      <a:gd name="T5" fmla="*/ 10 h 10"/>
                      <a:gd name="T6" fmla="*/ 4 w 4"/>
                      <a:gd name="T7" fmla="*/ 0 h 10"/>
                      <a:gd name="T8" fmla="*/ 0 w 4"/>
                      <a:gd name="T9" fmla="*/ 4 h 10"/>
                    </a:gdLst>
                    <a:ahLst/>
                    <a:cxnLst>
                      <a:cxn ang="0">
                        <a:pos x="T0" y="T1"/>
                      </a:cxn>
                      <a:cxn ang="0">
                        <a:pos x="T2" y="T3"/>
                      </a:cxn>
                      <a:cxn ang="0">
                        <a:pos x="T4" y="T5"/>
                      </a:cxn>
                      <a:cxn ang="0">
                        <a:pos x="T6" y="T7"/>
                      </a:cxn>
                      <a:cxn ang="0">
                        <a:pos x="T8" y="T9"/>
                      </a:cxn>
                    </a:cxnLst>
                    <a:rect l="0" t="0" r="r" b="b"/>
                    <a:pathLst>
                      <a:path w="4" h="10">
                        <a:moveTo>
                          <a:pt x="0" y="4"/>
                        </a:moveTo>
                        <a:lnTo>
                          <a:pt x="0" y="10"/>
                        </a:lnTo>
                        <a:lnTo>
                          <a:pt x="4" y="10"/>
                        </a:lnTo>
                        <a:lnTo>
                          <a:pt x="4" y="0"/>
                        </a:lnTo>
                        <a:lnTo>
                          <a:pt x="0"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90" name="Group 56"/>
                <p:cNvGrpSpPr>
                  <a:grpSpLocks/>
                </p:cNvGrpSpPr>
                <p:nvPr/>
              </p:nvGrpSpPr>
              <p:grpSpPr bwMode="auto">
                <a:xfrm>
                  <a:off x="5305" y="1627"/>
                  <a:ext cx="4" cy="8"/>
                  <a:chOff x="5305" y="1627"/>
                  <a:chExt cx="4" cy="8"/>
                </a:xfrm>
              </p:grpSpPr>
              <p:sp>
                <p:nvSpPr>
                  <p:cNvPr id="692" name="Freeform 57"/>
                  <p:cNvSpPr>
                    <a:spLocks/>
                  </p:cNvSpPr>
                  <p:nvPr/>
                </p:nvSpPr>
                <p:spPr bwMode="auto">
                  <a:xfrm>
                    <a:off x="5305" y="1627"/>
                    <a:ext cx="4" cy="8"/>
                  </a:xfrm>
                  <a:custGeom>
                    <a:avLst/>
                    <a:gdLst>
                      <a:gd name="T0" fmla="*/ 4 w 4"/>
                      <a:gd name="T1" fmla="*/ 0 h 8"/>
                      <a:gd name="T2" fmla="*/ 0 w 4"/>
                      <a:gd name="T3" fmla="*/ 0 h 8"/>
                      <a:gd name="T4" fmla="*/ 0 w 4"/>
                      <a:gd name="T5" fmla="*/ 8 h 8"/>
                      <a:gd name="T6" fmla="*/ 4 w 4"/>
                      <a:gd name="T7" fmla="*/ 6 h 8"/>
                      <a:gd name="T8" fmla="*/ 4 w 4"/>
                      <a:gd name="T9" fmla="*/ 0 h 8"/>
                    </a:gdLst>
                    <a:ahLst/>
                    <a:cxnLst>
                      <a:cxn ang="0">
                        <a:pos x="T0" y="T1"/>
                      </a:cxn>
                      <a:cxn ang="0">
                        <a:pos x="T2" y="T3"/>
                      </a:cxn>
                      <a:cxn ang="0">
                        <a:pos x="T4" y="T5"/>
                      </a:cxn>
                      <a:cxn ang="0">
                        <a:pos x="T6" y="T7"/>
                      </a:cxn>
                      <a:cxn ang="0">
                        <a:pos x="T8" y="T9"/>
                      </a:cxn>
                    </a:cxnLst>
                    <a:rect l="0" t="0" r="r" b="b"/>
                    <a:pathLst>
                      <a:path w="4" h="8">
                        <a:moveTo>
                          <a:pt x="4" y="0"/>
                        </a:moveTo>
                        <a:lnTo>
                          <a:pt x="0" y="0"/>
                        </a:lnTo>
                        <a:lnTo>
                          <a:pt x="0" y="8"/>
                        </a:lnTo>
                        <a:lnTo>
                          <a:pt x="4" y="6"/>
                        </a:lnTo>
                        <a:lnTo>
                          <a:pt x="4"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93" name="Freeform 58"/>
                  <p:cNvSpPr>
                    <a:spLocks/>
                  </p:cNvSpPr>
                  <p:nvPr/>
                </p:nvSpPr>
                <p:spPr bwMode="auto">
                  <a:xfrm>
                    <a:off x="5305" y="1627"/>
                    <a:ext cx="4" cy="8"/>
                  </a:xfrm>
                  <a:custGeom>
                    <a:avLst/>
                    <a:gdLst>
                      <a:gd name="T0" fmla="*/ 4 w 4"/>
                      <a:gd name="T1" fmla="*/ 0 h 8"/>
                      <a:gd name="T2" fmla="*/ 0 w 4"/>
                      <a:gd name="T3" fmla="*/ 0 h 8"/>
                      <a:gd name="T4" fmla="*/ 0 w 4"/>
                      <a:gd name="T5" fmla="*/ 8 h 8"/>
                      <a:gd name="T6" fmla="*/ 4 w 4"/>
                      <a:gd name="T7" fmla="*/ 6 h 8"/>
                      <a:gd name="T8" fmla="*/ 4 w 4"/>
                      <a:gd name="T9" fmla="*/ 0 h 8"/>
                    </a:gdLst>
                    <a:ahLst/>
                    <a:cxnLst>
                      <a:cxn ang="0">
                        <a:pos x="T0" y="T1"/>
                      </a:cxn>
                      <a:cxn ang="0">
                        <a:pos x="T2" y="T3"/>
                      </a:cxn>
                      <a:cxn ang="0">
                        <a:pos x="T4" y="T5"/>
                      </a:cxn>
                      <a:cxn ang="0">
                        <a:pos x="T6" y="T7"/>
                      </a:cxn>
                      <a:cxn ang="0">
                        <a:pos x="T8" y="T9"/>
                      </a:cxn>
                    </a:cxnLst>
                    <a:rect l="0" t="0" r="r" b="b"/>
                    <a:pathLst>
                      <a:path w="4" h="8">
                        <a:moveTo>
                          <a:pt x="4" y="0"/>
                        </a:moveTo>
                        <a:lnTo>
                          <a:pt x="0" y="0"/>
                        </a:lnTo>
                        <a:lnTo>
                          <a:pt x="0" y="8"/>
                        </a:lnTo>
                        <a:lnTo>
                          <a:pt x="4" y="6"/>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691" name="Oval 59"/>
                <p:cNvSpPr>
                  <a:spLocks noChangeArrowheads="1"/>
                </p:cNvSpPr>
                <p:nvPr/>
              </p:nvSpPr>
              <p:spPr bwMode="auto">
                <a:xfrm>
                  <a:off x="5307" y="1631"/>
                  <a:ext cx="6" cy="6"/>
                </a:xfrm>
                <a:prstGeom prst="ellipse">
                  <a:avLst/>
                </a:prstGeom>
                <a:solidFill>
                  <a:srgbClr val="919191"/>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02" name="Group 60"/>
            <p:cNvGrpSpPr>
              <a:grpSpLocks/>
            </p:cNvGrpSpPr>
            <p:nvPr/>
          </p:nvGrpSpPr>
          <p:grpSpPr bwMode="auto">
            <a:xfrm>
              <a:off x="5265" y="1569"/>
              <a:ext cx="18" cy="44"/>
              <a:chOff x="5265" y="1569"/>
              <a:chExt cx="18" cy="44"/>
            </a:xfrm>
          </p:grpSpPr>
          <p:sp>
            <p:nvSpPr>
              <p:cNvPr id="669" name="Rectangle 61"/>
              <p:cNvSpPr>
                <a:spLocks noChangeArrowheads="1"/>
              </p:cNvSpPr>
              <p:nvPr/>
            </p:nvSpPr>
            <p:spPr bwMode="auto">
              <a:xfrm>
                <a:off x="5279" y="1603"/>
                <a:ext cx="4" cy="10"/>
              </a:xfrm>
              <a:prstGeom prst="rect">
                <a:avLst/>
              </a:prstGeom>
              <a:solidFill>
                <a:srgbClr val="E4E4E4"/>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670" name="Group 62"/>
              <p:cNvGrpSpPr>
                <a:grpSpLocks/>
              </p:cNvGrpSpPr>
              <p:nvPr/>
            </p:nvGrpSpPr>
            <p:grpSpPr bwMode="auto">
              <a:xfrm>
                <a:off x="5271" y="1573"/>
                <a:ext cx="4" cy="8"/>
                <a:chOff x="5271" y="1573"/>
                <a:chExt cx="4" cy="8"/>
              </a:xfrm>
            </p:grpSpPr>
            <p:sp>
              <p:nvSpPr>
                <p:cNvPr id="684" name="Freeform 63"/>
                <p:cNvSpPr>
                  <a:spLocks/>
                </p:cNvSpPr>
                <p:nvPr/>
              </p:nvSpPr>
              <p:spPr bwMode="auto">
                <a:xfrm>
                  <a:off x="5271" y="1573"/>
                  <a:ext cx="4" cy="8"/>
                </a:xfrm>
                <a:custGeom>
                  <a:avLst/>
                  <a:gdLst>
                    <a:gd name="T0" fmla="*/ 0 w 4"/>
                    <a:gd name="T1" fmla="*/ 0 h 8"/>
                    <a:gd name="T2" fmla="*/ 2 w 4"/>
                    <a:gd name="T3" fmla="*/ 0 h 8"/>
                    <a:gd name="T4" fmla="*/ 4 w 4"/>
                    <a:gd name="T5" fmla="*/ 2 h 8"/>
                    <a:gd name="T6" fmla="*/ 4 w 4"/>
                    <a:gd name="T7" fmla="*/ 4 h 8"/>
                    <a:gd name="T8" fmla="*/ 4 w 4"/>
                    <a:gd name="T9" fmla="*/ 6 h 8"/>
                    <a:gd name="T10" fmla="*/ 2 w 4"/>
                    <a:gd name="T11" fmla="*/ 8 h 8"/>
                    <a:gd name="T12" fmla="*/ 2 w 4"/>
                    <a:gd name="T13" fmla="*/ 8 h 8"/>
                    <a:gd name="T14" fmla="*/ 0 w 4"/>
                    <a:gd name="T15" fmla="*/ 8 h 8"/>
                    <a:gd name="T16" fmla="*/ 0 w 4"/>
                    <a:gd name="T17" fmla="*/ 8 h 8"/>
                    <a:gd name="T18" fmla="*/ 0 w 4"/>
                    <a:gd name="T19" fmla="*/ 6 h 8"/>
                    <a:gd name="T20" fmla="*/ 0 w 4"/>
                    <a:gd name="T21" fmla="*/ 4 h 8"/>
                    <a:gd name="T22" fmla="*/ 0 w 4"/>
                    <a:gd name="T23" fmla="*/ 2 h 8"/>
                    <a:gd name="T24" fmla="*/ 0 w 4"/>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8">
                      <a:moveTo>
                        <a:pt x="0" y="0"/>
                      </a:moveTo>
                      <a:lnTo>
                        <a:pt x="2" y="0"/>
                      </a:lnTo>
                      <a:lnTo>
                        <a:pt x="4" y="2"/>
                      </a:lnTo>
                      <a:lnTo>
                        <a:pt x="4" y="4"/>
                      </a:lnTo>
                      <a:lnTo>
                        <a:pt x="4" y="6"/>
                      </a:lnTo>
                      <a:lnTo>
                        <a:pt x="2" y="8"/>
                      </a:lnTo>
                      <a:lnTo>
                        <a:pt x="2" y="8"/>
                      </a:lnTo>
                      <a:lnTo>
                        <a:pt x="0" y="8"/>
                      </a:lnTo>
                      <a:lnTo>
                        <a:pt x="0" y="8"/>
                      </a:lnTo>
                      <a:lnTo>
                        <a:pt x="0" y="6"/>
                      </a:lnTo>
                      <a:lnTo>
                        <a:pt x="0" y="4"/>
                      </a:lnTo>
                      <a:lnTo>
                        <a:pt x="0" y="2"/>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5" name="Freeform 64"/>
                <p:cNvSpPr>
                  <a:spLocks/>
                </p:cNvSpPr>
                <p:nvPr/>
              </p:nvSpPr>
              <p:spPr bwMode="auto">
                <a:xfrm>
                  <a:off x="5271" y="1573"/>
                  <a:ext cx="4" cy="8"/>
                </a:xfrm>
                <a:custGeom>
                  <a:avLst/>
                  <a:gdLst>
                    <a:gd name="T0" fmla="*/ 0 w 4"/>
                    <a:gd name="T1" fmla="*/ 0 h 8"/>
                    <a:gd name="T2" fmla="*/ 2 w 4"/>
                    <a:gd name="T3" fmla="*/ 0 h 8"/>
                    <a:gd name="T4" fmla="*/ 4 w 4"/>
                    <a:gd name="T5" fmla="*/ 2 h 8"/>
                    <a:gd name="T6" fmla="*/ 4 w 4"/>
                    <a:gd name="T7" fmla="*/ 4 h 8"/>
                    <a:gd name="T8" fmla="*/ 4 w 4"/>
                    <a:gd name="T9" fmla="*/ 6 h 8"/>
                    <a:gd name="T10" fmla="*/ 2 w 4"/>
                    <a:gd name="T11" fmla="*/ 8 h 8"/>
                    <a:gd name="T12" fmla="*/ 2 w 4"/>
                    <a:gd name="T13" fmla="*/ 8 h 8"/>
                    <a:gd name="T14" fmla="*/ 0 w 4"/>
                    <a:gd name="T15" fmla="*/ 8 h 8"/>
                    <a:gd name="T16" fmla="*/ 0 w 4"/>
                    <a:gd name="T17" fmla="*/ 8 h 8"/>
                    <a:gd name="T18" fmla="*/ 0 w 4"/>
                    <a:gd name="T19" fmla="*/ 6 h 8"/>
                    <a:gd name="T20" fmla="*/ 0 w 4"/>
                    <a:gd name="T21" fmla="*/ 4 h 8"/>
                    <a:gd name="T22" fmla="*/ 0 w 4"/>
                    <a:gd name="T23" fmla="*/ 2 h 8"/>
                    <a:gd name="T24" fmla="*/ 0 w 4"/>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8">
                      <a:moveTo>
                        <a:pt x="0" y="0"/>
                      </a:moveTo>
                      <a:lnTo>
                        <a:pt x="2" y="0"/>
                      </a:lnTo>
                      <a:lnTo>
                        <a:pt x="4" y="2"/>
                      </a:lnTo>
                      <a:lnTo>
                        <a:pt x="4" y="4"/>
                      </a:lnTo>
                      <a:lnTo>
                        <a:pt x="4" y="6"/>
                      </a:lnTo>
                      <a:lnTo>
                        <a:pt x="2" y="8"/>
                      </a:lnTo>
                      <a:lnTo>
                        <a:pt x="2" y="8"/>
                      </a:lnTo>
                      <a:lnTo>
                        <a:pt x="0" y="8"/>
                      </a:lnTo>
                      <a:lnTo>
                        <a:pt x="0" y="8"/>
                      </a:lnTo>
                      <a:lnTo>
                        <a:pt x="0" y="6"/>
                      </a:lnTo>
                      <a:lnTo>
                        <a:pt x="0" y="4"/>
                      </a:lnTo>
                      <a:lnTo>
                        <a:pt x="0" y="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71" name="Group 65"/>
              <p:cNvGrpSpPr>
                <a:grpSpLocks/>
              </p:cNvGrpSpPr>
              <p:nvPr/>
            </p:nvGrpSpPr>
            <p:grpSpPr bwMode="auto">
              <a:xfrm>
                <a:off x="5277" y="1575"/>
                <a:ext cx="1" cy="1"/>
                <a:chOff x="5277" y="1575"/>
                <a:chExt cx="1" cy="1"/>
              </a:xfrm>
            </p:grpSpPr>
            <p:sp>
              <p:nvSpPr>
                <p:cNvPr id="682" name="Rectangle 66"/>
                <p:cNvSpPr>
                  <a:spLocks noChangeArrowheads="1"/>
                </p:cNvSpPr>
                <p:nvPr/>
              </p:nvSpPr>
              <p:spPr bwMode="auto">
                <a:xfrm>
                  <a:off x="5277" y="1575"/>
                  <a:ext cx="1" cy="1"/>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3" name="Rectangle 67"/>
                <p:cNvSpPr>
                  <a:spLocks noChangeArrowheads="1"/>
                </p:cNvSpPr>
                <p:nvPr/>
              </p:nvSpPr>
              <p:spPr bwMode="auto">
                <a:xfrm>
                  <a:off x="5277" y="1575"/>
                  <a:ext cx="1" cy="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672" name="Rectangle 68"/>
              <p:cNvSpPr>
                <a:spLocks noChangeArrowheads="1"/>
              </p:cNvSpPr>
              <p:nvPr/>
            </p:nvSpPr>
            <p:spPr bwMode="auto">
              <a:xfrm>
                <a:off x="5277" y="1591"/>
                <a:ext cx="2" cy="4"/>
              </a:xfrm>
              <a:prstGeom prst="rect">
                <a:avLst/>
              </a:prstGeom>
              <a:solidFill>
                <a:srgbClr val="E4E4E4"/>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673" name="Group 69"/>
              <p:cNvGrpSpPr>
                <a:grpSpLocks/>
              </p:cNvGrpSpPr>
              <p:nvPr/>
            </p:nvGrpSpPr>
            <p:grpSpPr bwMode="auto">
              <a:xfrm>
                <a:off x="5265" y="1577"/>
                <a:ext cx="2" cy="1"/>
                <a:chOff x="5265" y="1577"/>
                <a:chExt cx="2" cy="1"/>
              </a:xfrm>
            </p:grpSpPr>
            <p:sp>
              <p:nvSpPr>
                <p:cNvPr id="680" name="Freeform 70"/>
                <p:cNvSpPr>
                  <a:spLocks/>
                </p:cNvSpPr>
                <p:nvPr/>
              </p:nvSpPr>
              <p:spPr bwMode="auto">
                <a:xfrm>
                  <a:off x="5265" y="1577"/>
                  <a:ext cx="2" cy="1"/>
                </a:xfrm>
                <a:custGeom>
                  <a:avLst/>
                  <a:gdLst>
                    <a:gd name="T0" fmla="*/ 0 w 2"/>
                    <a:gd name="T1" fmla="*/ 0 w 2"/>
                    <a:gd name="T2" fmla="*/ 2 w 2"/>
                    <a:gd name="T3" fmla="*/ 2 w 2"/>
                    <a:gd name="T4" fmla="*/ 2 w 2"/>
                    <a:gd name="T5" fmla="*/ 2 w 2"/>
                    <a:gd name="T6" fmla="*/ 0 w 2"/>
                    <a:gd name="T7" fmla="*/ 0 w 2"/>
                    <a:gd name="T8" fmla="*/ 0 w 2"/>
                    <a:gd name="T9"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0" y="0"/>
                      </a:moveTo>
                      <a:lnTo>
                        <a:pt x="0" y="0"/>
                      </a:lnTo>
                      <a:lnTo>
                        <a:pt x="2" y="0"/>
                      </a:lnTo>
                      <a:lnTo>
                        <a:pt x="2" y="0"/>
                      </a:lnTo>
                      <a:lnTo>
                        <a:pt x="2" y="0"/>
                      </a:lnTo>
                      <a:lnTo>
                        <a:pt x="2" y="0"/>
                      </a:lnTo>
                      <a:lnTo>
                        <a:pt x="0" y="0"/>
                      </a:lnTo>
                      <a:lnTo>
                        <a:pt x="0" y="0"/>
                      </a:lnTo>
                      <a:lnTo>
                        <a:pt x="0" y="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81" name="Freeform 71"/>
                <p:cNvSpPr>
                  <a:spLocks/>
                </p:cNvSpPr>
                <p:nvPr/>
              </p:nvSpPr>
              <p:spPr bwMode="auto">
                <a:xfrm>
                  <a:off x="5265" y="1577"/>
                  <a:ext cx="2" cy="1"/>
                </a:xfrm>
                <a:custGeom>
                  <a:avLst/>
                  <a:gdLst>
                    <a:gd name="T0" fmla="*/ 0 w 2"/>
                    <a:gd name="T1" fmla="*/ 0 w 2"/>
                    <a:gd name="T2" fmla="*/ 2 w 2"/>
                    <a:gd name="T3" fmla="*/ 2 w 2"/>
                    <a:gd name="T4" fmla="*/ 2 w 2"/>
                    <a:gd name="T5" fmla="*/ 2 w 2"/>
                    <a:gd name="T6" fmla="*/ 0 w 2"/>
                    <a:gd name="T7" fmla="*/ 0 w 2"/>
                    <a:gd name="T8" fmla="*/ 0 w 2"/>
                    <a:gd name="T9"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0" y="0"/>
                      </a:moveTo>
                      <a:lnTo>
                        <a:pt x="0" y="0"/>
                      </a:lnTo>
                      <a:lnTo>
                        <a:pt x="2" y="0"/>
                      </a:lnTo>
                      <a:lnTo>
                        <a:pt x="2" y="0"/>
                      </a:lnTo>
                      <a:lnTo>
                        <a:pt x="2" y="0"/>
                      </a:lnTo>
                      <a:lnTo>
                        <a:pt x="2" y="0"/>
                      </a:lnTo>
                      <a:lnTo>
                        <a:pt x="0" y="0"/>
                      </a:lnTo>
                      <a:lnTo>
                        <a:pt x="0"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74" name="Group 72"/>
              <p:cNvGrpSpPr>
                <a:grpSpLocks/>
              </p:cNvGrpSpPr>
              <p:nvPr/>
            </p:nvGrpSpPr>
            <p:grpSpPr bwMode="auto">
              <a:xfrm>
                <a:off x="5269" y="1573"/>
                <a:ext cx="1" cy="4"/>
                <a:chOff x="5269" y="1573"/>
                <a:chExt cx="1" cy="4"/>
              </a:xfrm>
            </p:grpSpPr>
            <p:sp>
              <p:nvSpPr>
                <p:cNvPr id="678" name="Freeform 73"/>
                <p:cNvSpPr>
                  <a:spLocks/>
                </p:cNvSpPr>
                <p:nvPr/>
              </p:nvSpPr>
              <p:spPr bwMode="auto">
                <a:xfrm>
                  <a:off x="5269" y="1573"/>
                  <a:ext cx="1" cy="4"/>
                </a:xfrm>
                <a:custGeom>
                  <a:avLst/>
                  <a:gdLst>
                    <a:gd name="T0" fmla="*/ 0 h 4"/>
                    <a:gd name="T1" fmla="*/ 0 h 4"/>
                    <a:gd name="T2" fmla="*/ 0 h 4"/>
                    <a:gd name="T3" fmla="*/ 2 h 4"/>
                    <a:gd name="T4" fmla="*/ 4 h 4"/>
                    <a:gd name="T5" fmla="*/ 4 h 4"/>
                    <a:gd name="T6" fmla="*/ 2 h 4"/>
                    <a:gd name="T7" fmla="*/ 2 h 4"/>
                    <a:gd name="T8"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4">
                      <a:moveTo>
                        <a:pt x="0" y="0"/>
                      </a:moveTo>
                      <a:lnTo>
                        <a:pt x="0" y="0"/>
                      </a:lnTo>
                      <a:lnTo>
                        <a:pt x="0" y="0"/>
                      </a:lnTo>
                      <a:lnTo>
                        <a:pt x="0" y="2"/>
                      </a:lnTo>
                      <a:lnTo>
                        <a:pt x="0" y="4"/>
                      </a:lnTo>
                      <a:lnTo>
                        <a:pt x="0" y="4"/>
                      </a:lnTo>
                      <a:lnTo>
                        <a:pt x="0" y="2"/>
                      </a:lnTo>
                      <a:lnTo>
                        <a:pt x="0" y="2"/>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9" name="Freeform 74"/>
                <p:cNvSpPr>
                  <a:spLocks/>
                </p:cNvSpPr>
                <p:nvPr/>
              </p:nvSpPr>
              <p:spPr bwMode="auto">
                <a:xfrm>
                  <a:off x="5269" y="1573"/>
                  <a:ext cx="1" cy="4"/>
                </a:xfrm>
                <a:custGeom>
                  <a:avLst/>
                  <a:gdLst>
                    <a:gd name="T0" fmla="*/ 0 h 4"/>
                    <a:gd name="T1" fmla="*/ 0 h 4"/>
                    <a:gd name="T2" fmla="*/ 0 h 4"/>
                    <a:gd name="T3" fmla="*/ 2 h 4"/>
                    <a:gd name="T4" fmla="*/ 4 h 4"/>
                    <a:gd name="T5" fmla="*/ 4 h 4"/>
                    <a:gd name="T6" fmla="*/ 2 h 4"/>
                    <a:gd name="T7" fmla="*/ 2 h 4"/>
                    <a:gd name="T8"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4">
                      <a:moveTo>
                        <a:pt x="0" y="0"/>
                      </a:moveTo>
                      <a:lnTo>
                        <a:pt x="0" y="0"/>
                      </a:lnTo>
                      <a:lnTo>
                        <a:pt x="0" y="0"/>
                      </a:lnTo>
                      <a:lnTo>
                        <a:pt x="0" y="2"/>
                      </a:lnTo>
                      <a:lnTo>
                        <a:pt x="0" y="4"/>
                      </a:lnTo>
                      <a:lnTo>
                        <a:pt x="0" y="4"/>
                      </a:lnTo>
                      <a:lnTo>
                        <a:pt x="0" y="2"/>
                      </a:lnTo>
                      <a:lnTo>
                        <a:pt x="0" y="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75" name="Group 75"/>
              <p:cNvGrpSpPr>
                <a:grpSpLocks/>
              </p:cNvGrpSpPr>
              <p:nvPr/>
            </p:nvGrpSpPr>
            <p:grpSpPr bwMode="auto">
              <a:xfrm>
                <a:off x="5269" y="1569"/>
                <a:ext cx="1" cy="2"/>
                <a:chOff x="5269" y="1569"/>
                <a:chExt cx="1" cy="2"/>
              </a:xfrm>
            </p:grpSpPr>
            <p:sp>
              <p:nvSpPr>
                <p:cNvPr id="676" name="Freeform 76"/>
                <p:cNvSpPr>
                  <a:spLocks/>
                </p:cNvSpPr>
                <p:nvPr/>
              </p:nvSpPr>
              <p:spPr bwMode="auto">
                <a:xfrm>
                  <a:off x="5269" y="1569"/>
                  <a:ext cx="1" cy="2"/>
                </a:xfrm>
                <a:custGeom>
                  <a:avLst/>
                  <a:gdLst>
                    <a:gd name="T0" fmla="*/ 0 h 2"/>
                    <a:gd name="T1" fmla="*/ 2 h 2"/>
                    <a:gd name="T2" fmla="*/ 0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0"/>
                      </a:lnTo>
                      <a:lnTo>
                        <a:pt x="0" y="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77" name="Freeform 77"/>
                <p:cNvSpPr>
                  <a:spLocks/>
                </p:cNvSpPr>
                <p:nvPr/>
              </p:nvSpPr>
              <p:spPr bwMode="auto">
                <a:xfrm>
                  <a:off x="5269" y="1569"/>
                  <a:ext cx="1" cy="2"/>
                </a:xfrm>
                <a:custGeom>
                  <a:avLst/>
                  <a:gdLst>
                    <a:gd name="T0" fmla="*/ 0 h 2"/>
                    <a:gd name="T1" fmla="*/ 2 h 2"/>
                    <a:gd name="T2" fmla="*/ 0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03" name="Group 78"/>
            <p:cNvGrpSpPr>
              <a:grpSpLocks/>
            </p:cNvGrpSpPr>
            <p:nvPr/>
          </p:nvGrpSpPr>
          <p:grpSpPr bwMode="auto">
            <a:xfrm>
              <a:off x="5283" y="1567"/>
              <a:ext cx="38" cy="56"/>
              <a:chOff x="5283" y="1567"/>
              <a:chExt cx="38" cy="56"/>
            </a:xfrm>
          </p:grpSpPr>
          <p:sp>
            <p:nvSpPr>
              <p:cNvPr id="667" name="Freeform 79"/>
              <p:cNvSpPr>
                <a:spLocks/>
              </p:cNvSpPr>
              <p:nvPr/>
            </p:nvSpPr>
            <p:spPr bwMode="auto">
              <a:xfrm>
                <a:off x="5283" y="1567"/>
                <a:ext cx="38" cy="56"/>
              </a:xfrm>
              <a:custGeom>
                <a:avLst/>
                <a:gdLst>
                  <a:gd name="T0" fmla="*/ 0 w 38"/>
                  <a:gd name="T1" fmla="*/ 0 h 56"/>
                  <a:gd name="T2" fmla="*/ 0 w 38"/>
                  <a:gd name="T3" fmla="*/ 20 h 56"/>
                  <a:gd name="T4" fmla="*/ 0 w 38"/>
                  <a:gd name="T5" fmla="*/ 22 h 56"/>
                  <a:gd name="T6" fmla="*/ 0 w 38"/>
                  <a:gd name="T7" fmla="*/ 56 h 56"/>
                  <a:gd name="T8" fmla="*/ 38 w 38"/>
                  <a:gd name="T9" fmla="*/ 48 h 56"/>
                  <a:gd name="T10" fmla="*/ 38 w 38"/>
                  <a:gd name="T11" fmla="*/ 0 h 56"/>
                  <a:gd name="T12" fmla="*/ 0 w 3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38" h="56">
                    <a:moveTo>
                      <a:pt x="0" y="0"/>
                    </a:moveTo>
                    <a:lnTo>
                      <a:pt x="0" y="20"/>
                    </a:lnTo>
                    <a:lnTo>
                      <a:pt x="0" y="22"/>
                    </a:lnTo>
                    <a:lnTo>
                      <a:pt x="0" y="56"/>
                    </a:lnTo>
                    <a:lnTo>
                      <a:pt x="38" y="48"/>
                    </a:lnTo>
                    <a:lnTo>
                      <a:pt x="38"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8" name="Freeform 80"/>
              <p:cNvSpPr>
                <a:spLocks/>
              </p:cNvSpPr>
              <p:nvPr/>
            </p:nvSpPr>
            <p:spPr bwMode="auto">
              <a:xfrm>
                <a:off x="5283" y="1567"/>
                <a:ext cx="38" cy="56"/>
              </a:xfrm>
              <a:custGeom>
                <a:avLst/>
                <a:gdLst>
                  <a:gd name="T0" fmla="*/ 0 w 38"/>
                  <a:gd name="T1" fmla="*/ 0 h 56"/>
                  <a:gd name="T2" fmla="*/ 0 w 38"/>
                  <a:gd name="T3" fmla="*/ 20 h 56"/>
                  <a:gd name="T4" fmla="*/ 0 w 38"/>
                  <a:gd name="T5" fmla="*/ 22 h 56"/>
                  <a:gd name="T6" fmla="*/ 0 w 38"/>
                  <a:gd name="T7" fmla="*/ 56 h 56"/>
                  <a:gd name="T8" fmla="*/ 38 w 38"/>
                  <a:gd name="T9" fmla="*/ 48 h 56"/>
                  <a:gd name="T10" fmla="*/ 38 w 38"/>
                  <a:gd name="T11" fmla="*/ 0 h 56"/>
                  <a:gd name="T12" fmla="*/ 0 w 3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38" h="56">
                    <a:moveTo>
                      <a:pt x="0" y="0"/>
                    </a:moveTo>
                    <a:lnTo>
                      <a:pt x="0" y="20"/>
                    </a:lnTo>
                    <a:lnTo>
                      <a:pt x="0" y="22"/>
                    </a:lnTo>
                    <a:lnTo>
                      <a:pt x="0" y="56"/>
                    </a:lnTo>
                    <a:lnTo>
                      <a:pt x="38" y="48"/>
                    </a:lnTo>
                    <a:lnTo>
                      <a:pt x="38"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4" name="Group 81"/>
            <p:cNvGrpSpPr>
              <a:grpSpLocks/>
            </p:cNvGrpSpPr>
            <p:nvPr/>
          </p:nvGrpSpPr>
          <p:grpSpPr bwMode="auto">
            <a:xfrm>
              <a:off x="5283" y="1567"/>
              <a:ext cx="38" cy="56"/>
              <a:chOff x="5283" y="1567"/>
              <a:chExt cx="38" cy="56"/>
            </a:xfrm>
          </p:grpSpPr>
          <p:sp>
            <p:nvSpPr>
              <p:cNvPr id="665" name="Freeform 82"/>
              <p:cNvSpPr>
                <a:spLocks/>
              </p:cNvSpPr>
              <p:nvPr/>
            </p:nvSpPr>
            <p:spPr bwMode="auto">
              <a:xfrm>
                <a:off x="5283" y="1567"/>
                <a:ext cx="38" cy="56"/>
              </a:xfrm>
              <a:custGeom>
                <a:avLst/>
                <a:gdLst>
                  <a:gd name="T0" fmla="*/ 0 w 38"/>
                  <a:gd name="T1" fmla="*/ 0 h 56"/>
                  <a:gd name="T2" fmla="*/ 0 w 38"/>
                  <a:gd name="T3" fmla="*/ 20 h 56"/>
                  <a:gd name="T4" fmla="*/ 0 w 38"/>
                  <a:gd name="T5" fmla="*/ 22 h 56"/>
                  <a:gd name="T6" fmla="*/ 0 w 38"/>
                  <a:gd name="T7" fmla="*/ 56 h 56"/>
                  <a:gd name="T8" fmla="*/ 38 w 38"/>
                  <a:gd name="T9" fmla="*/ 48 h 56"/>
                  <a:gd name="T10" fmla="*/ 38 w 38"/>
                  <a:gd name="T11" fmla="*/ 0 h 56"/>
                  <a:gd name="T12" fmla="*/ 0 w 3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38" h="56">
                    <a:moveTo>
                      <a:pt x="0" y="0"/>
                    </a:moveTo>
                    <a:lnTo>
                      <a:pt x="0" y="20"/>
                    </a:lnTo>
                    <a:lnTo>
                      <a:pt x="0" y="22"/>
                    </a:lnTo>
                    <a:lnTo>
                      <a:pt x="0" y="56"/>
                    </a:lnTo>
                    <a:lnTo>
                      <a:pt x="38" y="48"/>
                    </a:lnTo>
                    <a:lnTo>
                      <a:pt x="38" y="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6" name="Freeform 83"/>
              <p:cNvSpPr>
                <a:spLocks/>
              </p:cNvSpPr>
              <p:nvPr/>
            </p:nvSpPr>
            <p:spPr bwMode="auto">
              <a:xfrm>
                <a:off x="5283" y="1567"/>
                <a:ext cx="38" cy="56"/>
              </a:xfrm>
              <a:custGeom>
                <a:avLst/>
                <a:gdLst>
                  <a:gd name="T0" fmla="*/ 0 w 38"/>
                  <a:gd name="T1" fmla="*/ 0 h 56"/>
                  <a:gd name="T2" fmla="*/ 0 w 38"/>
                  <a:gd name="T3" fmla="*/ 20 h 56"/>
                  <a:gd name="T4" fmla="*/ 0 w 38"/>
                  <a:gd name="T5" fmla="*/ 22 h 56"/>
                  <a:gd name="T6" fmla="*/ 0 w 38"/>
                  <a:gd name="T7" fmla="*/ 56 h 56"/>
                  <a:gd name="T8" fmla="*/ 38 w 38"/>
                  <a:gd name="T9" fmla="*/ 48 h 56"/>
                  <a:gd name="T10" fmla="*/ 38 w 38"/>
                  <a:gd name="T11" fmla="*/ 0 h 56"/>
                  <a:gd name="T12" fmla="*/ 0 w 3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38" h="56">
                    <a:moveTo>
                      <a:pt x="0" y="0"/>
                    </a:moveTo>
                    <a:lnTo>
                      <a:pt x="0" y="20"/>
                    </a:lnTo>
                    <a:lnTo>
                      <a:pt x="0" y="22"/>
                    </a:lnTo>
                    <a:lnTo>
                      <a:pt x="0" y="56"/>
                    </a:lnTo>
                    <a:lnTo>
                      <a:pt x="38" y="48"/>
                    </a:lnTo>
                    <a:lnTo>
                      <a:pt x="38"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5" name="Group 84"/>
            <p:cNvGrpSpPr>
              <a:grpSpLocks/>
            </p:cNvGrpSpPr>
            <p:nvPr/>
          </p:nvGrpSpPr>
          <p:grpSpPr bwMode="auto">
            <a:xfrm>
              <a:off x="5283" y="1567"/>
              <a:ext cx="38" cy="56"/>
              <a:chOff x="5283" y="1567"/>
              <a:chExt cx="38" cy="56"/>
            </a:xfrm>
          </p:grpSpPr>
          <p:grpSp>
            <p:nvGrpSpPr>
              <p:cNvPr id="639" name="Group 85"/>
              <p:cNvGrpSpPr>
                <a:grpSpLocks/>
              </p:cNvGrpSpPr>
              <p:nvPr/>
            </p:nvGrpSpPr>
            <p:grpSpPr bwMode="auto">
              <a:xfrm>
                <a:off x="5283" y="1601"/>
                <a:ext cx="6" cy="22"/>
                <a:chOff x="5283" y="1601"/>
                <a:chExt cx="6" cy="22"/>
              </a:xfrm>
            </p:grpSpPr>
            <p:sp>
              <p:nvSpPr>
                <p:cNvPr id="663" name="Freeform 86"/>
                <p:cNvSpPr>
                  <a:spLocks/>
                </p:cNvSpPr>
                <p:nvPr/>
              </p:nvSpPr>
              <p:spPr bwMode="auto">
                <a:xfrm>
                  <a:off x="5283" y="1601"/>
                  <a:ext cx="6" cy="22"/>
                </a:xfrm>
                <a:custGeom>
                  <a:avLst/>
                  <a:gdLst>
                    <a:gd name="T0" fmla="*/ 0 w 6"/>
                    <a:gd name="T1" fmla="*/ 0 h 22"/>
                    <a:gd name="T2" fmla="*/ 0 w 6"/>
                    <a:gd name="T3" fmla="*/ 22 h 22"/>
                    <a:gd name="T4" fmla="*/ 6 w 6"/>
                    <a:gd name="T5" fmla="*/ 20 h 22"/>
                    <a:gd name="T6" fmla="*/ 6 w 6"/>
                    <a:gd name="T7" fmla="*/ 0 h 22"/>
                    <a:gd name="T8" fmla="*/ 0 w 6"/>
                    <a:gd name="T9" fmla="*/ 0 h 22"/>
                  </a:gdLst>
                  <a:ahLst/>
                  <a:cxnLst>
                    <a:cxn ang="0">
                      <a:pos x="T0" y="T1"/>
                    </a:cxn>
                    <a:cxn ang="0">
                      <a:pos x="T2" y="T3"/>
                    </a:cxn>
                    <a:cxn ang="0">
                      <a:pos x="T4" y="T5"/>
                    </a:cxn>
                    <a:cxn ang="0">
                      <a:pos x="T6" y="T7"/>
                    </a:cxn>
                    <a:cxn ang="0">
                      <a:pos x="T8" y="T9"/>
                    </a:cxn>
                  </a:cxnLst>
                  <a:rect l="0" t="0" r="r" b="b"/>
                  <a:pathLst>
                    <a:path w="6" h="22">
                      <a:moveTo>
                        <a:pt x="0" y="0"/>
                      </a:moveTo>
                      <a:lnTo>
                        <a:pt x="0" y="22"/>
                      </a:lnTo>
                      <a:lnTo>
                        <a:pt x="6" y="20"/>
                      </a:lnTo>
                      <a:lnTo>
                        <a:pt x="6"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4" name="Freeform 87"/>
                <p:cNvSpPr>
                  <a:spLocks/>
                </p:cNvSpPr>
                <p:nvPr/>
              </p:nvSpPr>
              <p:spPr bwMode="auto">
                <a:xfrm>
                  <a:off x="5283" y="1601"/>
                  <a:ext cx="6" cy="22"/>
                </a:xfrm>
                <a:custGeom>
                  <a:avLst/>
                  <a:gdLst>
                    <a:gd name="T0" fmla="*/ 0 w 6"/>
                    <a:gd name="T1" fmla="*/ 0 h 22"/>
                    <a:gd name="T2" fmla="*/ 0 w 6"/>
                    <a:gd name="T3" fmla="*/ 22 h 22"/>
                    <a:gd name="T4" fmla="*/ 6 w 6"/>
                    <a:gd name="T5" fmla="*/ 20 h 22"/>
                    <a:gd name="T6" fmla="*/ 6 w 6"/>
                    <a:gd name="T7" fmla="*/ 0 h 22"/>
                    <a:gd name="T8" fmla="*/ 0 w 6"/>
                    <a:gd name="T9" fmla="*/ 0 h 22"/>
                  </a:gdLst>
                  <a:ahLst/>
                  <a:cxnLst>
                    <a:cxn ang="0">
                      <a:pos x="T0" y="T1"/>
                    </a:cxn>
                    <a:cxn ang="0">
                      <a:pos x="T2" y="T3"/>
                    </a:cxn>
                    <a:cxn ang="0">
                      <a:pos x="T4" y="T5"/>
                    </a:cxn>
                    <a:cxn ang="0">
                      <a:pos x="T6" y="T7"/>
                    </a:cxn>
                    <a:cxn ang="0">
                      <a:pos x="T8" y="T9"/>
                    </a:cxn>
                  </a:cxnLst>
                  <a:rect l="0" t="0" r="r" b="b"/>
                  <a:pathLst>
                    <a:path w="6" h="22">
                      <a:moveTo>
                        <a:pt x="0" y="0"/>
                      </a:moveTo>
                      <a:lnTo>
                        <a:pt x="0" y="22"/>
                      </a:lnTo>
                      <a:lnTo>
                        <a:pt x="6" y="20"/>
                      </a:lnTo>
                      <a:lnTo>
                        <a:pt x="6"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40" name="Group 88"/>
              <p:cNvGrpSpPr>
                <a:grpSpLocks/>
              </p:cNvGrpSpPr>
              <p:nvPr/>
            </p:nvGrpSpPr>
            <p:grpSpPr bwMode="auto">
              <a:xfrm>
                <a:off x="5283" y="1589"/>
                <a:ext cx="6" cy="8"/>
                <a:chOff x="5283" y="1589"/>
                <a:chExt cx="6" cy="8"/>
              </a:xfrm>
            </p:grpSpPr>
            <p:sp>
              <p:nvSpPr>
                <p:cNvPr id="661" name="Rectangle 89"/>
                <p:cNvSpPr>
                  <a:spLocks noChangeArrowheads="1"/>
                </p:cNvSpPr>
                <p:nvPr/>
              </p:nvSpPr>
              <p:spPr bwMode="auto">
                <a:xfrm>
                  <a:off x="5283" y="1589"/>
                  <a:ext cx="6"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2" name="Rectangle 90"/>
                <p:cNvSpPr>
                  <a:spLocks noChangeArrowheads="1"/>
                </p:cNvSpPr>
                <p:nvPr/>
              </p:nvSpPr>
              <p:spPr bwMode="auto">
                <a:xfrm>
                  <a:off x="5283" y="1589"/>
                  <a:ext cx="6"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41" name="Group 91"/>
              <p:cNvGrpSpPr>
                <a:grpSpLocks/>
              </p:cNvGrpSpPr>
              <p:nvPr/>
            </p:nvGrpSpPr>
            <p:grpSpPr bwMode="auto">
              <a:xfrm>
                <a:off x="5283" y="1567"/>
                <a:ext cx="6" cy="20"/>
                <a:chOff x="5283" y="1567"/>
                <a:chExt cx="6" cy="20"/>
              </a:xfrm>
            </p:grpSpPr>
            <p:grpSp>
              <p:nvGrpSpPr>
                <p:cNvPr id="655" name="Group 92"/>
                <p:cNvGrpSpPr>
                  <a:grpSpLocks/>
                </p:cNvGrpSpPr>
                <p:nvPr/>
              </p:nvGrpSpPr>
              <p:grpSpPr bwMode="auto">
                <a:xfrm>
                  <a:off x="5283" y="1567"/>
                  <a:ext cx="6" cy="20"/>
                  <a:chOff x="5283" y="1567"/>
                  <a:chExt cx="6" cy="20"/>
                </a:xfrm>
              </p:grpSpPr>
              <p:sp>
                <p:nvSpPr>
                  <p:cNvPr id="659" name="Freeform 93"/>
                  <p:cNvSpPr>
                    <a:spLocks/>
                  </p:cNvSpPr>
                  <p:nvPr/>
                </p:nvSpPr>
                <p:spPr bwMode="auto">
                  <a:xfrm>
                    <a:off x="5283" y="1567"/>
                    <a:ext cx="6" cy="20"/>
                  </a:xfrm>
                  <a:custGeom>
                    <a:avLst/>
                    <a:gdLst>
                      <a:gd name="T0" fmla="*/ 6 w 6"/>
                      <a:gd name="T1" fmla="*/ 0 h 20"/>
                      <a:gd name="T2" fmla="*/ 6 w 6"/>
                      <a:gd name="T3" fmla="*/ 18 h 20"/>
                      <a:gd name="T4" fmla="*/ 6 w 6"/>
                      <a:gd name="T5" fmla="*/ 20 h 20"/>
                      <a:gd name="T6" fmla="*/ 2 w 6"/>
                      <a:gd name="T7" fmla="*/ 20 h 20"/>
                      <a:gd name="T8" fmla="*/ 0 w 6"/>
                      <a:gd name="T9" fmla="*/ 20 h 20"/>
                      <a:gd name="T10" fmla="*/ 0 w 6"/>
                      <a:gd name="T11" fmla="*/ 0 h 20"/>
                      <a:gd name="T12" fmla="*/ 6 w 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6" y="0"/>
                        </a:moveTo>
                        <a:lnTo>
                          <a:pt x="6" y="18"/>
                        </a:lnTo>
                        <a:lnTo>
                          <a:pt x="6" y="20"/>
                        </a:lnTo>
                        <a:lnTo>
                          <a:pt x="2" y="20"/>
                        </a:lnTo>
                        <a:lnTo>
                          <a:pt x="0" y="20"/>
                        </a:lnTo>
                        <a:lnTo>
                          <a:pt x="0" y="0"/>
                        </a:lnTo>
                        <a:lnTo>
                          <a:pt x="6"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60" name="Freeform 94"/>
                  <p:cNvSpPr>
                    <a:spLocks/>
                  </p:cNvSpPr>
                  <p:nvPr/>
                </p:nvSpPr>
                <p:spPr bwMode="auto">
                  <a:xfrm>
                    <a:off x="5283" y="1567"/>
                    <a:ext cx="6" cy="20"/>
                  </a:xfrm>
                  <a:custGeom>
                    <a:avLst/>
                    <a:gdLst>
                      <a:gd name="T0" fmla="*/ 6 w 6"/>
                      <a:gd name="T1" fmla="*/ 0 h 20"/>
                      <a:gd name="T2" fmla="*/ 6 w 6"/>
                      <a:gd name="T3" fmla="*/ 18 h 20"/>
                      <a:gd name="T4" fmla="*/ 6 w 6"/>
                      <a:gd name="T5" fmla="*/ 20 h 20"/>
                      <a:gd name="T6" fmla="*/ 2 w 6"/>
                      <a:gd name="T7" fmla="*/ 20 h 20"/>
                      <a:gd name="T8" fmla="*/ 0 w 6"/>
                      <a:gd name="T9" fmla="*/ 20 h 20"/>
                      <a:gd name="T10" fmla="*/ 0 w 6"/>
                      <a:gd name="T11" fmla="*/ 0 h 20"/>
                      <a:gd name="T12" fmla="*/ 6 w 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6" y="0"/>
                        </a:moveTo>
                        <a:lnTo>
                          <a:pt x="6" y="18"/>
                        </a:lnTo>
                        <a:lnTo>
                          <a:pt x="6" y="20"/>
                        </a:lnTo>
                        <a:lnTo>
                          <a:pt x="2" y="20"/>
                        </a:lnTo>
                        <a:lnTo>
                          <a:pt x="0" y="20"/>
                        </a:lnTo>
                        <a:lnTo>
                          <a:pt x="0" y="0"/>
                        </a:lnTo>
                        <a:lnTo>
                          <a:pt x="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56" name="Group 95"/>
                <p:cNvGrpSpPr>
                  <a:grpSpLocks/>
                </p:cNvGrpSpPr>
                <p:nvPr/>
              </p:nvGrpSpPr>
              <p:grpSpPr bwMode="auto">
                <a:xfrm>
                  <a:off x="5283" y="1567"/>
                  <a:ext cx="6" cy="20"/>
                  <a:chOff x="5283" y="1567"/>
                  <a:chExt cx="6" cy="20"/>
                </a:xfrm>
              </p:grpSpPr>
              <p:sp>
                <p:nvSpPr>
                  <p:cNvPr id="657" name="Freeform 96"/>
                  <p:cNvSpPr>
                    <a:spLocks/>
                  </p:cNvSpPr>
                  <p:nvPr/>
                </p:nvSpPr>
                <p:spPr bwMode="auto">
                  <a:xfrm>
                    <a:off x="5283" y="1567"/>
                    <a:ext cx="6" cy="20"/>
                  </a:xfrm>
                  <a:custGeom>
                    <a:avLst/>
                    <a:gdLst>
                      <a:gd name="T0" fmla="*/ 6 w 6"/>
                      <a:gd name="T1" fmla="*/ 0 h 20"/>
                      <a:gd name="T2" fmla="*/ 6 w 6"/>
                      <a:gd name="T3" fmla="*/ 18 h 20"/>
                      <a:gd name="T4" fmla="*/ 6 w 6"/>
                      <a:gd name="T5" fmla="*/ 20 h 20"/>
                      <a:gd name="T6" fmla="*/ 2 w 6"/>
                      <a:gd name="T7" fmla="*/ 20 h 20"/>
                      <a:gd name="T8" fmla="*/ 0 w 6"/>
                      <a:gd name="T9" fmla="*/ 20 h 20"/>
                      <a:gd name="T10" fmla="*/ 0 w 6"/>
                      <a:gd name="T11" fmla="*/ 0 h 20"/>
                      <a:gd name="T12" fmla="*/ 6 w 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6" y="0"/>
                        </a:moveTo>
                        <a:lnTo>
                          <a:pt x="6" y="18"/>
                        </a:lnTo>
                        <a:lnTo>
                          <a:pt x="6" y="20"/>
                        </a:lnTo>
                        <a:lnTo>
                          <a:pt x="2" y="20"/>
                        </a:lnTo>
                        <a:lnTo>
                          <a:pt x="0" y="20"/>
                        </a:lnTo>
                        <a:lnTo>
                          <a:pt x="0" y="0"/>
                        </a:lnTo>
                        <a:lnTo>
                          <a:pt x="6"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58" name="Freeform 97"/>
                  <p:cNvSpPr>
                    <a:spLocks/>
                  </p:cNvSpPr>
                  <p:nvPr/>
                </p:nvSpPr>
                <p:spPr bwMode="auto">
                  <a:xfrm>
                    <a:off x="5283" y="1567"/>
                    <a:ext cx="6" cy="20"/>
                  </a:xfrm>
                  <a:custGeom>
                    <a:avLst/>
                    <a:gdLst>
                      <a:gd name="T0" fmla="*/ 6 w 6"/>
                      <a:gd name="T1" fmla="*/ 0 h 20"/>
                      <a:gd name="T2" fmla="*/ 6 w 6"/>
                      <a:gd name="T3" fmla="*/ 18 h 20"/>
                      <a:gd name="T4" fmla="*/ 6 w 6"/>
                      <a:gd name="T5" fmla="*/ 20 h 20"/>
                      <a:gd name="T6" fmla="*/ 2 w 6"/>
                      <a:gd name="T7" fmla="*/ 20 h 20"/>
                      <a:gd name="T8" fmla="*/ 0 w 6"/>
                      <a:gd name="T9" fmla="*/ 20 h 20"/>
                      <a:gd name="T10" fmla="*/ 0 w 6"/>
                      <a:gd name="T11" fmla="*/ 0 h 20"/>
                      <a:gd name="T12" fmla="*/ 6 w 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6" y="0"/>
                        </a:moveTo>
                        <a:lnTo>
                          <a:pt x="6" y="18"/>
                        </a:lnTo>
                        <a:lnTo>
                          <a:pt x="6" y="20"/>
                        </a:lnTo>
                        <a:lnTo>
                          <a:pt x="2" y="20"/>
                        </a:lnTo>
                        <a:lnTo>
                          <a:pt x="0" y="20"/>
                        </a:lnTo>
                        <a:lnTo>
                          <a:pt x="0" y="0"/>
                        </a:lnTo>
                        <a:lnTo>
                          <a:pt x="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42" name="Group 98"/>
              <p:cNvGrpSpPr>
                <a:grpSpLocks/>
              </p:cNvGrpSpPr>
              <p:nvPr/>
            </p:nvGrpSpPr>
            <p:grpSpPr bwMode="auto">
              <a:xfrm>
                <a:off x="5307" y="1601"/>
                <a:ext cx="4" cy="7"/>
                <a:chOff x="5307" y="1601"/>
                <a:chExt cx="4" cy="7"/>
              </a:xfrm>
            </p:grpSpPr>
            <p:grpSp>
              <p:nvGrpSpPr>
                <p:cNvPr id="649" name="Group 99"/>
                <p:cNvGrpSpPr>
                  <a:grpSpLocks/>
                </p:cNvGrpSpPr>
                <p:nvPr/>
              </p:nvGrpSpPr>
              <p:grpSpPr bwMode="auto">
                <a:xfrm>
                  <a:off x="5307" y="1601"/>
                  <a:ext cx="2" cy="2"/>
                  <a:chOff x="5307" y="1601"/>
                  <a:chExt cx="2" cy="2"/>
                </a:xfrm>
              </p:grpSpPr>
              <p:sp>
                <p:nvSpPr>
                  <p:cNvPr id="653" name="Freeform 100"/>
                  <p:cNvSpPr>
                    <a:spLocks/>
                  </p:cNvSpPr>
                  <p:nvPr/>
                </p:nvSpPr>
                <p:spPr bwMode="auto">
                  <a:xfrm>
                    <a:off x="5307" y="1601"/>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0 w 2"/>
                      <a:gd name="T11" fmla="*/ 2 h 2"/>
                      <a:gd name="T12" fmla="*/ 2 w 2"/>
                      <a:gd name="T13" fmla="*/ 2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2"/>
                        </a:lnTo>
                        <a:lnTo>
                          <a:pt x="0" y="2"/>
                        </a:lnTo>
                        <a:lnTo>
                          <a:pt x="0" y="2"/>
                        </a:lnTo>
                        <a:lnTo>
                          <a:pt x="2" y="2"/>
                        </a:lnTo>
                        <a:lnTo>
                          <a:pt x="2"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54" name="Freeform 101"/>
                  <p:cNvSpPr>
                    <a:spLocks/>
                  </p:cNvSpPr>
                  <p:nvPr/>
                </p:nvSpPr>
                <p:spPr bwMode="auto">
                  <a:xfrm>
                    <a:off x="5307" y="1601"/>
                    <a:ext cx="2" cy="2"/>
                  </a:xfrm>
                  <a:custGeom>
                    <a:avLst/>
                    <a:gdLst>
                      <a:gd name="T0" fmla="*/ 2 w 2"/>
                      <a:gd name="T1" fmla="*/ 0 h 2"/>
                      <a:gd name="T2" fmla="*/ 2 w 2"/>
                      <a:gd name="T3" fmla="*/ 0 h 2"/>
                      <a:gd name="T4" fmla="*/ 0 w 2"/>
                      <a:gd name="T5" fmla="*/ 0 h 2"/>
                      <a:gd name="T6" fmla="*/ 0 w 2"/>
                      <a:gd name="T7" fmla="*/ 2 h 2"/>
                      <a:gd name="T8" fmla="*/ 0 w 2"/>
                      <a:gd name="T9" fmla="*/ 2 h 2"/>
                      <a:gd name="T10" fmla="*/ 0 w 2"/>
                      <a:gd name="T11" fmla="*/ 2 h 2"/>
                      <a:gd name="T12" fmla="*/ 2 w 2"/>
                      <a:gd name="T13" fmla="*/ 2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2"/>
                        </a:lnTo>
                        <a:lnTo>
                          <a:pt x="0" y="2"/>
                        </a:lnTo>
                        <a:lnTo>
                          <a:pt x="0" y="2"/>
                        </a:lnTo>
                        <a:lnTo>
                          <a:pt x="2" y="2"/>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50" name="Group 102"/>
                <p:cNvGrpSpPr>
                  <a:grpSpLocks/>
                </p:cNvGrpSpPr>
                <p:nvPr/>
              </p:nvGrpSpPr>
              <p:grpSpPr bwMode="auto">
                <a:xfrm>
                  <a:off x="5309" y="1607"/>
                  <a:ext cx="2" cy="1"/>
                  <a:chOff x="5309" y="1607"/>
                  <a:chExt cx="2" cy="1"/>
                </a:xfrm>
              </p:grpSpPr>
              <p:sp>
                <p:nvSpPr>
                  <p:cNvPr id="651" name="Freeform 103"/>
                  <p:cNvSpPr>
                    <a:spLocks/>
                  </p:cNvSpPr>
                  <p:nvPr/>
                </p:nvSpPr>
                <p:spPr bwMode="auto">
                  <a:xfrm>
                    <a:off x="5309" y="1607"/>
                    <a:ext cx="2" cy="1"/>
                  </a:xfrm>
                  <a:custGeom>
                    <a:avLst/>
                    <a:gdLst>
                      <a:gd name="T0" fmla="*/ 0 w 2"/>
                      <a:gd name="T1" fmla="*/ 0 w 2"/>
                      <a:gd name="T2" fmla="*/ 0 w 2"/>
                      <a:gd name="T3" fmla="*/ 0 w 2"/>
                      <a:gd name="T4" fmla="*/ 2 w 2"/>
                      <a:gd name="T5" fmla="*/ 2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0" y="0"/>
                        </a:lnTo>
                        <a:lnTo>
                          <a:pt x="2" y="0"/>
                        </a:lnTo>
                        <a:lnTo>
                          <a:pt x="2" y="0"/>
                        </a:lnTo>
                        <a:lnTo>
                          <a:pt x="0" y="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52" name="Freeform 104"/>
                  <p:cNvSpPr>
                    <a:spLocks/>
                  </p:cNvSpPr>
                  <p:nvPr/>
                </p:nvSpPr>
                <p:spPr bwMode="auto">
                  <a:xfrm>
                    <a:off x="5309" y="1607"/>
                    <a:ext cx="2" cy="1"/>
                  </a:xfrm>
                  <a:custGeom>
                    <a:avLst/>
                    <a:gdLst>
                      <a:gd name="T0" fmla="*/ 0 w 2"/>
                      <a:gd name="T1" fmla="*/ 0 w 2"/>
                      <a:gd name="T2" fmla="*/ 0 w 2"/>
                      <a:gd name="T3" fmla="*/ 0 w 2"/>
                      <a:gd name="T4" fmla="*/ 2 w 2"/>
                      <a:gd name="T5" fmla="*/ 2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0" y="0"/>
                        </a:lnTo>
                        <a:lnTo>
                          <a:pt x="2" y="0"/>
                        </a:lnTo>
                        <a:lnTo>
                          <a:pt x="2"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43" name="Group 105"/>
              <p:cNvGrpSpPr>
                <a:grpSpLocks/>
              </p:cNvGrpSpPr>
              <p:nvPr/>
            </p:nvGrpSpPr>
            <p:grpSpPr bwMode="auto">
              <a:xfrm>
                <a:off x="5309" y="1579"/>
                <a:ext cx="2" cy="2"/>
                <a:chOff x="5309" y="1579"/>
                <a:chExt cx="2" cy="2"/>
              </a:xfrm>
            </p:grpSpPr>
            <p:sp>
              <p:nvSpPr>
                <p:cNvPr id="647" name="Rectangle 106"/>
                <p:cNvSpPr>
                  <a:spLocks noChangeArrowheads="1"/>
                </p:cNvSpPr>
                <p:nvPr/>
              </p:nvSpPr>
              <p:spPr bwMode="auto">
                <a:xfrm>
                  <a:off x="5309" y="1579"/>
                  <a:ext cx="2"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48" name="Rectangle 107"/>
                <p:cNvSpPr>
                  <a:spLocks noChangeArrowheads="1"/>
                </p:cNvSpPr>
                <p:nvPr/>
              </p:nvSpPr>
              <p:spPr bwMode="auto">
                <a:xfrm>
                  <a:off x="5309" y="1579"/>
                  <a:ext cx="2" cy="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44" name="Group 108"/>
              <p:cNvGrpSpPr>
                <a:grpSpLocks/>
              </p:cNvGrpSpPr>
              <p:nvPr/>
            </p:nvGrpSpPr>
            <p:grpSpPr bwMode="auto">
              <a:xfrm>
                <a:off x="5317" y="1579"/>
                <a:ext cx="4" cy="8"/>
                <a:chOff x="5317" y="1579"/>
                <a:chExt cx="4" cy="8"/>
              </a:xfrm>
            </p:grpSpPr>
            <p:sp>
              <p:nvSpPr>
                <p:cNvPr id="645" name="Freeform 109"/>
                <p:cNvSpPr>
                  <a:spLocks/>
                </p:cNvSpPr>
                <p:nvPr/>
              </p:nvSpPr>
              <p:spPr bwMode="auto">
                <a:xfrm>
                  <a:off x="5317" y="1579"/>
                  <a:ext cx="4" cy="8"/>
                </a:xfrm>
                <a:custGeom>
                  <a:avLst/>
                  <a:gdLst>
                    <a:gd name="T0" fmla="*/ 2 w 4"/>
                    <a:gd name="T1" fmla="*/ 0 h 8"/>
                    <a:gd name="T2" fmla="*/ 4 w 4"/>
                    <a:gd name="T3" fmla="*/ 0 h 8"/>
                    <a:gd name="T4" fmla="*/ 4 w 4"/>
                    <a:gd name="T5" fmla="*/ 2 h 8"/>
                    <a:gd name="T6" fmla="*/ 4 w 4"/>
                    <a:gd name="T7" fmla="*/ 6 h 8"/>
                    <a:gd name="T8" fmla="*/ 4 w 4"/>
                    <a:gd name="T9" fmla="*/ 6 h 8"/>
                    <a:gd name="T10" fmla="*/ 2 w 4"/>
                    <a:gd name="T11" fmla="*/ 8 h 8"/>
                    <a:gd name="T12" fmla="*/ 2 w 4"/>
                    <a:gd name="T13" fmla="*/ 6 h 8"/>
                    <a:gd name="T14" fmla="*/ 4 w 4"/>
                    <a:gd name="T15" fmla="*/ 6 h 8"/>
                    <a:gd name="T16" fmla="*/ 2 w 4"/>
                    <a:gd name="T17" fmla="*/ 4 h 8"/>
                    <a:gd name="T18" fmla="*/ 0 w 4"/>
                    <a:gd name="T19" fmla="*/ 4 h 8"/>
                    <a:gd name="T20" fmla="*/ 0 w 4"/>
                    <a:gd name="T21" fmla="*/ 4 h 8"/>
                    <a:gd name="T22" fmla="*/ 0 w 4"/>
                    <a:gd name="T23" fmla="*/ 2 h 8"/>
                    <a:gd name="T24" fmla="*/ 0 w 4"/>
                    <a:gd name="T25" fmla="*/ 2 h 8"/>
                    <a:gd name="T26" fmla="*/ 2 w 4"/>
                    <a:gd name="T27" fmla="*/ 2 h 8"/>
                    <a:gd name="T28" fmla="*/ 2 w 4"/>
                    <a:gd name="T29" fmla="*/ 4 h 8"/>
                    <a:gd name="T30" fmla="*/ 4 w 4"/>
                    <a:gd name="T31" fmla="*/ 4 h 8"/>
                    <a:gd name="T32" fmla="*/ 4 w 4"/>
                    <a:gd name="T33" fmla="*/ 2 h 8"/>
                    <a:gd name="T34" fmla="*/ 2 w 4"/>
                    <a:gd name="T35" fmla="*/ 0 h 8"/>
                    <a:gd name="T36" fmla="*/ 2 w 4"/>
                    <a:gd name="T37" fmla="*/ 0 h 8"/>
                    <a:gd name="T38" fmla="*/ 2 w 4"/>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8">
                      <a:moveTo>
                        <a:pt x="2" y="0"/>
                      </a:moveTo>
                      <a:lnTo>
                        <a:pt x="4" y="0"/>
                      </a:lnTo>
                      <a:lnTo>
                        <a:pt x="4" y="2"/>
                      </a:lnTo>
                      <a:lnTo>
                        <a:pt x="4" y="6"/>
                      </a:lnTo>
                      <a:lnTo>
                        <a:pt x="4" y="6"/>
                      </a:lnTo>
                      <a:lnTo>
                        <a:pt x="2" y="8"/>
                      </a:lnTo>
                      <a:lnTo>
                        <a:pt x="2" y="6"/>
                      </a:lnTo>
                      <a:lnTo>
                        <a:pt x="4" y="6"/>
                      </a:lnTo>
                      <a:lnTo>
                        <a:pt x="2" y="4"/>
                      </a:lnTo>
                      <a:lnTo>
                        <a:pt x="0" y="4"/>
                      </a:lnTo>
                      <a:lnTo>
                        <a:pt x="0" y="4"/>
                      </a:lnTo>
                      <a:lnTo>
                        <a:pt x="0" y="2"/>
                      </a:lnTo>
                      <a:lnTo>
                        <a:pt x="0" y="2"/>
                      </a:lnTo>
                      <a:lnTo>
                        <a:pt x="2" y="2"/>
                      </a:lnTo>
                      <a:lnTo>
                        <a:pt x="2" y="4"/>
                      </a:lnTo>
                      <a:lnTo>
                        <a:pt x="4" y="4"/>
                      </a:lnTo>
                      <a:lnTo>
                        <a:pt x="4" y="2"/>
                      </a:lnTo>
                      <a:lnTo>
                        <a:pt x="2" y="0"/>
                      </a:lnTo>
                      <a:lnTo>
                        <a:pt x="2"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46" name="Freeform 110"/>
                <p:cNvSpPr>
                  <a:spLocks/>
                </p:cNvSpPr>
                <p:nvPr/>
              </p:nvSpPr>
              <p:spPr bwMode="auto">
                <a:xfrm>
                  <a:off x="5317" y="1579"/>
                  <a:ext cx="4" cy="8"/>
                </a:xfrm>
                <a:custGeom>
                  <a:avLst/>
                  <a:gdLst>
                    <a:gd name="T0" fmla="*/ 2 w 4"/>
                    <a:gd name="T1" fmla="*/ 0 h 8"/>
                    <a:gd name="T2" fmla="*/ 4 w 4"/>
                    <a:gd name="T3" fmla="*/ 0 h 8"/>
                    <a:gd name="T4" fmla="*/ 4 w 4"/>
                    <a:gd name="T5" fmla="*/ 2 h 8"/>
                    <a:gd name="T6" fmla="*/ 4 w 4"/>
                    <a:gd name="T7" fmla="*/ 6 h 8"/>
                    <a:gd name="T8" fmla="*/ 4 w 4"/>
                    <a:gd name="T9" fmla="*/ 6 h 8"/>
                    <a:gd name="T10" fmla="*/ 2 w 4"/>
                    <a:gd name="T11" fmla="*/ 8 h 8"/>
                    <a:gd name="T12" fmla="*/ 2 w 4"/>
                    <a:gd name="T13" fmla="*/ 6 h 8"/>
                    <a:gd name="T14" fmla="*/ 4 w 4"/>
                    <a:gd name="T15" fmla="*/ 6 h 8"/>
                    <a:gd name="T16" fmla="*/ 2 w 4"/>
                    <a:gd name="T17" fmla="*/ 4 h 8"/>
                    <a:gd name="T18" fmla="*/ 0 w 4"/>
                    <a:gd name="T19" fmla="*/ 4 h 8"/>
                    <a:gd name="T20" fmla="*/ 0 w 4"/>
                    <a:gd name="T21" fmla="*/ 4 h 8"/>
                    <a:gd name="T22" fmla="*/ 0 w 4"/>
                    <a:gd name="T23" fmla="*/ 2 h 8"/>
                    <a:gd name="T24" fmla="*/ 0 w 4"/>
                    <a:gd name="T25" fmla="*/ 2 h 8"/>
                    <a:gd name="T26" fmla="*/ 2 w 4"/>
                    <a:gd name="T27" fmla="*/ 2 h 8"/>
                    <a:gd name="T28" fmla="*/ 2 w 4"/>
                    <a:gd name="T29" fmla="*/ 4 h 8"/>
                    <a:gd name="T30" fmla="*/ 4 w 4"/>
                    <a:gd name="T31" fmla="*/ 4 h 8"/>
                    <a:gd name="T32" fmla="*/ 4 w 4"/>
                    <a:gd name="T33" fmla="*/ 2 h 8"/>
                    <a:gd name="T34" fmla="*/ 2 w 4"/>
                    <a:gd name="T35" fmla="*/ 0 h 8"/>
                    <a:gd name="T36" fmla="*/ 2 w 4"/>
                    <a:gd name="T37" fmla="*/ 0 h 8"/>
                    <a:gd name="T38" fmla="*/ 2 w 4"/>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8">
                      <a:moveTo>
                        <a:pt x="2" y="0"/>
                      </a:moveTo>
                      <a:lnTo>
                        <a:pt x="4" y="0"/>
                      </a:lnTo>
                      <a:lnTo>
                        <a:pt x="4" y="2"/>
                      </a:lnTo>
                      <a:lnTo>
                        <a:pt x="4" y="6"/>
                      </a:lnTo>
                      <a:lnTo>
                        <a:pt x="4" y="6"/>
                      </a:lnTo>
                      <a:lnTo>
                        <a:pt x="2" y="8"/>
                      </a:lnTo>
                      <a:lnTo>
                        <a:pt x="2" y="6"/>
                      </a:lnTo>
                      <a:lnTo>
                        <a:pt x="4" y="6"/>
                      </a:lnTo>
                      <a:lnTo>
                        <a:pt x="2" y="4"/>
                      </a:lnTo>
                      <a:lnTo>
                        <a:pt x="0" y="4"/>
                      </a:lnTo>
                      <a:lnTo>
                        <a:pt x="0" y="4"/>
                      </a:lnTo>
                      <a:lnTo>
                        <a:pt x="0" y="2"/>
                      </a:lnTo>
                      <a:lnTo>
                        <a:pt x="0" y="2"/>
                      </a:lnTo>
                      <a:lnTo>
                        <a:pt x="2" y="2"/>
                      </a:lnTo>
                      <a:lnTo>
                        <a:pt x="2" y="4"/>
                      </a:lnTo>
                      <a:lnTo>
                        <a:pt x="4" y="4"/>
                      </a:lnTo>
                      <a:lnTo>
                        <a:pt x="4" y="2"/>
                      </a:lnTo>
                      <a:lnTo>
                        <a:pt x="2" y="0"/>
                      </a:lnTo>
                      <a:lnTo>
                        <a:pt x="2"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06" name="Group 111"/>
            <p:cNvGrpSpPr>
              <a:grpSpLocks/>
            </p:cNvGrpSpPr>
            <p:nvPr/>
          </p:nvGrpSpPr>
          <p:grpSpPr bwMode="auto">
            <a:xfrm>
              <a:off x="5323" y="1601"/>
              <a:ext cx="68" cy="32"/>
              <a:chOff x="5323" y="1601"/>
              <a:chExt cx="68" cy="32"/>
            </a:xfrm>
          </p:grpSpPr>
          <p:grpSp>
            <p:nvGrpSpPr>
              <p:cNvPr id="633" name="Group 112"/>
              <p:cNvGrpSpPr>
                <a:grpSpLocks/>
              </p:cNvGrpSpPr>
              <p:nvPr/>
            </p:nvGrpSpPr>
            <p:grpSpPr bwMode="auto">
              <a:xfrm>
                <a:off x="5323" y="1601"/>
                <a:ext cx="68" cy="32"/>
                <a:chOff x="5323" y="1601"/>
                <a:chExt cx="68" cy="32"/>
              </a:xfrm>
            </p:grpSpPr>
            <p:sp>
              <p:nvSpPr>
                <p:cNvPr id="637" name="Freeform 113"/>
                <p:cNvSpPr>
                  <a:spLocks/>
                </p:cNvSpPr>
                <p:nvPr/>
              </p:nvSpPr>
              <p:spPr bwMode="auto">
                <a:xfrm>
                  <a:off x="5323" y="1601"/>
                  <a:ext cx="68" cy="32"/>
                </a:xfrm>
                <a:custGeom>
                  <a:avLst/>
                  <a:gdLst>
                    <a:gd name="T0" fmla="*/ 0 w 68"/>
                    <a:gd name="T1" fmla="*/ 14 h 32"/>
                    <a:gd name="T2" fmla="*/ 0 w 68"/>
                    <a:gd name="T3" fmla="*/ 32 h 32"/>
                    <a:gd name="T4" fmla="*/ 68 w 68"/>
                    <a:gd name="T5" fmla="*/ 10 h 32"/>
                    <a:gd name="T6" fmla="*/ 68 w 68"/>
                    <a:gd name="T7" fmla="*/ 0 h 32"/>
                    <a:gd name="T8" fmla="*/ 0 w 68"/>
                    <a:gd name="T9" fmla="*/ 14 h 32"/>
                  </a:gdLst>
                  <a:ahLst/>
                  <a:cxnLst>
                    <a:cxn ang="0">
                      <a:pos x="T0" y="T1"/>
                    </a:cxn>
                    <a:cxn ang="0">
                      <a:pos x="T2" y="T3"/>
                    </a:cxn>
                    <a:cxn ang="0">
                      <a:pos x="T4" y="T5"/>
                    </a:cxn>
                    <a:cxn ang="0">
                      <a:pos x="T6" y="T7"/>
                    </a:cxn>
                    <a:cxn ang="0">
                      <a:pos x="T8" y="T9"/>
                    </a:cxn>
                  </a:cxnLst>
                  <a:rect l="0" t="0" r="r" b="b"/>
                  <a:pathLst>
                    <a:path w="68" h="32">
                      <a:moveTo>
                        <a:pt x="0" y="14"/>
                      </a:moveTo>
                      <a:lnTo>
                        <a:pt x="0" y="32"/>
                      </a:lnTo>
                      <a:lnTo>
                        <a:pt x="68" y="10"/>
                      </a:lnTo>
                      <a:lnTo>
                        <a:pt x="68"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8" name="Freeform 114"/>
                <p:cNvSpPr>
                  <a:spLocks/>
                </p:cNvSpPr>
                <p:nvPr/>
              </p:nvSpPr>
              <p:spPr bwMode="auto">
                <a:xfrm>
                  <a:off x="5323" y="1601"/>
                  <a:ext cx="68" cy="32"/>
                </a:xfrm>
                <a:custGeom>
                  <a:avLst/>
                  <a:gdLst>
                    <a:gd name="T0" fmla="*/ 0 w 68"/>
                    <a:gd name="T1" fmla="*/ 14 h 32"/>
                    <a:gd name="T2" fmla="*/ 0 w 68"/>
                    <a:gd name="T3" fmla="*/ 32 h 32"/>
                    <a:gd name="T4" fmla="*/ 68 w 68"/>
                    <a:gd name="T5" fmla="*/ 10 h 32"/>
                    <a:gd name="T6" fmla="*/ 68 w 68"/>
                    <a:gd name="T7" fmla="*/ 0 h 32"/>
                    <a:gd name="T8" fmla="*/ 0 w 68"/>
                    <a:gd name="T9" fmla="*/ 14 h 32"/>
                  </a:gdLst>
                  <a:ahLst/>
                  <a:cxnLst>
                    <a:cxn ang="0">
                      <a:pos x="T0" y="T1"/>
                    </a:cxn>
                    <a:cxn ang="0">
                      <a:pos x="T2" y="T3"/>
                    </a:cxn>
                    <a:cxn ang="0">
                      <a:pos x="T4" y="T5"/>
                    </a:cxn>
                    <a:cxn ang="0">
                      <a:pos x="T6" y="T7"/>
                    </a:cxn>
                    <a:cxn ang="0">
                      <a:pos x="T8" y="T9"/>
                    </a:cxn>
                  </a:cxnLst>
                  <a:rect l="0" t="0" r="r" b="b"/>
                  <a:pathLst>
                    <a:path w="68" h="32">
                      <a:moveTo>
                        <a:pt x="0" y="14"/>
                      </a:moveTo>
                      <a:lnTo>
                        <a:pt x="0" y="32"/>
                      </a:lnTo>
                      <a:lnTo>
                        <a:pt x="68" y="10"/>
                      </a:lnTo>
                      <a:lnTo>
                        <a:pt x="68" y="0"/>
                      </a:lnTo>
                      <a:lnTo>
                        <a:pt x="0" y="1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34" name="Group 115"/>
              <p:cNvGrpSpPr>
                <a:grpSpLocks/>
              </p:cNvGrpSpPr>
              <p:nvPr/>
            </p:nvGrpSpPr>
            <p:grpSpPr bwMode="auto">
              <a:xfrm>
                <a:off x="5323" y="1601"/>
                <a:ext cx="68" cy="32"/>
                <a:chOff x="5323" y="1601"/>
                <a:chExt cx="68" cy="32"/>
              </a:xfrm>
            </p:grpSpPr>
            <p:sp>
              <p:nvSpPr>
                <p:cNvPr id="635" name="Freeform 116"/>
                <p:cNvSpPr>
                  <a:spLocks/>
                </p:cNvSpPr>
                <p:nvPr/>
              </p:nvSpPr>
              <p:spPr bwMode="auto">
                <a:xfrm>
                  <a:off x="5323" y="1601"/>
                  <a:ext cx="68" cy="32"/>
                </a:xfrm>
                <a:custGeom>
                  <a:avLst/>
                  <a:gdLst>
                    <a:gd name="T0" fmla="*/ 0 w 68"/>
                    <a:gd name="T1" fmla="*/ 14 h 32"/>
                    <a:gd name="T2" fmla="*/ 0 w 68"/>
                    <a:gd name="T3" fmla="*/ 32 h 32"/>
                    <a:gd name="T4" fmla="*/ 68 w 68"/>
                    <a:gd name="T5" fmla="*/ 10 h 32"/>
                    <a:gd name="T6" fmla="*/ 68 w 68"/>
                    <a:gd name="T7" fmla="*/ 0 h 32"/>
                    <a:gd name="T8" fmla="*/ 0 w 68"/>
                    <a:gd name="T9" fmla="*/ 14 h 32"/>
                  </a:gdLst>
                  <a:ahLst/>
                  <a:cxnLst>
                    <a:cxn ang="0">
                      <a:pos x="T0" y="T1"/>
                    </a:cxn>
                    <a:cxn ang="0">
                      <a:pos x="T2" y="T3"/>
                    </a:cxn>
                    <a:cxn ang="0">
                      <a:pos x="T4" y="T5"/>
                    </a:cxn>
                    <a:cxn ang="0">
                      <a:pos x="T6" y="T7"/>
                    </a:cxn>
                    <a:cxn ang="0">
                      <a:pos x="T8" y="T9"/>
                    </a:cxn>
                  </a:cxnLst>
                  <a:rect l="0" t="0" r="r" b="b"/>
                  <a:pathLst>
                    <a:path w="68" h="32">
                      <a:moveTo>
                        <a:pt x="0" y="14"/>
                      </a:moveTo>
                      <a:lnTo>
                        <a:pt x="0" y="32"/>
                      </a:lnTo>
                      <a:lnTo>
                        <a:pt x="68" y="10"/>
                      </a:lnTo>
                      <a:lnTo>
                        <a:pt x="68" y="0"/>
                      </a:lnTo>
                      <a:lnTo>
                        <a:pt x="0" y="1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6" name="Freeform 117"/>
                <p:cNvSpPr>
                  <a:spLocks/>
                </p:cNvSpPr>
                <p:nvPr/>
              </p:nvSpPr>
              <p:spPr bwMode="auto">
                <a:xfrm>
                  <a:off x="5323" y="1601"/>
                  <a:ext cx="68" cy="32"/>
                </a:xfrm>
                <a:custGeom>
                  <a:avLst/>
                  <a:gdLst>
                    <a:gd name="T0" fmla="*/ 0 w 68"/>
                    <a:gd name="T1" fmla="*/ 14 h 32"/>
                    <a:gd name="T2" fmla="*/ 0 w 68"/>
                    <a:gd name="T3" fmla="*/ 32 h 32"/>
                    <a:gd name="T4" fmla="*/ 68 w 68"/>
                    <a:gd name="T5" fmla="*/ 10 h 32"/>
                    <a:gd name="T6" fmla="*/ 68 w 68"/>
                    <a:gd name="T7" fmla="*/ 0 h 32"/>
                    <a:gd name="T8" fmla="*/ 0 w 68"/>
                    <a:gd name="T9" fmla="*/ 14 h 32"/>
                  </a:gdLst>
                  <a:ahLst/>
                  <a:cxnLst>
                    <a:cxn ang="0">
                      <a:pos x="T0" y="T1"/>
                    </a:cxn>
                    <a:cxn ang="0">
                      <a:pos x="T2" y="T3"/>
                    </a:cxn>
                    <a:cxn ang="0">
                      <a:pos x="T4" y="T5"/>
                    </a:cxn>
                    <a:cxn ang="0">
                      <a:pos x="T6" y="T7"/>
                    </a:cxn>
                    <a:cxn ang="0">
                      <a:pos x="T8" y="T9"/>
                    </a:cxn>
                  </a:cxnLst>
                  <a:rect l="0" t="0" r="r" b="b"/>
                  <a:pathLst>
                    <a:path w="68" h="32">
                      <a:moveTo>
                        <a:pt x="0" y="14"/>
                      </a:moveTo>
                      <a:lnTo>
                        <a:pt x="0" y="32"/>
                      </a:lnTo>
                      <a:lnTo>
                        <a:pt x="68" y="10"/>
                      </a:lnTo>
                      <a:lnTo>
                        <a:pt x="68" y="0"/>
                      </a:lnTo>
                      <a:lnTo>
                        <a:pt x="0" y="1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07" name="Group 118"/>
            <p:cNvGrpSpPr>
              <a:grpSpLocks/>
            </p:cNvGrpSpPr>
            <p:nvPr/>
          </p:nvGrpSpPr>
          <p:grpSpPr bwMode="auto">
            <a:xfrm>
              <a:off x="5271" y="1563"/>
              <a:ext cx="118" cy="52"/>
              <a:chOff x="5271" y="1563"/>
              <a:chExt cx="118" cy="52"/>
            </a:xfrm>
          </p:grpSpPr>
          <p:grpSp>
            <p:nvGrpSpPr>
              <p:cNvPr id="627" name="Group 119"/>
              <p:cNvGrpSpPr>
                <a:grpSpLocks/>
              </p:cNvGrpSpPr>
              <p:nvPr/>
            </p:nvGrpSpPr>
            <p:grpSpPr bwMode="auto">
              <a:xfrm>
                <a:off x="5271" y="1563"/>
                <a:ext cx="118" cy="52"/>
                <a:chOff x="5271" y="1563"/>
                <a:chExt cx="118" cy="52"/>
              </a:xfrm>
            </p:grpSpPr>
            <p:sp>
              <p:nvSpPr>
                <p:cNvPr id="631" name="Freeform 120"/>
                <p:cNvSpPr>
                  <a:spLocks/>
                </p:cNvSpPr>
                <p:nvPr/>
              </p:nvSpPr>
              <p:spPr bwMode="auto">
                <a:xfrm>
                  <a:off x="5271" y="1563"/>
                  <a:ext cx="118" cy="52"/>
                </a:xfrm>
                <a:custGeom>
                  <a:avLst/>
                  <a:gdLst>
                    <a:gd name="T0" fmla="*/ 0 w 118"/>
                    <a:gd name="T1" fmla="*/ 2 h 52"/>
                    <a:gd name="T2" fmla="*/ 0 w 118"/>
                    <a:gd name="T3" fmla="*/ 0 h 52"/>
                    <a:gd name="T4" fmla="*/ 40 w 118"/>
                    <a:gd name="T5" fmla="*/ 0 h 52"/>
                    <a:gd name="T6" fmla="*/ 42 w 118"/>
                    <a:gd name="T7" fmla="*/ 0 h 52"/>
                    <a:gd name="T8" fmla="*/ 46 w 118"/>
                    <a:gd name="T9" fmla="*/ 0 h 52"/>
                    <a:gd name="T10" fmla="*/ 48 w 118"/>
                    <a:gd name="T11" fmla="*/ 0 h 52"/>
                    <a:gd name="T12" fmla="*/ 52 w 118"/>
                    <a:gd name="T13" fmla="*/ 0 h 52"/>
                    <a:gd name="T14" fmla="*/ 54 w 118"/>
                    <a:gd name="T15" fmla="*/ 2 h 52"/>
                    <a:gd name="T16" fmla="*/ 58 w 118"/>
                    <a:gd name="T17" fmla="*/ 6 h 52"/>
                    <a:gd name="T18" fmla="*/ 58 w 118"/>
                    <a:gd name="T19" fmla="*/ 10 h 52"/>
                    <a:gd name="T20" fmla="*/ 58 w 118"/>
                    <a:gd name="T21" fmla="*/ 10 h 52"/>
                    <a:gd name="T22" fmla="*/ 58 w 118"/>
                    <a:gd name="T23" fmla="*/ 14 h 52"/>
                    <a:gd name="T24" fmla="*/ 58 w 118"/>
                    <a:gd name="T25" fmla="*/ 16 h 52"/>
                    <a:gd name="T26" fmla="*/ 56 w 118"/>
                    <a:gd name="T27" fmla="*/ 22 h 52"/>
                    <a:gd name="T28" fmla="*/ 54 w 118"/>
                    <a:gd name="T29" fmla="*/ 24 h 52"/>
                    <a:gd name="T30" fmla="*/ 58 w 118"/>
                    <a:gd name="T31" fmla="*/ 24 h 52"/>
                    <a:gd name="T32" fmla="*/ 60 w 118"/>
                    <a:gd name="T33" fmla="*/ 24 h 52"/>
                    <a:gd name="T34" fmla="*/ 62 w 118"/>
                    <a:gd name="T35" fmla="*/ 22 h 52"/>
                    <a:gd name="T36" fmla="*/ 64 w 118"/>
                    <a:gd name="T37" fmla="*/ 22 h 52"/>
                    <a:gd name="T38" fmla="*/ 64 w 118"/>
                    <a:gd name="T39" fmla="*/ 20 h 52"/>
                    <a:gd name="T40" fmla="*/ 68 w 118"/>
                    <a:gd name="T41" fmla="*/ 18 h 52"/>
                    <a:gd name="T42" fmla="*/ 72 w 118"/>
                    <a:gd name="T43" fmla="*/ 18 h 52"/>
                    <a:gd name="T44" fmla="*/ 74 w 118"/>
                    <a:gd name="T45" fmla="*/ 18 h 52"/>
                    <a:gd name="T46" fmla="*/ 74 w 118"/>
                    <a:gd name="T47" fmla="*/ 14 h 52"/>
                    <a:gd name="T48" fmla="*/ 76 w 118"/>
                    <a:gd name="T49" fmla="*/ 12 h 52"/>
                    <a:gd name="T50" fmla="*/ 74 w 118"/>
                    <a:gd name="T51" fmla="*/ 12 h 52"/>
                    <a:gd name="T52" fmla="*/ 76 w 118"/>
                    <a:gd name="T53" fmla="*/ 10 h 52"/>
                    <a:gd name="T54" fmla="*/ 82 w 118"/>
                    <a:gd name="T55" fmla="*/ 10 h 52"/>
                    <a:gd name="T56" fmla="*/ 84 w 118"/>
                    <a:gd name="T57" fmla="*/ 10 h 52"/>
                    <a:gd name="T58" fmla="*/ 84 w 118"/>
                    <a:gd name="T59" fmla="*/ 14 h 52"/>
                    <a:gd name="T60" fmla="*/ 92 w 118"/>
                    <a:gd name="T61" fmla="*/ 14 h 52"/>
                    <a:gd name="T62" fmla="*/ 90 w 118"/>
                    <a:gd name="T63" fmla="*/ 16 h 52"/>
                    <a:gd name="T64" fmla="*/ 88 w 118"/>
                    <a:gd name="T65" fmla="*/ 18 h 52"/>
                    <a:gd name="T66" fmla="*/ 86 w 118"/>
                    <a:gd name="T67" fmla="*/ 20 h 52"/>
                    <a:gd name="T68" fmla="*/ 86 w 118"/>
                    <a:gd name="T69" fmla="*/ 22 h 52"/>
                    <a:gd name="T70" fmla="*/ 118 w 118"/>
                    <a:gd name="T71" fmla="*/ 22 h 52"/>
                    <a:gd name="T72" fmla="*/ 118 w 118"/>
                    <a:gd name="T73" fmla="*/ 32 h 52"/>
                    <a:gd name="T74" fmla="*/ 116 w 118"/>
                    <a:gd name="T75" fmla="*/ 32 h 52"/>
                    <a:gd name="T76" fmla="*/ 116 w 118"/>
                    <a:gd name="T77" fmla="*/ 34 h 52"/>
                    <a:gd name="T78" fmla="*/ 116 w 118"/>
                    <a:gd name="T79" fmla="*/ 36 h 52"/>
                    <a:gd name="T80" fmla="*/ 116 w 118"/>
                    <a:gd name="T81" fmla="*/ 38 h 52"/>
                    <a:gd name="T82" fmla="*/ 50 w 118"/>
                    <a:gd name="T83" fmla="*/ 52 h 52"/>
                    <a:gd name="T84" fmla="*/ 50 w 118"/>
                    <a:gd name="T85" fmla="*/ 2 h 52"/>
                    <a:gd name="T86" fmla="*/ 44 w 118"/>
                    <a:gd name="T87" fmla="*/ 2 h 52"/>
                    <a:gd name="T88" fmla="*/ 18 w 118"/>
                    <a:gd name="T89" fmla="*/ 2 h 52"/>
                    <a:gd name="T90" fmla="*/ 10 w 118"/>
                    <a:gd name="T91" fmla="*/ 2 h 52"/>
                    <a:gd name="T92" fmla="*/ 6 w 118"/>
                    <a:gd name="T93" fmla="*/ 2 h 52"/>
                    <a:gd name="T94" fmla="*/ 0 w 118"/>
                    <a:gd name="T9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52">
                      <a:moveTo>
                        <a:pt x="0" y="2"/>
                      </a:moveTo>
                      <a:lnTo>
                        <a:pt x="0" y="0"/>
                      </a:lnTo>
                      <a:lnTo>
                        <a:pt x="40" y="0"/>
                      </a:lnTo>
                      <a:lnTo>
                        <a:pt x="42" y="0"/>
                      </a:lnTo>
                      <a:lnTo>
                        <a:pt x="46" y="0"/>
                      </a:lnTo>
                      <a:lnTo>
                        <a:pt x="48" y="0"/>
                      </a:lnTo>
                      <a:lnTo>
                        <a:pt x="52" y="0"/>
                      </a:lnTo>
                      <a:lnTo>
                        <a:pt x="54" y="2"/>
                      </a:lnTo>
                      <a:lnTo>
                        <a:pt x="58" y="6"/>
                      </a:lnTo>
                      <a:lnTo>
                        <a:pt x="58" y="10"/>
                      </a:lnTo>
                      <a:lnTo>
                        <a:pt x="58" y="10"/>
                      </a:lnTo>
                      <a:lnTo>
                        <a:pt x="58" y="14"/>
                      </a:lnTo>
                      <a:lnTo>
                        <a:pt x="58" y="16"/>
                      </a:lnTo>
                      <a:lnTo>
                        <a:pt x="56" y="22"/>
                      </a:lnTo>
                      <a:lnTo>
                        <a:pt x="54" y="24"/>
                      </a:lnTo>
                      <a:lnTo>
                        <a:pt x="58" y="24"/>
                      </a:lnTo>
                      <a:lnTo>
                        <a:pt x="60" y="24"/>
                      </a:lnTo>
                      <a:lnTo>
                        <a:pt x="62" y="22"/>
                      </a:lnTo>
                      <a:lnTo>
                        <a:pt x="64" y="22"/>
                      </a:lnTo>
                      <a:lnTo>
                        <a:pt x="64" y="20"/>
                      </a:lnTo>
                      <a:lnTo>
                        <a:pt x="68" y="18"/>
                      </a:lnTo>
                      <a:lnTo>
                        <a:pt x="72" y="18"/>
                      </a:lnTo>
                      <a:lnTo>
                        <a:pt x="74" y="18"/>
                      </a:lnTo>
                      <a:lnTo>
                        <a:pt x="74" y="14"/>
                      </a:lnTo>
                      <a:lnTo>
                        <a:pt x="76" y="12"/>
                      </a:lnTo>
                      <a:lnTo>
                        <a:pt x="74" y="12"/>
                      </a:lnTo>
                      <a:lnTo>
                        <a:pt x="76" y="10"/>
                      </a:lnTo>
                      <a:lnTo>
                        <a:pt x="82" y="10"/>
                      </a:lnTo>
                      <a:lnTo>
                        <a:pt x="84" y="10"/>
                      </a:lnTo>
                      <a:lnTo>
                        <a:pt x="84" y="14"/>
                      </a:lnTo>
                      <a:lnTo>
                        <a:pt x="92" y="14"/>
                      </a:lnTo>
                      <a:lnTo>
                        <a:pt x="90" y="16"/>
                      </a:lnTo>
                      <a:lnTo>
                        <a:pt x="88" y="18"/>
                      </a:lnTo>
                      <a:lnTo>
                        <a:pt x="86" y="20"/>
                      </a:lnTo>
                      <a:lnTo>
                        <a:pt x="86" y="22"/>
                      </a:lnTo>
                      <a:lnTo>
                        <a:pt x="118" y="22"/>
                      </a:lnTo>
                      <a:lnTo>
                        <a:pt x="118" y="32"/>
                      </a:lnTo>
                      <a:lnTo>
                        <a:pt x="116" y="32"/>
                      </a:lnTo>
                      <a:lnTo>
                        <a:pt x="116" y="34"/>
                      </a:lnTo>
                      <a:lnTo>
                        <a:pt x="116" y="36"/>
                      </a:lnTo>
                      <a:lnTo>
                        <a:pt x="116" y="38"/>
                      </a:lnTo>
                      <a:lnTo>
                        <a:pt x="50" y="52"/>
                      </a:lnTo>
                      <a:lnTo>
                        <a:pt x="50" y="2"/>
                      </a:lnTo>
                      <a:lnTo>
                        <a:pt x="44" y="2"/>
                      </a:lnTo>
                      <a:lnTo>
                        <a:pt x="18" y="2"/>
                      </a:lnTo>
                      <a:lnTo>
                        <a:pt x="10"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2" name="Freeform 121"/>
                <p:cNvSpPr>
                  <a:spLocks/>
                </p:cNvSpPr>
                <p:nvPr/>
              </p:nvSpPr>
              <p:spPr bwMode="auto">
                <a:xfrm>
                  <a:off x="5271" y="1563"/>
                  <a:ext cx="118" cy="52"/>
                </a:xfrm>
                <a:custGeom>
                  <a:avLst/>
                  <a:gdLst>
                    <a:gd name="T0" fmla="*/ 0 w 118"/>
                    <a:gd name="T1" fmla="*/ 2 h 52"/>
                    <a:gd name="T2" fmla="*/ 0 w 118"/>
                    <a:gd name="T3" fmla="*/ 0 h 52"/>
                    <a:gd name="T4" fmla="*/ 40 w 118"/>
                    <a:gd name="T5" fmla="*/ 0 h 52"/>
                    <a:gd name="T6" fmla="*/ 42 w 118"/>
                    <a:gd name="T7" fmla="*/ 0 h 52"/>
                    <a:gd name="T8" fmla="*/ 46 w 118"/>
                    <a:gd name="T9" fmla="*/ 0 h 52"/>
                    <a:gd name="T10" fmla="*/ 48 w 118"/>
                    <a:gd name="T11" fmla="*/ 0 h 52"/>
                    <a:gd name="T12" fmla="*/ 52 w 118"/>
                    <a:gd name="T13" fmla="*/ 0 h 52"/>
                    <a:gd name="T14" fmla="*/ 54 w 118"/>
                    <a:gd name="T15" fmla="*/ 2 h 52"/>
                    <a:gd name="T16" fmla="*/ 58 w 118"/>
                    <a:gd name="T17" fmla="*/ 6 h 52"/>
                    <a:gd name="T18" fmla="*/ 58 w 118"/>
                    <a:gd name="T19" fmla="*/ 10 h 52"/>
                    <a:gd name="T20" fmla="*/ 58 w 118"/>
                    <a:gd name="T21" fmla="*/ 10 h 52"/>
                    <a:gd name="T22" fmla="*/ 58 w 118"/>
                    <a:gd name="T23" fmla="*/ 14 h 52"/>
                    <a:gd name="T24" fmla="*/ 58 w 118"/>
                    <a:gd name="T25" fmla="*/ 16 h 52"/>
                    <a:gd name="T26" fmla="*/ 56 w 118"/>
                    <a:gd name="T27" fmla="*/ 22 h 52"/>
                    <a:gd name="T28" fmla="*/ 54 w 118"/>
                    <a:gd name="T29" fmla="*/ 24 h 52"/>
                    <a:gd name="T30" fmla="*/ 58 w 118"/>
                    <a:gd name="T31" fmla="*/ 24 h 52"/>
                    <a:gd name="T32" fmla="*/ 60 w 118"/>
                    <a:gd name="T33" fmla="*/ 24 h 52"/>
                    <a:gd name="T34" fmla="*/ 62 w 118"/>
                    <a:gd name="T35" fmla="*/ 22 h 52"/>
                    <a:gd name="T36" fmla="*/ 64 w 118"/>
                    <a:gd name="T37" fmla="*/ 22 h 52"/>
                    <a:gd name="T38" fmla="*/ 64 w 118"/>
                    <a:gd name="T39" fmla="*/ 20 h 52"/>
                    <a:gd name="T40" fmla="*/ 68 w 118"/>
                    <a:gd name="T41" fmla="*/ 18 h 52"/>
                    <a:gd name="T42" fmla="*/ 72 w 118"/>
                    <a:gd name="T43" fmla="*/ 18 h 52"/>
                    <a:gd name="T44" fmla="*/ 74 w 118"/>
                    <a:gd name="T45" fmla="*/ 18 h 52"/>
                    <a:gd name="T46" fmla="*/ 74 w 118"/>
                    <a:gd name="T47" fmla="*/ 14 h 52"/>
                    <a:gd name="T48" fmla="*/ 76 w 118"/>
                    <a:gd name="T49" fmla="*/ 12 h 52"/>
                    <a:gd name="T50" fmla="*/ 74 w 118"/>
                    <a:gd name="T51" fmla="*/ 12 h 52"/>
                    <a:gd name="T52" fmla="*/ 76 w 118"/>
                    <a:gd name="T53" fmla="*/ 10 h 52"/>
                    <a:gd name="T54" fmla="*/ 82 w 118"/>
                    <a:gd name="T55" fmla="*/ 10 h 52"/>
                    <a:gd name="T56" fmla="*/ 84 w 118"/>
                    <a:gd name="T57" fmla="*/ 10 h 52"/>
                    <a:gd name="T58" fmla="*/ 84 w 118"/>
                    <a:gd name="T59" fmla="*/ 14 h 52"/>
                    <a:gd name="T60" fmla="*/ 92 w 118"/>
                    <a:gd name="T61" fmla="*/ 14 h 52"/>
                    <a:gd name="T62" fmla="*/ 90 w 118"/>
                    <a:gd name="T63" fmla="*/ 16 h 52"/>
                    <a:gd name="T64" fmla="*/ 88 w 118"/>
                    <a:gd name="T65" fmla="*/ 18 h 52"/>
                    <a:gd name="T66" fmla="*/ 86 w 118"/>
                    <a:gd name="T67" fmla="*/ 20 h 52"/>
                    <a:gd name="T68" fmla="*/ 86 w 118"/>
                    <a:gd name="T69" fmla="*/ 22 h 52"/>
                    <a:gd name="T70" fmla="*/ 118 w 118"/>
                    <a:gd name="T71" fmla="*/ 22 h 52"/>
                    <a:gd name="T72" fmla="*/ 118 w 118"/>
                    <a:gd name="T73" fmla="*/ 32 h 52"/>
                    <a:gd name="T74" fmla="*/ 116 w 118"/>
                    <a:gd name="T75" fmla="*/ 32 h 52"/>
                    <a:gd name="T76" fmla="*/ 116 w 118"/>
                    <a:gd name="T77" fmla="*/ 34 h 52"/>
                    <a:gd name="T78" fmla="*/ 116 w 118"/>
                    <a:gd name="T79" fmla="*/ 36 h 52"/>
                    <a:gd name="T80" fmla="*/ 116 w 118"/>
                    <a:gd name="T81" fmla="*/ 38 h 52"/>
                    <a:gd name="T82" fmla="*/ 50 w 118"/>
                    <a:gd name="T83" fmla="*/ 52 h 52"/>
                    <a:gd name="T84" fmla="*/ 50 w 118"/>
                    <a:gd name="T85" fmla="*/ 2 h 52"/>
                    <a:gd name="T86" fmla="*/ 44 w 118"/>
                    <a:gd name="T87" fmla="*/ 2 h 52"/>
                    <a:gd name="T88" fmla="*/ 18 w 118"/>
                    <a:gd name="T89" fmla="*/ 2 h 52"/>
                    <a:gd name="T90" fmla="*/ 10 w 118"/>
                    <a:gd name="T91" fmla="*/ 2 h 52"/>
                    <a:gd name="T92" fmla="*/ 6 w 118"/>
                    <a:gd name="T93" fmla="*/ 2 h 52"/>
                    <a:gd name="T94" fmla="*/ 0 w 118"/>
                    <a:gd name="T9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52">
                      <a:moveTo>
                        <a:pt x="0" y="2"/>
                      </a:moveTo>
                      <a:lnTo>
                        <a:pt x="0" y="0"/>
                      </a:lnTo>
                      <a:lnTo>
                        <a:pt x="40" y="0"/>
                      </a:lnTo>
                      <a:lnTo>
                        <a:pt x="42" y="0"/>
                      </a:lnTo>
                      <a:lnTo>
                        <a:pt x="46" y="0"/>
                      </a:lnTo>
                      <a:lnTo>
                        <a:pt x="48" y="0"/>
                      </a:lnTo>
                      <a:lnTo>
                        <a:pt x="52" y="0"/>
                      </a:lnTo>
                      <a:lnTo>
                        <a:pt x="54" y="2"/>
                      </a:lnTo>
                      <a:lnTo>
                        <a:pt x="58" y="6"/>
                      </a:lnTo>
                      <a:lnTo>
                        <a:pt x="58" y="10"/>
                      </a:lnTo>
                      <a:lnTo>
                        <a:pt x="58" y="10"/>
                      </a:lnTo>
                      <a:lnTo>
                        <a:pt x="58" y="14"/>
                      </a:lnTo>
                      <a:lnTo>
                        <a:pt x="58" y="16"/>
                      </a:lnTo>
                      <a:lnTo>
                        <a:pt x="56" y="22"/>
                      </a:lnTo>
                      <a:lnTo>
                        <a:pt x="54" y="24"/>
                      </a:lnTo>
                      <a:lnTo>
                        <a:pt x="58" y="24"/>
                      </a:lnTo>
                      <a:lnTo>
                        <a:pt x="60" y="24"/>
                      </a:lnTo>
                      <a:lnTo>
                        <a:pt x="62" y="22"/>
                      </a:lnTo>
                      <a:lnTo>
                        <a:pt x="64" y="22"/>
                      </a:lnTo>
                      <a:lnTo>
                        <a:pt x="64" y="20"/>
                      </a:lnTo>
                      <a:lnTo>
                        <a:pt x="68" y="18"/>
                      </a:lnTo>
                      <a:lnTo>
                        <a:pt x="72" y="18"/>
                      </a:lnTo>
                      <a:lnTo>
                        <a:pt x="74" y="18"/>
                      </a:lnTo>
                      <a:lnTo>
                        <a:pt x="74" y="14"/>
                      </a:lnTo>
                      <a:lnTo>
                        <a:pt x="76" y="12"/>
                      </a:lnTo>
                      <a:lnTo>
                        <a:pt x="74" y="12"/>
                      </a:lnTo>
                      <a:lnTo>
                        <a:pt x="76" y="10"/>
                      </a:lnTo>
                      <a:lnTo>
                        <a:pt x="82" y="10"/>
                      </a:lnTo>
                      <a:lnTo>
                        <a:pt x="84" y="10"/>
                      </a:lnTo>
                      <a:lnTo>
                        <a:pt x="84" y="14"/>
                      </a:lnTo>
                      <a:lnTo>
                        <a:pt x="92" y="14"/>
                      </a:lnTo>
                      <a:lnTo>
                        <a:pt x="90" y="16"/>
                      </a:lnTo>
                      <a:lnTo>
                        <a:pt x="88" y="18"/>
                      </a:lnTo>
                      <a:lnTo>
                        <a:pt x="86" y="20"/>
                      </a:lnTo>
                      <a:lnTo>
                        <a:pt x="86" y="22"/>
                      </a:lnTo>
                      <a:lnTo>
                        <a:pt x="118" y="22"/>
                      </a:lnTo>
                      <a:lnTo>
                        <a:pt x="118" y="32"/>
                      </a:lnTo>
                      <a:lnTo>
                        <a:pt x="116" y="32"/>
                      </a:lnTo>
                      <a:lnTo>
                        <a:pt x="116" y="34"/>
                      </a:lnTo>
                      <a:lnTo>
                        <a:pt x="116" y="36"/>
                      </a:lnTo>
                      <a:lnTo>
                        <a:pt x="116" y="38"/>
                      </a:lnTo>
                      <a:lnTo>
                        <a:pt x="50" y="52"/>
                      </a:lnTo>
                      <a:lnTo>
                        <a:pt x="50" y="2"/>
                      </a:lnTo>
                      <a:lnTo>
                        <a:pt x="44" y="2"/>
                      </a:lnTo>
                      <a:lnTo>
                        <a:pt x="18" y="2"/>
                      </a:lnTo>
                      <a:lnTo>
                        <a:pt x="10" y="2"/>
                      </a:lnTo>
                      <a:lnTo>
                        <a:pt x="6"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28" name="Group 122"/>
              <p:cNvGrpSpPr>
                <a:grpSpLocks/>
              </p:cNvGrpSpPr>
              <p:nvPr/>
            </p:nvGrpSpPr>
            <p:grpSpPr bwMode="auto">
              <a:xfrm>
                <a:off x="5371" y="1575"/>
                <a:ext cx="16" cy="10"/>
                <a:chOff x="5371" y="1575"/>
                <a:chExt cx="16" cy="10"/>
              </a:xfrm>
            </p:grpSpPr>
            <p:sp>
              <p:nvSpPr>
                <p:cNvPr id="629" name="Freeform 123"/>
                <p:cNvSpPr>
                  <a:spLocks/>
                </p:cNvSpPr>
                <p:nvPr/>
              </p:nvSpPr>
              <p:spPr bwMode="auto">
                <a:xfrm>
                  <a:off x="5371" y="1575"/>
                  <a:ext cx="16" cy="10"/>
                </a:xfrm>
                <a:custGeom>
                  <a:avLst/>
                  <a:gdLst>
                    <a:gd name="T0" fmla="*/ 16 w 16"/>
                    <a:gd name="T1" fmla="*/ 10 h 10"/>
                    <a:gd name="T2" fmla="*/ 16 w 16"/>
                    <a:gd name="T3" fmla="*/ 6 h 10"/>
                    <a:gd name="T4" fmla="*/ 14 w 16"/>
                    <a:gd name="T5" fmla="*/ 4 h 10"/>
                    <a:gd name="T6" fmla="*/ 16 w 16"/>
                    <a:gd name="T7" fmla="*/ 2 h 10"/>
                    <a:gd name="T8" fmla="*/ 16 w 16"/>
                    <a:gd name="T9" fmla="*/ 0 h 10"/>
                    <a:gd name="T10" fmla="*/ 16 w 16"/>
                    <a:gd name="T11" fmla="*/ 0 h 10"/>
                    <a:gd name="T12" fmla="*/ 2 w 16"/>
                    <a:gd name="T13" fmla="*/ 0 h 10"/>
                    <a:gd name="T14" fmla="*/ 0 w 16"/>
                    <a:gd name="T15" fmla="*/ 0 h 10"/>
                    <a:gd name="T16" fmla="*/ 0 w 16"/>
                    <a:gd name="T17" fmla="*/ 0 h 10"/>
                    <a:gd name="T18" fmla="*/ 0 w 16"/>
                    <a:gd name="T19" fmla="*/ 2 h 10"/>
                    <a:gd name="T20" fmla="*/ 2 w 16"/>
                    <a:gd name="T21" fmla="*/ 2 h 10"/>
                    <a:gd name="T22" fmla="*/ 4 w 16"/>
                    <a:gd name="T23" fmla="*/ 2 h 10"/>
                    <a:gd name="T24" fmla="*/ 2 w 16"/>
                    <a:gd name="T25" fmla="*/ 6 h 10"/>
                    <a:gd name="T26" fmla="*/ 2 w 16"/>
                    <a:gd name="T27" fmla="*/ 8 h 10"/>
                    <a:gd name="T28" fmla="*/ 2 w 16"/>
                    <a:gd name="T29" fmla="*/ 8 h 10"/>
                    <a:gd name="T30" fmla="*/ 2 w 16"/>
                    <a:gd name="T31" fmla="*/ 10 h 10"/>
                    <a:gd name="T32" fmla="*/ 16 w 16"/>
                    <a:gd name="T3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0">
                      <a:moveTo>
                        <a:pt x="16" y="10"/>
                      </a:moveTo>
                      <a:lnTo>
                        <a:pt x="16" y="6"/>
                      </a:lnTo>
                      <a:lnTo>
                        <a:pt x="14" y="4"/>
                      </a:lnTo>
                      <a:lnTo>
                        <a:pt x="16" y="2"/>
                      </a:lnTo>
                      <a:lnTo>
                        <a:pt x="16" y="0"/>
                      </a:lnTo>
                      <a:lnTo>
                        <a:pt x="16" y="0"/>
                      </a:lnTo>
                      <a:lnTo>
                        <a:pt x="2" y="0"/>
                      </a:lnTo>
                      <a:lnTo>
                        <a:pt x="0" y="0"/>
                      </a:lnTo>
                      <a:lnTo>
                        <a:pt x="0" y="0"/>
                      </a:lnTo>
                      <a:lnTo>
                        <a:pt x="0" y="2"/>
                      </a:lnTo>
                      <a:lnTo>
                        <a:pt x="2" y="2"/>
                      </a:lnTo>
                      <a:lnTo>
                        <a:pt x="4" y="2"/>
                      </a:lnTo>
                      <a:lnTo>
                        <a:pt x="2" y="6"/>
                      </a:lnTo>
                      <a:lnTo>
                        <a:pt x="2" y="8"/>
                      </a:lnTo>
                      <a:lnTo>
                        <a:pt x="2" y="8"/>
                      </a:lnTo>
                      <a:lnTo>
                        <a:pt x="2" y="10"/>
                      </a:lnTo>
                      <a:lnTo>
                        <a:pt x="16" y="1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30" name="Freeform 124"/>
                <p:cNvSpPr>
                  <a:spLocks/>
                </p:cNvSpPr>
                <p:nvPr/>
              </p:nvSpPr>
              <p:spPr bwMode="auto">
                <a:xfrm>
                  <a:off x="5371" y="1575"/>
                  <a:ext cx="16" cy="10"/>
                </a:xfrm>
                <a:custGeom>
                  <a:avLst/>
                  <a:gdLst>
                    <a:gd name="T0" fmla="*/ 16 w 16"/>
                    <a:gd name="T1" fmla="*/ 10 h 10"/>
                    <a:gd name="T2" fmla="*/ 16 w 16"/>
                    <a:gd name="T3" fmla="*/ 6 h 10"/>
                    <a:gd name="T4" fmla="*/ 14 w 16"/>
                    <a:gd name="T5" fmla="*/ 4 h 10"/>
                    <a:gd name="T6" fmla="*/ 16 w 16"/>
                    <a:gd name="T7" fmla="*/ 2 h 10"/>
                    <a:gd name="T8" fmla="*/ 16 w 16"/>
                    <a:gd name="T9" fmla="*/ 0 h 10"/>
                    <a:gd name="T10" fmla="*/ 16 w 16"/>
                    <a:gd name="T11" fmla="*/ 0 h 10"/>
                    <a:gd name="T12" fmla="*/ 2 w 16"/>
                    <a:gd name="T13" fmla="*/ 0 h 10"/>
                    <a:gd name="T14" fmla="*/ 0 w 16"/>
                    <a:gd name="T15" fmla="*/ 0 h 10"/>
                    <a:gd name="T16" fmla="*/ 0 w 16"/>
                    <a:gd name="T17" fmla="*/ 0 h 10"/>
                    <a:gd name="T18" fmla="*/ 0 w 16"/>
                    <a:gd name="T19" fmla="*/ 2 h 10"/>
                    <a:gd name="T20" fmla="*/ 2 w 16"/>
                    <a:gd name="T21" fmla="*/ 2 h 10"/>
                    <a:gd name="T22" fmla="*/ 4 w 16"/>
                    <a:gd name="T23" fmla="*/ 2 h 10"/>
                    <a:gd name="T24" fmla="*/ 2 w 16"/>
                    <a:gd name="T25" fmla="*/ 6 h 10"/>
                    <a:gd name="T26" fmla="*/ 2 w 16"/>
                    <a:gd name="T27" fmla="*/ 8 h 10"/>
                    <a:gd name="T28" fmla="*/ 2 w 16"/>
                    <a:gd name="T29" fmla="*/ 8 h 10"/>
                    <a:gd name="T30" fmla="*/ 2 w 16"/>
                    <a:gd name="T31" fmla="*/ 10 h 10"/>
                    <a:gd name="T32" fmla="*/ 16 w 16"/>
                    <a:gd name="T3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0">
                      <a:moveTo>
                        <a:pt x="16" y="10"/>
                      </a:moveTo>
                      <a:lnTo>
                        <a:pt x="16" y="6"/>
                      </a:lnTo>
                      <a:lnTo>
                        <a:pt x="14" y="4"/>
                      </a:lnTo>
                      <a:lnTo>
                        <a:pt x="16" y="2"/>
                      </a:lnTo>
                      <a:lnTo>
                        <a:pt x="16" y="0"/>
                      </a:lnTo>
                      <a:lnTo>
                        <a:pt x="16" y="0"/>
                      </a:lnTo>
                      <a:lnTo>
                        <a:pt x="2" y="0"/>
                      </a:lnTo>
                      <a:lnTo>
                        <a:pt x="0" y="0"/>
                      </a:lnTo>
                      <a:lnTo>
                        <a:pt x="0" y="0"/>
                      </a:lnTo>
                      <a:lnTo>
                        <a:pt x="0" y="2"/>
                      </a:lnTo>
                      <a:lnTo>
                        <a:pt x="2" y="2"/>
                      </a:lnTo>
                      <a:lnTo>
                        <a:pt x="4" y="2"/>
                      </a:lnTo>
                      <a:lnTo>
                        <a:pt x="2" y="6"/>
                      </a:lnTo>
                      <a:lnTo>
                        <a:pt x="2" y="8"/>
                      </a:lnTo>
                      <a:lnTo>
                        <a:pt x="2" y="8"/>
                      </a:lnTo>
                      <a:lnTo>
                        <a:pt x="2" y="10"/>
                      </a:lnTo>
                      <a:lnTo>
                        <a:pt x="16" y="1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608" name="Group 125"/>
            <p:cNvGrpSpPr>
              <a:grpSpLocks/>
            </p:cNvGrpSpPr>
            <p:nvPr/>
          </p:nvGrpSpPr>
          <p:grpSpPr bwMode="auto">
            <a:xfrm>
              <a:off x="5353" y="1591"/>
              <a:ext cx="10" cy="14"/>
              <a:chOff x="5353" y="1591"/>
              <a:chExt cx="10" cy="14"/>
            </a:xfrm>
          </p:grpSpPr>
          <p:sp>
            <p:nvSpPr>
              <p:cNvPr id="625" name="Freeform 126"/>
              <p:cNvSpPr>
                <a:spLocks/>
              </p:cNvSpPr>
              <p:nvPr/>
            </p:nvSpPr>
            <p:spPr bwMode="auto">
              <a:xfrm>
                <a:off x="5353" y="1591"/>
                <a:ext cx="10" cy="14"/>
              </a:xfrm>
              <a:custGeom>
                <a:avLst/>
                <a:gdLst>
                  <a:gd name="T0" fmla="*/ 0 w 10"/>
                  <a:gd name="T1" fmla="*/ 0 h 14"/>
                  <a:gd name="T2" fmla="*/ 6 w 10"/>
                  <a:gd name="T3" fmla="*/ 0 h 14"/>
                  <a:gd name="T4" fmla="*/ 6 w 10"/>
                  <a:gd name="T5" fmla="*/ 0 h 14"/>
                  <a:gd name="T6" fmla="*/ 6 w 10"/>
                  <a:gd name="T7" fmla="*/ 4 h 14"/>
                  <a:gd name="T8" fmla="*/ 8 w 10"/>
                  <a:gd name="T9" fmla="*/ 8 h 14"/>
                  <a:gd name="T10" fmla="*/ 10 w 10"/>
                  <a:gd name="T11" fmla="*/ 10 h 14"/>
                  <a:gd name="T12" fmla="*/ 10 w 10"/>
                  <a:gd name="T13" fmla="*/ 12 h 14"/>
                  <a:gd name="T14" fmla="*/ 0 w 10"/>
                  <a:gd name="T15" fmla="*/ 14 h 14"/>
                  <a:gd name="T16" fmla="*/ 0 w 1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0" y="0"/>
                    </a:moveTo>
                    <a:lnTo>
                      <a:pt x="6" y="0"/>
                    </a:lnTo>
                    <a:lnTo>
                      <a:pt x="6" y="0"/>
                    </a:lnTo>
                    <a:lnTo>
                      <a:pt x="6" y="4"/>
                    </a:lnTo>
                    <a:lnTo>
                      <a:pt x="8" y="8"/>
                    </a:lnTo>
                    <a:lnTo>
                      <a:pt x="10" y="10"/>
                    </a:lnTo>
                    <a:lnTo>
                      <a:pt x="10" y="12"/>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6" name="Freeform 127"/>
              <p:cNvSpPr>
                <a:spLocks/>
              </p:cNvSpPr>
              <p:nvPr/>
            </p:nvSpPr>
            <p:spPr bwMode="auto">
              <a:xfrm>
                <a:off x="5353" y="1591"/>
                <a:ext cx="10" cy="14"/>
              </a:xfrm>
              <a:custGeom>
                <a:avLst/>
                <a:gdLst>
                  <a:gd name="T0" fmla="*/ 0 w 10"/>
                  <a:gd name="T1" fmla="*/ 0 h 14"/>
                  <a:gd name="T2" fmla="*/ 6 w 10"/>
                  <a:gd name="T3" fmla="*/ 0 h 14"/>
                  <a:gd name="T4" fmla="*/ 6 w 10"/>
                  <a:gd name="T5" fmla="*/ 0 h 14"/>
                  <a:gd name="T6" fmla="*/ 6 w 10"/>
                  <a:gd name="T7" fmla="*/ 4 h 14"/>
                  <a:gd name="T8" fmla="*/ 8 w 10"/>
                  <a:gd name="T9" fmla="*/ 8 h 14"/>
                  <a:gd name="T10" fmla="*/ 10 w 10"/>
                  <a:gd name="T11" fmla="*/ 10 h 14"/>
                  <a:gd name="T12" fmla="*/ 10 w 10"/>
                  <a:gd name="T13" fmla="*/ 12 h 14"/>
                  <a:gd name="T14" fmla="*/ 0 w 10"/>
                  <a:gd name="T15" fmla="*/ 14 h 14"/>
                  <a:gd name="T16" fmla="*/ 0 w 1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0" y="0"/>
                    </a:moveTo>
                    <a:lnTo>
                      <a:pt x="6" y="0"/>
                    </a:lnTo>
                    <a:lnTo>
                      <a:pt x="6" y="0"/>
                    </a:lnTo>
                    <a:lnTo>
                      <a:pt x="6" y="4"/>
                    </a:lnTo>
                    <a:lnTo>
                      <a:pt x="8" y="8"/>
                    </a:lnTo>
                    <a:lnTo>
                      <a:pt x="10" y="10"/>
                    </a:lnTo>
                    <a:lnTo>
                      <a:pt x="10" y="12"/>
                    </a:lnTo>
                    <a:lnTo>
                      <a:pt x="0" y="14"/>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09" name="Group 128"/>
            <p:cNvGrpSpPr>
              <a:grpSpLocks/>
            </p:cNvGrpSpPr>
            <p:nvPr/>
          </p:nvGrpSpPr>
          <p:grpSpPr bwMode="auto">
            <a:xfrm>
              <a:off x="5355" y="1579"/>
              <a:ext cx="4" cy="4"/>
              <a:chOff x="5355" y="1579"/>
              <a:chExt cx="4" cy="4"/>
            </a:xfrm>
          </p:grpSpPr>
          <p:sp>
            <p:nvSpPr>
              <p:cNvPr id="623" name="Freeform 129"/>
              <p:cNvSpPr>
                <a:spLocks/>
              </p:cNvSpPr>
              <p:nvPr/>
            </p:nvSpPr>
            <p:spPr bwMode="auto">
              <a:xfrm>
                <a:off x="5355" y="1579"/>
                <a:ext cx="4" cy="4"/>
              </a:xfrm>
              <a:custGeom>
                <a:avLst/>
                <a:gdLst>
                  <a:gd name="T0" fmla="*/ 0 w 4"/>
                  <a:gd name="T1" fmla="*/ 0 h 4"/>
                  <a:gd name="T2" fmla="*/ 4 w 4"/>
                  <a:gd name="T3" fmla="*/ 0 h 4"/>
                  <a:gd name="T4" fmla="*/ 0 w 4"/>
                  <a:gd name="T5" fmla="*/ 4 h 4"/>
                  <a:gd name="T6" fmla="*/ 0 w 4"/>
                  <a:gd name="T7" fmla="*/ 0 h 4"/>
                </a:gdLst>
                <a:ahLst/>
                <a:cxnLst>
                  <a:cxn ang="0">
                    <a:pos x="T0" y="T1"/>
                  </a:cxn>
                  <a:cxn ang="0">
                    <a:pos x="T2" y="T3"/>
                  </a:cxn>
                  <a:cxn ang="0">
                    <a:pos x="T4" y="T5"/>
                  </a:cxn>
                  <a:cxn ang="0">
                    <a:pos x="T6" y="T7"/>
                  </a:cxn>
                </a:cxnLst>
                <a:rect l="0" t="0" r="r" b="b"/>
                <a:pathLst>
                  <a:path w="4" h="4">
                    <a:moveTo>
                      <a:pt x="0" y="0"/>
                    </a:moveTo>
                    <a:lnTo>
                      <a:pt x="4" y="0"/>
                    </a:lnTo>
                    <a:lnTo>
                      <a:pt x="0" y="4"/>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4" name="Freeform 130"/>
              <p:cNvSpPr>
                <a:spLocks/>
              </p:cNvSpPr>
              <p:nvPr/>
            </p:nvSpPr>
            <p:spPr bwMode="auto">
              <a:xfrm>
                <a:off x="5355" y="1579"/>
                <a:ext cx="4" cy="4"/>
              </a:xfrm>
              <a:custGeom>
                <a:avLst/>
                <a:gdLst>
                  <a:gd name="T0" fmla="*/ 0 w 4"/>
                  <a:gd name="T1" fmla="*/ 0 h 4"/>
                  <a:gd name="T2" fmla="*/ 4 w 4"/>
                  <a:gd name="T3" fmla="*/ 0 h 4"/>
                  <a:gd name="T4" fmla="*/ 0 w 4"/>
                  <a:gd name="T5" fmla="*/ 4 h 4"/>
                  <a:gd name="T6" fmla="*/ 0 w 4"/>
                  <a:gd name="T7" fmla="*/ 0 h 4"/>
                </a:gdLst>
                <a:ahLst/>
                <a:cxnLst>
                  <a:cxn ang="0">
                    <a:pos x="T0" y="T1"/>
                  </a:cxn>
                  <a:cxn ang="0">
                    <a:pos x="T2" y="T3"/>
                  </a:cxn>
                  <a:cxn ang="0">
                    <a:pos x="T4" y="T5"/>
                  </a:cxn>
                  <a:cxn ang="0">
                    <a:pos x="T6" y="T7"/>
                  </a:cxn>
                </a:cxnLst>
                <a:rect l="0" t="0" r="r" b="b"/>
                <a:pathLst>
                  <a:path w="4" h="4">
                    <a:moveTo>
                      <a:pt x="0" y="0"/>
                    </a:moveTo>
                    <a:lnTo>
                      <a:pt x="4" y="0"/>
                    </a:lnTo>
                    <a:lnTo>
                      <a:pt x="0" y="4"/>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10" name="Group 131"/>
            <p:cNvGrpSpPr>
              <a:grpSpLocks/>
            </p:cNvGrpSpPr>
            <p:nvPr/>
          </p:nvGrpSpPr>
          <p:grpSpPr bwMode="auto">
            <a:xfrm>
              <a:off x="5293" y="1587"/>
              <a:ext cx="22" cy="2"/>
              <a:chOff x="5293" y="1587"/>
              <a:chExt cx="22" cy="2"/>
            </a:xfrm>
          </p:grpSpPr>
          <p:sp>
            <p:nvSpPr>
              <p:cNvPr id="621" name="Freeform 132"/>
              <p:cNvSpPr>
                <a:spLocks/>
              </p:cNvSpPr>
              <p:nvPr/>
            </p:nvSpPr>
            <p:spPr bwMode="auto">
              <a:xfrm>
                <a:off x="5293" y="1587"/>
                <a:ext cx="22" cy="2"/>
              </a:xfrm>
              <a:custGeom>
                <a:avLst/>
                <a:gdLst>
                  <a:gd name="T0" fmla="*/ 0 w 22"/>
                  <a:gd name="T1" fmla="*/ 2 h 2"/>
                  <a:gd name="T2" fmla="*/ 22 w 22"/>
                  <a:gd name="T3" fmla="*/ 0 h 2"/>
                  <a:gd name="T4" fmla="*/ 22 w 22"/>
                  <a:gd name="T5" fmla="*/ 0 h 2"/>
                  <a:gd name="T6" fmla="*/ 0 w 22"/>
                  <a:gd name="T7" fmla="*/ 2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22" y="0"/>
                    </a:lnTo>
                    <a:lnTo>
                      <a:pt x="22" y="0"/>
                    </a:lnTo>
                    <a:lnTo>
                      <a:pt x="0" y="2"/>
                    </a:lnTo>
                    <a:lnTo>
                      <a:pt x="0"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2" name="Freeform 133"/>
              <p:cNvSpPr>
                <a:spLocks/>
              </p:cNvSpPr>
              <p:nvPr/>
            </p:nvSpPr>
            <p:spPr bwMode="auto">
              <a:xfrm>
                <a:off x="5293" y="1587"/>
                <a:ext cx="22" cy="2"/>
              </a:xfrm>
              <a:custGeom>
                <a:avLst/>
                <a:gdLst>
                  <a:gd name="T0" fmla="*/ 0 w 22"/>
                  <a:gd name="T1" fmla="*/ 2 h 2"/>
                  <a:gd name="T2" fmla="*/ 22 w 22"/>
                  <a:gd name="T3" fmla="*/ 0 h 2"/>
                  <a:gd name="T4" fmla="*/ 22 w 22"/>
                  <a:gd name="T5" fmla="*/ 0 h 2"/>
                  <a:gd name="T6" fmla="*/ 0 w 22"/>
                  <a:gd name="T7" fmla="*/ 2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22" y="0"/>
                    </a:lnTo>
                    <a:lnTo>
                      <a:pt x="22" y="0"/>
                    </a:lnTo>
                    <a:lnTo>
                      <a:pt x="0"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11" name="Group 134"/>
            <p:cNvGrpSpPr>
              <a:grpSpLocks/>
            </p:cNvGrpSpPr>
            <p:nvPr/>
          </p:nvGrpSpPr>
          <p:grpSpPr bwMode="auto">
            <a:xfrm>
              <a:off x="5325" y="1589"/>
              <a:ext cx="18" cy="2"/>
              <a:chOff x="5325" y="1589"/>
              <a:chExt cx="18" cy="2"/>
            </a:xfrm>
          </p:grpSpPr>
          <p:sp>
            <p:nvSpPr>
              <p:cNvPr id="619" name="Freeform 135"/>
              <p:cNvSpPr>
                <a:spLocks/>
              </p:cNvSpPr>
              <p:nvPr/>
            </p:nvSpPr>
            <p:spPr bwMode="auto">
              <a:xfrm>
                <a:off x="5325" y="1589"/>
                <a:ext cx="18" cy="2"/>
              </a:xfrm>
              <a:custGeom>
                <a:avLst/>
                <a:gdLst>
                  <a:gd name="T0" fmla="*/ 0 w 18"/>
                  <a:gd name="T1" fmla="*/ 0 h 2"/>
                  <a:gd name="T2" fmla="*/ 18 w 18"/>
                  <a:gd name="T3" fmla="*/ 0 h 2"/>
                  <a:gd name="T4" fmla="*/ 18 w 18"/>
                  <a:gd name="T5" fmla="*/ 0 h 2"/>
                  <a:gd name="T6" fmla="*/ 0 w 18"/>
                  <a:gd name="T7" fmla="*/ 2 h 2"/>
                  <a:gd name="T8" fmla="*/ 0 w 18"/>
                  <a:gd name="T9" fmla="*/ 0 h 2"/>
                </a:gdLst>
                <a:ahLst/>
                <a:cxnLst>
                  <a:cxn ang="0">
                    <a:pos x="T0" y="T1"/>
                  </a:cxn>
                  <a:cxn ang="0">
                    <a:pos x="T2" y="T3"/>
                  </a:cxn>
                  <a:cxn ang="0">
                    <a:pos x="T4" y="T5"/>
                  </a:cxn>
                  <a:cxn ang="0">
                    <a:pos x="T6" y="T7"/>
                  </a:cxn>
                  <a:cxn ang="0">
                    <a:pos x="T8" y="T9"/>
                  </a:cxn>
                </a:cxnLst>
                <a:rect l="0" t="0" r="r" b="b"/>
                <a:pathLst>
                  <a:path w="18" h="2">
                    <a:moveTo>
                      <a:pt x="0" y="0"/>
                    </a:moveTo>
                    <a:lnTo>
                      <a:pt x="18" y="0"/>
                    </a:lnTo>
                    <a:lnTo>
                      <a:pt x="18" y="0"/>
                    </a:lnTo>
                    <a:lnTo>
                      <a:pt x="0" y="2"/>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20" name="Freeform 136"/>
              <p:cNvSpPr>
                <a:spLocks/>
              </p:cNvSpPr>
              <p:nvPr/>
            </p:nvSpPr>
            <p:spPr bwMode="auto">
              <a:xfrm>
                <a:off x="5325" y="1589"/>
                <a:ext cx="18" cy="2"/>
              </a:xfrm>
              <a:custGeom>
                <a:avLst/>
                <a:gdLst>
                  <a:gd name="T0" fmla="*/ 0 w 18"/>
                  <a:gd name="T1" fmla="*/ 0 h 2"/>
                  <a:gd name="T2" fmla="*/ 18 w 18"/>
                  <a:gd name="T3" fmla="*/ 0 h 2"/>
                  <a:gd name="T4" fmla="*/ 18 w 18"/>
                  <a:gd name="T5" fmla="*/ 0 h 2"/>
                  <a:gd name="T6" fmla="*/ 0 w 18"/>
                  <a:gd name="T7" fmla="*/ 2 h 2"/>
                  <a:gd name="T8" fmla="*/ 0 w 18"/>
                  <a:gd name="T9" fmla="*/ 0 h 2"/>
                </a:gdLst>
                <a:ahLst/>
                <a:cxnLst>
                  <a:cxn ang="0">
                    <a:pos x="T0" y="T1"/>
                  </a:cxn>
                  <a:cxn ang="0">
                    <a:pos x="T2" y="T3"/>
                  </a:cxn>
                  <a:cxn ang="0">
                    <a:pos x="T4" y="T5"/>
                  </a:cxn>
                  <a:cxn ang="0">
                    <a:pos x="T6" y="T7"/>
                  </a:cxn>
                  <a:cxn ang="0">
                    <a:pos x="T8" y="T9"/>
                  </a:cxn>
                </a:cxnLst>
                <a:rect l="0" t="0" r="r" b="b"/>
                <a:pathLst>
                  <a:path w="18" h="2">
                    <a:moveTo>
                      <a:pt x="0" y="0"/>
                    </a:moveTo>
                    <a:lnTo>
                      <a:pt x="18" y="0"/>
                    </a:lnTo>
                    <a:lnTo>
                      <a:pt x="18" y="0"/>
                    </a:lnTo>
                    <a:lnTo>
                      <a:pt x="0" y="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612" name="Oval 137"/>
            <p:cNvSpPr>
              <a:spLocks noChangeArrowheads="1"/>
            </p:cNvSpPr>
            <p:nvPr/>
          </p:nvSpPr>
          <p:spPr bwMode="auto">
            <a:xfrm>
              <a:off x="5357" y="1601"/>
              <a:ext cx="4" cy="4"/>
            </a:xfrm>
            <a:prstGeom prst="ellipse">
              <a:avLst/>
            </a:prstGeom>
            <a:solidFill>
              <a:srgbClr val="919191"/>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613" name="Group 138"/>
            <p:cNvGrpSpPr>
              <a:grpSpLocks/>
            </p:cNvGrpSpPr>
            <p:nvPr/>
          </p:nvGrpSpPr>
          <p:grpSpPr bwMode="auto">
            <a:xfrm>
              <a:off x="5357" y="1585"/>
              <a:ext cx="32" cy="2"/>
              <a:chOff x="5357" y="1585"/>
              <a:chExt cx="32" cy="2"/>
            </a:xfrm>
          </p:grpSpPr>
          <p:sp>
            <p:nvSpPr>
              <p:cNvPr id="617" name="Freeform 139"/>
              <p:cNvSpPr>
                <a:spLocks/>
              </p:cNvSpPr>
              <p:nvPr/>
            </p:nvSpPr>
            <p:spPr bwMode="auto">
              <a:xfrm>
                <a:off x="5357" y="1585"/>
                <a:ext cx="32" cy="2"/>
              </a:xfrm>
              <a:custGeom>
                <a:avLst/>
                <a:gdLst>
                  <a:gd name="T0" fmla="*/ 0 w 32"/>
                  <a:gd name="T1" fmla="*/ 0 h 2"/>
                  <a:gd name="T2" fmla="*/ 32 w 32"/>
                  <a:gd name="T3" fmla="*/ 0 h 2"/>
                  <a:gd name="T4" fmla="*/ 32 w 32"/>
                  <a:gd name="T5" fmla="*/ 2 h 2"/>
                  <a:gd name="T6" fmla="*/ 0 w 32"/>
                  <a:gd name="T7" fmla="*/ 0 h 2"/>
                  <a:gd name="T8" fmla="*/ 0 w 32"/>
                  <a:gd name="T9" fmla="*/ 0 h 2"/>
                </a:gdLst>
                <a:ahLst/>
                <a:cxnLst>
                  <a:cxn ang="0">
                    <a:pos x="T0" y="T1"/>
                  </a:cxn>
                  <a:cxn ang="0">
                    <a:pos x="T2" y="T3"/>
                  </a:cxn>
                  <a:cxn ang="0">
                    <a:pos x="T4" y="T5"/>
                  </a:cxn>
                  <a:cxn ang="0">
                    <a:pos x="T6" y="T7"/>
                  </a:cxn>
                  <a:cxn ang="0">
                    <a:pos x="T8" y="T9"/>
                  </a:cxn>
                </a:cxnLst>
                <a:rect l="0" t="0" r="r" b="b"/>
                <a:pathLst>
                  <a:path w="32" h="2">
                    <a:moveTo>
                      <a:pt x="0" y="0"/>
                    </a:moveTo>
                    <a:lnTo>
                      <a:pt x="32" y="0"/>
                    </a:lnTo>
                    <a:lnTo>
                      <a:pt x="32" y="2"/>
                    </a:lnTo>
                    <a:lnTo>
                      <a:pt x="0" y="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18" name="Freeform 140"/>
              <p:cNvSpPr>
                <a:spLocks/>
              </p:cNvSpPr>
              <p:nvPr/>
            </p:nvSpPr>
            <p:spPr bwMode="auto">
              <a:xfrm>
                <a:off x="5357" y="1585"/>
                <a:ext cx="32" cy="2"/>
              </a:xfrm>
              <a:custGeom>
                <a:avLst/>
                <a:gdLst>
                  <a:gd name="T0" fmla="*/ 0 w 32"/>
                  <a:gd name="T1" fmla="*/ 0 h 2"/>
                  <a:gd name="T2" fmla="*/ 32 w 32"/>
                  <a:gd name="T3" fmla="*/ 0 h 2"/>
                  <a:gd name="T4" fmla="*/ 32 w 32"/>
                  <a:gd name="T5" fmla="*/ 2 h 2"/>
                  <a:gd name="T6" fmla="*/ 0 w 32"/>
                  <a:gd name="T7" fmla="*/ 0 h 2"/>
                  <a:gd name="T8" fmla="*/ 0 w 32"/>
                  <a:gd name="T9" fmla="*/ 0 h 2"/>
                </a:gdLst>
                <a:ahLst/>
                <a:cxnLst>
                  <a:cxn ang="0">
                    <a:pos x="T0" y="T1"/>
                  </a:cxn>
                  <a:cxn ang="0">
                    <a:pos x="T2" y="T3"/>
                  </a:cxn>
                  <a:cxn ang="0">
                    <a:pos x="T4" y="T5"/>
                  </a:cxn>
                  <a:cxn ang="0">
                    <a:pos x="T6" y="T7"/>
                  </a:cxn>
                  <a:cxn ang="0">
                    <a:pos x="T8" y="T9"/>
                  </a:cxn>
                </a:cxnLst>
                <a:rect l="0" t="0" r="r" b="b"/>
                <a:pathLst>
                  <a:path w="32" h="2">
                    <a:moveTo>
                      <a:pt x="0" y="0"/>
                    </a:moveTo>
                    <a:lnTo>
                      <a:pt x="32" y="0"/>
                    </a:lnTo>
                    <a:lnTo>
                      <a:pt x="32" y="2"/>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614" name="Group 141"/>
            <p:cNvGrpSpPr>
              <a:grpSpLocks/>
            </p:cNvGrpSpPr>
            <p:nvPr/>
          </p:nvGrpSpPr>
          <p:grpSpPr bwMode="auto">
            <a:xfrm>
              <a:off x="5325" y="1607"/>
              <a:ext cx="18" cy="6"/>
              <a:chOff x="5325" y="1607"/>
              <a:chExt cx="18" cy="6"/>
            </a:xfrm>
          </p:grpSpPr>
          <p:sp>
            <p:nvSpPr>
              <p:cNvPr id="615" name="Freeform 142"/>
              <p:cNvSpPr>
                <a:spLocks/>
              </p:cNvSpPr>
              <p:nvPr/>
            </p:nvSpPr>
            <p:spPr bwMode="auto">
              <a:xfrm>
                <a:off x="5325" y="1607"/>
                <a:ext cx="18" cy="6"/>
              </a:xfrm>
              <a:custGeom>
                <a:avLst/>
                <a:gdLst>
                  <a:gd name="T0" fmla="*/ 0 w 18"/>
                  <a:gd name="T1" fmla="*/ 4 h 6"/>
                  <a:gd name="T2" fmla="*/ 18 w 18"/>
                  <a:gd name="T3" fmla="*/ 0 h 6"/>
                  <a:gd name="T4" fmla="*/ 18 w 18"/>
                  <a:gd name="T5" fmla="*/ 2 h 6"/>
                  <a:gd name="T6" fmla="*/ 0 w 18"/>
                  <a:gd name="T7" fmla="*/ 6 h 6"/>
                  <a:gd name="T8" fmla="*/ 0 w 18"/>
                  <a:gd name="T9" fmla="*/ 4 h 6"/>
                </a:gdLst>
                <a:ahLst/>
                <a:cxnLst>
                  <a:cxn ang="0">
                    <a:pos x="T0" y="T1"/>
                  </a:cxn>
                  <a:cxn ang="0">
                    <a:pos x="T2" y="T3"/>
                  </a:cxn>
                  <a:cxn ang="0">
                    <a:pos x="T4" y="T5"/>
                  </a:cxn>
                  <a:cxn ang="0">
                    <a:pos x="T6" y="T7"/>
                  </a:cxn>
                  <a:cxn ang="0">
                    <a:pos x="T8" y="T9"/>
                  </a:cxn>
                </a:cxnLst>
                <a:rect l="0" t="0" r="r" b="b"/>
                <a:pathLst>
                  <a:path w="18" h="6">
                    <a:moveTo>
                      <a:pt x="0" y="4"/>
                    </a:moveTo>
                    <a:lnTo>
                      <a:pt x="18" y="0"/>
                    </a:lnTo>
                    <a:lnTo>
                      <a:pt x="18" y="2"/>
                    </a:lnTo>
                    <a:lnTo>
                      <a:pt x="0" y="6"/>
                    </a:lnTo>
                    <a:lnTo>
                      <a:pt x="0" y="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616" name="Freeform 143"/>
              <p:cNvSpPr>
                <a:spLocks/>
              </p:cNvSpPr>
              <p:nvPr/>
            </p:nvSpPr>
            <p:spPr bwMode="auto">
              <a:xfrm>
                <a:off x="5325" y="1607"/>
                <a:ext cx="18" cy="6"/>
              </a:xfrm>
              <a:custGeom>
                <a:avLst/>
                <a:gdLst>
                  <a:gd name="T0" fmla="*/ 0 w 18"/>
                  <a:gd name="T1" fmla="*/ 4 h 6"/>
                  <a:gd name="T2" fmla="*/ 18 w 18"/>
                  <a:gd name="T3" fmla="*/ 0 h 6"/>
                  <a:gd name="T4" fmla="*/ 18 w 18"/>
                  <a:gd name="T5" fmla="*/ 2 h 6"/>
                  <a:gd name="T6" fmla="*/ 0 w 18"/>
                  <a:gd name="T7" fmla="*/ 6 h 6"/>
                  <a:gd name="T8" fmla="*/ 0 w 18"/>
                  <a:gd name="T9" fmla="*/ 4 h 6"/>
                </a:gdLst>
                <a:ahLst/>
                <a:cxnLst>
                  <a:cxn ang="0">
                    <a:pos x="T0" y="T1"/>
                  </a:cxn>
                  <a:cxn ang="0">
                    <a:pos x="T2" y="T3"/>
                  </a:cxn>
                  <a:cxn ang="0">
                    <a:pos x="T4" y="T5"/>
                  </a:cxn>
                  <a:cxn ang="0">
                    <a:pos x="T6" y="T7"/>
                  </a:cxn>
                  <a:cxn ang="0">
                    <a:pos x="T8" y="T9"/>
                  </a:cxn>
                </a:cxnLst>
                <a:rect l="0" t="0" r="r" b="b"/>
                <a:pathLst>
                  <a:path w="18" h="6">
                    <a:moveTo>
                      <a:pt x="0" y="4"/>
                    </a:moveTo>
                    <a:lnTo>
                      <a:pt x="18" y="0"/>
                    </a:lnTo>
                    <a:lnTo>
                      <a:pt x="18" y="2"/>
                    </a:lnTo>
                    <a:lnTo>
                      <a:pt x="0" y="6"/>
                    </a:lnTo>
                    <a:lnTo>
                      <a:pt x="0"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13" name="Group 144"/>
          <p:cNvGrpSpPr>
            <a:grpSpLocks/>
          </p:cNvGrpSpPr>
          <p:nvPr/>
        </p:nvGrpSpPr>
        <p:grpSpPr bwMode="auto">
          <a:xfrm>
            <a:off x="7550468" y="1315243"/>
            <a:ext cx="104775" cy="142875"/>
            <a:chOff x="5159" y="1607"/>
            <a:chExt cx="66" cy="90"/>
          </a:xfrm>
        </p:grpSpPr>
        <p:grpSp>
          <p:nvGrpSpPr>
            <p:cNvPr id="714" name="Group 145"/>
            <p:cNvGrpSpPr>
              <a:grpSpLocks/>
            </p:cNvGrpSpPr>
            <p:nvPr/>
          </p:nvGrpSpPr>
          <p:grpSpPr bwMode="auto">
            <a:xfrm>
              <a:off x="5183" y="1643"/>
              <a:ext cx="16" cy="20"/>
              <a:chOff x="5183" y="1643"/>
              <a:chExt cx="16" cy="20"/>
            </a:xfrm>
          </p:grpSpPr>
          <p:grpSp>
            <p:nvGrpSpPr>
              <p:cNvPr id="781" name="Group 146"/>
              <p:cNvGrpSpPr>
                <a:grpSpLocks/>
              </p:cNvGrpSpPr>
              <p:nvPr/>
            </p:nvGrpSpPr>
            <p:grpSpPr bwMode="auto">
              <a:xfrm>
                <a:off x="5187" y="1643"/>
                <a:ext cx="6" cy="8"/>
                <a:chOff x="5187" y="1643"/>
                <a:chExt cx="6" cy="8"/>
              </a:xfrm>
            </p:grpSpPr>
            <p:sp>
              <p:nvSpPr>
                <p:cNvPr id="783" name="Freeform 147"/>
                <p:cNvSpPr>
                  <a:spLocks/>
                </p:cNvSpPr>
                <p:nvPr/>
              </p:nvSpPr>
              <p:spPr bwMode="auto">
                <a:xfrm>
                  <a:off x="5187" y="1643"/>
                  <a:ext cx="6" cy="8"/>
                </a:xfrm>
                <a:custGeom>
                  <a:avLst/>
                  <a:gdLst>
                    <a:gd name="T0" fmla="*/ 0 w 6"/>
                    <a:gd name="T1" fmla="*/ 0 h 8"/>
                    <a:gd name="T2" fmla="*/ 0 w 6"/>
                    <a:gd name="T3" fmla="*/ 8 h 8"/>
                    <a:gd name="T4" fmla="*/ 0 w 6"/>
                    <a:gd name="T5" fmla="*/ 8 h 8"/>
                    <a:gd name="T6" fmla="*/ 2 w 6"/>
                    <a:gd name="T7" fmla="*/ 8 h 8"/>
                    <a:gd name="T8" fmla="*/ 2 w 6"/>
                    <a:gd name="T9" fmla="*/ 8 h 8"/>
                    <a:gd name="T10" fmla="*/ 4 w 6"/>
                    <a:gd name="T11" fmla="*/ 8 h 8"/>
                    <a:gd name="T12" fmla="*/ 4 w 6"/>
                    <a:gd name="T13" fmla="*/ 8 h 8"/>
                    <a:gd name="T14" fmla="*/ 6 w 6"/>
                    <a:gd name="T15" fmla="*/ 8 h 8"/>
                    <a:gd name="T16" fmla="*/ 6 w 6"/>
                    <a:gd name="T17" fmla="*/ 0 h 8"/>
                    <a:gd name="T18" fmla="*/ 0 w 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0" y="0"/>
                      </a:moveTo>
                      <a:lnTo>
                        <a:pt x="0" y="8"/>
                      </a:lnTo>
                      <a:lnTo>
                        <a:pt x="0" y="8"/>
                      </a:lnTo>
                      <a:lnTo>
                        <a:pt x="2" y="8"/>
                      </a:lnTo>
                      <a:lnTo>
                        <a:pt x="2" y="8"/>
                      </a:lnTo>
                      <a:lnTo>
                        <a:pt x="4" y="8"/>
                      </a:lnTo>
                      <a:lnTo>
                        <a:pt x="4" y="8"/>
                      </a:lnTo>
                      <a:lnTo>
                        <a:pt x="6" y="8"/>
                      </a:lnTo>
                      <a:lnTo>
                        <a:pt x="6"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4" name="Freeform 148"/>
                <p:cNvSpPr>
                  <a:spLocks/>
                </p:cNvSpPr>
                <p:nvPr/>
              </p:nvSpPr>
              <p:spPr bwMode="auto">
                <a:xfrm>
                  <a:off x="5187" y="1643"/>
                  <a:ext cx="6" cy="8"/>
                </a:xfrm>
                <a:custGeom>
                  <a:avLst/>
                  <a:gdLst>
                    <a:gd name="T0" fmla="*/ 0 w 6"/>
                    <a:gd name="T1" fmla="*/ 0 h 8"/>
                    <a:gd name="T2" fmla="*/ 0 w 6"/>
                    <a:gd name="T3" fmla="*/ 8 h 8"/>
                    <a:gd name="T4" fmla="*/ 0 w 6"/>
                    <a:gd name="T5" fmla="*/ 8 h 8"/>
                    <a:gd name="T6" fmla="*/ 2 w 6"/>
                    <a:gd name="T7" fmla="*/ 8 h 8"/>
                    <a:gd name="T8" fmla="*/ 2 w 6"/>
                    <a:gd name="T9" fmla="*/ 8 h 8"/>
                    <a:gd name="T10" fmla="*/ 4 w 6"/>
                    <a:gd name="T11" fmla="*/ 8 h 8"/>
                    <a:gd name="T12" fmla="*/ 4 w 6"/>
                    <a:gd name="T13" fmla="*/ 8 h 8"/>
                    <a:gd name="T14" fmla="*/ 6 w 6"/>
                    <a:gd name="T15" fmla="*/ 8 h 8"/>
                    <a:gd name="T16" fmla="*/ 6 w 6"/>
                    <a:gd name="T17" fmla="*/ 0 h 8"/>
                    <a:gd name="T18" fmla="*/ 0 w 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0" y="0"/>
                      </a:moveTo>
                      <a:lnTo>
                        <a:pt x="0" y="8"/>
                      </a:lnTo>
                      <a:lnTo>
                        <a:pt x="0" y="8"/>
                      </a:lnTo>
                      <a:lnTo>
                        <a:pt x="2" y="8"/>
                      </a:lnTo>
                      <a:lnTo>
                        <a:pt x="2" y="8"/>
                      </a:lnTo>
                      <a:lnTo>
                        <a:pt x="4" y="8"/>
                      </a:lnTo>
                      <a:lnTo>
                        <a:pt x="4" y="8"/>
                      </a:lnTo>
                      <a:lnTo>
                        <a:pt x="6" y="8"/>
                      </a:lnTo>
                      <a:lnTo>
                        <a:pt x="6"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782" name="Freeform 149"/>
              <p:cNvSpPr>
                <a:spLocks/>
              </p:cNvSpPr>
              <p:nvPr/>
            </p:nvSpPr>
            <p:spPr bwMode="auto">
              <a:xfrm>
                <a:off x="5183" y="1651"/>
                <a:ext cx="16" cy="12"/>
              </a:xfrm>
              <a:custGeom>
                <a:avLst/>
                <a:gdLst>
                  <a:gd name="T0" fmla="*/ 14 w 16"/>
                  <a:gd name="T1" fmla="*/ 0 h 12"/>
                  <a:gd name="T2" fmla="*/ 0 w 16"/>
                  <a:gd name="T3" fmla="*/ 4 h 12"/>
                  <a:gd name="T4" fmla="*/ 2 w 16"/>
                  <a:gd name="T5" fmla="*/ 12 h 12"/>
                  <a:gd name="T6" fmla="*/ 16 w 16"/>
                  <a:gd name="T7" fmla="*/ 8 h 12"/>
                  <a:gd name="T8" fmla="*/ 14 w 16"/>
                  <a:gd name="T9" fmla="*/ 0 h 12"/>
                </a:gdLst>
                <a:ahLst/>
                <a:cxnLst>
                  <a:cxn ang="0">
                    <a:pos x="T0" y="T1"/>
                  </a:cxn>
                  <a:cxn ang="0">
                    <a:pos x="T2" y="T3"/>
                  </a:cxn>
                  <a:cxn ang="0">
                    <a:pos x="T4" y="T5"/>
                  </a:cxn>
                  <a:cxn ang="0">
                    <a:pos x="T6" y="T7"/>
                  </a:cxn>
                  <a:cxn ang="0">
                    <a:pos x="T8" y="T9"/>
                  </a:cxn>
                </a:cxnLst>
                <a:rect l="0" t="0" r="r" b="b"/>
                <a:pathLst>
                  <a:path w="16" h="12">
                    <a:moveTo>
                      <a:pt x="14" y="0"/>
                    </a:moveTo>
                    <a:lnTo>
                      <a:pt x="0" y="4"/>
                    </a:lnTo>
                    <a:lnTo>
                      <a:pt x="2" y="12"/>
                    </a:lnTo>
                    <a:lnTo>
                      <a:pt x="16" y="8"/>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15" name="Group 150"/>
            <p:cNvGrpSpPr>
              <a:grpSpLocks/>
            </p:cNvGrpSpPr>
            <p:nvPr/>
          </p:nvGrpSpPr>
          <p:grpSpPr bwMode="auto">
            <a:xfrm>
              <a:off x="5195" y="1637"/>
              <a:ext cx="8" cy="44"/>
              <a:chOff x="5195" y="1637"/>
              <a:chExt cx="8" cy="44"/>
            </a:xfrm>
          </p:grpSpPr>
          <p:sp>
            <p:nvSpPr>
              <p:cNvPr id="779" name="Freeform 151"/>
              <p:cNvSpPr>
                <a:spLocks/>
              </p:cNvSpPr>
              <p:nvPr/>
            </p:nvSpPr>
            <p:spPr bwMode="auto">
              <a:xfrm>
                <a:off x="5195" y="1637"/>
                <a:ext cx="8" cy="44"/>
              </a:xfrm>
              <a:custGeom>
                <a:avLst/>
                <a:gdLst>
                  <a:gd name="T0" fmla="*/ 0 w 8"/>
                  <a:gd name="T1" fmla="*/ 0 h 44"/>
                  <a:gd name="T2" fmla="*/ 0 w 8"/>
                  <a:gd name="T3" fmla="*/ 42 h 44"/>
                  <a:gd name="T4" fmla="*/ 2 w 8"/>
                  <a:gd name="T5" fmla="*/ 44 h 44"/>
                  <a:gd name="T6" fmla="*/ 4 w 8"/>
                  <a:gd name="T7" fmla="*/ 44 h 44"/>
                  <a:gd name="T8" fmla="*/ 6 w 8"/>
                  <a:gd name="T9" fmla="*/ 44 h 44"/>
                  <a:gd name="T10" fmla="*/ 8 w 8"/>
                  <a:gd name="T11" fmla="*/ 44 h 44"/>
                  <a:gd name="T12" fmla="*/ 8 w 8"/>
                  <a:gd name="T13" fmla="*/ 42 h 44"/>
                  <a:gd name="T14" fmla="*/ 8 w 8"/>
                  <a:gd name="T15" fmla="*/ 0 h 44"/>
                  <a:gd name="T16" fmla="*/ 0 w 8"/>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4">
                    <a:moveTo>
                      <a:pt x="0" y="0"/>
                    </a:moveTo>
                    <a:lnTo>
                      <a:pt x="0" y="42"/>
                    </a:lnTo>
                    <a:lnTo>
                      <a:pt x="2" y="44"/>
                    </a:lnTo>
                    <a:lnTo>
                      <a:pt x="4" y="44"/>
                    </a:lnTo>
                    <a:lnTo>
                      <a:pt x="6" y="44"/>
                    </a:lnTo>
                    <a:lnTo>
                      <a:pt x="8" y="44"/>
                    </a:lnTo>
                    <a:lnTo>
                      <a:pt x="8" y="42"/>
                    </a:lnTo>
                    <a:lnTo>
                      <a:pt x="8" y="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80" name="Freeform 152"/>
              <p:cNvSpPr>
                <a:spLocks/>
              </p:cNvSpPr>
              <p:nvPr/>
            </p:nvSpPr>
            <p:spPr bwMode="auto">
              <a:xfrm>
                <a:off x="5195" y="1637"/>
                <a:ext cx="8" cy="44"/>
              </a:xfrm>
              <a:custGeom>
                <a:avLst/>
                <a:gdLst>
                  <a:gd name="T0" fmla="*/ 0 w 8"/>
                  <a:gd name="T1" fmla="*/ 0 h 44"/>
                  <a:gd name="T2" fmla="*/ 0 w 8"/>
                  <a:gd name="T3" fmla="*/ 42 h 44"/>
                  <a:gd name="T4" fmla="*/ 2 w 8"/>
                  <a:gd name="T5" fmla="*/ 44 h 44"/>
                  <a:gd name="T6" fmla="*/ 4 w 8"/>
                  <a:gd name="T7" fmla="*/ 44 h 44"/>
                  <a:gd name="T8" fmla="*/ 6 w 8"/>
                  <a:gd name="T9" fmla="*/ 44 h 44"/>
                  <a:gd name="T10" fmla="*/ 8 w 8"/>
                  <a:gd name="T11" fmla="*/ 44 h 44"/>
                  <a:gd name="T12" fmla="*/ 8 w 8"/>
                  <a:gd name="T13" fmla="*/ 42 h 44"/>
                  <a:gd name="T14" fmla="*/ 8 w 8"/>
                  <a:gd name="T15" fmla="*/ 0 h 44"/>
                  <a:gd name="T16" fmla="*/ 0 w 8"/>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4">
                    <a:moveTo>
                      <a:pt x="0" y="0"/>
                    </a:moveTo>
                    <a:lnTo>
                      <a:pt x="0" y="42"/>
                    </a:lnTo>
                    <a:lnTo>
                      <a:pt x="2" y="44"/>
                    </a:lnTo>
                    <a:lnTo>
                      <a:pt x="4" y="44"/>
                    </a:lnTo>
                    <a:lnTo>
                      <a:pt x="6" y="44"/>
                    </a:lnTo>
                    <a:lnTo>
                      <a:pt x="8" y="44"/>
                    </a:lnTo>
                    <a:lnTo>
                      <a:pt x="8" y="42"/>
                    </a:lnTo>
                    <a:lnTo>
                      <a:pt x="8"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16" name="Group 153"/>
            <p:cNvGrpSpPr>
              <a:grpSpLocks/>
            </p:cNvGrpSpPr>
            <p:nvPr/>
          </p:nvGrpSpPr>
          <p:grpSpPr bwMode="auto">
            <a:xfrm>
              <a:off x="5169" y="1607"/>
              <a:ext cx="54" cy="36"/>
              <a:chOff x="5169" y="1607"/>
              <a:chExt cx="54" cy="36"/>
            </a:xfrm>
          </p:grpSpPr>
          <p:grpSp>
            <p:nvGrpSpPr>
              <p:cNvPr id="773" name="Group 154"/>
              <p:cNvGrpSpPr>
                <a:grpSpLocks/>
              </p:cNvGrpSpPr>
              <p:nvPr/>
            </p:nvGrpSpPr>
            <p:grpSpPr bwMode="auto">
              <a:xfrm>
                <a:off x="5169" y="1607"/>
                <a:ext cx="54" cy="14"/>
                <a:chOff x="5169" y="1607"/>
                <a:chExt cx="54" cy="14"/>
              </a:xfrm>
            </p:grpSpPr>
            <p:sp>
              <p:nvSpPr>
                <p:cNvPr id="777" name="Freeform 155"/>
                <p:cNvSpPr>
                  <a:spLocks/>
                </p:cNvSpPr>
                <p:nvPr/>
              </p:nvSpPr>
              <p:spPr bwMode="auto">
                <a:xfrm>
                  <a:off x="5169" y="1607"/>
                  <a:ext cx="54" cy="14"/>
                </a:xfrm>
                <a:custGeom>
                  <a:avLst/>
                  <a:gdLst>
                    <a:gd name="T0" fmla="*/ 4 w 54"/>
                    <a:gd name="T1" fmla="*/ 0 h 14"/>
                    <a:gd name="T2" fmla="*/ 2 w 54"/>
                    <a:gd name="T3" fmla="*/ 0 h 14"/>
                    <a:gd name="T4" fmla="*/ 0 w 54"/>
                    <a:gd name="T5" fmla="*/ 2 h 14"/>
                    <a:gd name="T6" fmla="*/ 0 w 54"/>
                    <a:gd name="T7" fmla="*/ 2 h 14"/>
                    <a:gd name="T8" fmla="*/ 0 w 54"/>
                    <a:gd name="T9" fmla="*/ 4 h 14"/>
                    <a:gd name="T10" fmla="*/ 0 w 54"/>
                    <a:gd name="T11" fmla="*/ 14 h 14"/>
                    <a:gd name="T12" fmla="*/ 22 w 54"/>
                    <a:gd name="T13" fmla="*/ 14 h 14"/>
                    <a:gd name="T14" fmla="*/ 54 w 54"/>
                    <a:gd name="T15" fmla="*/ 10 h 14"/>
                    <a:gd name="T16" fmla="*/ 54 w 54"/>
                    <a:gd name="T17" fmla="*/ 8 h 14"/>
                    <a:gd name="T18" fmla="*/ 54 w 54"/>
                    <a:gd name="T19" fmla="*/ 2 h 14"/>
                    <a:gd name="T20" fmla="*/ 52 w 54"/>
                    <a:gd name="T21" fmla="*/ 2 h 14"/>
                    <a:gd name="T22" fmla="*/ 52 w 54"/>
                    <a:gd name="T23" fmla="*/ 0 h 14"/>
                    <a:gd name="T24" fmla="*/ 50 w 54"/>
                    <a:gd name="T25" fmla="*/ 0 h 14"/>
                    <a:gd name="T26" fmla="*/ 48 w 54"/>
                    <a:gd name="T27" fmla="*/ 0 h 14"/>
                    <a:gd name="T28" fmla="*/ 46 w 54"/>
                    <a:gd name="T29" fmla="*/ 0 h 14"/>
                    <a:gd name="T30" fmla="*/ 34 w 54"/>
                    <a:gd name="T31" fmla="*/ 0 h 14"/>
                    <a:gd name="T32" fmla="*/ 26 w 54"/>
                    <a:gd name="T33" fmla="*/ 0 h 14"/>
                    <a:gd name="T34" fmla="*/ 16 w 54"/>
                    <a:gd name="T35" fmla="*/ 0 h 14"/>
                    <a:gd name="T36" fmla="*/ 12 w 54"/>
                    <a:gd name="T37" fmla="*/ 0 h 14"/>
                    <a:gd name="T38" fmla="*/ 4 w 54"/>
                    <a:gd name="T3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14">
                      <a:moveTo>
                        <a:pt x="4" y="0"/>
                      </a:moveTo>
                      <a:lnTo>
                        <a:pt x="2" y="0"/>
                      </a:lnTo>
                      <a:lnTo>
                        <a:pt x="0" y="2"/>
                      </a:lnTo>
                      <a:lnTo>
                        <a:pt x="0" y="2"/>
                      </a:lnTo>
                      <a:lnTo>
                        <a:pt x="0" y="4"/>
                      </a:lnTo>
                      <a:lnTo>
                        <a:pt x="0" y="14"/>
                      </a:lnTo>
                      <a:lnTo>
                        <a:pt x="22" y="14"/>
                      </a:lnTo>
                      <a:lnTo>
                        <a:pt x="54" y="10"/>
                      </a:lnTo>
                      <a:lnTo>
                        <a:pt x="54" y="8"/>
                      </a:lnTo>
                      <a:lnTo>
                        <a:pt x="54" y="2"/>
                      </a:lnTo>
                      <a:lnTo>
                        <a:pt x="52" y="2"/>
                      </a:lnTo>
                      <a:lnTo>
                        <a:pt x="52" y="0"/>
                      </a:lnTo>
                      <a:lnTo>
                        <a:pt x="50" y="0"/>
                      </a:lnTo>
                      <a:lnTo>
                        <a:pt x="48" y="0"/>
                      </a:lnTo>
                      <a:lnTo>
                        <a:pt x="46" y="0"/>
                      </a:lnTo>
                      <a:lnTo>
                        <a:pt x="34" y="0"/>
                      </a:lnTo>
                      <a:lnTo>
                        <a:pt x="26" y="0"/>
                      </a:lnTo>
                      <a:lnTo>
                        <a:pt x="16" y="0"/>
                      </a:lnTo>
                      <a:lnTo>
                        <a:pt x="12" y="0"/>
                      </a:lnTo>
                      <a:lnTo>
                        <a:pt x="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8" name="Freeform 156"/>
                <p:cNvSpPr>
                  <a:spLocks/>
                </p:cNvSpPr>
                <p:nvPr/>
              </p:nvSpPr>
              <p:spPr bwMode="auto">
                <a:xfrm>
                  <a:off x="5169" y="1607"/>
                  <a:ext cx="54" cy="14"/>
                </a:xfrm>
                <a:custGeom>
                  <a:avLst/>
                  <a:gdLst>
                    <a:gd name="T0" fmla="*/ 4 w 54"/>
                    <a:gd name="T1" fmla="*/ 0 h 14"/>
                    <a:gd name="T2" fmla="*/ 2 w 54"/>
                    <a:gd name="T3" fmla="*/ 0 h 14"/>
                    <a:gd name="T4" fmla="*/ 0 w 54"/>
                    <a:gd name="T5" fmla="*/ 2 h 14"/>
                    <a:gd name="T6" fmla="*/ 0 w 54"/>
                    <a:gd name="T7" fmla="*/ 2 h 14"/>
                    <a:gd name="T8" fmla="*/ 0 w 54"/>
                    <a:gd name="T9" fmla="*/ 4 h 14"/>
                    <a:gd name="T10" fmla="*/ 0 w 54"/>
                    <a:gd name="T11" fmla="*/ 14 h 14"/>
                    <a:gd name="T12" fmla="*/ 22 w 54"/>
                    <a:gd name="T13" fmla="*/ 14 h 14"/>
                    <a:gd name="T14" fmla="*/ 54 w 54"/>
                    <a:gd name="T15" fmla="*/ 10 h 14"/>
                    <a:gd name="T16" fmla="*/ 54 w 54"/>
                    <a:gd name="T17" fmla="*/ 8 h 14"/>
                    <a:gd name="T18" fmla="*/ 54 w 54"/>
                    <a:gd name="T19" fmla="*/ 2 h 14"/>
                    <a:gd name="T20" fmla="*/ 52 w 54"/>
                    <a:gd name="T21" fmla="*/ 2 h 14"/>
                    <a:gd name="T22" fmla="*/ 52 w 54"/>
                    <a:gd name="T23" fmla="*/ 0 h 14"/>
                    <a:gd name="T24" fmla="*/ 50 w 54"/>
                    <a:gd name="T25" fmla="*/ 0 h 14"/>
                    <a:gd name="T26" fmla="*/ 48 w 54"/>
                    <a:gd name="T27" fmla="*/ 0 h 14"/>
                    <a:gd name="T28" fmla="*/ 46 w 54"/>
                    <a:gd name="T29" fmla="*/ 0 h 14"/>
                    <a:gd name="T30" fmla="*/ 34 w 54"/>
                    <a:gd name="T31" fmla="*/ 0 h 14"/>
                    <a:gd name="T32" fmla="*/ 26 w 54"/>
                    <a:gd name="T33" fmla="*/ 0 h 14"/>
                    <a:gd name="T34" fmla="*/ 16 w 54"/>
                    <a:gd name="T35" fmla="*/ 0 h 14"/>
                    <a:gd name="T36" fmla="*/ 12 w 54"/>
                    <a:gd name="T37" fmla="*/ 0 h 14"/>
                    <a:gd name="T38" fmla="*/ 4 w 54"/>
                    <a:gd name="T3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14">
                      <a:moveTo>
                        <a:pt x="4" y="0"/>
                      </a:moveTo>
                      <a:lnTo>
                        <a:pt x="2" y="0"/>
                      </a:lnTo>
                      <a:lnTo>
                        <a:pt x="0" y="2"/>
                      </a:lnTo>
                      <a:lnTo>
                        <a:pt x="0" y="2"/>
                      </a:lnTo>
                      <a:lnTo>
                        <a:pt x="0" y="4"/>
                      </a:lnTo>
                      <a:lnTo>
                        <a:pt x="0" y="14"/>
                      </a:lnTo>
                      <a:lnTo>
                        <a:pt x="22" y="14"/>
                      </a:lnTo>
                      <a:lnTo>
                        <a:pt x="54" y="10"/>
                      </a:lnTo>
                      <a:lnTo>
                        <a:pt x="54" y="8"/>
                      </a:lnTo>
                      <a:lnTo>
                        <a:pt x="54" y="2"/>
                      </a:lnTo>
                      <a:lnTo>
                        <a:pt x="52" y="2"/>
                      </a:lnTo>
                      <a:lnTo>
                        <a:pt x="52" y="0"/>
                      </a:lnTo>
                      <a:lnTo>
                        <a:pt x="50" y="0"/>
                      </a:lnTo>
                      <a:lnTo>
                        <a:pt x="48" y="0"/>
                      </a:lnTo>
                      <a:lnTo>
                        <a:pt x="46" y="0"/>
                      </a:lnTo>
                      <a:lnTo>
                        <a:pt x="34" y="0"/>
                      </a:lnTo>
                      <a:lnTo>
                        <a:pt x="26" y="0"/>
                      </a:lnTo>
                      <a:lnTo>
                        <a:pt x="16" y="0"/>
                      </a:lnTo>
                      <a:lnTo>
                        <a:pt x="12" y="0"/>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74" name="Group 157"/>
              <p:cNvGrpSpPr>
                <a:grpSpLocks/>
              </p:cNvGrpSpPr>
              <p:nvPr/>
            </p:nvGrpSpPr>
            <p:grpSpPr bwMode="auto">
              <a:xfrm>
                <a:off x="5179" y="1619"/>
                <a:ext cx="34" cy="24"/>
                <a:chOff x="5179" y="1619"/>
                <a:chExt cx="34" cy="24"/>
              </a:xfrm>
            </p:grpSpPr>
            <p:sp>
              <p:nvSpPr>
                <p:cNvPr id="775" name="Freeform 158"/>
                <p:cNvSpPr>
                  <a:spLocks/>
                </p:cNvSpPr>
                <p:nvPr/>
              </p:nvSpPr>
              <p:spPr bwMode="auto">
                <a:xfrm>
                  <a:off x="5179" y="1619"/>
                  <a:ext cx="34" cy="24"/>
                </a:xfrm>
                <a:custGeom>
                  <a:avLst/>
                  <a:gdLst>
                    <a:gd name="T0" fmla="*/ 0 w 34"/>
                    <a:gd name="T1" fmla="*/ 2 h 24"/>
                    <a:gd name="T2" fmla="*/ 0 w 34"/>
                    <a:gd name="T3" fmla="*/ 12 h 24"/>
                    <a:gd name="T4" fmla="*/ 0 w 34"/>
                    <a:gd name="T5" fmla="*/ 14 h 24"/>
                    <a:gd name="T6" fmla="*/ 0 w 34"/>
                    <a:gd name="T7" fmla="*/ 14 h 24"/>
                    <a:gd name="T8" fmla="*/ 2 w 34"/>
                    <a:gd name="T9" fmla="*/ 16 h 24"/>
                    <a:gd name="T10" fmla="*/ 4 w 34"/>
                    <a:gd name="T11" fmla="*/ 16 h 24"/>
                    <a:gd name="T12" fmla="*/ 4 w 34"/>
                    <a:gd name="T13" fmla="*/ 20 h 24"/>
                    <a:gd name="T14" fmla="*/ 4 w 34"/>
                    <a:gd name="T15" fmla="*/ 20 h 24"/>
                    <a:gd name="T16" fmla="*/ 4 w 34"/>
                    <a:gd name="T17" fmla="*/ 20 h 24"/>
                    <a:gd name="T18" fmla="*/ 8 w 34"/>
                    <a:gd name="T19" fmla="*/ 20 h 24"/>
                    <a:gd name="T20" fmla="*/ 8 w 34"/>
                    <a:gd name="T21" fmla="*/ 22 h 24"/>
                    <a:gd name="T22" fmla="*/ 8 w 34"/>
                    <a:gd name="T23" fmla="*/ 24 h 24"/>
                    <a:gd name="T24" fmla="*/ 8 w 34"/>
                    <a:gd name="T25" fmla="*/ 24 h 24"/>
                    <a:gd name="T26" fmla="*/ 18 w 34"/>
                    <a:gd name="T27" fmla="*/ 24 h 24"/>
                    <a:gd name="T28" fmla="*/ 18 w 34"/>
                    <a:gd name="T29" fmla="*/ 22 h 24"/>
                    <a:gd name="T30" fmla="*/ 18 w 34"/>
                    <a:gd name="T31" fmla="*/ 20 h 24"/>
                    <a:gd name="T32" fmla="*/ 18 w 34"/>
                    <a:gd name="T33" fmla="*/ 20 h 24"/>
                    <a:gd name="T34" fmla="*/ 16 w 34"/>
                    <a:gd name="T35" fmla="*/ 20 h 24"/>
                    <a:gd name="T36" fmla="*/ 32 w 34"/>
                    <a:gd name="T37" fmla="*/ 14 h 24"/>
                    <a:gd name="T38" fmla="*/ 34 w 34"/>
                    <a:gd name="T39" fmla="*/ 14 h 24"/>
                    <a:gd name="T40" fmla="*/ 34 w 34"/>
                    <a:gd name="T41" fmla="*/ 14 h 24"/>
                    <a:gd name="T42" fmla="*/ 34 w 34"/>
                    <a:gd name="T43" fmla="*/ 0 h 24"/>
                    <a:gd name="T44" fmla="*/ 12 w 34"/>
                    <a:gd name="T45" fmla="*/ 2 h 24"/>
                    <a:gd name="T46" fmla="*/ 0 w 34"/>
                    <a:gd name="T4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0" y="2"/>
                      </a:moveTo>
                      <a:lnTo>
                        <a:pt x="0" y="12"/>
                      </a:lnTo>
                      <a:lnTo>
                        <a:pt x="0" y="14"/>
                      </a:lnTo>
                      <a:lnTo>
                        <a:pt x="0" y="14"/>
                      </a:lnTo>
                      <a:lnTo>
                        <a:pt x="2" y="16"/>
                      </a:lnTo>
                      <a:lnTo>
                        <a:pt x="4" y="16"/>
                      </a:lnTo>
                      <a:lnTo>
                        <a:pt x="4" y="20"/>
                      </a:lnTo>
                      <a:lnTo>
                        <a:pt x="4" y="20"/>
                      </a:lnTo>
                      <a:lnTo>
                        <a:pt x="4" y="20"/>
                      </a:lnTo>
                      <a:lnTo>
                        <a:pt x="8" y="20"/>
                      </a:lnTo>
                      <a:lnTo>
                        <a:pt x="8" y="22"/>
                      </a:lnTo>
                      <a:lnTo>
                        <a:pt x="8" y="24"/>
                      </a:lnTo>
                      <a:lnTo>
                        <a:pt x="8" y="24"/>
                      </a:lnTo>
                      <a:lnTo>
                        <a:pt x="18" y="24"/>
                      </a:lnTo>
                      <a:lnTo>
                        <a:pt x="18" y="22"/>
                      </a:lnTo>
                      <a:lnTo>
                        <a:pt x="18" y="20"/>
                      </a:lnTo>
                      <a:lnTo>
                        <a:pt x="18" y="20"/>
                      </a:lnTo>
                      <a:lnTo>
                        <a:pt x="16" y="20"/>
                      </a:lnTo>
                      <a:lnTo>
                        <a:pt x="32" y="14"/>
                      </a:lnTo>
                      <a:lnTo>
                        <a:pt x="34" y="14"/>
                      </a:lnTo>
                      <a:lnTo>
                        <a:pt x="34" y="14"/>
                      </a:lnTo>
                      <a:lnTo>
                        <a:pt x="34" y="0"/>
                      </a:lnTo>
                      <a:lnTo>
                        <a:pt x="12" y="2"/>
                      </a:lnTo>
                      <a:lnTo>
                        <a:pt x="0" y="2"/>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6" name="Freeform 159"/>
                <p:cNvSpPr>
                  <a:spLocks/>
                </p:cNvSpPr>
                <p:nvPr/>
              </p:nvSpPr>
              <p:spPr bwMode="auto">
                <a:xfrm>
                  <a:off x="5179" y="1619"/>
                  <a:ext cx="34" cy="24"/>
                </a:xfrm>
                <a:custGeom>
                  <a:avLst/>
                  <a:gdLst>
                    <a:gd name="T0" fmla="*/ 0 w 34"/>
                    <a:gd name="T1" fmla="*/ 2 h 24"/>
                    <a:gd name="T2" fmla="*/ 0 w 34"/>
                    <a:gd name="T3" fmla="*/ 12 h 24"/>
                    <a:gd name="T4" fmla="*/ 0 w 34"/>
                    <a:gd name="T5" fmla="*/ 14 h 24"/>
                    <a:gd name="T6" fmla="*/ 0 w 34"/>
                    <a:gd name="T7" fmla="*/ 14 h 24"/>
                    <a:gd name="T8" fmla="*/ 2 w 34"/>
                    <a:gd name="T9" fmla="*/ 16 h 24"/>
                    <a:gd name="T10" fmla="*/ 4 w 34"/>
                    <a:gd name="T11" fmla="*/ 16 h 24"/>
                    <a:gd name="T12" fmla="*/ 4 w 34"/>
                    <a:gd name="T13" fmla="*/ 20 h 24"/>
                    <a:gd name="T14" fmla="*/ 4 w 34"/>
                    <a:gd name="T15" fmla="*/ 20 h 24"/>
                    <a:gd name="T16" fmla="*/ 4 w 34"/>
                    <a:gd name="T17" fmla="*/ 20 h 24"/>
                    <a:gd name="T18" fmla="*/ 8 w 34"/>
                    <a:gd name="T19" fmla="*/ 20 h 24"/>
                    <a:gd name="T20" fmla="*/ 8 w 34"/>
                    <a:gd name="T21" fmla="*/ 22 h 24"/>
                    <a:gd name="T22" fmla="*/ 8 w 34"/>
                    <a:gd name="T23" fmla="*/ 24 h 24"/>
                    <a:gd name="T24" fmla="*/ 8 w 34"/>
                    <a:gd name="T25" fmla="*/ 24 h 24"/>
                    <a:gd name="T26" fmla="*/ 18 w 34"/>
                    <a:gd name="T27" fmla="*/ 24 h 24"/>
                    <a:gd name="T28" fmla="*/ 18 w 34"/>
                    <a:gd name="T29" fmla="*/ 22 h 24"/>
                    <a:gd name="T30" fmla="*/ 18 w 34"/>
                    <a:gd name="T31" fmla="*/ 20 h 24"/>
                    <a:gd name="T32" fmla="*/ 18 w 34"/>
                    <a:gd name="T33" fmla="*/ 20 h 24"/>
                    <a:gd name="T34" fmla="*/ 16 w 34"/>
                    <a:gd name="T35" fmla="*/ 20 h 24"/>
                    <a:gd name="T36" fmla="*/ 32 w 34"/>
                    <a:gd name="T37" fmla="*/ 14 h 24"/>
                    <a:gd name="T38" fmla="*/ 34 w 34"/>
                    <a:gd name="T39" fmla="*/ 14 h 24"/>
                    <a:gd name="T40" fmla="*/ 34 w 34"/>
                    <a:gd name="T41" fmla="*/ 14 h 24"/>
                    <a:gd name="T42" fmla="*/ 34 w 34"/>
                    <a:gd name="T43" fmla="*/ 0 h 24"/>
                    <a:gd name="T44" fmla="*/ 12 w 34"/>
                    <a:gd name="T45" fmla="*/ 2 h 24"/>
                    <a:gd name="T46" fmla="*/ 0 w 34"/>
                    <a:gd name="T4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0" y="2"/>
                      </a:moveTo>
                      <a:lnTo>
                        <a:pt x="0" y="12"/>
                      </a:lnTo>
                      <a:lnTo>
                        <a:pt x="0" y="14"/>
                      </a:lnTo>
                      <a:lnTo>
                        <a:pt x="0" y="14"/>
                      </a:lnTo>
                      <a:lnTo>
                        <a:pt x="2" y="16"/>
                      </a:lnTo>
                      <a:lnTo>
                        <a:pt x="4" y="16"/>
                      </a:lnTo>
                      <a:lnTo>
                        <a:pt x="4" y="20"/>
                      </a:lnTo>
                      <a:lnTo>
                        <a:pt x="4" y="20"/>
                      </a:lnTo>
                      <a:lnTo>
                        <a:pt x="4" y="20"/>
                      </a:lnTo>
                      <a:lnTo>
                        <a:pt x="8" y="20"/>
                      </a:lnTo>
                      <a:lnTo>
                        <a:pt x="8" y="22"/>
                      </a:lnTo>
                      <a:lnTo>
                        <a:pt x="8" y="24"/>
                      </a:lnTo>
                      <a:lnTo>
                        <a:pt x="8" y="24"/>
                      </a:lnTo>
                      <a:lnTo>
                        <a:pt x="18" y="24"/>
                      </a:lnTo>
                      <a:lnTo>
                        <a:pt x="18" y="22"/>
                      </a:lnTo>
                      <a:lnTo>
                        <a:pt x="18" y="20"/>
                      </a:lnTo>
                      <a:lnTo>
                        <a:pt x="18" y="20"/>
                      </a:lnTo>
                      <a:lnTo>
                        <a:pt x="16" y="20"/>
                      </a:lnTo>
                      <a:lnTo>
                        <a:pt x="32" y="14"/>
                      </a:lnTo>
                      <a:lnTo>
                        <a:pt x="34" y="14"/>
                      </a:lnTo>
                      <a:lnTo>
                        <a:pt x="34" y="14"/>
                      </a:lnTo>
                      <a:lnTo>
                        <a:pt x="34" y="0"/>
                      </a:lnTo>
                      <a:lnTo>
                        <a:pt x="12"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17" name="Group 160"/>
            <p:cNvGrpSpPr>
              <a:grpSpLocks/>
            </p:cNvGrpSpPr>
            <p:nvPr/>
          </p:nvGrpSpPr>
          <p:grpSpPr bwMode="auto">
            <a:xfrm>
              <a:off x="5159" y="1677"/>
              <a:ext cx="60" cy="20"/>
              <a:chOff x="5159" y="1677"/>
              <a:chExt cx="60" cy="20"/>
            </a:xfrm>
          </p:grpSpPr>
          <p:grpSp>
            <p:nvGrpSpPr>
              <p:cNvPr id="767" name="Group 161"/>
              <p:cNvGrpSpPr>
                <a:grpSpLocks/>
              </p:cNvGrpSpPr>
              <p:nvPr/>
            </p:nvGrpSpPr>
            <p:grpSpPr bwMode="auto">
              <a:xfrm>
                <a:off x="5161" y="1677"/>
                <a:ext cx="56" cy="14"/>
                <a:chOff x="5161" y="1677"/>
                <a:chExt cx="56" cy="14"/>
              </a:xfrm>
            </p:grpSpPr>
            <p:sp>
              <p:nvSpPr>
                <p:cNvPr id="771" name="Freeform 162"/>
                <p:cNvSpPr>
                  <a:spLocks/>
                </p:cNvSpPr>
                <p:nvPr/>
              </p:nvSpPr>
              <p:spPr bwMode="auto">
                <a:xfrm>
                  <a:off x="5161" y="1677"/>
                  <a:ext cx="56" cy="14"/>
                </a:xfrm>
                <a:custGeom>
                  <a:avLst/>
                  <a:gdLst>
                    <a:gd name="T0" fmla="*/ 26 w 56"/>
                    <a:gd name="T1" fmla="*/ 0 h 14"/>
                    <a:gd name="T2" fmla="*/ 0 w 56"/>
                    <a:gd name="T3" fmla="*/ 10 h 14"/>
                    <a:gd name="T4" fmla="*/ 0 w 56"/>
                    <a:gd name="T5" fmla="*/ 10 h 14"/>
                    <a:gd name="T6" fmla="*/ 32 w 56"/>
                    <a:gd name="T7" fmla="*/ 14 h 14"/>
                    <a:gd name="T8" fmla="*/ 56 w 56"/>
                    <a:gd name="T9" fmla="*/ 2 h 14"/>
                    <a:gd name="T10" fmla="*/ 44 w 56"/>
                    <a:gd name="T11" fmla="*/ 0 h 14"/>
                    <a:gd name="T12" fmla="*/ 42 w 56"/>
                    <a:gd name="T13" fmla="*/ 2 h 14"/>
                    <a:gd name="T14" fmla="*/ 42 w 56"/>
                    <a:gd name="T15" fmla="*/ 2 h 14"/>
                    <a:gd name="T16" fmla="*/ 40 w 56"/>
                    <a:gd name="T17" fmla="*/ 2 h 14"/>
                    <a:gd name="T18" fmla="*/ 38 w 56"/>
                    <a:gd name="T19" fmla="*/ 2 h 14"/>
                    <a:gd name="T20" fmla="*/ 38 w 56"/>
                    <a:gd name="T21" fmla="*/ 2 h 14"/>
                    <a:gd name="T22" fmla="*/ 36 w 56"/>
                    <a:gd name="T23" fmla="*/ 2 h 14"/>
                    <a:gd name="T24" fmla="*/ 36 w 56"/>
                    <a:gd name="T25" fmla="*/ 2 h 14"/>
                    <a:gd name="T26" fmla="*/ 34 w 56"/>
                    <a:gd name="T27" fmla="*/ 0 h 14"/>
                    <a:gd name="T28" fmla="*/ 34 w 56"/>
                    <a:gd name="T29" fmla="*/ 0 h 14"/>
                    <a:gd name="T30" fmla="*/ 26 w 5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14">
                      <a:moveTo>
                        <a:pt x="26" y="0"/>
                      </a:moveTo>
                      <a:lnTo>
                        <a:pt x="0" y="10"/>
                      </a:lnTo>
                      <a:lnTo>
                        <a:pt x="0" y="10"/>
                      </a:lnTo>
                      <a:lnTo>
                        <a:pt x="32" y="14"/>
                      </a:lnTo>
                      <a:lnTo>
                        <a:pt x="56" y="2"/>
                      </a:lnTo>
                      <a:lnTo>
                        <a:pt x="44" y="0"/>
                      </a:lnTo>
                      <a:lnTo>
                        <a:pt x="42" y="2"/>
                      </a:lnTo>
                      <a:lnTo>
                        <a:pt x="42" y="2"/>
                      </a:lnTo>
                      <a:lnTo>
                        <a:pt x="40" y="2"/>
                      </a:lnTo>
                      <a:lnTo>
                        <a:pt x="38" y="2"/>
                      </a:lnTo>
                      <a:lnTo>
                        <a:pt x="38" y="2"/>
                      </a:lnTo>
                      <a:lnTo>
                        <a:pt x="36" y="2"/>
                      </a:lnTo>
                      <a:lnTo>
                        <a:pt x="36" y="2"/>
                      </a:lnTo>
                      <a:lnTo>
                        <a:pt x="34" y="0"/>
                      </a:lnTo>
                      <a:lnTo>
                        <a:pt x="34" y="0"/>
                      </a:lnTo>
                      <a:lnTo>
                        <a:pt x="26"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2" name="Freeform 163"/>
                <p:cNvSpPr>
                  <a:spLocks/>
                </p:cNvSpPr>
                <p:nvPr/>
              </p:nvSpPr>
              <p:spPr bwMode="auto">
                <a:xfrm>
                  <a:off x="5161" y="1677"/>
                  <a:ext cx="56" cy="14"/>
                </a:xfrm>
                <a:custGeom>
                  <a:avLst/>
                  <a:gdLst>
                    <a:gd name="T0" fmla="*/ 26 w 56"/>
                    <a:gd name="T1" fmla="*/ 0 h 14"/>
                    <a:gd name="T2" fmla="*/ 0 w 56"/>
                    <a:gd name="T3" fmla="*/ 10 h 14"/>
                    <a:gd name="T4" fmla="*/ 0 w 56"/>
                    <a:gd name="T5" fmla="*/ 10 h 14"/>
                    <a:gd name="T6" fmla="*/ 32 w 56"/>
                    <a:gd name="T7" fmla="*/ 14 h 14"/>
                    <a:gd name="T8" fmla="*/ 56 w 56"/>
                    <a:gd name="T9" fmla="*/ 2 h 14"/>
                    <a:gd name="T10" fmla="*/ 44 w 56"/>
                    <a:gd name="T11" fmla="*/ 0 h 14"/>
                    <a:gd name="T12" fmla="*/ 42 w 56"/>
                    <a:gd name="T13" fmla="*/ 2 h 14"/>
                    <a:gd name="T14" fmla="*/ 42 w 56"/>
                    <a:gd name="T15" fmla="*/ 2 h 14"/>
                    <a:gd name="T16" fmla="*/ 40 w 56"/>
                    <a:gd name="T17" fmla="*/ 2 h 14"/>
                    <a:gd name="T18" fmla="*/ 38 w 56"/>
                    <a:gd name="T19" fmla="*/ 2 h 14"/>
                    <a:gd name="T20" fmla="*/ 38 w 56"/>
                    <a:gd name="T21" fmla="*/ 2 h 14"/>
                    <a:gd name="T22" fmla="*/ 36 w 56"/>
                    <a:gd name="T23" fmla="*/ 2 h 14"/>
                    <a:gd name="T24" fmla="*/ 36 w 56"/>
                    <a:gd name="T25" fmla="*/ 2 h 14"/>
                    <a:gd name="T26" fmla="*/ 34 w 56"/>
                    <a:gd name="T27" fmla="*/ 0 h 14"/>
                    <a:gd name="T28" fmla="*/ 34 w 56"/>
                    <a:gd name="T29" fmla="*/ 0 h 14"/>
                    <a:gd name="T30" fmla="*/ 26 w 56"/>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14">
                      <a:moveTo>
                        <a:pt x="26" y="0"/>
                      </a:moveTo>
                      <a:lnTo>
                        <a:pt x="0" y="10"/>
                      </a:lnTo>
                      <a:lnTo>
                        <a:pt x="0" y="10"/>
                      </a:lnTo>
                      <a:lnTo>
                        <a:pt x="32" y="14"/>
                      </a:lnTo>
                      <a:lnTo>
                        <a:pt x="56" y="2"/>
                      </a:lnTo>
                      <a:lnTo>
                        <a:pt x="44" y="0"/>
                      </a:lnTo>
                      <a:lnTo>
                        <a:pt x="42" y="2"/>
                      </a:lnTo>
                      <a:lnTo>
                        <a:pt x="42" y="2"/>
                      </a:lnTo>
                      <a:lnTo>
                        <a:pt x="40" y="2"/>
                      </a:lnTo>
                      <a:lnTo>
                        <a:pt x="38" y="2"/>
                      </a:lnTo>
                      <a:lnTo>
                        <a:pt x="38" y="2"/>
                      </a:lnTo>
                      <a:lnTo>
                        <a:pt x="36" y="2"/>
                      </a:lnTo>
                      <a:lnTo>
                        <a:pt x="36" y="2"/>
                      </a:lnTo>
                      <a:lnTo>
                        <a:pt x="34" y="0"/>
                      </a:lnTo>
                      <a:lnTo>
                        <a:pt x="34" y="0"/>
                      </a:lnTo>
                      <a:lnTo>
                        <a:pt x="2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68" name="Group 164"/>
              <p:cNvGrpSpPr>
                <a:grpSpLocks/>
              </p:cNvGrpSpPr>
              <p:nvPr/>
            </p:nvGrpSpPr>
            <p:grpSpPr bwMode="auto">
              <a:xfrm>
                <a:off x="5159" y="1681"/>
                <a:ext cx="60" cy="16"/>
                <a:chOff x="5159" y="1681"/>
                <a:chExt cx="60" cy="16"/>
              </a:xfrm>
            </p:grpSpPr>
            <p:sp>
              <p:nvSpPr>
                <p:cNvPr id="769" name="Freeform 165"/>
                <p:cNvSpPr>
                  <a:spLocks/>
                </p:cNvSpPr>
                <p:nvPr/>
              </p:nvSpPr>
              <p:spPr bwMode="auto">
                <a:xfrm>
                  <a:off x="5159" y="1681"/>
                  <a:ext cx="60" cy="16"/>
                </a:xfrm>
                <a:custGeom>
                  <a:avLst/>
                  <a:gdLst>
                    <a:gd name="T0" fmla="*/ 2 w 60"/>
                    <a:gd name="T1" fmla="*/ 6 h 16"/>
                    <a:gd name="T2" fmla="*/ 2 w 60"/>
                    <a:gd name="T3" fmla="*/ 8 h 16"/>
                    <a:gd name="T4" fmla="*/ 2 w 60"/>
                    <a:gd name="T5" fmla="*/ 10 h 16"/>
                    <a:gd name="T6" fmla="*/ 0 w 60"/>
                    <a:gd name="T7" fmla="*/ 10 h 16"/>
                    <a:gd name="T8" fmla="*/ 0 w 60"/>
                    <a:gd name="T9" fmla="*/ 12 h 16"/>
                    <a:gd name="T10" fmla="*/ 2 w 60"/>
                    <a:gd name="T11" fmla="*/ 12 h 16"/>
                    <a:gd name="T12" fmla="*/ 2 w 60"/>
                    <a:gd name="T13" fmla="*/ 12 h 16"/>
                    <a:gd name="T14" fmla="*/ 6 w 60"/>
                    <a:gd name="T15" fmla="*/ 12 h 16"/>
                    <a:gd name="T16" fmla="*/ 30 w 60"/>
                    <a:gd name="T17" fmla="*/ 14 h 16"/>
                    <a:gd name="T18" fmla="*/ 30 w 60"/>
                    <a:gd name="T19" fmla="*/ 16 h 16"/>
                    <a:gd name="T20" fmla="*/ 36 w 60"/>
                    <a:gd name="T21" fmla="*/ 16 h 16"/>
                    <a:gd name="T22" fmla="*/ 38 w 60"/>
                    <a:gd name="T23" fmla="*/ 14 h 16"/>
                    <a:gd name="T24" fmla="*/ 38 w 60"/>
                    <a:gd name="T25" fmla="*/ 14 h 16"/>
                    <a:gd name="T26" fmla="*/ 54 w 60"/>
                    <a:gd name="T27" fmla="*/ 6 h 16"/>
                    <a:gd name="T28" fmla="*/ 58 w 60"/>
                    <a:gd name="T29" fmla="*/ 6 h 16"/>
                    <a:gd name="T30" fmla="*/ 60 w 60"/>
                    <a:gd name="T31" fmla="*/ 4 h 16"/>
                    <a:gd name="T32" fmla="*/ 58 w 60"/>
                    <a:gd name="T33" fmla="*/ 4 h 16"/>
                    <a:gd name="T34" fmla="*/ 58 w 60"/>
                    <a:gd name="T35" fmla="*/ 0 h 16"/>
                    <a:gd name="T36" fmla="*/ 34 w 60"/>
                    <a:gd name="T37" fmla="*/ 10 h 16"/>
                    <a:gd name="T38" fmla="*/ 2 w 60"/>
                    <a:gd name="T3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16">
                      <a:moveTo>
                        <a:pt x="2" y="6"/>
                      </a:moveTo>
                      <a:lnTo>
                        <a:pt x="2" y="8"/>
                      </a:lnTo>
                      <a:lnTo>
                        <a:pt x="2" y="10"/>
                      </a:lnTo>
                      <a:lnTo>
                        <a:pt x="0" y="10"/>
                      </a:lnTo>
                      <a:lnTo>
                        <a:pt x="0" y="12"/>
                      </a:lnTo>
                      <a:lnTo>
                        <a:pt x="2" y="12"/>
                      </a:lnTo>
                      <a:lnTo>
                        <a:pt x="2" y="12"/>
                      </a:lnTo>
                      <a:lnTo>
                        <a:pt x="6" y="12"/>
                      </a:lnTo>
                      <a:lnTo>
                        <a:pt x="30" y="14"/>
                      </a:lnTo>
                      <a:lnTo>
                        <a:pt x="30" y="16"/>
                      </a:lnTo>
                      <a:lnTo>
                        <a:pt x="36" y="16"/>
                      </a:lnTo>
                      <a:lnTo>
                        <a:pt x="38" y="14"/>
                      </a:lnTo>
                      <a:lnTo>
                        <a:pt x="38" y="14"/>
                      </a:lnTo>
                      <a:lnTo>
                        <a:pt x="54" y="6"/>
                      </a:lnTo>
                      <a:lnTo>
                        <a:pt x="58" y="6"/>
                      </a:lnTo>
                      <a:lnTo>
                        <a:pt x="60" y="4"/>
                      </a:lnTo>
                      <a:lnTo>
                        <a:pt x="58" y="4"/>
                      </a:lnTo>
                      <a:lnTo>
                        <a:pt x="58" y="0"/>
                      </a:lnTo>
                      <a:lnTo>
                        <a:pt x="34" y="10"/>
                      </a:lnTo>
                      <a:lnTo>
                        <a:pt x="2"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70" name="Freeform 166"/>
                <p:cNvSpPr>
                  <a:spLocks/>
                </p:cNvSpPr>
                <p:nvPr/>
              </p:nvSpPr>
              <p:spPr bwMode="auto">
                <a:xfrm>
                  <a:off x="5159" y="1681"/>
                  <a:ext cx="60" cy="16"/>
                </a:xfrm>
                <a:custGeom>
                  <a:avLst/>
                  <a:gdLst>
                    <a:gd name="T0" fmla="*/ 2 w 60"/>
                    <a:gd name="T1" fmla="*/ 6 h 16"/>
                    <a:gd name="T2" fmla="*/ 2 w 60"/>
                    <a:gd name="T3" fmla="*/ 8 h 16"/>
                    <a:gd name="T4" fmla="*/ 2 w 60"/>
                    <a:gd name="T5" fmla="*/ 10 h 16"/>
                    <a:gd name="T6" fmla="*/ 0 w 60"/>
                    <a:gd name="T7" fmla="*/ 10 h 16"/>
                    <a:gd name="T8" fmla="*/ 0 w 60"/>
                    <a:gd name="T9" fmla="*/ 12 h 16"/>
                    <a:gd name="T10" fmla="*/ 2 w 60"/>
                    <a:gd name="T11" fmla="*/ 12 h 16"/>
                    <a:gd name="T12" fmla="*/ 2 w 60"/>
                    <a:gd name="T13" fmla="*/ 12 h 16"/>
                    <a:gd name="T14" fmla="*/ 6 w 60"/>
                    <a:gd name="T15" fmla="*/ 12 h 16"/>
                    <a:gd name="T16" fmla="*/ 30 w 60"/>
                    <a:gd name="T17" fmla="*/ 14 h 16"/>
                    <a:gd name="T18" fmla="*/ 30 w 60"/>
                    <a:gd name="T19" fmla="*/ 16 h 16"/>
                    <a:gd name="T20" fmla="*/ 36 w 60"/>
                    <a:gd name="T21" fmla="*/ 16 h 16"/>
                    <a:gd name="T22" fmla="*/ 38 w 60"/>
                    <a:gd name="T23" fmla="*/ 14 h 16"/>
                    <a:gd name="T24" fmla="*/ 38 w 60"/>
                    <a:gd name="T25" fmla="*/ 14 h 16"/>
                    <a:gd name="T26" fmla="*/ 54 w 60"/>
                    <a:gd name="T27" fmla="*/ 6 h 16"/>
                    <a:gd name="T28" fmla="*/ 58 w 60"/>
                    <a:gd name="T29" fmla="*/ 6 h 16"/>
                    <a:gd name="T30" fmla="*/ 60 w 60"/>
                    <a:gd name="T31" fmla="*/ 4 h 16"/>
                    <a:gd name="T32" fmla="*/ 58 w 60"/>
                    <a:gd name="T33" fmla="*/ 4 h 16"/>
                    <a:gd name="T34" fmla="*/ 58 w 60"/>
                    <a:gd name="T35" fmla="*/ 0 h 16"/>
                    <a:gd name="T36" fmla="*/ 34 w 60"/>
                    <a:gd name="T37" fmla="*/ 10 h 16"/>
                    <a:gd name="T38" fmla="*/ 2 w 60"/>
                    <a:gd name="T3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16">
                      <a:moveTo>
                        <a:pt x="2" y="6"/>
                      </a:moveTo>
                      <a:lnTo>
                        <a:pt x="2" y="8"/>
                      </a:lnTo>
                      <a:lnTo>
                        <a:pt x="2" y="10"/>
                      </a:lnTo>
                      <a:lnTo>
                        <a:pt x="0" y="10"/>
                      </a:lnTo>
                      <a:lnTo>
                        <a:pt x="0" y="12"/>
                      </a:lnTo>
                      <a:lnTo>
                        <a:pt x="2" y="12"/>
                      </a:lnTo>
                      <a:lnTo>
                        <a:pt x="2" y="12"/>
                      </a:lnTo>
                      <a:lnTo>
                        <a:pt x="6" y="12"/>
                      </a:lnTo>
                      <a:lnTo>
                        <a:pt x="30" y="14"/>
                      </a:lnTo>
                      <a:lnTo>
                        <a:pt x="30" y="16"/>
                      </a:lnTo>
                      <a:lnTo>
                        <a:pt x="36" y="16"/>
                      </a:lnTo>
                      <a:lnTo>
                        <a:pt x="38" y="14"/>
                      </a:lnTo>
                      <a:lnTo>
                        <a:pt x="38" y="14"/>
                      </a:lnTo>
                      <a:lnTo>
                        <a:pt x="54" y="6"/>
                      </a:lnTo>
                      <a:lnTo>
                        <a:pt x="58" y="6"/>
                      </a:lnTo>
                      <a:lnTo>
                        <a:pt x="60" y="4"/>
                      </a:lnTo>
                      <a:lnTo>
                        <a:pt x="58" y="4"/>
                      </a:lnTo>
                      <a:lnTo>
                        <a:pt x="58" y="0"/>
                      </a:lnTo>
                      <a:lnTo>
                        <a:pt x="34" y="10"/>
                      </a:lnTo>
                      <a:lnTo>
                        <a:pt x="2"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18" name="Group 167"/>
            <p:cNvGrpSpPr>
              <a:grpSpLocks/>
            </p:cNvGrpSpPr>
            <p:nvPr/>
          </p:nvGrpSpPr>
          <p:grpSpPr bwMode="auto">
            <a:xfrm>
              <a:off x="5161" y="1663"/>
              <a:ext cx="52" cy="16"/>
              <a:chOff x="5161" y="1663"/>
              <a:chExt cx="52" cy="16"/>
            </a:xfrm>
          </p:grpSpPr>
          <p:grpSp>
            <p:nvGrpSpPr>
              <p:cNvPr id="755" name="Group 168"/>
              <p:cNvGrpSpPr>
                <a:grpSpLocks/>
              </p:cNvGrpSpPr>
              <p:nvPr/>
            </p:nvGrpSpPr>
            <p:grpSpPr bwMode="auto">
              <a:xfrm>
                <a:off x="5161" y="1663"/>
                <a:ext cx="52" cy="10"/>
                <a:chOff x="5161" y="1663"/>
                <a:chExt cx="52" cy="10"/>
              </a:xfrm>
            </p:grpSpPr>
            <p:sp>
              <p:nvSpPr>
                <p:cNvPr id="765" name="Freeform 169"/>
                <p:cNvSpPr>
                  <a:spLocks/>
                </p:cNvSpPr>
                <p:nvPr/>
              </p:nvSpPr>
              <p:spPr bwMode="auto">
                <a:xfrm>
                  <a:off x="5161" y="1663"/>
                  <a:ext cx="52" cy="10"/>
                </a:xfrm>
                <a:custGeom>
                  <a:avLst/>
                  <a:gdLst>
                    <a:gd name="T0" fmla="*/ 0 w 52"/>
                    <a:gd name="T1" fmla="*/ 10 h 10"/>
                    <a:gd name="T2" fmla="*/ 0 w 52"/>
                    <a:gd name="T3" fmla="*/ 8 h 10"/>
                    <a:gd name="T4" fmla="*/ 22 w 52"/>
                    <a:gd name="T5" fmla="*/ 0 h 10"/>
                    <a:gd name="T6" fmla="*/ 52 w 52"/>
                    <a:gd name="T7" fmla="*/ 4 h 10"/>
                    <a:gd name="T8" fmla="*/ 52 w 52"/>
                    <a:gd name="T9" fmla="*/ 4 h 10"/>
                    <a:gd name="T10" fmla="*/ 24 w 52"/>
                    <a:gd name="T11" fmla="*/ 0 h 10"/>
                    <a:gd name="T12" fmla="*/ 0 w 5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2" h="10">
                      <a:moveTo>
                        <a:pt x="0" y="10"/>
                      </a:moveTo>
                      <a:lnTo>
                        <a:pt x="0" y="8"/>
                      </a:lnTo>
                      <a:lnTo>
                        <a:pt x="22" y="0"/>
                      </a:lnTo>
                      <a:lnTo>
                        <a:pt x="52" y="4"/>
                      </a:lnTo>
                      <a:lnTo>
                        <a:pt x="52" y="4"/>
                      </a:lnTo>
                      <a:lnTo>
                        <a:pt x="24" y="0"/>
                      </a:lnTo>
                      <a:lnTo>
                        <a:pt x="0" y="10"/>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6" name="Freeform 170"/>
                <p:cNvSpPr>
                  <a:spLocks/>
                </p:cNvSpPr>
                <p:nvPr/>
              </p:nvSpPr>
              <p:spPr bwMode="auto">
                <a:xfrm>
                  <a:off x="5161" y="1663"/>
                  <a:ext cx="52" cy="10"/>
                </a:xfrm>
                <a:custGeom>
                  <a:avLst/>
                  <a:gdLst>
                    <a:gd name="T0" fmla="*/ 0 w 52"/>
                    <a:gd name="T1" fmla="*/ 10 h 10"/>
                    <a:gd name="T2" fmla="*/ 0 w 52"/>
                    <a:gd name="T3" fmla="*/ 8 h 10"/>
                    <a:gd name="T4" fmla="*/ 22 w 52"/>
                    <a:gd name="T5" fmla="*/ 0 h 10"/>
                    <a:gd name="T6" fmla="*/ 52 w 52"/>
                    <a:gd name="T7" fmla="*/ 4 h 10"/>
                    <a:gd name="T8" fmla="*/ 52 w 52"/>
                    <a:gd name="T9" fmla="*/ 4 h 10"/>
                    <a:gd name="T10" fmla="*/ 24 w 52"/>
                    <a:gd name="T11" fmla="*/ 0 h 10"/>
                    <a:gd name="T12" fmla="*/ 0 w 5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2" h="10">
                      <a:moveTo>
                        <a:pt x="0" y="10"/>
                      </a:moveTo>
                      <a:lnTo>
                        <a:pt x="0" y="8"/>
                      </a:lnTo>
                      <a:lnTo>
                        <a:pt x="22" y="0"/>
                      </a:lnTo>
                      <a:lnTo>
                        <a:pt x="52" y="4"/>
                      </a:lnTo>
                      <a:lnTo>
                        <a:pt x="52" y="4"/>
                      </a:lnTo>
                      <a:lnTo>
                        <a:pt x="24" y="0"/>
                      </a:lnTo>
                      <a:lnTo>
                        <a:pt x="0" y="1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56" name="Group 171"/>
              <p:cNvGrpSpPr>
                <a:grpSpLocks/>
              </p:cNvGrpSpPr>
              <p:nvPr/>
            </p:nvGrpSpPr>
            <p:grpSpPr bwMode="auto">
              <a:xfrm>
                <a:off x="5163" y="1667"/>
                <a:ext cx="50" cy="8"/>
                <a:chOff x="5163" y="1667"/>
                <a:chExt cx="50" cy="8"/>
              </a:xfrm>
            </p:grpSpPr>
            <p:sp>
              <p:nvSpPr>
                <p:cNvPr id="763" name="Freeform 172"/>
                <p:cNvSpPr>
                  <a:spLocks/>
                </p:cNvSpPr>
                <p:nvPr/>
              </p:nvSpPr>
              <p:spPr bwMode="auto">
                <a:xfrm>
                  <a:off x="5163" y="1667"/>
                  <a:ext cx="50" cy="8"/>
                </a:xfrm>
                <a:custGeom>
                  <a:avLst/>
                  <a:gdLst>
                    <a:gd name="T0" fmla="*/ 0 w 50"/>
                    <a:gd name="T1" fmla="*/ 4 h 8"/>
                    <a:gd name="T2" fmla="*/ 22 w 50"/>
                    <a:gd name="T3" fmla="*/ 0 h 8"/>
                    <a:gd name="T4" fmla="*/ 50 w 50"/>
                    <a:gd name="T5" fmla="*/ 0 h 8"/>
                    <a:gd name="T6" fmla="*/ 30 w 50"/>
                    <a:gd name="T7" fmla="*/ 8 h 8"/>
                    <a:gd name="T8" fmla="*/ 0 w 50"/>
                    <a:gd name="T9" fmla="*/ 4 h 8"/>
                  </a:gdLst>
                  <a:ahLst/>
                  <a:cxnLst>
                    <a:cxn ang="0">
                      <a:pos x="T0" y="T1"/>
                    </a:cxn>
                    <a:cxn ang="0">
                      <a:pos x="T2" y="T3"/>
                    </a:cxn>
                    <a:cxn ang="0">
                      <a:pos x="T4" y="T5"/>
                    </a:cxn>
                    <a:cxn ang="0">
                      <a:pos x="T6" y="T7"/>
                    </a:cxn>
                    <a:cxn ang="0">
                      <a:pos x="T8" y="T9"/>
                    </a:cxn>
                  </a:cxnLst>
                  <a:rect l="0" t="0" r="r" b="b"/>
                  <a:pathLst>
                    <a:path w="50" h="8">
                      <a:moveTo>
                        <a:pt x="0" y="4"/>
                      </a:moveTo>
                      <a:lnTo>
                        <a:pt x="22" y="0"/>
                      </a:lnTo>
                      <a:lnTo>
                        <a:pt x="50" y="0"/>
                      </a:lnTo>
                      <a:lnTo>
                        <a:pt x="30" y="8"/>
                      </a:lnTo>
                      <a:lnTo>
                        <a:pt x="0" y="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4" name="Freeform 173"/>
                <p:cNvSpPr>
                  <a:spLocks/>
                </p:cNvSpPr>
                <p:nvPr/>
              </p:nvSpPr>
              <p:spPr bwMode="auto">
                <a:xfrm>
                  <a:off x="5163" y="1667"/>
                  <a:ext cx="50" cy="8"/>
                </a:xfrm>
                <a:custGeom>
                  <a:avLst/>
                  <a:gdLst>
                    <a:gd name="T0" fmla="*/ 0 w 50"/>
                    <a:gd name="T1" fmla="*/ 4 h 8"/>
                    <a:gd name="T2" fmla="*/ 22 w 50"/>
                    <a:gd name="T3" fmla="*/ 0 h 8"/>
                    <a:gd name="T4" fmla="*/ 50 w 50"/>
                    <a:gd name="T5" fmla="*/ 0 h 8"/>
                    <a:gd name="T6" fmla="*/ 30 w 50"/>
                    <a:gd name="T7" fmla="*/ 8 h 8"/>
                    <a:gd name="T8" fmla="*/ 0 w 50"/>
                    <a:gd name="T9" fmla="*/ 4 h 8"/>
                  </a:gdLst>
                  <a:ahLst/>
                  <a:cxnLst>
                    <a:cxn ang="0">
                      <a:pos x="T0" y="T1"/>
                    </a:cxn>
                    <a:cxn ang="0">
                      <a:pos x="T2" y="T3"/>
                    </a:cxn>
                    <a:cxn ang="0">
                      <a:pos x="T4" y="T5"/>
                    </a:cxn>
                    <a:cxn ang="0">
                      <a:pos x="T6" y="T7"/>
                    </a:cxn>
                    <a:cxn ang="0">
                      <a:pos x="T8" y="T9"/>
                    </a:cxn>
                  </a:cxnLst>
                  <a:rect l="0" t="0" r="r" b="b"/>
                  <a:pathLst>
                    <a:path w="50" h="8">
                      <a:moveTo>
                        <a:pt x="0" y="4"/>
                      </a:moveTo>
                      <a:lnTo>
                        <a:pt x="22" y="0"/>
                      </a:lnTo>
                      <a:lnTo>
                        <a:pt x="50" y="0"/>
                      </a:lnTo>
                      <a:lnTo>
                        <a:pt x="30" y="8"/>
                      </a:lnTo>
                      <a:lnTo>
                        <a:pt x="0"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57" name="Group 174"/>
              <p:cNvGrpSpPr>
                <a:grpSpLocks/>
              </p:cNvGrpSpPr>
              <p:nvPr/>
            </p:nvGrpSpPr>
            <p:grpSpPr bwMode="auto">
              <a:xfrm>
                <a:off x="5193" y="1669"/>
                <a:ext cx="20" cy="10"/>
                <a:chOff x="5193" y="1669"/>
                <a:chExt cx="20" cy="10"/>
              </a:xfrm>
            </p:grpSpPr>
            <p:sp>
              <p:nvSpPr>
                <p:cNvPr id="761" name="Freeform 175"/>
                <p:cNvSpPr>
                  <a:spLocks/>
                </p:cNvSpPr>
                <p:nvPr/>
              </p:nvSpPr>
              <p:spPr bwMode="auto">
                <a:xfrm>
                  <a:off x="5193" y="1669"/>
                  <a:ext cx="20" cy="10"/>
                </a:xfrm>
                <a:custGeom>
                  <a:avLst/>
                  <a:gdLst>
                    <a:gd name="T0" fmla="*/ 0 w 20"/>
                    <a:gd name="T1" fmla="*/ 6 h 10"/>
                    <a:gd name="T2" fmla="*/ 0 w 20"/>
                    <a:gd name="T3" fmla="*/ 10 h 10"/>
                    <a:gd name="T4" fmla="*/ 20 w 20"/>
                    <a:gd name="T5" fmla="*/ 2 h 10"/>
                    <a:gd name="T6" fmla="*/ 20 w 20"/>
                    <a:gd name="T7" fmla="*/ 0 h 10"/>
                    <a:gd name="T8" fmla="*/ 0 w 20"/>
                    <a:gd name="T9" fmla="*/ 6 h 10"/>
                  </a:gdLst>
                  <a:ahLst/>
                  <a:cxnLst>
                    <a:cxn ang="0">
                      <a:pos x="T0" y="T1"/>
                    </a:cxn>
                    <a:cxn ang="0">
                      <a:pos x="T2" y="T3"/>
                    </a:cxn>
                    <a:cxn ang="0">
                      <a:pos x="T4" y="T5"/>
                    </a:cxn>
                    <a:cxn ang="0">
                      <a:pos x="T6" y="T7"/>
                    </a:cxn>
                    <a:cxn ang="0">
                      <a:pos x="T8" y="T9"/>
                    </a:cxn>
                  </a:cxnLst>
                  <a:rect l="0" t="0" r="r" b="b"/>
                  <a:pathLst>
                    <a:path w="20" h="10">
                      <a:moveTo>
                        <a:pt x="0" y="6"/>
                      </a:moveTo>
                      <a:lnTo>
                        <a:pt x="0" y="10"/>
                      </a:lnTo>
                      <a:lnTo>
                        <a:pt x="20" y="2"/>
                      </a:lnTo>
                      <a:lnTo>
                        <a:pt x="20" y="0"/>
                      </a:lnTo>
                      <a:lnTo>
                        <a:pt x="0" y="6"/>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2" name="Freeform 176"/>
                <p:cNvSpPr>
                  <a:spLocks/>
                </p:cNvSpPr>
                <p:nvPr/>
              </p:nvSpPr>
              <p:spPr bwMode="auto">
                <a:xfrm>
                  <a:off x="5193" y="1669"/>
                  <a:ext cx="20" cy="10"/>
                </a:xfrm>
                <a:custGeom>
                  <a:avLst/>
                  <a:gdLst>
                    <a:gd name="T0" fmla="*/ 0 w 20"/>
                    <a:gd name="T1" fmla="*/ 6 h 10"/>
                    <a:gd name="T2" fmla="*/ 0 w 20"/>
                    <a:gd name="T3" fmla="*/ 10 h 10"/>
                    <a:gd name="T4" fmla="*/ 20 w 20"/>
                    <a:gd name="T5" fmla="*/ 2 h 10"/>
                    <a:gd name="T6" fmla="*/ 20 w 20"/>
                    <a:gd name="T7" fmla="*/ 0 h 10"/>
                    <a:gd name="T8" fmla="*/ 0 w 20"/>
                    <a:gd name="T9" fmla="*/ 6 h 10"/>
                  </a:gdLst>
                  <a:ahLst/>
                  <a:cxnLst>
                    <a:cxn ang="0">
                      <a:pos x="T0" y="T1"/>
                    </a:cxn>
                    <a:cxn ang="0">
                      <a:pos x="T2" y="T3"/>
                    </a:cxn>
                    <a:cxn ang="0">
                      <a:pos x="T4" y="T5"/>
                    </a:cxn>
                    <a:cxn ang="0">
                      <a:pos x="T6" y="T7"/>
                    </a:cxn>
                    <a:cxn ang="0">
                      <a:pos x="T8" y="T9"/>
                    </a:cxn>
                  </a:cxnLst>
                  <a:rect l="0" t="0" r="r" b="b"/>
                  <a:pathLst>
                    <a:path w="20" h="10">
                      <a:moveTo>
                        <a:pt x="0" y="6"/>
                      </a:moveTo>
                      <a:lnTo>
                        <a:pt x="0" y="10"/>
                      </a:lnTo>
                      <a:lnTo>
                        <a:pt x="20" y="2"/>
                      </a:lnTo>
                      <a:lnTo>
                        <a:pt x="20" y="0"/>
                      </a:lnTo>
                      <a:lnTo>
                        <a:pt x="0"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58" name="Group 177"/>
              <p:cNvGrpSpPr>
                <a:grpSpLocks/>
              </p:cNvGrpSpPr>
              <p:nvPr/>
            </p:nvGrpSpPr>
            <p:grpSpPr bwMode="auto">
              <a:xfrm>
                <a:off x="5161" y="1673"/>
                <a:ext cx="30" cy="6"/>
                <a:chOff x="5161" y="1673"/>
                <a:chExt cx="30" cy="6"/>
              </a:xfrm>
            </p:grpSpPr>
            <p:sp>
              <p:nvSpPr>
                <p:cNvPr id="759" name="Freeform 178"/>
                <p:cNvSpPr>
                  <a:spLocks/>
                </p:cNvSpPr>
                <p:nvPr/>
              </p:nvSpPr>
              <p:spPr bwMode="auto">
                <a:xfrm>
                  <a:off x="5161" y="1673"/>
                  <a:ext cx="30" cy="6"/>
                </a:xfrm>
                <a:custGeom>
                  <a:avLst/>
                  <a:gdLst>
                    <a:gd name="T0" fmla="*/ 0 w 30"/>
                    <a:gd name="T1" fmla="*/ 0 h 6"/>
                    <a:gd name="T2" fmla="*/ 0 w 30"/>
                    <a:gd name="T3" fmla="*/ 2 h 6"/>
                    <a:gd name="T4" fmla="*/ 30 w 30"/>
                    <a:gd name="T5" fmla="*/ 6 h 6"/>
                    <a:gd name="T6" fmla="*/ 30 w 30"/>
                    <a:gd name="T7" fmla="*/ 2 h 6"/>
                    <a:gd name="T8" fmla="*/ 0 w 30"/>
                    <a:gd name="T9" fmla="*/ 0 h 6"/>
                  </a:gdLst>
                  <a:ahLst/>
                  <a:cxnLst>
                    <a:cxn ang="0">
                      <a:pos x="T0" y="T1"/>
                    </a:cxn>
                    <a:cxn ang="0">
                      <a:pos x="T2" y="T3"/>
                    </a:cxn>
                    <a:cxn ang="0">
                      <a:pos x="T4" y="T5"/>
                    </a:cxn>
                    <a:cxn ang="0">
                      <a:pos x="T6" y="T7"/>
                    </a:cxn>
                    <a:cxn ang="0">
                      <a:pos x="T8" y="T9"/>
                    </a:cxn>
                  </a:cxnLst>
                  <a:rect l="0" t="0" r="r" b="b"/>
                  <a:pathLst>
                    <a:path w="30" h="6">
                      <a:moveTo>
                        <a:pt x="0" y="0"/>
                      </a:moveTo>
                      <a:lnTo>
                        <a:pt x="0" y="2"/>
                      </a:lnTo>
                      <a:lnTo>
                        <a:pt x="30" y="6"/>
                      </a:lnTo>
                      <a:lnTo>
                        <a:pt x="30" y="2"/>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60" name="Freeform 179"/>
                <p:cNvSpPr>
                  <a:spLocks/>
                </p:cNvSpPr>
                <p:nvPr/>
              </p:nvSpPr>
              <p:spPr bwMode="auto">
                <a:xfrm>
                  <a:off x="5161" y="1673"/>
                  <a:ext cx="30" cy="6"/>
                </a:xfrm>
                <a:custGeom>
                  <a:avLst/>
                  <a:gdLst>
                    <a:gd name="T0" fmla="*/ 0 w 30"/>
                    <a:gd name="T1" fmla="*/ 0 h 6"/>
                    <a:gd name="T2" fmla="*/ 0 w 30"/>
                    <a:gd name="T3" fmla="*/ 2 h 6"/>
                    <a:gd name="T4" fmla="*/ 30 w 30"/>
                    <a:gd name="T5" fmla="*/ 6 h 6"/>
                    <a:gd name="T6" fmla="*/ 30 w 30"/>
                    <a:gd name="T7" fmla="*/ 2 h 6"/>
                    <a:gd name="T8" fmla="*/ 0 w 30"/>
                    <a:gd name="T9" fmla="*/ 0 h 6"/>
                  </a:gdLst>
                  <a:ahLst/>
                  <a:cxnLst>
                    <a:cxn ang="0">
                      <a:pos x="T0" y="T1"/>
                    </a:cxn>
                    <a:cxn ang="0">
                      <a:pos x="T2" y="T3"/>
                    </a:cxn>
                    <a:cxn ang="0">
                      <a:pos x="T4" y="T5"/>
                    </a:cxn>
                    <a:cxn ang="0">
                      <a:pos x="T6" y="T7"/>
                    </a:cxn>
                    <a:cxn ang="0">
                      <a:pos x="T8" y="T9"/>
                    </a:cxn>
                  </a:cxnLst>
                  <a:rect l="0" t="0" r="r" b="b"/>
                  <a:pathLst>
                    <a:path w="30" h="6">
                      <a:moveTo>
                        <a:pt x="0" y="0"/>
                      </a:moveTo>
                      <a:lnTo>
                        <a:pt x="0" y="2"/>
                      </a:lnTo>
                      <a:lnTo>
                        <a:pt x="30" y="6"/>
                      </a:lnTo>
                      <a:lnTo>
                        <a:pt x="30" y="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19" name="Group 180"/>
            <p:cNvGrpSpPr>
              <a:grpSpLocks/>
            </p:cNvGrpSpPr>
            <p:nvPr/>
          </p:nvGrpSpPr>
          <p:grpSpPr bwMode="auto">
            <a:xfrm>
              <a:off x="5199" y="1611"/>
              <a:ext cx="26" cy="48"/>
              <a:chOff x="5199" y="1611"/>
              <a:chExt cx="26" cy="48"/>
            </a:xfrm>
          </p:grpSpPr>
          <p:grpSp>
            <p:nvGrpSpPr>
              <p:cNvPr id="720" name="Group 181"/>
              <p:cNvGrpSpPr>
                <a:grpSpLocks/>
              </p:cNvGrpSpPr>
              <p:nvPr/>
            </p:nvGrpSpPr>
            <p:grpSpPr bwMode="auto">
              <a:xfrm>
                <a:off x="5205" y="1633"/>
                <a:ext cx="20" cy="4"/>
                <a:chOff x="5205" y="1633"/>
                <a:chExt cx="20" cy="4"/>
              </a:xfrm>
            </p:grpSpPr>
            <p:grpSp>
              <p:nvGrpSpPr>
                <p:cNvPr id="745" name="Group 182"/>
                <p:cNvGrpSpPr>
                  <a:grpSpLocks/>
                </p:cNvGrpSpPr>
                <p:nvPr/>
              </p:nvGrpSpPr>
              <p:grpSpPr bwMode="auto">
                <a:xfrm>
                  <a:off x="5219" y="1633"/>
                  <a:ext cx="6" cy="4"/>
                  <a:chOff x="5219" y="1633"/>
                  <a:chExt cx="6" cy="4"/>
                </a:xfrm>
              </p:grpSpPr>
              <p:grpSp>
                <p:nvGrpSpPr>
                  <p:cNvPr id="749" name="Group 183"/>
                  <p:cNvGrpSpPr>
                    <a:grpSpLocks/>
                  </p:cNvGrpSpPr>
                  <p:nvPr/>
                </p:nvGrpSpPr>
                <p:grpSpPr bwMode="auto">
                  <a:xfrm>
                    <a:off x="5219" y="1633"/>
                    <a:ext cx="6" cy="4"/>
                    <a:chOff x="5219" y="1633"/>
                    <a:chExt cx="6" cy="4"/>
                  </a:xfrm>
                </p:grpSpPr>
                <p:sp>
                  <p:nvSpPr>
                    <p:cNvPr id="753" name="Freeform 184"/>
                    <p:cNvSpPr>
                      <a:spLocks/>
                    </p:cNvSpPr>
                    <p:nvPr/>
                  </p:nvSpPr>
                  <p:spPr bwMode="auto">
                    <a:xfrm>
                      <a:off x="5219" y="1633"/>
                      <a:ext cx="6" cy="4"/>
                    </a:xfrm>
                    <a:custGeom>
                      <a:avLst/>
                      <a:gdLst>
                        <a:gd name="T0" fmla="*/ 0 w 6"/>
                        <a:gd name="T1" fmla="*/ 0 h 4"/>
                        <a:gd name="T2" fmla="*/ 0 w 6"/>
                        <a:gd name="T3" fmla="*/ 0 h 4"/>
                        <a:gd name="T4" fmla="*/ 2 w 6"/>
                        <a:gd name="T5" fmla="*/ 0 h 4"/>
                        <a:gd name="T6" fmla="*/ 2 w 6"/>
                        <a:gd name="T7" fmla="*/ 0 h 4"/>
                        <a:gd name="T8" fmla="*/ 4 w 6"/>
                        <a:gd name="T9" fmla="*/ 0 h 4"/>
                        <a:gd name="T10" fmla="*/ 4 w 6"/>
                        <a:gd name="T11" fmla="*/ 0 h 4"/>
                        <a:gd name="T12" fmla="*/ 6 w 6"/>
                        <a:gd name="T13" fmla="*/ 0 h 4"/>
                        <a:gd name="T14" fmla="*/ 6 w 6"/>
                        <a:gd name="T15" fmla="*/ 2 h 4"/>
                        <a:gd name="T16" fmla="*/ 6 w 6"/>
                        <a:gd name="T17" fmla="*/ 2 h 4"/>
                        <a:gd name="T18" fmla="*/ 4 w 6"/>
                        <a:gd name="T19" fmla="*/ 4 h 4"/>
                        <a:gd name="T20" fmla="*/ 4 w 6"/>
                        <a:gd name="T21" fmla="*/ 4 h 4"/>
                        <a:gd name="T22" fmla="*/ 2 w 6"/>
                        <a:gd name="T23" fmla="*/ 4 h 4"/>
                        <a:gd name="T24" fmla="*/ 2 w 6"/>
                        <a:gd name="T25" fmla="*/ 2 h 4"/>
                        <a:gd name="T26" fmla="*/ 0 w 6"/>
                        <a:gd name="T27" fmla="*/ 2 h 4"/>
                        <a:gd name="T28" fmla="*/ 0 w 6"/>
                        <a:gd name="T29" fmla="*/ 2 h 4"/>
                        <a:gd name="T30" fmla="*/ 0 w 6"/>
                        <a:gd name="T31" fmla="*/ 2 h 4"/>
                        <a:gd name="T32" fmla="*/ 0 w 6"/>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0"/>
                          </a:moveTo>
                          <a:lnTo>
                            <a:pt x="0" y="0"/>
                          </a:lnTo>
                          <a:lnTo>
                            <a:pt x="2" y="0"/>
                          </a:lnTo>
                          <a:lnTo>
                            <a:pt x="2" y="0"/>
                          </a:lnTo>
                          <a:lnTo>
                            <a:pt x="4" y="0"/>
                          </a:lnTo>
                          <a:lnTo>
                            <a:pt x="4" y="0"/>
                          </a:lnTo>
                          <a:lnTo>
                            <a:pt x="6" y="0"/>
                          </a:lnTo>
                          <a:lnTo>
                            <a:pt x="6" y="2"/>
                          </a:lnTo>
                          <a:lnTo>
                            <a:pt x="6" y="2"/>
                          </a:lnTo>
                          <a:lnTo>
                            <a:pt x="4" y="4"/>
                          </a:lnTo>
                          <a:lnTo>
                            <a:pt x="4" y="4"/>
                          </a:lnTo>
                          <a:lnTo>
                            <a:pt x="2" y="4"/>
                          </a:lnTo>
                          <a:lnTo>
                            <a:pt x="2" y="2"/>
                          </a:lnTo>
                          <a:lnTo>
                            <a:pt x="0" y="2"/>
                          </a:lnTo>
                          <a:lnTo>
                            <a:pt x="0" y="2"/>
                          </a:lnTo>
                          <a:lnTo>
                            <a:pt x="0" y="2"/>
                          </a:lnTo>
                          <a:lnTo>
                            <a:pt x="0"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4" name="Freeform 185"/>
                    <p:cNvSpPr>
                      <a:spLocks/>
                    </p:cNvSpPr>
                    <p:nvPr/>
                  </p:nvSpPr>
                  <p:spPr bwMode="auto">
                    <a:xfrm>
                      <a:off x="5219" y="1633"/>
                      <a:ext cx="6" cy="4"/>
                    </a:xfrm>
                    <a:custGeom>
                      <a:avLst/>
                      <a:gdLst>
                        <a:gd name="T0" fmla="*/ 0 w 6"/>
                        <a:gd name="T1" fmla="*/ 0 h 4"/>
                        <a:gd name="T2" fmla="*/ 0 w 6"/>
                        <a:gd name="T3" fmla="*/ 0 h 4"/>
                        <a:gd name="T4" fmla="*/ 2 w 6"/>
                        <a:gd name="T5" fmla="*/ 0 h 4"/>
                        <a:gd name="T6" fmla="*/ 2 w 6"/>
                        <a:gd name="T7" fmla="*/ 0 h 4"/>
                        <a:gd name="T8" fmla="*/ 4 w 6"/>
                        <a:gd name="T9" fmla="*/ 0 h 4"/>
                        <a:gd name="T10" fmla="*/ 4 w 6"/>
                        <a:gd name="T11" fmla="*/ 0 h 4"/>
                        <a:gd name="T12" fmla="*/ 6 w 6"/>
                        <a:gd name="T13" fmla="*/ 0 h 4"/>
                        <a:gd name="T14" fmla="*/ 6 w 6"/>
                        <a:gd name="T15" fmla="*/ 2 h 4"/>
                        <a:gd name="T16" fmla="*/ 6 w 6"/>
                        <a:gd name="T17" fmla="*/ 2 h 4"/>
                        <a:gd name="T18" fmla="*/ 4 w 6"/>
                        <a:gd name="T19" fmla="*/ 4 h 4"/>
                        <a:gd name="T20" fmla="*/ 4 w 6"/>
                        <a:gd name="T21" fmla="*/ 4 h 4"/>
                        <a:gd name="T22" fmla="*/ 2 w 6"/>
                        <a:gd name="T23" fmla="*/ 4 h 4"/>
                        <a:gd name="T24" fmla="*/ 2 w 6"/>
                        <a:gd name="T25" fmla="*/ 2 h 4"/>
                        <a:gd name="T26" fmla="*/ 0 w 6"/>
                        <a:gd name="T27" fmla="*/ 2 h 4"/>
                        <a:gd name="T28" fmla="*/ 0 w 6"/>
                        <a:gd name="T29" fmla="*/ 2 h 4"/>
                        <a:gd name="T30" fmla="*/ 0 w 6"/>
                        <a:gd name="T31" fmla="*/ 2 h 4"/>
                        <a:gd name="T32" fmla="*/ 0 w 6"/>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0"/>
                          </a:moveTo>
                          <a:lnTo>
                            <a:pt x="0" y="0"/>
                          </a:lnTo>
                          <a:lnTo>
                            <a:pt x="2" y="0"/>
                          </a:lnTo>
                          <a:lnTo>
                            <a:pt x="2" y="0"/>
                          </a:lnTo>
                          <a:lnTo>
                            <a:pt x="4" y="0"/>
                          </a:lnTo>
                          <a:lnTo>
                            <a:pt x="4" y="0"/>
                          </a:lnTo>
                          <a:lnTo>
                            <a:pt x="6" y="0"/>
                          </a:lnTo>
                          <a:lnTo>
                            <a:pt x="6" y="2"/>
                          </a:lnTo>
                          <a:lnTo>
                            <a:pt x="6" y="2"/>
                          </a:lnTo>
                          <a:lnTo>
                            <a:pt x="4" y="4"/>
                          </a:lnTo>
                          <a:lnTo>
                            <a:pt x="4" y="4"/>
                          </a:lnTo>
                          <a:lnTo>
                            <a:pt x="2" y="4"/>
                          </a:lnTo>
                          <a:lnTo>
                            <a:pt x="2" y="2"/>
                          </a:lnTo>
                          <a:lnTo>
                            <a:pt x="0" y="2"/>
                          </a:lnTo>
                          <a:lnTo>
                            <a:pt x="0" y="2"/>
                          </a:lnTo>
                          <a:lnTo>
                            <a:pt x="0" y="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50" name="Group 186"/>
                  <p:cNvGrpSpPr>
                    <a:grpSpLocks/>
                  </p:cNvGrpSpPr>
                  <p:nvPr/>
                </p:nvGrpSpPr>
                <p:grpSpPr bwMode="auto">
                  <a:xfrm>
                    <a:off x="5219" y="1635"/>
                    <a:ext cx="1" cy="1"/>
                    <a:chOff x="5219" y="1635"/>
                    <a:chExt cx="1" cy="1"/>
                  </a:xfrm>
                </p:grpSpPr>
                <p:sp>
                  <p:nvSpPr>
                    <p:cNvPr id="751" name="Freeform 187"/>
                    <p:cNvSpPr>
                      <a:spLocks/>
                    </p:cNvSpPr>
                    <p:nvPr/>
                  </p:nvSpPr>
                  <p:spPr bwMode="auto">
                    <a:xfrm>
                      <a:off x="5219" y="1635"/>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52" name="Freeform 188"/>
                    <p:cNvSpPr>
                      <a:spLocks/>
                    </p:cNvSpPr>
                    <p:nvPr/>
                  </p:nvSpPr>
                  <p:spPr bwMode="auto">
                    <a:xfrm>
                      <a:off x="5219" y="1635"/>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46" name="Group 189"/>
                <p:cNvGrpSpPr>
                  <a:grpSpLocks/>
                </p:cNvGrpSpPr>
                <p:nvPr/>
              </p:nvGrpSpPr>
              <p:grpSpPr bwMode="auto">
                <a:xfrm>
                  <a:off x="5205" y="1635"/>
                  <a:ext cx="14" cy="1"/>
                  <a:chOff x="5205" y="1635"/>
                  <a:chExt cx="14" cy="1"/>
                </a:xfrm>
              </p:grpSpPr>
              <p:sp>
                <p:nvSpPr>
                  <p:cNvPr id="747" name="Rectangle 190"/>
                  <p:cNvSpPr>
                    <a:spLocks noChangeArrowheads="1"/>
                  </p:cNvSpPr>
                  <p:nvPr/>
                </p:nvSpPr>
                <p:spPr bwMode="auto">
                  <a:xfrm>
                    <a:off x="5205" y="1635"/>
                    <a:ext cx="14" cy="1"/>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8" name="Rectangle 191"/>
                  <p:cNvSpPr>
                    <a:spLocks noChangeArrowheads="1"/>
                  </p:cNvSpPr>
                  <p:nvPr/>
                </p:nvSpPr>
                <p:spPr bwMode="auto">
                  <a:xfrm>
                    <a:off x="5205" y="1635"/>
                    <a:ext cx="14" cy="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21" name="Group 192"/>
              <p:cNvGrpSpPr>
                <a:grpSpLocks/>
              </p:cNvGrpSpPr>
              <p:nvPr/>
            </p:nvGrpSpPr>
            <p:grpSpPr bwMode="auto">
              <a:xfrm>
                <a:off x="5199" y="1631"/>
                <a:ext cx="4" cy="4"/>
                <a:chOff x="5199" y="1631"/>
                <a:chExt cx="4" cy="4"/>
              </a:xfrm>
            </p:grpSpPr>
            <p:grpSp>
              <p:nvGrpSpPr>
                <p:cNvPr id="736" name="Group 193"/>
                <p:cNvGrpSpPr>
                  <a:grpSpLocks/>
                </p:cNvGrpSpPr>
                <p:nvPr/>
              </p:nvGrpSpPr>
              <p:grpSpPr bwMode="auto">
                <a:xfrm>
                  <a:off x="5199" y="1631"/>
                  <a:ext cx="4" cy="4"/>
                  <a:chOff x="5199" y="1631"/>
                  <a:chExt cx="4" cy="4"/>
                </a:xfrm>
              </p:grpSpPr>
              <p:sp>
                <p:nvSpPr>
                  <p:cNvPr id="743" name="Freeform 194"/>
                  <p:cNvSpPr>
                    <a:spLocks/>
                  </p:cNvSpPr>
                  <p:nvPr/>
                </p:nvSpPr>
                <p:spPr bwMode="auto">
                  <a:xfrm>
                    <a:off x="5199" y="1631"/>
                    <a:ext cx="4" cy="4"/>
                  </a:xfrm>
                  <a:custGeom>
                    <a:avLst/>
                    <a:gdLst>
                      <a:gd name="T0" fmla="*/ 0 w 4"/>
                      <a:gd name="T1" fmla="*/ 0 h 4"/>
                      <a:gd name="T2" fmla="*/ 0 w 4"/>
                      <a:gd name="T3" fmla="*/ 0 h 4"/>
                      <a:gd name="T4" fmla="*/ 0 w 4"/>
                      <a:gd name="T5" fmla="*/ 0 h 4"/>
                      <a:gd name="T6" fmla="*/ 0 w 4"/>
                      <a:gd name="T7" fmla="*/ 2 h 4"/>
                      <a:gd name="T8" fmla="*/ 0 w 4"/>
                      <a:gd name="T9" fmla="*/ 2 h 4"/>
                      <a:gd name="T10" fmla="*/ 0 w 4"/>
                      <a:gd name="T11" fmla="*/ 4 h 4"/>
                      <a:gd name="T12" fmla="*/ 0 w 4"/>
                      <a:gd name="T13" fmla="*/ 4 h 4"/>
                      <a:gd name="T14" fmla="*/ 0 w 4"/>
                      <a:gd name="T15" fmla="*/ 4 h 4"/>
                      <a:gd name="T16" fmla="*/ 0 w 4"/>
                      <a:gd name="T17" fmla="*/ 4 h 4"/>
                      <a:gd name="T18" fmla="*/ 4 w 4"/>
                      <a:gd name="T19" fmla="*/ 4 h 4"/>
                      <a:gd name="T20" fmla="*/ 2 w 4"/>
                      <a:gd name="T21" fmla="*/ 4 h 4"/>
                      <a:gd name="T22" fmla="*/ 2 w 4"/>
                      <a:gd name="T23" fmla="*/ 4 h 4"/>
                      <a:gd name="T24" fmla="*/ 2 w 4"/>
                      <a:gd name="T25" fmla="*/ 2 h 4"/>
                      <a:gd name="T26" fmla="*/ 2 w 4"/>
                      <a:gd name="T27" fmla="*/ 2 h 4"/>
                      <a:gd name="T28" fmla="*/ 4 w 4"/>
                      <a:gd name="T29" fmla="*/ 2 h 4"/>
                      <a:gd name="T30" fmla="*/ 4 w 4"/>
                      <a:gd name="T31" fmla="*/ 0 h 4"/>
                      <a:gd name="T32" fmla="*/ 4 w 4"/>
                      <a:gd name="T33" fmla="*/ 0 h 4"/>
                      <a:gd name="T34" fmla="*/ 4 w 4"/>
                      <a:gd name="T35" fmla="*/ 0 h 4"/>
                      <a:gd name="T36" fmla="*/ 0 w 4"/>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4">
                        <a:moveTo>
                          <a:pt x="0" y="0"/>
                        </a:moveTo>
                        <a:lnTo>
                          <a:pt x="0" y="0"/>
                        </a:lnTo>
                        <a:lnTo>
                          <a:pt x="0" y="0"/>
                        </a:lnTo>
                        <a:lnTo>
                          <a:pt x="0" y="2"/>
                        </a:lnTo>
                        <a:lnTo>
                          <a:pt x="0" y="2"/>
                        </a:lnTo>
                        <a:lnTo>
                          <a:pt x="0" y="4"/>
                        </a:lnTo>
                        <a:lnTo>
                          <a:pt x="0" y="4"/>
                        </a:lnTo>
                        <a:lnTo>
                          <a:pt x="0" y="4"/>
                        </a:lnTo>
                        <a:lnTo>
                          <a:pt x="0" y="4"/>
                        </a:lnTo>
                        <a:lnTo>
                          <a:pt x="4" y="4"/>
                        </a:lnTo>
                        <a:lnTo>
                          <a:pt x="2" y="4"/>
                        </a:lnTo>
                        <a:lnTo>
                          <a:pt x="2" y="4"/>
                        </a:lnTo>
                        <a:lnTo>
                          <a:pt x="2" y="2"/>
                        </a:lnTo>
                        <a:lnTo>
                          <a:pt x="2" y="2"/>
                        </a:lnTo>
                        <a:lnTo>
                          <a:pt x="4" y="2"/>
                        </a:lnTo>
                        <a:lnTo>
                          <a:pt x="4" y="0"/>
                        </a:lnTo>
                        <a:lnTo>
                          <a:pt x="4" y="0"/>
                        </a:lnTo>
                        <a:lnTo>
                          <a:pt x="4" y="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4" name="Freeform 195"/>
                  <p:cNvSpPr>
                    <a:spLocks/>
                  </p:cNvSpPr>
                  <p:nvPr/>
                </p:nvSpPr>
                <p:spPr bwMode="auto">
                  <a:xfrm>
                    <a:off x="5199" y="1631"/>
                    <a:ext cx="4" cy="4"/>
                  </a:xfrm>
                  <a:custGeom>
                    <a:avLst/>
                    <a:gdLst>
                      <a:gd name="T0" fmla="*/ 0 w 4"/>
                      <a:gd name="T1" fmla="*/ 0 h 4"/>
                      <a:gd name="T2" fmla="*/ 0 w 4"/>
                      <a:gd name="T3" fmla="*/ 0 h 4"/>
                      <a:gd name="T4" fmla="*/ 0 w 4"/>
                      <a:gd name="T5" fmla="*/ 0 h 4"/>
                      <a:gd name="T6" fmla="*/ 0 w 4"/>
                      <a:gd name="T7" fmla="*/ 2 h 4"/>
                      <a:gd name="T8" fmla="*/ 0 w 4"/>
                      <a:gd name="T9" fmla="*/ 2 h 4"/>
                      <a:gd name="T10" fmla="*/ 0 w 4"/>
                      <a:gd name="T11" fmla="*/ 4 h 4"/>
                      <a:gd name="T12" fmla="*/ 0 w 4"/>
                      <a:gd name="T13" fmla="*/ 4 h 4"/>
                      <a:gd name="T14" fmla="*/ 0 w 4"/>
                      <a:gd name="T15" fmla="*/ 4 h 4"/>
                      <a:gd name="T16" fmla="*/ 0 w 4"/>
                      <a:gd name="T17" fmla="*/ 4 h 4"/>
                      <a:gd name="T18" fmla="*/ 4 w 4"/>
                      <a:gd name="T19" fmla="*/ 4 h 4"/>
                      <a:gd name="T20" fmla="*/ 2 w 4"/>
                      <a:gd name="T21" fmla="*/ 4 h 4"/>
                      <a:gd name="T22" fmla="*/ 2 w 4"/>
                      <a:gd name="T23" fmla="*/ 4 h 4"/>
                      <a:gd name="T24" fmla="*/ 2 w 4"/>
                      <a:gd name="T25" fmla="*/ 2 h 4"/>
                      <a:gd name="T26" fmla="*/ 2 w 4"/>
                      <a:gd name="T27" fmla="*/ 2 h 4"/>
                      <a:gd name="T28" fmla="*/ 4 w 4"/>
                      <a:gd name="T29" fmla="*/ 2 h 4"/>
                      <a:gd name="T30" fmla="*/ 4 w 4"/>
                      <a:gd name="T31" fmla="*/ 0 h 4"/>
                      <a:gd name="T32" fmla="*/ 4 w 4"/>
                      <a:gd name="T33" fmla="*/ 0 h 4"/>
                      <a:gd name="T34" fmla="*/ 4 w 4"/>
                      <a:gd name="T35" fmla="*/ 0 h 4"/>
                      <a:gd name="T36" fmla="*/ 0 w 4"/>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4">
                        <a:moveTo>
                          <a:pt x="0" y="0"/>
                        </a:moveTo>
                        <a:lnTo>
                          <a:pt x="0" y="0"/>
                        </a:lnTo>
                        <a:lnTo>
                          <a:pt x="0" y="0"/>
                        </a:lnTo>
                        <a:lnTo>
                          <a:pt x="0" y="2"/>
                        </a:lnTo>
                        <a:lnTo>
                          <a:pt x="0" y="2"/>
                        </a:lnTo>
                        <a:lnTo>
                          <a:pt x="0" y="4"/>
                        </a:lnTo>
                        <a:lnTo>
                          <a:pt x="0" y="4"/>
                        </a:lnTo>
                        <a:lnTo>
                          <a:pt x="0" y="4"/>
                        </a:lnTo>
                        <a:lnTo>
                          <a:pt x="0" y="4"/>
                        </a:lnTo>
                        <a:lnTo>
                          <a:pt x="4" y="4"/>
                        </a:lnTo>
                        <a:lnTo>
                          <a:pt x="2" y="4"/>
                        </a:lnTo>
                        <a:lnTo>
                          <a:pt x="2" y="4"/>
                        </a:lnTo>
                        <a:lnTo>
                          <a:pt x="2" y="2"/>
                        </a:lnTo>
                        <a:lnTo>
                          <a:pt x="2" y="2"/>
                        </a:lnTo>
                        <a:lnTo>
                          <a:pt x="4" y="2"/>
                        </a:lnTo>
                        <a:lnTo>
                          <a:pt x="4" y="0"/>
                        </a:lnTo>
                        <a:lnTo>
                          <a:pt x="4" y="0"/>
                        </a:lnTo>
                        <a:lnTo>
                          <a:pt x="4"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37" name="Group 196"/>
                <p:cNvGrpSpPr>
                  <a:grpSpLocks/>
                </p:cNvGrpSpPr>
                <p:nvPr/>
              </p:nvGrpSpPr>
              <p:grpSpPr bwMode="auto">
                <a:xfrm>
                  <a:off x="5199" y="1631"/>
                  <a:ext cx="4" cy="2"/>
                  <a:chOff x="5199" y="1631"/>
                  <a:chExt cx="4" cy="2"/>
                </a:xfrm>
              </p:grpSpPr>
              <p:sp>
                <p:nvSpPr>
                  <p:cNvPr id="741" name="Freeform 197"/>
                  <p:cNvSpPr>
                    <a:spLocks/>
                  </p:cNvSpPr>
                  <p:nvPr/>
                </p:nvSpPr>
                <p:spPr bwMode="auto">
                  <a:xfrm>
                    <a:off x="5199" y="1631"/>
                    <a:ext cx="4" cy="2"/>
                  </a:xfrm>
                  <a:custGeom>
                    <a:avLst/>
                    <a:gdLst>
                      <a:gd name="T0" fmla="*/ 0 w 4"/>
                      <a:gd name="T1" fmla="*/ 0 h 2"/>
                      <a:gd name="T2" fmla="*/ 0 w 4"/>
                      <a:gd name="T3" fmla="*/ 0 h 2"/>
                      <a:gd name="T4" fmla="*/ 0 w 4"/>
                      <a:gd name="T5" fmla="*/ 0 h 2"/>
                      <a:gd name="T6" fmla="*/ 2 w 4"/>
                      <a:gd name="T7" fmla="*/ 2 h 2"/>
                      <a:gd name="T8" fmla="*/ 2 w 4"/>
                      <a:gd name="T9" fmla="*/ 0 h 2"/>
                      <a:gd name="T10" fmla="*/ 4 w 4"/>
                      <a:gd name="T11" fmla="*/ 0 h 2"/>
                      <a:gd name="T12" fmla="*/ 4 w 4"/>
                      <a:gd name="T13" fmla="*/ 0 h 2"/>
                      <a:gd name="T14" fmla="*/ 4 w 4"/>
                      <a:gd name="T15" fmla="*/ 0 h 2"/>
                      <a:gd name="T16" fmla="*/ 4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0" y="0"/>
                        </a:lnTo>
                        <a:lnTo>
                          <a:pt x="0" y="0"/>
                        </a:lnTo>
                        <a:lnTo>
                          <a:pt x="2" y="2"/>
                        </a:lnTo>
                        <a:lnTo>
                          <a:pt x="2" y="0"/>
                        </a:lnTo>
                        <a:lnTo>
                          <a:pt x="4" y="0"/>
                        </a:lnTo>
                        <a:lnTo>
                          <a:pt x="4" y="0"/>
                        </a:lnTo>
                        <a:lnTo>
                          <a:pt x="4" y="0"/>
                        </a:lnTo>
                        <a:lnTo>
                          <a:pt x="4" y="0"/>
                        </a:lnTo>
                        <a:lnTo>
                          <a:pt x="2" y="0"/>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2" name="Freeform 198"/>
                  <p:cNvSpPr>
                    <a:spLocks/>
                  </p:cNvSpPr>
                  <p:nvPr/>
                </p:nvSpPr>
                <p:spPr bwMode="auto">
                  <a:xfrm>
                    <a:off x="5199" y="1631"/>
                    <a:ext cx="4" cy="2"/>
                  </a:xfrm>
                  <a:custGeom>
                    <a:avLst/>
                    <a:gdLst>
                      <a:gd name="T0" fmla="*/ 0 w 4"/>
                      <a:gd name="T1" fmla="*/ 0 h 2"/>
                      <a:gd name="T2" fmla="*/ 0 w 4"/>
                      <a:gd name="T3" fmla="*/ 0 h 2"/>
                      <a:gd name="T4" fmla="*/ 0 w 4"/>
                      <a:gd name="T5" fmla="*/ 0 h 2"/>
                      <a:gd name="T6" fmla="*/ 2 w 4"/>
                      <a:gd name="T7" fmla="*/ 2 h 2"/>
                      <a:gd name="T8" fmla="*/ 2 w 4"/>
                      <a:gd name="T9" fmla="*/ 0 h 2"/>
                      <a:gd name="T10" fmla="*/ 4 w 4"/>
                      <a:gd name="T11" fmla="*/ 0 h 2"/>
                      <a:gd name="T12" fmla="*/ 4 w 4"/>
                      <a:gd name="T13" fmla="*/ 0 h 2"/>
                      <a:gd name="T14" fmla="*/ 4 w 4"/>
                      <a:gd name="T15" fmla="*/ 0 h 2"/>
                      <a:gd name="T16" fmla="*/ 4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0" y="0"/>
                        </a:lnTo>
                        <a:lnTo>
                          <a:pt x="0" y="0"/>
                        </a:lnTo>
                        <a:lnTo>
                          <a:pt x="2" y="2"/>
                        </a:lnTo>
                        <a:lnTo>
                          <a:pt x="2" y="0"/>
                        </a:lnTo>
                        <a:lnTo>
                          <a:pt x="4" y="0"/>
                        </a:lnTo>
                        <a:lnTo>
                          <a:pt x="4" y="0"/>
                        </a:lnTo>
                        <a:lnTo>
                          <a:pt x="4" y="0"/>
                        </a:lnTo>
                        <a:lnTo>
                          <a:pt x="4" y="0"/>
                        </a:lnTo>
                        <a:lnTo>
                          <a:pt x="2"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38" name="Group 199"/>
                <p:cNvGrpSpPr>
                  <a:grpSpLocks/>
                </p:cNvGrpSpPr>
                <p:nvPr/>
              </p:nvGrpSpPr>
              <p:grpSpPr bwMode="auto">
                <a:xfrm>
                  <a:off x="5201" y="1631"/>
                  <a:ext cx="2" cy="4"/>
                  <a:chOff x="5201" y="1631"/>
                  <a:chExt cx="2" cy="4"/>
                </a:xfrm>
              </p:grpSpPr>
              <p:sp>
                <p:nvSpPr>
                  <p:cNvPr id="739" name="Freeform 200"/>
                  <p:cNvSpPr>
                    <a:spLocks/>
                  </p:cNvSpPr>
                  <p:nvPr/>
                </p:nvSpPr>
                <p:spPr bwMode="auto">
                  <a:xfrm>
                    <a:off x="5201" y="1631"/>
                    <a:ext cx="2" cy="4"/>
                  </a:xfrm>
                  <a:custGeom>
                    <a:avLst/>
                    <a:gdLst>
                      <a:gd name="T0" fmla="*/ 2 w 2"/>
                      <a:gd name="T1" fmla="*/ 0 h 4"/>
                      <a:gd name="T2" fmla="*/ 0 w 2"/>
                      <a:gd name="T3" fmla="*/ 0 h 4"/>
                      <a:gd name="T4" fmla="*/ 0 w 2"/>
                      <a:gd name="T5" fmla="*/ 0 h 4"/>
                      <a:gd name="T6" fmla="*/ 0 w 2"/>
                      <a:gd name="T7" fmla="*/ 2 h 4"/>
                      <a:gd name="T8" fmla="*/ 0 w 2"/>
                      <a:gd name="T9" fmla="*/ 2 h 4"/>
                      <a:gd name="T10" fmla="*/ 0 w 2"/>
                      <a:gd name="T11" fmla="*/ 4 h 4"/>
                      <a:gd name="T12" fmla="*/ 0 w 2"/>
                      <a:gd name="T13" fmla="*/ 4 h 4"/>
                      <a:gd name="T14" fmla="*/ 0 w 2"/>
                      <a:gd name="T15" fmla="*/ 4 h 4"/>
                      <a:gd name="T16" fmla="*/ 2 w 2"/>
                      <a:gd name="T17" fmla="*/ 4 h 4"/>
                      <a:gd name="T18" fmla="*/ 2 w 2"/>
                      <a:gd name="T19" fmla="*/ 4 h 4"/>
                      <a:gd name="T20" fmla="*/ 2 w 2"/>
                      <a:gd name="T21" fmla="*/ 4 h 4"/>
                      <a:gd name="T22" fmla="*/ 2 w 2"/>
                      <a:gd name="T23" fmla="*/ 2 h 4"/>
                      <a:gd name="T24" fmla="*/ 2 w 2"/>
                      <a:gd name="T25" fmla="*/ 2 h 4"/>
                      <a:gd name="T26" fmla="*/ 2 w 2"/>
                      <a:gd name="T27" fmla="*/ 0 h 4"/>
                      <a:gd name="T28" fmla="*/ 2 w 2"/>
                      <a:gd name="T29" fmla="*/ 0 h 4"/>
                      <a:gd name="T30" fmla="*/ 2 w 2"/>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4">
                        <a:moveTo>
                          <a:pt x="2" y="0"/>
                        </a:moveTo>
                        <a:lnTo>
                          <a:pt x="0" y="0"/>
                        </a:lnTo>
                        <a:lnTo>
                          <a:pt x="0" y="0"/>
                        </a:lnTo>
                        <a:lnTo>
                          <a:pt x="0" y="2"/>
                        </a:lnTo>
                        <a:lnTo>
                          <a:pt x="0" y="2"/>
                        </a:lnTo>
                        <a:lnTo>
                          <a:pt x="0" y="4"/>
                        </a:lnTo>
                        <a:lnTo>
                          <a:pt x="0" y="4"/>
                        </a:lnTo>
                        <a:lnTo>
                          <a:pt x="0" y="4"/>
                        </a:lnTo>
                        <a:lnTo>
                          <a:pt x="2" y="4"/>
                        </a:lnTo>
                        <a:lnTo>
                          <a:pt x="2" y="4"/>
                        </a:lnTo>
                        <a:lnTo>
                          <a:pt x="2" y="4"/>
                        </a:lnTo>
                        <a:lnTo>
                          <a:pt x="2" y="2"/>
                        </a:lnTo>
                        <a:lnTo>
                          <a:pt x="2" y="2"/>
                        </a:lnTo>
                        <a:lnTo>
                          <a:pt x="2" y="0"/>
                        </a:lnTo>
                        <a:lnTo>
                          <a:pt x="2" y="0"/>
                        </a:lnTo>
                        <a:lnTo>
                          <a:pt x="2"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40" name="Freeform 201"/>
                  <p:cNvSpPr>
                    <a:spLocks/>
                  </p:cNvSpPr>
                  <p:nvPr/>
                </p:nvSpPr>
                <p:spPr bwMode="auto">
                  <a:xfrm>
                    <a:off x="5201" y="1631"/>
                    <a:ext cx="2" cy="4"/>
                  </a:xfrm>
                  <a:custGeom>
                    <a:avLst/>
                    <a:gdLst>
                      <a:gd name="T0" fmla="*/ 2 w 2"/>
                      <a:gd name="T1" fmla="*/ 0 h 4"/>
                      <a:gd name="T2" fmla="*/ 0 w 2"/>
                      <a:gd name="T3" fmla="*/ 0 h 4"/>
                      <a:gd name="T4" fmla="*/ 0 w 2"/>
                      <a:gd name="T5" fmla="*/ 0 h 4"/>
                      <a:gd name="T6" fmla="*/ 0 w 2"/>
                      <a:gd name="T7" fmla="*/ 2 h 4"/>
                      <a:gd name="T8" fmla="*/ 0 w 2"/>
                      <a:gd name="T9" fmla="*/ 2 h 4"/>
                      <a:gd name="T10" fmla="*/ 0 w 2"/>
                      <a:gd name="T11" fmla="*/ 4 h 4"/>
                      <a:gd name="T12" fmla="*/ 0 w 2"/>
                      <a:gd name="T13" fmla="*/ 4 h 4"/>
                      <a:gd name="T14" fmla="*/ 0 w 2"/>
                      <a:gd name="T15" fmla="*/ 4 h 4"/>
                      <a:gd name="T16" fmla="*/ 2 w 2"/>
                      <a:gd name="T17" fmla="*/ 4 h 4"/>
                      <a:gd name="T18" fmla="*/ 2 w 2"/>
                      <a:gd name="T19" fmla="*/ 4 h 4"/>
                      <a:gd name="T20" fmla="*/ 2 w 2"/>
                      <a:gd name="T21" fmla="*/ 4 h 4"/>
                      <a:gd name="T22" fmla="*/ 2 w 2"/>
                      <a:gd name="T23" fmla="*/ 2 h 4"/>
                      <a:gd name="T24" fmla="*/ 2 w 2"/>
                      <a:gd name="T25" fmla="*/ 2 h 4"/>
                      <a:gd name="T26" fmla="*/ 2 w 2"/>
                      <a:gd name="T27" fmla="*/ 0 h 4"/>
                      <a:gd name="T28" fmla="*/ 2 w 2"/>
                      <a:gd name="T29" fmla="*/ 0 h 4"/>
                      <a:gd name="T30" fmla="*/ 2 w 2"/>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4">
                        <a:moveTo>
                          <a:pt x="2" y="0"/>
                        </a:moveTo>
                        <a:lnTo>
                          <a:pt x="0" y="0"/>
                        </a:lnTo>
                        <a:lnTo>
                          <a:pt x="0" y="0"/>
                        </a:lnTo>
                        <a:lnTo>
                          <a:pt x="0" y="2"/>
                        </a:lnTo>
                        <a:lnTo>
                          <a:pt x="0" y="2"/>
                        </a:lnTo>
                        <a:lnTo>
                          <a:pt x="0" y="4"/>
                        </a:lnTo>
                        <a:lnTo>
                          <a:pt x="0" y="4"/>
                        </a:lnTo>
                        <a:lnTo>
                          <a:pt x="0" y="4"/>
                        </a:lnTo>
                        <a:lnTo>
                          <a:pt x="2" y="4"/>
                        </a:lnTo>
                        <a:lnTo>
                          <a:pt x="2" y="4"/>
                        </a:lnTo>
                        <a:lnTo>
                          <a:pt x="2" y="4"/>
                        </a:lnTo>
                        <a:lnTo>
                          <a:pt x="2" y="2"/>
                        </a:lnTo>
                        <a:lnTo>
                          <a:pt x="2" y="2"/>
                        </a:lnTo>
                        <a:lnTo>
                          <a:pt x="2" y="0"/>
                        </a:lnTo>
                        <a:lnTo>
                          <a:pt x="2"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22" name="Group 202"/>
              <p:cNvGrpSpPr>
                <a:grpSpLocks/>
              </p:cNvGrpSpPr>
              <p:nvPr/>
            </p:nvGrpSpPr>
            <p:grpSpPr bwMode="auto">
              <a:xfrm>
                <a:off x="5199" y="1611"/>
                <a:ext cx="8" cy="20"/>
                <a:chOff x="5199" y="1611"/>
                <a:chExt cx="8" cy="20"/>
              </a:xfrm>
            </p:grpSpPr>
            <p:grpSp>
              <p:nvGrpSpPr>
                <p:cNvPr id="730" name="Group 203"/>
                <p:cNvGrpSpPr>
                  <a:grpSpLocks/>
                </p:cNvGrpSpPr>
                <p:nvPr/>
              </p:nvGrpSpPr>
              <p:grpSpPr bwMode="auto">
                <a:xfrm>
                  <a:off x="5199" y="1615"/>
                  <a:ext cx="6" cy="16"/>
                  <a:chOff x="5199" y="1615"/>
                  <a:chExt cx="6" cy="16"/>
                </a:xfrm>
              </p:grpSpPr>
              <p:sp>
                <p:nvSpPr>
                  <p:cNvPr id="734" name="Freeform 204"/>
                  <p:cNvSpPr>
                    <a:spLocks/>
                  </p:cNvSpPr>
                  <p:nvPr/>
                </p:nvSpPr>
                <p:spPr bwMode="auto">
                  <a:xfrm>
                    <a:off x="5199" y="1615"/>
                    <a:ext cx="6" cy="16"/>
                  </a:xfrm>
                  <a:custGeom>
                    <a:avLst/>
                    <a:gdLst>
                      <a:gd name="T0" fmla="*/ 4 w 6"/>
                      <a:gd name="T1" fmla="*/ 0 h 16"/>
                      <a:gd name="T2" fmla="*/ 0 w 6"/>
                      <a:gd name="T3" fmla="*/ 14 h 16"/>
                      <a:gd name="T4" fmla="*/ 0 w 6"/>
                      <a:gd name="T5" fmla="*/ 16 h 16"/>
                      <a:gd name="T6" fmla="*/ 0 w 6"/>
                      <a:gd name="T7" fmla="*/ 16 h 16"/>
                      <a:gd name="T8" fmla="*/ 2 w 6"/>
                      <a:gd name="T9" fmla="*/ 16 h 16"/>
                      <a:gd name="T10" fmla="*/ 6 w 6"/>
                      <a:gd name="T11" fmla="*/ 0 h 16"/>
                      <a:gd name="T12" fmla="*/ 4 w 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4" y="0"/>
                        </a:moveTo>
                        <a:lnTo>
                          <a:pt x="0" y="14"/>
                        </a:lnTo>
                        <a:lnTo>
                          <a:pt x="0" y="16"/>
                        </a:lnTo>
                        <a:lnTo>
                          <a:pt x="0" y="16"/>
                        </a:lnTo>
                        <a:lnTo>
                          <a:pt x="2" y="16"/>
                        </a:lnTo>
                        <a:lnTo>
                          <a:pt x="6" y="0"/>
                        </a:lnTo>
                        <a:lnTo>
                          <a:pt x="4"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5" name="Freeform 205"/>
                  <p:cNvSpPr>
                    <a:spLocks/>
                  </p:cNvSpPr>
                  <p:nvPr/>
                </p:nvSpPr>
                <p:spPr bwMode="auto">
                  <a:xfrm>
                    <a:off x="5199" y="1615"/>
                    <a:ext cx="6" cy="16"/>
                  </a:xfrm>
                  <a:custGeom>
                    <a:avLst/>
                    <a:gdLst>
                      <a:gd name="T0" fmla="*/ 4 w 6"/>
                      <a:gd name="T1" fmla="*/ 0 h 16"/>
                      <a:gd name="T2" fmla="*/ 0 w 6"/>
                      <a:gd name="T3" fmla="*/ 14 h 16"/>
                      <a:gd name="T4" fmla="*/ 0 w 6"/>
                      <a:gd name="T5" fmla="*/ 16 h 16"/>
                      <a:gd name="T6" fmla="*/ 0 w 6"/>
                      <a:gd name="T7" fmla="*/ 16 h 16"/>
                      <a:gd name="T8" fmla="*/ 2 w 6"/>
                      <a:gd name="T9" fmla="*/ 16 h 16"/>
                      <a:gd name="T10" fmla="*/ 6 w 6"/>
                      <a:gd name="T11" fmla="*/ 0 h 16"/>
                      <a:gd name="T12" fmla="*/ 4 w 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 h="16">
                        <a:moveTo>
                          <a:pt x="4" y="0"/>
                        </a:moveTo>
                        <a:lnTo>
                          <a:pt x="0" y="14"/>
                        </a:lnTo>
                        <a:lnTo>
                          <a:pt x="0" y="16"/>
                        </a:lnTo>
                        <a:lnTo>
                          <a:pt x="0" y="16"/>
                        </a:lnTo>
                        <a:lnTo>
                          <a:pt x="2" y="16"/>
                        </a:lnTo>
                        <a:lnTo>
                          <a:pt x="6" y="0"/>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31" name="Group 206"/>
                <p:cNvGrpSpPr>
                  <a:grpSpLocks/>
                </p:cNvGrpSpPr>
                <p:nvPr/>
              </p:nvGrpSpPr>
              <p:grpSpPr bwMode="auto">
                <a:xfrm>
                  <a:off x="5203" y="1611"/>
                  <a:ext cx="4" cy="6"/>
                  <a:chOff x="5203" y="1611"/>
                  <a:chExt cx="4" cy="6"/>
                </a:xfrm>
              </p:grpSpPr>
              <p:sp>
                <p:nvSpPr>
                  <p:cNvPr id="732" name="Freeform 207"/>
                  <p:cNvSpPr>
                    <a:spLocks/>
                  </p:cNvSpPr>
                  <p:nvPr/>
                </p:nvSpPr>
                <p:spPr bwMode="auto">
                  <a:xfrm>
                    <a:off x="5203" y="1611"/>
                    <a:ext cx="4" cy="6"/>
                  </a:xfrm>
                  <a:custGeom>
                    <a:avLst/>
                    <a:gdLst>
                      <a:gd name="T0" fmla="*/ 2 w 4"/>
                      <a:gd name="T1" fmla="*/ 0 h 6"/>
                      <a:gd name="T2" fmla="*/ 0 w 4"/>
                      <a:gd name="T3" fmla="*/ 0 h 6"/>
                      <a:gd name="T4" fmla="*/ 0 w 4"/>
                      <a:gd name="T5" fmla="*/ 0 h 6"/>
                      <a:gd name="T6" fmla="*/ 0 w 4"/>
                      <a:gd name="T7" fmla="*/ 0 h 6"/>
                      <a:gd name="T8" fmla="*/ 0 w 4"/>
                      <a:gd name="T9" fmla="*/ 2 h 6"/>
                      <a:gd name="T10" fmla="*/ 0 w 4"/>
                      <a:gd name="T11" fmla="*/ 2 h 6"/>
                      <a:gd name="T12" fmla="*/ 0 w 4"/>
                      <a:gd name="T13" fmla="*/ 4 h 6"/>
                      <a:gd name="T14" fmla="*/ 0 w 4"/>
                      <a:gd name="T15" fmla="*/ 4 h 6"/>
                      <a:gd name="T16" fmla="*/ 0 w 4"/>
                      <a:gd name="T17" fmla="*/ 6 h 6"/>
                      <a:gd name="T18" fmla="*/ 0 w 4"/>
                      <a:gd name="T19" fmla="*/ 6 h 6"/>
                      <a:gd name="T20" fmla="*/ 2 w 4"/>
                      <a:gd name="T21" fmla="*/ 6 h 6"/>
                      <a:gd name="T22" fmla="*/ 2 w 4"/>
                      <a:gd name="T23" fmla="*/ 4 h 6"/>
                      <a:gd name="T24" fmla="*/ 4 w 4"/>
                      <a:gd name="T25" fmla="*/ 4 h 6"/>
                      <a:gd name="T26" fmla="*/ 4 w 4"/>
                      <a:gd name="T27" fmla="*/ 2 h 6"/>
                      <a:gd name="T28" fmla="*/ 4 w 4"/>
                      <a:gd name="T29" fmla="*/ 2 h 6"/>
                      <a:gd name="T30" fmla="*/ 4 w 4"/>
                      <a:gd name="T31" fmla="*/ 0 h 6"/>
                      <a:gd name="T32" fmla="*/ 4 w 4"/>
                      <a:gd name="T33" fmla="*/ 0 h 6"/>
                      <a:gd name="T34" fmla="*/ 4 w 4"/>
                      <a:gd name="T35" fmla="*/ 0 h 6"/>
                      <a:gd name="T36" fmla="*/ 2 w 4"/>
                      <a:gd name="T37" fmla="*/ 0 h 6"/>
                      <a:gd name="T38" fmla="*/ 2 w 4"/>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6">
                        <a:moveTo>
                          <a:pt x="2" y="0"/>
                        </a:moveTo>
                        <a:lnTo>
                          <a:pt x="0" y="0"/>
                        </a:lnTo>
                        <a:lnTo>
                          <a:pt x="0" y="0"/>
                        </a:lnTo>
                        <a:lnTo>
                          <a:pt x="0" y="0"/>
                        </a:lnTo>
                        <a:lnTo>
                          <a:pt x="0" y="2"/>
                        </a:lnTo>
                        <a:lnTo>
                          <a:pt x="0" y="2"/>
                        </a:lnTo>
                        <a:lnTo>
                          <a:pt x="0" y="4"/>
                        </a:lnTo>
                        <a:lnTo>
                          <a:pt x="0" y="4"/>
                        </a:lnTo>
                        <a:lnTo>
                          <a:pt x="0" y="6"/>
                        </a:lnTo>
                        <a:lnTo>
                          <a:pt x="0" y="6"/>
                        </a:lnTo>
                        <a:lnTo>
                          <a:pt x="2" y="6"/>
                        </a:lnTo>
                        <a:lnTo>
                          <a:pt x="2" y="4"/>
                        </a:lnTo>
                        <a:lnTo>
                          <a:pt x="4" y="4"/>
                        </a:lnTo>
                        <a:lnTo>
                          <a:pt x="4" y="2"/>
                        </a:lnTo>
                        <a:lnTo>
                          <a:pt x="4" y="2"/>
                        </a:lnTo>
                        <a:lnTo>
                          <a:pt x="4" y="0"/>
                        </a:lnTo>
                        <a:lnTo>
                          <a:pt x="4" y="0"/>
                        </a:lnTo>
                        <a:lnTo>
                          <a:pt x="4" y="0"/>
                        </a:lnTo>
                        <a:lnTo>
                          <a:pt x="2" y="0"/>
                        </a:lnTo>
                        <a:lnTo>
                          <a:pt x="2"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33" name="Freeform 208"/>
                  <p:cNvSpPr>
                    <a:spLocks/>
                  </p:cNvSpPr>
                  <p:nvPr/>
                </p:nvSpPr>
                <p:spPr bwMode="auto">
                  <a:xfrm>
                    <a:off x="5203" y="1611"/>
                    <a:ext cx="4" cy="6"/>
                  </a:xfrm>
                  <a:custGeom>
                    <a:avLst/>
                    <a:gdLst>
                      <a:gd name="T0" fmla="*/ 2 w 4"/>
                      <a:gd name="T1" fmla="*/ 0 h 6"/>
                      <a:gd name="T2" fmla="*/ 0 w 4"/>
                      <a:gd name="T3" fmla="*/ 0 h 6"/>
                      <a:gd name="T4" fmla="*/ 0 w 4"/>
                      <a:gd name="T5" fmla="*/ 0 h 6"/>
                      <a:gd name="T6" fmla="*/ 0 w 4"/>
                      <a:gd name="T7" fmla="*/ 0 h 6"/>
                      <a:gd name="T8" fmla="*/ 0 w 4"/>
                      <a:gd name="T9" fmla="*/ 2 h 6"/>
                      <a:gd name="T10" fmla="*/ 0 w 4"/>
                      <a:gd name="T11" fmla="*/ 2 h 6"/>
                      <a:gd name="T12" fmla="*/ 0 w 4"/>
                      <a:gd name="T13" fmla="*/ 4 h 6"/>
                      <a:gd name="T14" fmla="*/ 0 w 4"/>
                      <a:gd name="T15" fmla="*/ 4 h 6"/>
                      <a:gd name="T16" fmla="*/ 0 w 4"/>
                      <a:gd name="T17" fmla="*/ 6 h 6"/>
                      <a:gd name="T18" fmla="*/ 0 w 4"/>
                      <a:gd name="T19" fmla="*/ 6 h 6"/>
                      <a:gd name="T20" fmla="*/ 2 w 4"/>
                      <a:gd name="T21" fmla="*/ 6 h 6"/>
                      <a:gd name="T22" fmla="*/ 2 w 4"/>
                      <a:gd name="T23" fmla="*/ 4 h 6"/>
                      <a:gd name="T24" fmla="*/ 4 w 4"/>
                      <a:gd name="T25" fmla="*/ 4 h 6"/>
                      <a:gd name="T26" fmla="*/ 4 w 4"/>
                      <a:gd name="T27" fmla="*/ 2 h 6"/>
                      <a:gd name="T28" fmla="*/ 4 w 4"/>
                      <a:gd name="T29" fmla="*/ 2 h 6"/>
                      <a:gd name="T30" fmla="*/ 4 w 4"/>
                      <a:gd name="T31" fmla="*/ 0 h 6"/>
                      <a:gd name="T32" fmla="*/ 4 w 4"/>
                      <a:gd name="T33" fmla="*/ 0 h 6"/>
                      <a:gd name="T34" fmla="*/ 4 w 4"/>
                      <a:gd name="T35" fmla="*/ 0 h 6"/>
                      <a:gd name="T36" fmla="*/ 2 w 4"/>
                      <a:gd name="T37" fmla="*/ 0 h 6"/>
                      <a:gd name="T38" fmla="*/ 2 w 4"/>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6">
                        <a:moveTo>
                          <a:pt x="2" y="0"/>
                        </a:moveTo>
                        <a:lnTo>
                          <a:pt x="0" y="0"/>
                        </a:lnTo>
                        <a:lnTo>
                          <a:pt x="0" y="0"/>
                        </a:lnTo>
                        <a:lnTo>
                          <a:pt x="0" y="0"/>
                        </a:lnTo>
                        <a:lnTo>
                          <a:pt x="0" y="2"/>
                        </a:lnTo>
                        <a:lnTo>
                          <a:pt x="0" y="2"/>
                        </a:lnTo>
                        <a:lnTo>
                          <a:pt x="0" y="4"/>
                        </a:lnTo>
                        <a:lnTo>
                          <a:pt x="0" y="4"/>
                        </a:lnTo>
                        <a:lnTo>
                          <a:pt x="0" y="6"/>
                        </a:lnTo>
                        <a:lnTo>
                          <a:pt x="0" y="6"/>
                        </a:lnTo>
                        <a:lnTo>
                          <a:pt x="2" y="6"/>
                        </a:lnTo>
                        <a:lnTo>
                          <a:pt x="2" y="4"/>
                        </a:lnTo>
                        <a:lnTo>
                          <a:pt x="4" y="4"/>
                        </a:lnTo>
                        <a:lnTo>
                          <a:pt x="4" y="2"/>
                        </a:lnTo>
                        <a:lnTo>
                          <a:pt x="4" y="2"/>
                        </a:lnTo>
                        <a:lnTo>
                          <a:pt x="4" y="0"/>
                        </a:lnTo>
                        <a:lnTo>
                          <a:pt x="4" y="0"/>
                        </a:lnTo>
                        <a:lnTo>
                          <a:pt x="4" y="0"/>
                        </a:lnTo>
                        <a:lnTo>
                          <a:pt x="2"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723" name="Group 209"/>
              <p:cNvGrpSpPr>
                <a:grpSpLocks/>
              </p:cNvGrpSpPr>
              <p:nvPr/>
            </p:nvGrpSpPr>
            <p:grpSpPr bwMode="auto">
              <a:xfrm>
                <a:off x="5199" y="1637"/>
                <a:ext cx="4" cy="22"/>
                <a:chOff x="5199" y="1637"/>
                <a:chExt cx="4" cy="22"/>
              </a:xfrm>
            </p:grpSpPr>
            <p:grpSp>
              <p:nvGrpSpPr>
                <p:cNvPr id="724" name="Group 210"/>
                <p:cNvGrpSpPr>
                  <a:grpSpLocks/>
                </p:cNvGrpSpPr>
                <p:nvPr/>
              </p:nvGrpSpPr>
              <p:grpSpPr bwMode="auto">
                <a:xfrm>
                  <a:off x="5199" y="1637"/>
                  <a:ext cx="2" cy="14"/>
                  <a:chOff x="5199" y="1637"/>
                  <a:chExt cx="2" cy="14"/>
                </a:xfrm>
              </p:grpSpPr>
              <p:sp>
                <p:nvSpPr>
                  <p:cNvPr id="728" name="Freeform 211"/>
                  <p:cNvSpPr>
                    <a:spLocks/>
                  </p:cNvSpPr>
                  <p:nvPr/>
                </p:nvSpPr>
                <p:spPr bwMode="auto">
                  <a:xfrm>
                    <a:off x="5199" y="1637"/>
                    <a:ext cx="2" cy="14"/>
                  </a:xfrm>
                  <a:custGeom>
                    <a:avLst/>
                    <a:gdLst>
                      <a:gd name="T0" fmla="*/ 0 w 2"/>
                      <a:gd name="T1" fmla="*/ 0 h 14"/>
                      <a:gd name="T2" fmla="*/ 0 w 2"/>
                      <a:gd name="T3" fmla="*/ 14 h 14"/>
                      <a:gd name="T4" fmla="*/ 0 w 2"/>
                      <a:gd name="T5" fmla="*/ 14 h 14"/>
                      <a:gd name="T6" fmla="*/ 2 w 2"/>
                      <a:gd name="T7" fmla="*/ 14 h 14"/>
                      <a:gd name="T8" fmla="*/ 0 w 2"/>
                      <a:gd name="T9" fmla="*/ 0 h 14"/>
                      <a:gd name="T10" fmla="*/ 0 w 2"/>
                      <a:gd name="T11" fmla="*/ 0 h 14"/>
                    </a:gdLst>
                    <a:ahLst/>
                    <a:cxnLst>
                      <a:cxn ang="0">
                        <a:pos x="T0" y="T1"/>
                      </a:cxn>
                      <a:cxn ang="0">
                        <a:pos x="T2" y="T3"/>
                      </a:cxn>
                      <a:cxn ang="0">
                        <a:pos x="T4" y="T5"/>
                      </a:cxn>
                      <a:cxn ang="0">
                        <a:pos x="T6" y="T7"/>
                      </a:cxn>
                      <a:cxn ang="0">
                        <a:pos x="T8" y="T9"/>
                      </a:cxn>
                      <a:cxn ang="0">
                        <a:pos x="T10" y="T11"/>
                      </a:cxn>
                    </a:cxnLst>
                    <a:rect l="0" t="0" r="r" b="b"/>
                    <a:pathLst>
                      <a:path w="2" h="14">
                        <a:moveTo>
                          <a:pt x="0" y="0"/>
                        </a:moveTo>
                        <a:lnTo>
                          <a:pt x="0" y="14"/>
                        </a:lnTo>
                        <a:lnTo>
                          <a:pt x="0" y="14"/>
                        </a:lnTo>
                        <a:lnTo>
                          <a:pt x="2" y="14"/>
                        </a:lnTo>
                        <a:lnTo>
                          <a:pt x="0"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9" name="Freeform 212"/>
                  <p:cNvSpPr>
                    <a:spLocks/>
                  </p:cNvSpPr>
                  <p:nvPr/>
                </p:nvSpPr>
                <p:spPr bwMode="auto">
                  <a:xfrm>
                    <a:off x="5199" y="1637"/>
                    <a:ext cx="2" cy="14"/>
                  </a:xfrm>
                  <a:custGeom>
                    <a:avLst/>
                    <a:gdLst>
                      <a:gd name="T0" fmla="*/ 0 w 2"/>
                      <a:gd name="T1" fmla="*/ 0 h 14"/>
                      <a:gd name="T2" fmla="*/ 0 w 2"/>
                      <a:gd name="T3" fmla="*/ 14 h 14"/>
                      <a:gd name="T4" fmla="*/ 0 w 2"/>
                      <a:gd name="T5" fmla="*/ 14 h 14"/>
                      <a:gd name="T6" fmla="*/ 2 w 2"/>
                      <a:gd name="T7" fmla="*/ 14 h 14"/>
                      <a:gd name="T8" fmla="*/ 0 w 2"/>
                      <a:gd name="T9" fmla="*/ 0 h 14"/>
                      <a:gd name="T10" fmla="*/ 0 w 2"/>
                      <a:gd name="T11" fmla="*/ 0 h 14"/>
                    </a:gdLst>
                    <a:ahLst/>
                    <a:cxnLst>
                      <a:cxn ang="0">
                        <a:pos x="T0" y="T1"/>
                      </a:cxn>
                      <a:cxn ang="0">
                        <a:pos x="T2" y="T3"/>
                      </a:cxn>
                      <a:cxn ang="0">
                        <a:pos x="T4" y="T5"/>
                      </a:cxn>
                      <a:cxn ang="0">
                        <a:pos x="T6" y="T7"/>
                      </a:cxn>
                      <a:cxn ang="0">
                        <a:pos x="T8" y="T9"/>
                      </a:cxn>
                      <a:cxn ang="0">
                        <a:pos x="T10" y="T11"/>
                      </a:cxn>
                    </a:cxnLst>
                    <a:rect l="0" t="0" r="r" b="b"/>
                    <a:pathLst>
                      <a:path w="2" h="14">
                        <a:moveTo>
                          <a:pt x="0" y="0"/>
                        </a:moveTo>
                        <a:lnTo>
                          <a:pt x="0" y="14"/>
                        </a:lnTo>
                        <a:lnTo>
                          <a:pt x="0" y="14"/>
                        </a:lnTo>
                        <a:lnTo>
                          <a:pt x="2" y="14"/>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25" name="Group 213"/>
                <p:cNvGrpSpPr>
                  <a:grpSpLocks/>
                </p:cNvGrpSpPr>
                <p:nvPr/>
              </p:nvGrpSpPr>
              <p:grpSpPr bwMode="auto">
                <a:xfrm>
                  <a:off x="5199" y="1651"/>
                  <a:ext cx="4" cy="8"/>
                  <a:chOff x="5199" y="1651"/>
                  <a:chExt cx="4" cy="8"/>
                </a:xfrm>
              </p:grpSpPr>
              <p:sp>
                <p:nvSpPr>
                  <p:cNvPr id="726" name="Freeform 214"/>
                  <p:cNvSpPr>
                    <a:spLocks/>
                  </p:cNvSpPr>
                  <p:nvPr/>
                </p:nvSpPr>
                <p:spPr bwMode="auto">
                  <a:xfrm>
                    <a:off x="5199" y="1651"/>
                    <a:ext cx="4" cy="8"/>
                  </a:xfrm>
                  <a:custGeom>
                    <a:avLst/>
                    <a:gdLst>
                      <a:gd name="T0" fmla="*/ 0 w 4"/>
                      <a:gd name="T1" fmla="*/ 0 h 8"/>
                      <a:gd name="T2" fmla="*/ 0 w 4"/>
                      <a:gd name="T3" fmla="*/ 0 h 8"/>
                      <a:gd name="T4" fmla="*/ 0 w 4"/>
                      <a:gd name="T5" fmla="*/ 0 h 8"/>
                      <a:gd name="T6" fmla="*/ 0 w 4"/>
                      <a:gd name="T7" fmla="*/ 2 h 8"/>
                      <a:gd name="T8" fmla="*/ 0 w 4"/>
                      <a:gd name="T9" fmla="*/ 2 h 8"/>
                      <a:gd name="T10" fmla="*/ 0 w 4"/>
                      <a:gd name="T11" fmla="*/ 4 h 8"/>
                      <a:gd name="T12" fmla="*/ 0 w 4"/>
                      <a:gd name="T13" fmla="*/ 4 h 8"/>
                      <a:gd name="T14" fmla="*/ 0 w 4"/>
                      <a:gd name="T15" fmla="*/ 6 h 8"/>
                      <a:gd name="T16" fmla="*/ 0 w 4"/>
                      <a:gd name="T17" fmla="*/ 6 h 8"/>
                      <a:gd name="T18" fmla="*/ 0 w 4"/>
                      <a:gd name="T19" fmla="*/ 8 h 8"/>
                      <a:gd name="T20" fmla="*/ 0 w 4"/>
                      <a:gd name="T21" fmla="*/ 8 h 8"/>
                      <a:gd name="T22" fmla="*/ 2 w 4"/>
                      <a:gd name="T23" fmla="*/ 8 h 8"/>
                      <a:gd name="T24" fmla="*/ 2 w 4"/>
                      <a:gd name="T25" fmla="*/ 8 h 8"/>
                      <a:gd name="T26" fmla="*/ 4 w 4"/>
                      <a:gd name="T27" fmla="*/ 8 h 8"/>
                      <a:gd name="T28" fmla="*/ 4 w 4"/>
                      <a:gd name="T29" fmla="*/ 6 h 8"/>
                      <a:gd name="T30" fmla="*/ 4 w 4"/>
                      <a:gd name="T31" fmla="*/ 6 h 8"/>
                      <a:gd name="T32" fmla="*/ 4 w 4"/>
                      <a:gd name="T33" fmla="*/ 4 h 8"/>
                      <a:gd name="T34" fmla="*/ 4 w 4"/>
                      <a:gd name="T35" fmla="*/ 2 h 8"/>
                      <a:gd name="T36" fmla="*/ 4 w 4"/>
                      <a:gd name="T37" fmla="*/ 2 h 8"/>
                      <a:gd name="T38" fmla="*/ 2 w 4"/>
                      <a:gd name="T39" fmla="*/ 0 h 8"/>
                      <a:gd name="T40" fmla="*/ 2 w 4"/>
                      <a:gd name="T41" fmla="*/ 0 h 8"/>
                      <a:gd name="T42" fmla="*/ 2 w 4"/>
                      <a:gd name="T43" fmla="*/ 0 h 8"/>
                      <a:gd name="T44" fmla="*/ 0 w 4"/>
                      <a:gd name="T4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8">
                        <a:moveTo>
                          <a:pt x="0" y="0"/>
                        </a:moveTo>
                        <a:lnTo>
                          <a:pt x="0" y="0"/>
                        </a:lnTo>
                        <a:lnTo>
                          <a:pt x="0" y="0"/>
                        </a:lnTo>
                        <a:lnTo>
                          <a:pt x="0" y="2"/>
                        </a:lnTo>
                        <a:lnTo>
                          <a:pt x="0" y="2"/>
                        </a:lnTo>
                        <a:lnTo>
                          <a:pt x="0" y="4"/>
                        </a:lnTo>
                        <a:lnTo>
                          <a:pt x="0" y="4"/>
                        </a:lnTo>
                        <a:lnTo>
                          <a:pt x="0" y="6"/>
                        </a:lnTo>
                        <a:lnTo>
                          <a:pt x="0" y="6"/>
                        </a:lnTo>
                        <a:lnTo>
                          <a:pt x="0" y="8"/>
                        </a:lnTo>
                        <a:lnTo>
                          <a:pt x="0" y="8"/>
                        </a:lnTo>
                        <a:lnTo>
                          <a:pt x="2" y="8"/>
                        </a:lnTo>
                        <a:lnTo>
                          <a:pt x="2" y="8"/>
                        </a:lnTo>
                        <a:lnTo>
                          <a:pt x="4" y="8"/>
                        </a:lnTo>
                        <a:lnTo>
                          <a:pt x="4" y="6"/>
                        </a:lnTo>
                        <a:lnTo>
                          <a:pt x="4" y="6"/>
                        </a:lnTo>
                        <a:lnTo>
                          <a:pt x="4" y="4"/>
                        </a:lnTo>
                        <a:lnTo>
                          <a:pt x="4" y="2"/>
                        </a:lnTo>
                        <a:lnTo>
                          <a:pt x="4" y="2"/>
                        </a:lnTo>
                        <a:lnTo>
                          <a:pt x="2" y="0"/>
                        </a:lnTo>
                        <a:lnTo>
                          <a:pt x="2" y="0"/>
                        </a:lnTo>
                        <a:lnTo>
                          <a:pt x="2" y="0"/>
                        </a:lnTo>
                        <a:lnTo>
                          <a:pt x="0"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27" name="Freeform 215"/>
                  <p:cNvSpPr>
                    <a:spLocks/>
                  </p:cNvSpPr>
                  <p:nvPr/>
                </p:nvSpPr>
                <p:spPr bwMode="auto">
                  <a:xfrm>
                    <a:off x="5199" y="1651"/>
                    <a:ext cx="4" cy="8"/>
                  </a:xfrm>
                  <a:custGeom>
                    <a:avLst/>
                    <a:gdLst>
                      <a:gd name="T0" fmla="*/ 0 w 4"/>
                      <a:gd name="T1" fmla="*/ 0 h 8"/>
                      <a:gd name="T2" fmla="*/ 0 w 4"/>
                      <a:gd name="T3" fmla="*/ 0 h 8"/>
                      <a:gd name="T4" fmla="*/ 0 w 4"/>
                      <a:gd name="T5" fmla="*/ 0 h 8"/>
                      <a:gd name="T6" fmla="*/ 0 w 4"/>
                      <a:gd name="T7" fmla="*/ 2 h 8"/>
                      <a:gd name="T8" fmla="*/ 0 w 4"/>
                      <a:gd name="T9" fmla="*/ 2 h 8"/>
                      <a:gd name="T10" fmla="*/ 0 w 4"/>
                      <a:gd name="T11" fmla="*/ 4 h 8"/>
                      <a:gd name="T12" fmla="*/ 0 w 4"/>
                      <a:gd name="T13" fmla="*/ 4 h 8"/>
                      <a:gd name="T14" fmla="*/ 0 w 4"/>
                      <a:gd name="T15" fmla="*/ 6 h 8"/>
                      <a:gd name="T16" fmla="*/ 0 w 4"/>
                      <a:gd name="T17" fmla="*/ 6 h 8"/>
                      <a:gd name="T18" fmla="*/ 0 w 4"/>
                      <a:gd name="T19" fmla="*/ 8 h 8"/>
                      <a:gd name="T20" fmla="*/ 0 w 4"/>
                      <a:gd name="T21" fmla="*/ 8 h 8"/>
                      <a:gd name="T22" fmla="*/ 2 w 4"/>
                      <a:gd name="T23" fmla="*/ 8 h 8"/>
                      <a:gd name="T24" fmla="*/ 2 w 4"/>
                      <a:gd name="T25" fmla="*/ 8 h 8"/>
                      <a:gd name="T26" fmla="*/ 4 w 4"/>
                      <a:gd name="T27" fmla="*/ 8 h 8"/>
                      <a:gd name="T28" fmla="*/ 4 w 4"/>
                      <a:gd name="T29" fmla="*/ 6 h 8"/>
                      <a:gd name="T30" fmla="*/ 4 w 4"/>
                      <a:gd name="T31" fmla="*/ 6 h 8"/>
                      <a:gd name="T32" fmla="*/ 4 w 4"/>
                      <a:gd name="T33" fmla="*/ 4 h 8"/>
                      <a:gd name="T34" fmla="*/ 4 w 4"/>
                      <a:gd name="T35" fmla="*/ 2 h 8"/>
                      <a:gd name="T36" fmla="*/ 4 w 4"/>
                      <a:gd name="T37" fmla="*/ 2 h 8"/>
                      <a:gd name="T38" fmla="*/ 2 w 4"/>
                      <a:gd name="T39" fmla="*/ 0 h 8"/>
                      <a:gd name="T40" fmla="*/ 2 w 4"/>
                      <a:gd name="T41" fmla="*/ 0 h 8"/>
                      <a:gd name="T42" fmla="*/ 2 w 4"/>
                      <a:gd name="T43" fmla="*/ 0 h 8"/>
                      <a:gd name="T44" fmla="*/ 0 w 4"/>
                      <a:gd name="T4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8">
                        <a:moveTo>
                          <a:pt x="0" y="0"/>
                        </a:moveTo>
                        <a:lnTo>
                          <a:pt x="0" y="0"/>
                        </a:lnTo>
                        <a:lnTo>
                          <a:pt x="0" y="0"/>
                        </a:lnTo>
                        <a:lnTo>
                          <a:pt x="0" y="2"/>
                        </a:lnTo>
                        <a:lnTo>
                          <a:pt x="0" y="2"/>
                        </a:lnTo>
                        <a:lnTo>
                          <a:pt x="0" y="4"/>
                        </a:lnTo>
                        <a:lnTo>
                          <a:pt x="0" y="4"/>
                        </a:lnTo>
                        <a:lnTo>
                          <a:pt x="0" y="6"/>
                        </a:lnTo>
                        <a:lnTo>
                          <a:pt x="0" y="6"/>
                        </a:lnTo>
                        <a:lnTo>
                          <a:pt x="0" y="8"/>
                        </a:lnTo>
                        <a:lnTo>
                          <a:pt x="0" y="8"/>
                        </a:lnTo>
                        <a:lnTo>
                          <a:pt x="2" y="8"/>
                        </a:lnTo>
                        <a:lnTo>
                          <a:pt x="2" y="8"/>
                        </a:lnTo>
                        <a:lnTo>
                          <a:pt x="4" y="8"/>
                        </a:lnTo>
                        <a:lnTo>
                          <a:pt x="4" y="6"/>
                        </a:lnTo>
                        <a:lnTo>
                          <a:pt x="4" y="6"/>
                        </a:lnTo>
                        <a:lnTo>
                          <a:pt x="4" y="4"/>
                        </a:lnTo>
                        <a:lnTo>
                          <a:pt x="4" y="2"/>
                        </a:lnTo>
                        <a:lnTo>
                          <a:pt x="4" y="2"/>
                        </a:lnTo>
                        <a:lnTo>
                          <a:pt x="2" y="0"/>
                        </a:lnTo>
                        <a:lnTo>
                          <a:pt x="2" y="0"/>
                        </a:lnTo>
                        <a:lnTo>
                          <a:pt x="2"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grpSp>
      <p:grpSp>
        <p:nvGrpSpPr>
          <p:cNvPr id="785" name="Group 216"/>
          <p:cNvGrpSpPr>
            <a:grpSpLocks/>
          </p:cNvGrpSpPr>
          <p:nvPr/>
        </p:nvGrpSpPr>
        <p:grpSpPr bwMode="auto">
          <a:xfrm>
            <a:off x="7867968" y="1531143"/>
            <a:ext cx="57150" cy="57150"/>
            <a:chOff x="5359" y="1743"/>
            <a:chExt cx="36" cy="36"/>
          </a:xfrm>
        </p:grpSpPr>
        <p:grpSp>
          <p:nvGrpSpPr>
            <p:cNvPr id="786" name="Group 217"/>
            <p:cNvGrpSpPr>
              <a:grpSpLocks/>
            </p:cNvGrpSpPr>
            <p:nvPr/>
          </p:nvGrpSpPr>
          <p:grpSpPr bwMode="auto">
            <a:xfrm>
              <a:off x="5359" y="1743"/>
              <a:ext cx="22" cy="8"/>
              <a:chOff x="5359" y="1743"/>
              <a:chExt cx="22" cy="8"/>
            </a:xfrm>
          </p:grpSpPr>
          <p:sp>
            <p:nvSpPr>
              <p:cNvPr id="801" name="Freeform 218"/>
              <p:cNvSpPr>
                <a:spLocks/>
              </p:cNvSpPr>
              <p:nvPr/>
            </p:nvSpPr>
            <p:spPr bwMode="auto">
              <a:xfrm>
                <a:off x="5359" y="1743"/>
                <a:ext cx="22" cy="8"/>
              </a:xfrm>
              <a:custGeom>
                <a:avLst/>
                <a:gdLst>
                  <a:gd name="T0" fmla="*/ 22 w 22"/>
                  <a:gd name="T1" fmla="*/ 0 h 8"/>
                  <a:gd name="T2" fmla="*/ 14 w 22"/>
                  <a:gd name="T3" fmla="*/ 0 h 8"/>
                  <a:gd name="T4" fmla="*/ 0 w 22"/>
                  <a:gd name="T5" fmla="*/ 8 h 8"/>
                  <a:gd name="T6" fmla="*/ 10 w 22"/>
                  <a:gd name="T7" fmla="*/ 8 h 8"/>
                  <a:gd name="T8" fmla="*/ 22 w 22"/>
                  <a:gd name="T9" fmla="*/ 0 h 8"/>
                </a:gdLst>
                <a:ahLst/>
                <a:cxnLst>
                  <a:cxn ang="0">
                    <a:pos x="T0" y="T1"/>
                  </a:cxn>
                  <a:cxn ang="0">
                    <a:pos x="T2" y="T3"/>
                  </a:cxn>
                  <a:cxn ang="0">
                    <a:pos x="T4" y="T5"/>
                  </a:cxn>
                  <a:cxn ang="0">
                    <a:pos x="T6" y="T7"/>
                  </a:cxn>
                  <a:cxn ang="0">
                    <a:pos x="T8" y="T9"/>
                  </a:cxn>
                </a:cxnLst>
                <a:rect l="0" t="0" r="r" b="b"/>
                <a:pathLst>
                  <a:path w="22" h="8">
                    <a:moveTo>
                      <a:pt x="22" y="0"/>
                    </a:moveTo>
                    <a:lnTo>
                      <a:pt x="14" y="0"/>
                    </a:lnTo>
                    <a:lnTo>
                      <a:pt x="0" y="8"/>
                    </a:lnTo>
                    <a:lnTo>
                      <a:pt x="10" y="8"/>
                    </a:lnTo>
                    <a:lnTo>
                      <a:pt x="2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2" name="Freeform 219"/>
              <p:cNvSpPr>
                <a:spLocks/>
              </p:cNvSpPr>
              <p:nvPr/>
            </p:nvSpPr>
            <p:spPr bwMode="auto">
              <a:xfrm>
                <a:off x="5359" y="1743"/>
                <a:ext cx="22" cy="8"/>
              </a:xfrm>
              <a:custGeom>
                <a:avLst/>
                <a:gdLst>
                  <a:gd name="T0" fmla="*/ 22 w 22"/>
                  <a:gd name="T1" fmla="*/ 0 h 8"/>
                  <a:gd name="T2" fmla="*/ 14 w 22"/>
                  <a:gd name="T3" fmla="*/ 0 h 8"/>
                  <a:gd name="T4" fmla="*/ 0 w 22"/>
                  <a:gd name="T5" fmla="*/ 8 h 8"/>
                  <a:gd name="T6" fmla="*/ 10 w 22"/>
                  <a:gd name="T7" fmla="*/ 8 h 8"/>
                  <a:gd name="T8" fmla="*/ 22 w 22"/>
                  <a:gd name="T9" fmla="*/ 0 h 8"/>
                </a:gdLst>
                <a:ahLst/>
                <a:cxnLst>
                  <a:cxn ang="0">
                    <a:pos x="T0" y="T1"/>
                  </a:cxn>
                  <a:cxn ang="0">
                    <a:pos x="T2" y="T3"/>
                  </a:cxn>
                  <a:cxn ang="0">
                    <a:pos x="T4" y="T5"/>
                  </a:cxn>
                  <a:cxn ang="0">
                    <a:pos x="T6" y="T7"/>
                  </a:cxn>
                  <a:cxn ang="0">
                    <a:pos x="T8" y="T9"/>
                  </a:cxn>
                </a:cxnLst>
                <a:rect l="0" t="0" r="r" b="b"/>
                <a:pathLst>
                  <a:path w="22" h="8">
                    <a:moveTo>
                      <a:pt x="22" y="0"/>
                    </a:moveTo>
                    <a:lnTo>
                      <a:pt x="14" y="0"/>
                    </a:lnTo>
                    <a:lnTo>
                      <a:pt x="0" y="8"/>
                    </a:lnTo>
                    <a:lnTo>
                      <a:pt x="10" y="8"/>
                    </a:lnTo>
                    <a:lnTo>
                      <a:pt x="2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787" name="Rectangle 220"/>
            <p:cNvSpPr>
              <a:spLocks noChangeArrowheads="1"/>
            </p:cNvSpPr>
            <p:nvPr/>
          </p:nvSpPr>
          <p:spPr bwMode="auto">
            <a:xfrm>
              <a:off x="5363" y="1755"/>
              <a:ext cx="4" cy="16"/>
            </a:xfrm>
            <a:prstGeom prst="rect">
              <a:avLst/>
            </a:prstGeom>
            <a:solidFill>
              <a:srgbClr val="009688"/>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788" name="Group 221"/>
            <p:cNvGrpSpPr>
              <a:grpSpLocks/>
            </p:cNvGrpSpPr>
            <p:nvPr/>
          </p:nvGrpSpPr>
          <p:grpSpPr bwMode="auto">
            <a:xfrm>
              <a:off x="5359" y="1773"/>
              <a:ext cx="22" cy="6"/>
              <a:chOff x="5359" y="1773"/>
              <a:chExt cx="22" cy="6"/>
            </a:xfrm>
          </p:grpSpPr>
          <p:sp>
            <p:nvSpPr>
              <p:cNvPr id="799" name="Freeform 222"/>
              <p:cNvSpPr>
                <a:spLocks/>
              </p:cNvSpPr>
              <p:nvPr/>
            </p:nvSpPr>
            <p:spPr bwMode="auto">
              <a:xfrm>
                <a:off x="5359" y="1773"/>
                <a:ext cx="22" cy="6"/>
              </a:xfrm>
              <a:custGeom>
                <a:avLst/>
                <a:gdLst>
                  <a:gd name="T0" fmla="*/ 0 w 22"/>
                  <a:gd name="T1" fmla="*/ 0 h 6"/>
                  <a:gd name="T2" fmla="*/ 10 w 22"/>
                  <a:gd name="T3" fmla="*/ 0 h 6"/>
                  <a:gd name="T4" fmla="*/ 22 w 22"/>
                  <a:gd name="T5" fmla="*/ 6 h 6"/>
                  <a:gd name="T6" fmla="*/ 14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lnTo>
                      <a:pt x="10" y="0"/>
                    </a:lnTo>
                    <a:lnTo>
                      <a:pt x="22" y="6"/>
                    </a:lnTo>
                    <a:lnTo>
                      <a:pt x="14" y="6"/>
                    </a:lnTo>
                    <a:lnTo>
                      <a:pt x="0" y="0"/>
                    </a:lnTo>
                    <a:close/>
                  </a:path>
                </a:pathLst>
              </a:custGeom>
              <a:solidFill>
                <a:srgbClr val="008B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0" name="Freeform 223"/>
              <p:cNvSpPr>
                <a:spLocks/>
              </p:cNvSpPr>
              <p:nvPr/>
            </p:nvSpPr>
            <p:spPr bwMode="auto">
              <a:xfrm>
                <a:off x="5359" y="1773"/>
                <a:ext cx="22" cy="6"/>
              </a:xfrm>
              <a:custGeom>
                <a:avLst/>
                <a:gdLst>
                  <a:gd name="T0" fmla="*/ 0 w 22"/>
                  <a:gd name="T1" fmla="*/ 0 h 6"/>
                  <a:gd name="T2" fmla="*/ 10 w 22"/>
                  <a:gd name="T3" fmla="*/ 0 h 6"/>
                  <a:gd name="T4" fmla="*/ 22 w 22"/>
                  <a:gd name="T5" fmla="*/ 6 h 6"/>
                  <a:gd name="T6" fmla="*/ 14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lnTo>
                      <a:pt x="10" y="0"/>
                    </a:lnTo>
                    <a:lnTo>
                      <a:pt x="22" y="6"/>
                    </a:lnTo>
                    <a:lnTo>
                      <a:pt x="14" y="6"/>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89" name="Group 224"/>
            <p:cNvGrpSpPr>
              <a:grpSpLocks/>
            </p:cNvGrpSpPr>
            <p:nvPr/>
          </p:nvGrpSpPr>
          <p:grpSpPr bwMode="auto">
            <a:xfrm>
              <a:off x="5369" y="1743"/>
              <a:ext cx="26" cy="36"/>
              <a:chOff x="5369" y="1743"/>
              <a:chExt cx="26" cy="36"/>
            </a:xfrm>
          </p:grpSpPr>
          <p:sp>
            <p:nvSpPr>
              <p:cNvPr id="797" name="Freeform 225"/>
              <p:cNvSpPr>
                <a:spLocks/>
              </p:cNvSpPr>
              <p:nvPr/>
            </p:nvSpPr>
            <p:spPr bwMode="auto">
              <a:xfrm>
                <a:off x="5369" y="1743"/>
                <a:ext cx="26" cy="36"/>
              </a:xfrm>
              <a:custGeom>
                <a:avLst/>
                <a:gdLst>
                  <a:gd name="T0" fmla="*/ 12 w 26"/>
                  <a:gd name="T1" fmla="*/ 0 h 36"/>
                  <a:gd name="T2" fmla="*/ 0 w 26"/>
                  <a:gd name="T3" fmla="*/ 6 h 36"/>
                  <a:gd name="T4" fmla="*/ 0 w 26"/>
                  <a:gd name="T5" fmla="*/ 28 h 36"/>
                  <a:gd name="T6" fmla="*/ 12 w 26"/>
                  <a:gd name="T7" fmla="*/ 36 h 36"/>
                  <a:gd name="T8" fmla="*/ 26 w 26"/>
                  <a:gd name="T9" fmla="*/ 28 h 36"/>
                  <a:gd name="T10" fmla="*/ 26 w 26"/>
                  <a:gd name="T11" fmla="*/ 6 h 36"/>
                  <a:gd name="T12" fmla="*/ 12 w 26"/>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6" h="36">
                    <a:moveTo>
                      <a:pt x="12" y="0"/>
                    </a:moveTo>
                    <a:lnTo>
                      <a:pt x="0" y="6"/>
                    </a:lnTo>
                    <a:lnTo>
                      <a:pt x="0" y="28"/>
                    </a:lnTo>
                    <a:lnTo>
                      <a:pt x="12" y="36"/>
                    </a:lnTo>
                    <a:lnTo>
                      <a:pt x="26" y="28"/>
                    </a:lnTo>
                    <a:lnTo>
                      <a:pt x="26" y="6"/>
                    </a:lnTo>
                    <a:lnTo>
                      <a:pt x="12" y="0"/>
                    </a:lnTo>
                    <a:close/>
                  </a:path>
                </a:pathLst>
              </a:custGeom>
              <a:solidFill>
                <a:srgbClr val="006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8" name="Freeform 226"/>
              <p:cNvSpPr>
                <a:spLocks/>
              </p:cNvSpPr>
              <p:nvPr/>
            </p:nvSpPr>
            <p:spPr bwMode="auto">
              <a:xfrm>
                <a:off x="5369" y="1743"/>
                <a:ext cx="26" cy="36"/>
              </a:xfrm>
              <a:custGeom>
                <a:avLst/>
                <a:gdLst>
                  <a:gd name="T0" fmla="*/ 12 w 26"/>
                  <a:gd name="T1" fmla="*/ 0 h 36"/>
                  <a:gd name="T2" fmla="*/ 0 w 26"/>
                  <a:gd name="T3" fmla="*/ 6 h 36"/>
                  <a:gd name="T4" fmla="*/ 0 w 26"/>
                  <a:gd name="T5" fmla="*/ 28 h 36"/>
                  <a:gd name="T6" fmla="*/ 12 w 26"/>
                  <a:gd name="T7" fmla="*/ 36 h 36"/>
                  <a:gd name="T8" fmla="*/ 26 w 26"/>
                  <a:gd name="T9" fmla="*/ 28 h 36"/>
                  <a:gd name="T10" fmla="*/ 26 w 26"/>
                  <a:gd name="T11" fmla="*/ 6 h 36"/>
                  <a:gd name="T12" fmla="*/ 12 w 26"/>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6" h="36">
                    <a:moveTo>
                      <a:pt x="12" y="0"/>
                    </a:moveTo>
                    <a:lnTo>
                      <a:pt x="0" y="6"/>
                    </a:lnTo>
                    <a:lnTo>
                      <a:pt x="0" y="28"/>
                    </a:lnTo>
                    <a:lnTo>
                      <a:pt x="12" y="36"/>
                    </a:lnTo>
                    <a:lnTo>
                      <a:pt x="26" y="28"/>
                    </a:lnTo>
                    <a:lnTo>
                      <a:pt x="26" y="6"/>
                    </a:lnTo>
                    <a:lnTo>
                      <a:pt x="1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90" name="Group 227"/>
            <p:cNvGrpSpPr>
              <a:grpSpLocks/>
            </p:cNvGrpSpPr>
            <p:nvPr/>
          </p:nvGrpSpPr>
          <p:grpSpPr bwMode="auto">
            <a:xfrm>
              <a:off x="5373" y="1751"/>
              <a:ext cx="16" cy="20"/>
              <a:chOff x="5373" y="1751"/>
              <a:chExt cx="16" cy="20"/>
            </a:xfrm>
          </p:grpSpPr>
          <p:grpSp>
            <p:nvGrpSpPr>
              <p:cNvPr id="791" name="Group 228"/>
              <p:cNvGrpSpPr>
                <a:grpSpLocks/>
              </p:cNvGrpSpPr>
              <p:nvPr/>
            </p:nvGrpSpPr>
            <p:grpSpPr bwMode="auto">
              <a:xfrm>
                <a:off x="5373" y="1755"/>
                <a:ext cx="6" cy="14"/>
                <a:chOff x="5373" y="1755"/>
                <a:chExt cx="6" cy="14"/>
              </a:xfrm>
            </p:grpSpPr>
            <p:sp>
              <p:nvSpPr>
                <p:cNvPr id="795" name="Freeform 229"/>
                <p:cNvSpPr>
                  <a:spLocks/>
                </p:cNvSpPr>
                <p:nvPr/>
              </p:nvSpPr>
              <p:spPr bwMode="auto">
                <a:xfrm>
                  <a:off x="5373" y="1755"/>
                  <a:ext cx="6" cy="14"/>
                </a:xfrm>
                <a:custGeom>
                  <a:avLst/>
                  <a:gdLst>
                    <a:gd name="T0" fmla="*/ 4 w 6"/>
                    <a:gd name="T1" fmla="*/ 0 h 14"/>
                    <a:gd name="T2" fmla="*/ 2 w 6"/>
                    <a:gd name="T3" fmla="*/ 0 h 14"/>
                    <a:gd name="T4" fmla="*/ 2 w 6"/>
                    <a:gd name="T5" fmla="*/ 0 h 14"/>
                    <a:gd name="T6" fmla="*/ 0 w 6"/>
                    <a:gd name="T7" fmla="*/ 2 h 14"/>
                    <a:gd name="T8" fmla="*/ 0 w 6"/>
                    <a:gd name="T9" fmla="*/ 2 h 14"/>
                    <a:gd name="T10" fmla="*/ 0 w 6"/>
                    <a:gd name="T11" fmla="*/ 4 h 14"/>
                    <a:gd name="T12" fmla="*/ 0 w 6"/>
                    <a:gd name="T13" fmla="*/ 6 h 14"/>
                    <a:gd name="T14" fmla="*/ 0 w 6"/>
                    <a:gd name="T15" fmla="*/ 8 h 14"/>
                    <a:gd name="T16" fmla="*/ 0 w 6"/>
                    <a:gd name="T17" fmla="*/ 10 h 14"/>
                    <a:gd name="T18" fmla="*/ 0 w 6"/>
                    <a:gd name="T19" fmla="*/ 10 h 14"/>
                    <a:gd name="T20" fmla="*/ 2 w 6"/>
                    <a:gd name="T21" fmla="*/ 12 h 14"/>
                    <a:gd name="T22" fmla="*/ 4 w 6"/>
                    <a:gd name="T23" fmla="*/ 14 h 14"/>
                    <a:gd name="T24" fmla="*/ 4 w 6"/>
                    <a:gd name="T25" fmla="*/ 12 h 14"/>
                    <a:gd name="T26" fmla="*/ 6 w 6"/>
                    <a:gd name="T27" fmla="*/ 10 h 14"/>
                    <a:gd name="T28" fmla="*/ 6 w 6"/>
                    <a:gd name="T29" fmla="*/ 8 h 14"/>
                    <a:gd name="T30" fmla="*/ 6 w 6"/>
                    <a:gd name="T31" fmla="*/ 8 h 14"/>
                    <a:gd name="T32" fmla="*/ 6 w 6"/>
                    <a:gd name="T33" fmla="*/ 6 h 14"/>
                    <a:gd name="T34" fmla="*/ 6 w 6"/>
                    <a:gd name="T35" fmla="*/ 4 h 14"/>
                    <a:gd name="T36" fmla="*/ 6 w 6"/>
                    <a:gd name="T37" fmla="*/ 2 h 14"/>
                    <a:gd name="T38" fmla="*/ 6 w 6"/>
                    <a:gd name="T39" fmla="*/ 0 h 14"/>
                    <a:gd name="T40" fmla="*/ 4 w 6"/>
                    <a:gd name="T41" fmla="*/ 0 h 14"/>
                    <a:gd name="T42" fmla="*/ 4 w 6"/>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14">
                      <a:moveTo>
                        <a:pt x="4" y="0"/>
                      </a:moveTo>
                      <a:lnTo>
                        <a:pt x="2" y="0"/>
                      </a:lnTo>
                      <a:lnTo>
                        <a:pt x="2" y="0"/>
                      </a:lnTo>
                      <a:lnTo>
                        <a:pt x="0" y="2"/>
                      </a:lnTo>
                      <a:lnTo>
                        <a:pt x="0" y="2"/>
                      </a:lnTo>
                      <a:lnTo>
                        <a:pt x="0" y="4"/>
                      </a:lnTo>
                      <a:lnTo>
                        <a:pt x="0" y="6"/>
                      </a:lnTo>
                      <a:lnTo>
                        <a:pt x="0" y="8"/>
                      </a:lnTo>
                      <a:lnTo>
                        <a:pt x="0" y="10"/>
                      </a:lnTo>
                      <a:lnTo>
                        <a:pt x="0" y="10"/>
                      </a:lnTo>
                      <a:lnTo>
                        <a:pt x="2" y="12"/>
                      </a:lnTo>
                      <a:lnTo>
                        <a:pt x="4" y="14"/>
                      </a:lnTo>
                      <a:lnTo>
                        <a:pt x="4" y="12"/>
                      </a:lnTo>
                      <a:lnTo>
                        <a:pt x="6" y="10"/>
                      </a:lnTo>
                      <a:lnTo>
                        <a:pt x="6" y="8"/>
                      </a:lnTo>
                      <a:lnTo>
                        <a:pt x="6" y="8"/>
                      </a:lnTo>
                      <a:lnTo>
                        <a:pt x="6" y="6"/>
                      </a:lnTo>
                      <a:lnTo>
                        <a:pt x="6" y="4"/>
                      </a:lnTo>
                      <a:lnTo>
                        <a:pt x="6" y="2"/>
                      </a:lnTo>
                      <a:lnTo>
                        <a:pt x="6" y="0"/>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6" name="Freeform 230"/>
                <p:cNvSpPr>
                  <a:spLocks/>
                </p:cNvSpPr>
                <p:nvPr/>
              </p:nvSpPr>
              <p:spPr bwMode="auto">
                <a:xfrm>
                  <a:off x="5373" y="1755"/>
                  <a:ext cx="6" cy="14"/>
                </a:xfrm>
                <a:custGeom>
                  <a:avLst/>
                  <a:gdLst>
                    <a:gd name="T0" fmla="*/ 4 w 6"/>
                    <a:gd name="T1" fmla="*/ 0 h 14"/>
                    <a:gd name="T2" fmla="*/ 2 w 6"/>
                    <a:gd name="T3" fmla="*/ 0 h 14"/>
                    <a:gd name="T4" fmla="*/ 2 w 6"/>
                    <a:gd name="T5" fmla="*/ 0 h 14"/>
                    <a:gd name="T6" fmla="*/ 0 w 6"/>
                    <a:gd name="T7" fmla="*/ 2 h 14"/>
                    <a:gd name="T8" fmla="*/ 0 w 6"/>
                    <a:gd name="T9" fmla="*/ 2 h 14"/>
                    <a:gd name="T10" fmla="*/ 0 w 6"/>
                    <a:gd name="T11" fmla="*/ 4 h 14"/>
                    <a:gd name="T12" fmla="*/ 0 w 6"/>
                    <a:gd name="T13" fmla="*/ 6 h 14"/>
                    <a:gd name="T14" fmla="*/ 0 w 6"/>
                    <a:gd name="T15" fmla="*/ 8 h 14"/>
                    <a:gd name="T16" fmla="*/ 0 w 6"/>
                    <a:gd name="T17" fmla="*/ 10 h 14"/>
                    <a:gd name="T18" fmla="*/ 0 w 6"/>
                    <a:gd name="T19" fmla="*/ 10 h 14"/>
                    <a:gd name="T20" fmla="*/ 2 w 6"/>
                    <a:gd name="T21" fmla="*/ 12 h 14"/>
                    <a:gd name="T22" fmla="*/ 4 w 6"/>
                    <a:gd name="T23" fmla="*/ 14 h 14"/>
                    <a:gd name="T24" fmla="*/ 4 w 6"/>
                    <a:gd name="T25" fmla="*/ 12 h 14"/>
                    <a:gd name="T26" fmla="*/ 6 w 6"/>
                    <a:gd name="T27" fmla="*/ 10 h 14"/>
                    <a:gd name="T28" fmla="*/ 6 w 6"/>
                    <a:gd name="T29" fmla="*/ 8 h 14"/>
                    <a:gd name="T30" fmla="*/ 6 w 6"/>
                    <a:gd name="T31" fmla="*/ 8 h 14"/>
                    <a:gd name="T32" fmla="*/ 6 w 6"/>
                    <a:gd name="T33" fmla="*/ 6 h 14"/>
                    <a:gd name="T34" fmla="*/ 6 w 6"/>
                    <a:gd name="T35" fmla="*/ 4 h 14"/>
                    <a:gd name="T36" fmla="*/ 6 w 6"/>
                    <a:gd name="T37" fmla="*/ 2 h 14"/>
                    <a:gd name="T38" fmla="*/ 6 w 6"/>
                    <a:gd name="T39" fmla="*/ 0 h 14"/>
                    <a:gd name="T40" fmla="*/ 4 w 6"/>
                    <a:gd name="T41" fmla="*/ 0 h 14"/>
                    <a:gd name="T42" fmla="*/ 4 w 6"/>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14">
                      <a:moveTo>
                        <a:pt x="4" y="0"/>
                      </a:moveTo>
                      <a:lnTo>
                        <a:pt x="2" y="0"/>
                      </a:lnTo>
                      <a:lnTo>
                        <a:pt x="2" y="0"/>
                      </a:lnTo>
                      <a:lnTo>
                        <a:pt x="0" y="2"/>
                      </a:lnTo>
                      <a:lnTo>
                        <a:pt x="0" y="2"/>
                      </a:lnTo>
                      <a:lnTo>
                        <a:pt x="0" y="4"/>
                      </a:lnTo>
                      <a:lnTo>
                        <a:pt x="0" y="6"/>
                      </a:lnTo>
                      <a:lnTo>
                        <a:pt x="0" y="8"/>
                      </a:lnTo>
                      <a:lnTo>
                        <a:pt x="0" y="10"/>
                      </a:lnTo>
                      <a:lnTo>
                        <a:pt x="0" y="10"/>
                      </a:lnTo>
                      <a:lnTo>
                        <a:pt x="2" y="12"/>
                      </a:lnTo>
                      <a:lnTo>
                        <a:pt x="4" y="14"/>
                      </a:lnTo>
                      <a:lnTo>
                        <a:pt x="4" y="12"/>
                      </a:lnTo>
                      <a:lnTo>
                        <a:pt x="6" y="10"/>
                      </a:lnTo>
                      <a:lnTo>
                        <a:pt x="6" y="8"/>
                      </a:lnTo>
                      <a:lnTo>
                        <a:pt x="6" y="8"/>
                      </a:lnTo>
                      <a:lnTo>
                        <a:pt x="6" y="6"/>
                      </a:lnTo>
                      <a:lnTo>
                        <a:pt x="6" y="4"/>
                      </a:lnTo>
                      <a:lnTo>
                        <a:pt x="6" y="2"/>
                      </a:lnTo>
                      <a:lnTo>
                        <a:pt x="6" y="0"/>
                      </a:lnTo>
                      <a:lnTo>
                        <a:pt x="4" y="0"/>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792" name="Group 231"/>
              <p:cNvGrpSpPr>
                <a:grpSpLocks/>
              </p:cNvGrpSpPr>
              <p:nvPr/>
            </p:nvGrpSpPr>
            <p:grpSpPr bwMode="auto">
              <a:xfrm>
                <a:off x="5377" y="1751"/>
                <a:ext cx="12" cy="20"/>
                <a:chOff x="5377" y="1751"/>
                <a:chExt cx="12" cy="20"/>
              </a:xfrm>
            </p:grpSpPr>
            <p:sp>
              <p:nvSpPr>
                <p:cNvPr id="793" name="Freeform 232"/>
                <p:cNvSpPr>
                  <a:spLocks/>
                </p:cNvSpPr>
                <p:nvPr/>
              </p:nvSpPr>
              <p:spPr bwMode="auto">
                <a:xfrm>
                  <a:off x="5377" y="1751"/>
                  <a:ext cx="12" cy="20"/>
                </a:xfrm>
                <a:custGeom>
                  <a:avLst/>
                  <a:gdLst>
                    <a:gd name="T0" fmla="*/ 0 w 12"/>
                    <a:gd name="T1" fmla="*/ 2 h 20"/>
                    <a:gd name="T2" fmla="*/ 0 w 12"/>
                    <a:gd name="T3" fmla="*/ 0 h 20"/>
                    <a:gd name="T4" fmla="*/ 2 w 12"/>
                    <a:gd name="T5" fmla="*/ 0 h 20"/>
                    <a:gd name="T6" fmla="*/ 2 w 12"/>
                    <a:gd name="T7" fmla="*/ 0 h 20"/>
                    <a:gd name="T8" fmla="*/ 4 w 12"/>
                    <a:gd name="T9" fmla="*/ 0 h 20"/>
                    <a:gd name="T10" fmla="*/ 6 w 12"/>
                    <a:gd name="T11" fmla="*/ 0 h 20"/>
                    <a:gd name="T12" fmla="*/ 8 w 12"/>
                    <a:gd name="T13" fmla="*/ 0 h 20"/>
                    <a:gd name="T14" fmla="*/ 10 w 12"/>
                    <a:gd name="T15" fmla="*/ 2 h 20"/>
                    <a:gd name="T16" fmla="*/ 10 w 12"/>
                    <a:gd name="T17" fmla="*/ 2 h 20"/>
                    <a:gd name="T18" fmla="*/ 12 w 12"/>
                    <a:gd name="T19" fmla="*/ 4 h 20"/>
                    <a:gd name="T20" fmla="*/ 12 w 12"/>
                    <a:gd name="T21" fmla="*/ 6 h 20"/>
                    <a:gd name="T22" fmla="*/ 12 w 12"/>
                    <a:gd name="T23" fmla="*/ 8 h 20"/>
                    <a:gd name="T24" fmla="*/ 12 w 12"/>
                    <a:gd name="T25" fmla="*/ 10 h 20"/>
                    <a:gd name="T26" fmla="*/ 12 w 12"/>
                    <a:gd name="T27" fmla="*/ 12 h 20"/>
                    <a:gd name="T28" fmla="*/ 12 w 12"/>
                    <a:gd name="T29" fmla="*/ 14 h 20"/>
                    <a:gd name="T30" fmla="*/ 12 w 12"/>
                    <a:gd name="T31" fmla="*/ 16 h 20"/>
                    <a:gd name="T32" fmla="*/ 10 w 12"/>
                    <a:gd name="T33" fmla="*/ 18 h 20"/>
                    <a:gd name="T34" fmla="*/ 8 w 12"/>
                    <a:gd name="T35" fmla="*/ 18 h 20"/>
                    <a:gd name="T36" fmla="*/ 8 w 12"/>
                    <a:gd name="T37" fmla="*/ 20 h 20"/>
                    <a:gd name="T38" fmla="*/ 6 w 12"/>
                    <a:gd name="T39" fmla="*/ 20 h 20"/>
                    <a:gd name="T40" fmla="*/ 6 w 12"/>
                    <a:gd name="T41" fmla="*/ 20 h 20"/>
                    <a:gd name="T42" fmla="*/ 4 w 12"/>
                    <a:gd name="T43" fmla="*/ 20 h 20"/>
                    <a:gd name="T44" fmla="*/ 2 w 12"/>
                    <a:gd name="T45" fmla="*/ 20 h 20"/>
                    <a:gd name="T46" fmla="*/ 2 w 12"/>
                    <a:gd name="T47" fmla="*/ 20 h 20"/>
                    <a:gd name="T48" fmla="*/ 0 w 12"/>
                    <a:gd name="T49" fmla="*/ 20 h 20"/>
                    <a:gd name="T50" fmla="*/ 0 w 12"/>
                    <a:gd name="T51" fmla="*/ 18 h 20"/>
                    <a:gd name="T52" fmla="*/ 0 w 12"/>
                    <a:gd name="T53" fmla="*/ 16 h 20"/>
                    <a:gd name="T54" fmla="*/ 2 w 12"/>
                    <a:gd name="T55" fmla="*/ 16 h 20"/>
                    <a:gd name="T56" fmla="*/ 2 w 12"/>
                    <a:gd name="T57" fmla="*/ 14 h 20"/>
                    <a:gd name="T58" fmla="*/ 2 w 12"/>
                    <a:gd name="T59" fmla="*/ 12 h 20"/>
                    <a:gd name="T60" fmla="*/ 2 w 12"/>
                    <a:gd name="T61" fmla="*/ 10 h 20"/>
                    <a:gd name="T62" fmla="*/ 2 w 12"/>
                    <a:gd name="T63" fmla="*/ 8 h 20"/>
                    <a:gd name="T64" fmla="*/ 2 w 12"/>
                    <a:gd name="T65" fmla="*/ 6 h 20"/>
                    <a:gd name="T66" fmla="*/ 2 w 12"/>
                    <a:gd name="T67" fmla="*/ 4 h 20"/>
                    <a:gd name="T68" fmla="*/ 0 w 12"/>
                    <a:gd name="T69" fmla="*/ 2 h 20"/>
                    <a:gd name="T70" fmla="*/ 0 w 12"/>
                    <a:gd name="T7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20">
                      <a:moveTo>
                        <a:pt x="0" y="2"/>
                      </a:moveTo>
                      <a:lnTo>
                        <a:pt x="0" y="0"/>
                      </a:lnTo>
                      <a:lnTo>
                        <a:pt x="2" y="0"/>
                      </a:lnTo>
                      <a:lnTo>
                        <a:pt x="2" y="0"/>
                      </a:lnTo>
                      <a:lnTo>
                        <a:pt x="4" y="0"/>
                      </a:lnTo>
                      <a:lnTo>
                        <a:pt x="6" y="0"/>
                      </a:lnTo>
                      <a:lnTo>
                        <a:pt x="8" y="0"/>
                      </a:lnTo>
                      <a:lnTo>
                        <a:pt x="10" y="2"/>
                      </a:lnTo>
                      <a:lnTo>
                        <a:pt x="10" y="2"/>
                      </a:lnTo>
                      <a:lnTo>
                        <a:pt x="12" y="4"/>
                      </a:lnTo>
                      <a:lnTo>
                        <a:pt x="12" y="6"/>
                      </a:lnTo>
                      <a:lnTo>
                        <a:pt x="12" y="8"/>
                      </a:lnTo>
                      <a:lnTo>
                        <a:pt x="12" y="10"/>
                      </a:lnTo>
                      <a:lnTo>
                        <a:pt x="12" y="12"/>
                      </a:lnTo>
                      <a:lnTo>
                        <a:pt x="12" y="14"/>
                      </a:lnTo>
                      <a:lnTo>
                        <a:pt x="12" y="16"/>
                      </a:lnTo>
                      <a:lnTo>
                        <a:pt x="10" y="18"/>
                      </a:lnTo>
                      <a:lnTo>
                        <a:pt x="8" y="18"/>
                      </a:lnTo>
                      <a:lnTo>
                        <a:pt x="8" y="20"/>
                      </a:lnTo>
                      <a:lnTo>
                        <a:pt x="6" y="20"/>
                      </a:lnTo>
                      <a:lnTo>
                        <a:pt x="6" y="20"/>
                      </a:lnTo>
                      <a:lnTo>
                        <a:pt x="4" y="20"/>
                      </a:lnTo>
                      <a:lnTo>
                        <a:pt x="2" y="20"/>
                      </a:lnTo>
                      <a:lnTo>
                        <a:pt x="2" y="20"/>
                      </a:lnTo>
                      <a:lnTo>
                        <a:pt x="0" y="20"/>
                      </a:lnTo>
                      <a:lnTo>
                        <a:pt x="0" y="18"/>
                      </a:lnTo>
                      <a:lnTo>
                        <a:pt x="0" y="16"/>
                      </a:lnTo>
                      <a:lnTo>
                        <a:pt x="2" y="16"/>
                      </a:lnTo>
                      <a:lnTo>
                        <a:pt x="2" y="14"/>
                      </a:lnTo>
                      <a:lnTo>
                        <a:pt x="2" y="12"/>
                      </a:lnTo>
                      <a:lnTo>
                        <a:pt x="2" y="10"/>
                      </a:lnTo>
                      <a:lnTo>
                        <a:pt x="2" y="8"/>
                      </a:lnTo>
                      <a:lnTo>
                        <a:pt x="2" y="6"/>
                      </a:lnTo>
                      <a:lnTo>
                        <a:pt x="2" y="4"/>
                      </a:lnTo>
                      <a:lnTo>
                        <a:pt x="0" y="2"/>
                      </a:lnTo>
                      <a:lnTo>
                        <a:pt x="0" y="2"/>
                      </a:lnTo>
                      <a:close/>
                    </a:path>
                  </a:pathLst>
                </a:custGeom>
                <a:solidFill>
                  <a:srgbClr val="22D1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794" name="Freeform 233"/>
                <p:cNvSpPr>
                  <a:spLocks/>
                </p:cNvSpPr>
                <p:nvPr/>
              </p:nvSpPr>
              <p:spPr bwMode="auto">
                <a:xfrm>
                  <a:off x="5377" y="1751"/>
                  <a:ext cx="12" cy="20"/>
                </a:xfrm>
                <a:custGeom>
                  <a:avLst/>
                  <a:gdLst>
                    <a:gd name="T0" fmla="*/ 0 w 12"/>
                    <a:gd name="T1" fmla="*/ 2 h 20"/>
                    <a:gd name="T2" fmla="*/ 0 w 12"/>
                    <a:gd name="T3" fmla="*/ 0 h 20"/>
                    <a:gd name="T4" fmla="*/ 2 w 12"/>
                    <a:gd name="T5" fmla="*/ 0 h 20"/>
                    <a:gd name="T6" fmla="*/ 2 w 12"/>
                    <a:gd name="T7" fmla="*/ 0 h 20"/>
                    <a:gd name="T8" fmla="*/ 4 w 12"/>
                    <a:gd name="T9" fmla="*/ 0 h 20"/>
                    <a:gd name="T10" fmla="*/ 6 w 12"/>
                    <a:gd name="T11" fmla="*/ 0 h 20"/>
                    <a:gd name="T12" fmla="*/ 8 w 12"/>
                    <a:gd name="T13" fmla="*/ 0 h 20"/>
                    <a:gd name="T14" fmla="*/ 10 w 12"/>
                    <a:gd name="T15" fmla="*/ 2 h 20"/>
                    <a:gd name="T16" fmla="*/ 10 w 12"/>
                    <a:gd name="T17" fmla="*/ 2 h 20"/>
                    <a:gd name="T18" fmla="*/ 12 w 12"/>
                    <a:gd name="T19" fmla="*/ 4 h 20"/>
                    <a:gd name="T20" fmla="*/ 12 w 12"/>
                    <a:gd name="T21" fmla="*/ 6 h 20"/>
                    <a:gd name="T22" fmla="*/ 12 w 12"/>
                    <a:gd name="T23" fmla="*/ 8 h 20"/>
                    <a:gd name="T24" fmla="*/ 12 w 12"/>
                    <a:gd name="T25" fmla="*/ 10 h 20"/>
                    <a:gd name="T26" fmla="*/ 12 w 12"/>
                    <a:gd name="T27" fmla="*/ 12 h 20"/>
                    <a:gd name="T28" fmla="*/ 12 w 12"/>
                    <a:gd name="T29" fmla="*/ 14 h 20"/>
                    <a:gd name="T30" fmla="*/ 12 w 12"/>
                    <a:gd name="T31" fmla="*/ 16 h 20"/>
                    <a:gd name="T32" fmla="*/ 10 w 12"/>
                    <a:gd name="T33" fmla="*/ 18 h 20"/>
                    <a:gd name="T34" fmla="*/ 8 w 12"/>
                    <a:gd name="T35" fmla="*/ 18 h 20"/>
                    <a:gd name="T36" fmla="*/ 8 w 12"/>
                    <a:gd name="T37" fmla="*/ 20 h 20"/>
                    <a:gd name="T38" fmla="*/ 6 w 12"/>
                    <a:gd name="T39" fmla="*/ 20 h 20"/>
                    <a:gd name="T40" fmla="*/ 6 w 12"/>
                    <a:gd name="T41" fmla="*/ 20 h 20"/>
                    <a:gd name="T42" fmla="*/ 4 w 12"/>
                    <a:gd name="T43" fmla="*/ 20 h 20"/>
                    <a:gd name="T44" fmla="*/ 2 w 12"/>
                    <a:gd name="T45" fmla="*/ 20 h 20"/>
                    <a:gd name="T46" fmla="*/ 2 w 12"/>
                    <a:gd name="T47" fmla="*/ 20 h 20"/>
                    <a:gd name="T48" fmla="*/ 0 w 12"/>
                    <a:gd name="T49" fmla="*/ 20 h 20"/>
                    <a:gd name="T50" fmla="*/ 0 w 12"/>
                    <a:gd name="T51" fmla="*/ 18 h 20"/>
                    <a:gd name="T52" fmla="*/ 0 w 12"/>
                    <a:gd name="T53" fmla="*/ 16 h 20"/>
                    <a:gd name="T54" fmla="*/ 2 w 12"/>
                    <a:gd name="T55" fmla="*/ 16 h 20"/>
                    <a:gd name="T56" fmla="*/ 2 w 12"/>
                    <a:gd name="T57" fmla="*/ 14 h 20"/>
                    <a:gd name="T58" fmla="*/ 2 w 12"/>
                    <a:gd name="T59" fmla="*/ 12 h 20"/>
                    <a:gd name="T60" fmla="*/ 2 w 12"/>
                    <a:gd name="T61" fmla="*/ 10 h 20"/>
                    <a:gd name="T62" fmla="*/ 2 w 12"/>
                    <a:gd name="T63" fmla="*/ 8 h 20"/>
                    <a:gd name="T64" fmla="*/ 2 w 12"/>
                    <a:gd name="T65" fmla="*/ 6 h 20"/>
                    <a:gd name="T66" fmla="*/ 2 w 12"/>
                    <a:gd name="T67" fmla="*/ 4 h 20"/>
                    <a:gd name="T68" fmla="*/ 0 w 12"/>
                    <a:gd name="T69" fmla="*/ 2 h 20"/>
                    <a:gd name="T70" fmla="*/ 0 w 12"/>
                    <a:gd name="T7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20">
                      <a:moveTo>
                        <a:pt x="0" y="2"/>
                      </a:moveTo>
                      <a:lnTo>
                        <a:pt x="0" y="0"/>
                      </a:lnTo>
                      <a:lnTo>
                        <a:pt x="2" y="0"/>
                      </a:lnTo>
                      <a:lnTo>
                        <a:pt x="2" y="0"/>
                      </a:lnTo>
                      <a:lnTo>
                        <a:pt x="4" y="0"/>
                      </a:lnTo>
                      <a:lnTo>
                        <a:pt x="6" y="0"/>
                      </a:lnTo>
                      <a:lnTo>
                        <a:pt x="8" y="0"/>
                      </a:lnTo>
                      <a:lnTo>
                        <a:pt x="10" y="2"/>
                      </a:lnTo>
                      <a:lnTo>
                        <a:pt x="10" y="2"/>
                      </a:lnTo>
                      <a:lnTo>
                        <a:pt x="12" y="4"/>
                      </a:lnTo>
                      <a:lnTo>
                        <a:pt x="12" y="6"/>
                      </a:lnTo>
                      <a:lnTo>
                        <a:pt x="12" y="8"/>
                      </a:lnTo>
                      <a:lnTo>
                        <a:pt x="12" y="10"/>
                      </a:lnTo>
                      <a:lnTo>
                        <a:pt x="12" y="12"/>
                      </a:lnTo>
                      <a:lnTo>
                        <a:pt x="12" y="14"/>
                      </a:lnTo>
                      <a:lnTo>
                        <a:pt x="12" y="16"/>
                      </a:lnTo>
                      <a:lnTo>
                        <a:pt x="10" y="18"/>
                      </a:lnTo>
                      <a:lnTo>
                        <a:pt x="8" y="18"/>
                      </a:lnTo>
                      <a:lnTo>
                        <a:pt x="8" y="20"/>
                      </a:lnTo>
                      <a:lnTo>
                        <a:pt x="6" y="20"/>
                      </a:lnTo>
                      <a:lnTo>
                        <a:pt x="6" y="20"/>
                      </a:lnTo>
                      <a:lnTo>
                        <a:pt x="4" y="20"/>
                      </a:lnTo>
                      <a:lnTo>
                        <a:pt x="2" y="20"/>
                      </a:lnTo>
                      <a:lnTo>
                        <a:pt x="2" y="20"/>
                      </a:lnTo>
                      <a:lnTo>
                        <a:pt x="0" y="20"/>
                      </a:lnTo>
                      <a:lnTo>
                        <a:pt x="0" y="18"/>
                      </a:lnTo>
                      <a:lnTo>
                        <a:pt x="0" y="16"/>
                      </a:lnTo>
                      <a:lnTo>
                        <a:pt x="2" y="16"/>
                      </a:lnTo>
                      <a:lnTo>
                        <a:pt x="2" y="14"/>
                      </a:lnTo>
                      <a:lnTo>
                        <a:pt x="2" y="12"/>
                      </a:lnTo>
                      <a:lnTo>
                        <a:pt x="2" y="10"/>
                      </a:lnTo>
                      <a:lnTo>
                        <a:pt x="2" y="8"/>
                      </a:lnTo>
                      <a:lnTo>
                        <a:pt x="2" y="6"/>
                      </a:lnTo>
                      <a:lnTo>
                        <a:pt x="2" y="4"/>
                      </a:lnTo>
                      <a:lnTo>
                        <a:pt x="0"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grpSp>
        <p:nvGrpSpPr>
          <p:cNvPr id="803" name="Group 234"/>
          <p:cNvGrpSpPr>
            <a:grpSpLocks/>
          </p:cNvGrpSpPr>
          <p:nvPr/>
        </p:nvGrpSpPr>
        <p:grpSpPr bwMode="auto">
          <a:xfrm>
            <a:off x="7788593" y="1550193"/>
            <a:ext cx="85725" cy="117475"/>
            <a:chOff x="5309" y="1755"/>
            <a:chExt cx="54" cy="74"/>
          </a:xfrm>
        </p:grpSpPr>
        <p:grpSp>
          <p:nvGrpSpPr>
            <p:cNvPr id="804" name="Group 235"/>
            <p:cNvGrpSpPr>
              <a:grpSpLocks/>
            </p:cNvGrpSpPr>
            <p:nvPr/>
          </p:nvGrpSpPr>
          <p:grpSpPr bwMode="auto">
            <a:xfrm>
              <a:off x="5313" y="1779"/>
              <a:ext cx="50" cy="50"/>
              <a:chOff x="5313" y="1779"/>
              <a:chExt cx="50" cy="50"/>
            </a:xfrm>
          </p:grpSpPr>
          <p:grpSp>
            <p:nvGrpSpPr>
              <p:cNvPr id="814" name="Group 236"/>
              <p:cNvGrpSpPr>
                <a:grpSpLocks/>
              </p:cNvGrpSpPr>
              <p:nvPr/>
            </p:nvGrpSpPr>
            <p:grpSpPr bwMode="auto">
              <a:xfrm>
                <a:off x="5313" y="1779"/>
                <a:ext cx="50" cy="50"/>
                <a:chOff x="5313" y="1779"/>
                <a:chExt cx="50" cy="50"/>
              </a:xfrm>
            </p:grpSpPr>
            <p:sp>
              <p:nvSpPr>
                <p:cNvPr id="818" name="Oval 237"/>
                <p:cNvSpPr>
                  <a:spLocks noChangeArrowheads="1"/>
                </p:cNvSpPr>
                <p:nvPr/>
              </p:nvSpPr>
              <p:spPr bwMode="auto">
                <a:xfrm>
                  <a:off x="5313" y="1779"/>
                  <a:ext cx="50" cy="50"/>
                </a:xfrm>
                <a:prstGeom prst="ellipse">
                  <a:avLst/>
                </a:prstGeom>
                <a:solidFill>
                  <a:srgbClr val="FFFFFF"/>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9" name="Oval 238"/>
                <p:cNvSpPr>
                  <a:spLocks noChangeArrowheads="1"/>
                </p:cNvSpPr>
                <p:nvPr/>
              </p:nvSpPr>
              <p:spPr bwMode="auto">
                <a:xfrm>
                  <a:off x="5315" y="1781"/>
                  <a:ext cx="46" cy="46"/>
                </a:xfrm>
                <a:prstGeom prst="ellipse">
                  <a:avLst/>
                </a:prstGeom>
                <a:solidFill>
                  <a:srgbClr val="DADADA"/>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15" name="Group 239"/>
              <p:cNvGrpSpPr>
                <a:grpSpLocks/>
              </p:cNvGrpSpPr>
              <p:nvPr/>
            </p:nvGrpSpPr>
            <p:grpSpPr bwMode="auto">
              <a:xfrm>
                <a:off x="5323" y="1789"/>
                <a:ext cx="28" cy="30"/>
                <a:chOff x="5323" y="1789"/>
                <a:chExt cx="28" cy="30"/>
              </a:xfrm>
            </p:grpSpPr>
            <p:sp>
              <p:nvSpPr>
                <p:cNvPr id="816" name="Oval 240"/>
                <p:cNvSpPr>
                  <a:spLocks noChangeArrowheads="1"/>
                </p:cNvSpPr>
                <p:nvPr/>
              </p:nvSpPr>
              <p:spPr bwMode="auto">
                <a:xfrm>
                  <a:off x="5323" y="1789"/>
                  <a:ext cx="28" cy="30"/>
                </a:xfrm>
                <a:prstGeom prst="ellipse">
                  <a:avLst/>
                </a:prstGeom>
                <a:solidFill>
                  <a:srgbClr val="FFFFFF"/>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7" name="Oval 241"/>
                <p:cNvSpPr>
                  <a:spLocks noChangeArrowheads="1"/>
                </p:cNvSpPr>
                <p:nvPr/>
              </p:nvSpPr>
              <p:spPr bwMode="auto">
                <a:xfrm>
                  <a:off x="5325" y="1791"/>
                  <a:ext cx="26" cy="26"/>
                </a:xfrm>
                <a:prstGeom prst="ellipse">
                  <a:avLst/>
                </a:prstGeom>
                <a:solidFill>
                  <a:srgbClr val="EAEAEA"/>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05" name="Group 242"/>
            <p:cNvGrpSpPr>
              <a:grpSpLocks/>
            </p:cNvGrpSpPr>
            <p:nvPr/>
          </p:nvGrpSpPr>
          <p:grpSpPr bwMode="auto">
            <a:xfrm>
              <a:off x="5309" y="1755"/>
              <a:ext cx="32" cy="52"/>
              <a:chOff x="5309" y="1755"/>
              <a:chExt cx="32" cy="52"/>
            </a:xfrm>
          </p:grpSpPr>
          <p:grpSp>
            <p:nvGrpSpPr>
              <p:cNvPr id="806" name="Group 243"/>
              <p:cNvGrpSpPr>
                <a:grpSpLocks/>
              </p:cNvGrpSpPr>
              <p:nvPr/>
            </p:nvGrpSpPr>
            <p:grpSpPr bwMode="auto">
              <a:xfrm>
                <a:off x="5309" y="1755"/>
                <a:ext cx="30" cy="46"/>
                <a:chOff x="5309" y="1755"/>
                <a:chExt cx="30" cy="46"/>
              </a:xfrm>
            </p:grpSpPr>
            <p:sp>
              <p:nvSpPr>
                <p:cNvPr id="812" name="Freeform 244"/>
                <p:cNvSpPr>
                  <a:spLocks/>
                </p:cNvSpPr>
                <p:nvPr/>
              </p:nvSpPr>
              <p:spPr bwMode="auto">
                <a:xfrm>
                  <a:off x="5309" y="1755"/>
                  <a:ext cx="30" cy="46"/>
                </a:xfrm>
                <a:custGeom>
                  <a:avLst/>
                  <a:gdLst>
                    <a:gd name="T0" fmla="*/ 2 w 30"/>
                    <a:gd name="T1" fmla="*/ 0 h 46"/>
                    <a:gd name="T2" fmla="*/ 0 w 30"/>
                    <a:gd name="T3" fmla="*/ 0 h 46"/>
                    <a:gd name="T4" fmla="*/ 0 w 30"/>
                    <a:gd name="T5" fmla="*/ 2 h 46"/>
                    <a:gd name="T6" fmla="*/ 0 w 30"/>
                    <a:gd name="T7" fmla="*/ 4 h 46"/>
                    <a:gd name="T8" fmla="*/ 0 w 30"/>
                    <a:gd name="T9" fmla="*/ 6 h 46"/>
                    <a:gd name="T10" fmla="*/ 0 w 30"/>
                    <a:gd name="T11" fmla="*/ 8 h 46"/>
                    <a:gd name="T12" fmla="*/ 2 w 30"/>
                    <a:gd name="T13" fmla="*/ 10 h 46"/>
                    <a:gd name="T14" fmla="*/ 4 w 30"/>
                    <a:gd name="T15" fmla="*/ 12 h 46"/>
                    <a:gd name="T16" fmla="*/ 6 w 30"/>
                    <a:gd name="T17" fmla="*/ 16 h 46"/>
                    <a:gd name="T18" fmla="*/ 24 w 30"/>
                    <a:gd name="T19" fmla="*/ 46 h 46"/>
                    <a:gd name="T20" fmla="*/ 30 w 30"/>
                    <a:gd name="T21" fmla="*/ 44 h 46"/>
                    <a:gd name="T22" fmla="*/ 24 w 30"/>
                    <a:gd name="T23" fmla="*/ 34 h 46"/>
                    <a:gd name="T24" fmla="*/ 16 w 30"/>
                    <a:gd name="T25" fmla="*/ 20 h 46"/>
                    <a:gd name="T26" fmla="*/ 14 w 30"/>
                    <a:gd name="T27" fmla="*/ 14 h 46"/>
                    <a:gd name="T28" fmla="*/ 10 w 30"/>
                    <a:gd name="T29" fmla="*/ 8 h 46"/>
                    <a:gd name="T30" fmla="*/ 10 w 30"/>
                    <a:gd name="T31" fmla="*/ 6 h 46"/>
                    <a:gd name="T32" fmla="*/ 8 w 30"/>
                    <a:gd name="T33" fmla="*/ 4 h 46"/>
                    <a:gd name="T34" fmla="*/ 8 w 30"/>
                    <a:gd name="T35" fmla="*/ 2 h 46"/>
                    <a:gd name="T36" fmla="*/ 6 w 30"/>
                    <a:gd name="T37" fmla="*/ 0 h 46"/>
                    <a:gd name="T38" fmla="*/ 4 w 30"/>
                    <a:gd name="T39" fmla="*/ 0 h 46"/>
                    <a:gd name="T40" fmla="*/ 2 w 30"/>
                    <a:gd name="T4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6">
                      <a:moveTo>
                        <a:pt x="2" y="0"/>
                      </a:moveTo>
                      <a:lnTo>
                        <a:pt x="0" y="0"/>
                      </a:lnTo>
                      <a:lnTo>
                        <a:pt x="0" y="2"/>
                      </a:lnTo>
                      <a:lnTo>
                        <a:pt x="0" y="4"/>
                      </a:lnTo>
                      <a:lnTo>
                        <a:pt x="0" y="6"/>
                      </a:lnTo>
                      <a:lnTo>
                        <a:pt x="0" y="8"/>
                      </a:lnTo>
                      <a:lnTo>
                        <a:pt x="2" y="10"/>
                      </a:lnTo>
                      <a:lnTo>
                        <a:pt x="4" y="12"/>
                      </a:lnTo>
                      <a:lnTo>
                        <a:pt x="6" y="16"/>
                      </a:lnTo>
                      <a:lnTo>
                        <a:pt x="24" y="46"/>
                      </a:lnTo>
                      <a:lnTo>
                        <a:pt x="30" y="44"/>
                      </a:lnTo>
                      <a:lnTo>
                        <a:pt x="24" y="34"/>
                      </a:lnTo>
                      <a:lnTo>
                        <a:pt x="16" y="20"/>
                      </a:lnTo>
                      <a:lnTo>
                        <a:pt x="14" y="14"/>
                      </a:lnTo>
                      <a:lnTo>
                        <a:pt x="10" y="8"/>
                      </a:lnTo>
                      <a:lnTo>
                        <a:pt x="10" y="6"/>
                      </a:lnTo>
                      <a:lnTo>
                        <a:pt x="8" y="4"/>
                      </a:lnTo>
                      <a:lnTo>
                        <a:pt x="8" y="2"/>
                      </a:lnTo>
                      <a:lnTo>
                        <a:pt x="6" y="0"/>
                      </a:lnTo>
                      <a:lnTo>
                        <a:pt x="4"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3" name="Freeform 245"/>
                <p:cNvSpPr>
                  <a:spLocks/>
                </p:cNvSpPr>
                <p:nvPr/>
              </p:nvSpPr>
              <p:spPr bwMode="auto">
                <a:xfrm>
                  <a:off x="5309" y="1755"/>
                  <a:ext cx="30" cy="46"/>
                </a:xfrm>
                <a:custGeom>
                  <a:avLst/>
                  <a:gdLst>
                    <a:gd name="T0" fmla="*/ 2 w 30"/>
                    <a:gd name="T1" fmla="*/ 0 h 46"/>
                    <a:gd name="T2" fmla="*/ 0 w 30"/>
                    <a:gd name="T3" fmla="*/ 0 h 46"/>
                    <a:gd name="T4" fmla="*/ 0 w 30"/>
                    <a:gd name="T5" fmla="*/ 2 h 46"/>
                    <a:gd name="T6" fmla="*/ 0 w 30"/>
                    <a:gd name="T7" fmla="*/ 4 h 46"/>
                    <a:gd name="T8" fmla="*/ 0 w 30"/>
                    <a:gd name="T9" fmla="*/ 6 h 46"/>
                    <a:gd name="T10" fmla="*/ 0 w 30"/>
                    <a:gd name="T11" fmla="*/ 8 h 46"/>
                    <a:gd name="T12" fmla="*/ 2 w 30"/>
                    <a:gd name="T13" fmla="*/ 10 h 46"/>
                    <a:gd name="T14" fmla="*/ 4 w 30"/>
                    <a:gd name="T15" fmla="*/ 12 h 46"/>
                    <a:gd name="T16" fmla="*/ 6 w 30"/>
                    <a:gd name="T17" fmla="*/ 16 h 46"/>
                    <a:gd name="T18" fmla="*/ 24 w 30"/>
                    <a:gd name="T19" fmla="*/ 46 h 46"/>
                    <a:gd name="T20" fmla="*/ 30 w 30"/>
                    <a:gd name="T21" fmla="*/ 44 h 46"/>
                    <a:gd name="T22" fmla="*/ 24 w 30"/>
                    <a:gd name="T23" fmla="*/ 34 h 46"/>
                    <a:gd name="T24" fmla="*/ 16 w 30"/>
                    <a:gd name="T25" fmla="*/ 20 h 46"/>
                    <a:gd name="T26" fmla="*/ 14 w 30"/>
                    <a:gd name="T27" fmla="*/ 14 h 46"/>
                    <a:gd name="T28" fmla="*/ 10 w 30"/>
                    <a:gd name="T29" fmla="*/ 8 h 46"/>
                    <a:gd name="T30" fmla="*/ 10 w 30"/>
                    <a:gd name="T31" fmla="*/ 6 h 46"/>
                    <a:gd name="T32" fmla="*/ 8 w 30"/>
                    <a:gd name="T33" fmla="*/ 4 h 46"/>
                    <a:gd name="T34" fmla="*/ 8 w 30"/>
                    <a:gd name="T35" fmla="*/ 2 h 46"/>
                    <a:gd name="T36" fmla="*/ 6 w 30"/>
                    <a:gd name="T37" fmla="*/ 0 h 46"/>
                    <a:gd name="T38" fmla="*/ 4 w 30"/>
                    <a:gd name="T39" fmla="*/ 0 h 46"/>
                    <a:gd name="T40" fmla="*/ 2 w 30"/>
                    <a:gd name="T4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6">
                      <a:moveTo>
                        <a:pt x="2" y="0"/>
                      </a:moveTo>
                      <a:lnTo>
                        <a:pt x="0" y="0"/>
                      </a:lnTo>
                      <a:lnTo>
                        <a:pt x="0" y="2"/>
                      </a:lnTo>
                      <a:lnTo>
                        <a:pt x="0" y="4"/>
                      </a:lnTo>
                      <a:lnTo>
                        <a:pt x="0" y="6"/>
                      </a:lnTo>
                      <a:lnTo>
                        <a:pt x="0" y="8"/>
                      </a:lnTo>
                      <a:lnTo>
                        <a:pt x="2" y="10"/>
                      </a:lnTo>
                      <a:lnTo>
                        <a:pt x="4" y="12"/>
                      </a:lnTo>
                      <a:lnTo>
                        <a:pt x="6" y="16"/>
                      </a:lnTo>
                      <a:lnTo>
                        <a:pt x="24" y="46"/>
                      </a:lnTo>
                      <a:lnTo>
                        <a:pt x="30" y="44"/>
                      </a:lnTo>
                      <a:lnTo>
                        <a:pt x="24" y="34"/>
                      </a:lnTo>
                      <a:lnTo>
                        <a:pt x="16" y="20"/>
                      </a:lnTo>
                      <a:lnTo>
                        <a:pt x="14" y="14"/>
                      </a:lnTo>
                      <a:lnTo>
                        <a:pt x="10" y="8"/>
                      </a:lnTo>
                      <a:lnTo>
                        <a:pt x="10" y="6"/>
                      </a:lnTo>
                      <a:lnTo>
                        <a:pt x="8" y="4"/>
                      </a:lnTo>
                      <a:lnTo>
                        <a:pt x="8" y="2"/>
                      </a:lnTo>
                      <a:lnTo>
                        <a:pt x="6" y="0"/>
                      </a:lnTo>
                      <a:lnTo>
                        <a:pt x="4"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07" name="Group 246"/>
              <p:cNvGrpSpPr>
                <a:grpSpLocks/>
              </p:cNvGrpSpPr>
              <p:nvPr/>
            </p:nvGrpSpPr>
            <p:grpSpPr bwMode="auto">
              <a:xfrm>
                <a:off x="5309" y="1757"/>
                <a:ext cx="30" cy="44"/>
                <a:chOff x="5309" y="1757"/>
                <a:chExt cx="30" cy="44"/>
              </a:xfrm>
            </p:grpSpPr>
            <p:sp>
              <p:nvSpPr>
                <p:cNvPr id="810" name="Freeform 247"/>
                <p:cNvSpPr>
                  <a:spLocks/>
                </p:cNvSpPr>
                <p:nvPr/>
              </p:nvSpPr>
              <p:spPr bwMode="auto">
                <a:xfrm>
                  <a:off x="5309" y="1757"/>
                  <a:ext cx="30" cy="44"/>
                </a:xfrm>
                <a:custGeom>
                  <a:avLst/>
                  <a:gdLst>
                    <a:gd name="T0" fmla="*/ 2 w 30"/>
                    <a:gd name="T1" fmla="*/ 0 h 44"/>
                    <a:gd name="T2" fmla="*/ 0 w 30"/>
                    <a:gd name="T3" fmla="*/ 0 h 44"/>
                    <a:gd name="T4" fmla="*/ 0 w 30"/>
                    <a:gd name="T5" fmla="*/ 2 h 44"/>
                    <a:gd name="T6" fmla="*/ 0 w 30"/>
                    <a:gd name="T7" fmla="*/ 2 h 44"/>
                    <a:gd name="T8" fmla="*/ 0 w 30"/>
                    <a:gd name="T9" fmla="*/ 4 h 44"/>
                    <a:gd name="T10" fmla="*/ 0 w 30"/>
                    <a:gd name="T11" fmla="*/ 6 h 44"/>
                    <a:gd name="T12" fmla="*/ 2 w 30"/>
                    <a:gd name="T13" fmla="*/ 8 h 44"/>
                    <a:gd name="T14" fmla="*/ 4 w 30"/>
                    <a:gd name="T15" fmla="*/ 10 h 44"/>
                    <a:gd name="T16" fmla="*/ 6 w 30"/>
                    <a:gd name="T17" fmla="*/ 14 h 44"/>
                    <a:gd name="T18" fmla="*/ 24 w 30"/>
                    <a:gd name="T19" fmla="*/ 44 h 44"/>
                    <a:gd name="T20" fmla="*/ 30 w 30"/>
                    <a:gd name="T21" fmla="*/ 42 h 44"/>
                    <a:gd name="T22" fmla="*/ 24 w 30"/>
                    <a:gd name="T23" fmla="*/ 32 h 44"/>
                    <a:gd name="T24" fmla="*/ 16 w 30"/>
                    <a:gd name="T25" fmla="*/ 20 h 44"/>
                    <a:gd name="T26" fmla="*/ 14 w 30"/>
                    <a:gd name="T27" fmla="*/ 12 h 44"/>
                    <a:gd name="T28" fmla="*/ 10 w 30"/>
                    <a:gd name="T29" fmla="*/ 8 h 44"/>
                    <a:gd name="T30" fmla="*/ 10 w 30"/>
                    <a:gd name="T31" fmla="*/ 4 h 44"/>
                    <a:gd name="T32" fmla="*/ 8 w 30"/>
                    <a:gd name="T33" fmla="*/ 2 h 44"/>
                    <a:gd name="T34" fmla="*/ 8 w 30"/>
                    <a:gd name="T35" fmla="*/ 0 h 44"/>
                    <a:gd name="T36" fmla="*/ 6 w 30"/>
                    <a:gd name="T37" fmla="*/ 0 h 44"/>
                    <a:gd name="T38" fmla="*/ 4 w 30"/>
                    <a:gd name="T39" fmla="*/ 0 h 44"/>
                    <a:gd name="T40" fmla="*/ 2 w 30"/>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4">
                      <a:moveTo>
                        <a:pt x="2" y="0"/>
                      </a:moveTo>
                      <a:lnTo>
                        <a:pt x="0" y="0"/>
                      </a:lnTo>
                      <a:lnTo>
                        <a:pt x="0" y="2"/>
                      </a:lnTo>
                      <a:lnTo>
                        <a:pt x="0" y="2"/>
                      </a:lnTo>
                      <a:lnTo>
                        <a:pt x="0" y="4"/>
                      </a:lnTo>
                      <a:lnTo>
                        <a:pt x="0" y="6"/>
                      </a:lnTo>
                      <a:lnTo>
                        <a:pt x="2" y="8"/>
                      </a:lnTo>
                      <a:lnTo>
                        <a:pt x="4" y="10"/>
                      </a:lnTo>
                      <a:lnTo>
                        <a:pt x="6" y="14"/>
                      </a:lnTo>
                      <a:lnTo>
                        <a:pt x="24" y="44"/>
                      </a:lnTo>
                      <a:lnTo>
                        <a:pt x="30" y="42"/>
                      </a:lnTo>
                      <a:lnTo>
                        <a:pt x="24" y="32"/>
                      </a:lnTo>
                      <a:lnTo>
                        <a:pt x="16" y="20"/>
                      </a:lnTo>
                      <a:lnTo>
                        <a:pt x="14" y="12"/>
                      </a:lnTo>
                      <a:lnTo>
                        <a:pt x="10" y="8"/>
                      </a:lnTo>
                      <a:lnTo>
                        <a:pt x="10" y="4"/>
                      </a:lnTo>
                      <a:lnTo>
                        <a:pt x="8" y="2"/>
                      </a:lnTo>
                      <a:lnTo>
                        <a:pt x="8" y="0"/>
                      </a:lnTo>
                      <a:lnTo>
                        <a:pt x="6" y="0"/>
                      </a:lnTo>
                      <a:lnTo>
                        <a:pt x="4"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11" name="Freeform 248"/>
                <p:cNvSpPr>
                  <a:spLocks/>
                </p:cNvSpPr>
                <p:nvPr/>
              </p:nvSpPr>
              <p:spPr bwMode="auto">
                <a:xfrm>
                  <a:off x="5309" y="1757"/>
                  <a:ext cx="30" cy="44"/>
                </a:xfrm>
                <a:custGeom>
                  <a:avLst/>
                  <a:gdLst>
                    <a:gd name="T0" fmla="*/ 2 w 30"/>
                    <a:gd name="T1" fmla="*/ 0 h 44"/>
                    <a:gd name="T2" fmla="*/ 0 w 30"/>
                    <a:gd name="T3" fmla="*/ 0 h 44"/>
                    <a:gd name="T4" fmla="*/ 0 w 30"/>
                    <a:gd name="T5" fmla="*/ 2 h 44"/>
                    <a:gd name="T6" fmla="*/ 0 w 30"/>
                    <a:gd name="T7" fmla="*/ 2 h 44"/>
                    <a:gd name="T8" fmla="*/ 0 w 30"/>
                    <a:gd name="T9" fmla="*/ 4 h 44"/>
                    <a:gd name="T10" fmla="*/ 0 w 30"/>
                    <a:gd name="T11" fmla="*/ 6 h 44"/>
                    <a:gd name="T12" fmla="*/ 2 w 30"/>
                    <a:gd name="T13" fmla="*/ 8 h 44"/>
                    <a:gd name="T14" fmla="*/ 4 w 30"/>
                    <a:gd name="T15" fmla="*/ 10 h 44"/>
                    <a:gd name="T16" fmla="*/ 6 w 30"/>
                    <a:gd name="T17" fmla="*/ 14 h 44"/>
                    <a:gd name="T18" fmla="*/ 24 w 30"/>
                    <a:gd name="T19" fmla="*/ 44 h 44"/>
                    <a:gd name="T20" fmla="*/ 30 w 30"/>
                    <a:gd name="T21" fmla="*/ 42 h 44"/>
                    <a:gd name="T22" fmla="*/ 24 w 30"/>
                    <a:gd name="T23" fmla="*/ 32 h 44"/>
                    <a:gd name="T24" fmla="*/ 16 w 30"/>
                    <a:gd name="T25" fmla="*/ 20 h 44"/>
                    <a:gd name="T26" fmla="*/ 14 w 30"/>
                    <a:gd name="T27" fmla="*/ 12 h 44"/>
                    <a:gd name="T28" fmla="*/ 10 w 30"/>
                    <a:gd name="T29" fmla="*/ 8 h 44"/>
                    <a:gd name="T30" fmla="*/ 10 w 30"/>
                    <a:gd name="T31" fmla="*/ 4 h 44"/>
                    <a:gd name="T32" fmla="*/ 8 w 30"/>
                    <a:gd name="T33" fmla="*/ 2 h 44"/>
                    <a:gd name="T34" fmla="*/ 8 w 30"/>
                    <a:gd name="T35" fmla="*/ 0 h 44"/>
                    <a:gd name="T36" fmla="*/ 6 w 30"/>
                    <a:gd name="T37" fmla="*/ 0 h 44"/>
                    <a:gd name="T38" fmla="*/ 4 w 30"/>
                    <a:gd name="T39" fmla="*/ 0 h 44"/>
                    <a:gd name="T40" fmla="*/ 2 w 30"/>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4">
                      <a:moveTo>
                        <a:pt x="2" y="0"/>
                      </a:moveTo>
                      <a:lnTo>
                        <a:pt x="0" y="0"/>
                      </a:lnTo>
                      <a:lnTo>
                        <a:pt x="0" y="2"/>
                      </a:lnTo>
                      <a:lnTo>
                        <a:pt x="0" y="2"/>
                      </a:lnTo>
                      <a:lnTo>
                        <a:pt x="0" y="4"/>
                      </a:lnTo>
                      <a:lnTo>
                        <a:pt x="0" y="6"/>
                      </a:lnTo>
                      <a:lnTo>
                        <a:pt x="2" y="8"/>
                      </a:lnTo>
                      <a:lnTo>
                        <a:pt x="4" y="10"/>
                      </a:lnTo>
                      <a:lnTo>
                        <a:pt x="6" y="14"/>
                      </a:lnTo>
                      <a:lnTo>
                        <a:pt x="24" y="44"/>
                      </a:lnTo>
                      <a:lnTo>
                        <a:pt x="30" y="42"/>
                      </a:lnTo>
                      <a:lnTo>
                        <a:pt x="24" y="32"/>
                      </a:lnTo>
                      <a:lnTo>
                        <a:pt x="16" y="20"/>
                      </a:lnTo>
                      <a:lnTo>
                        <a:pt x="14" y="12"/>
                      </a:lnTo>
                      <a:lnTo>
                        <a:pt x="10" y="8"/>
                      </a:lnTo>
                      <a:lnTo>
                        <a:pt x="10" y="4"/>
                      </a:lnTo>
                      <a:lnTo>
                        <a:pt x="8" y="2"/>
                      </a:lnTo>
                      <a:lnTo>
                        <a:pt x="8" y="0"/>
                      </a:lnTo>
                      <a:lnTo>
                        <a:pt x="6" y="0"/>
                      </a:lnTo>
                      <a:lnTo>
                        <a:pt x="4"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808" name="Oval 249"/>
              <p:cNvSpPr>
                <a:spLocks noChangeArrowheads="1"/>
              </p:cNvSpPr>
              <p:nvPr/>
            </p:nvSpPr>
            <p:spPr bwMode="auto">
              <a:xfrm>
                <a:off x="5333" y="1803"/>
                <a:ext cx="8" cy="4"/>
              </a:xfrm>
              <a:prstGeom prst="ellipse">
                <a:avLst/>
              </a:prstGeom>
              <a:solidFill>
                <a:srgbClr val="000000"/>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09" name="Oval 250"/>
              <p:cNvSpPr>
                <a:spLocks noChangeArrowheads="1"/>
              </p:cNvSpPr>
              <p:nvPr/>
            </p:nvSpPr>
            <p:spPr bwMode="auto">
              <a:xfrm>
                <a:off x="5311" y="1759"/>
                <a:ext cx="6" cy="4"/>
              </a:xfrm>
              <a:prstGeom prst="ellipse">
                <a:avLst/>
              </a:prstGeom>
              <a:solidFill>
                <a:srgbClr val="000000"/>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820" name="Group 251"/>
          <p:cNvGrpSpPr>
            <a:grpSpLocks/>
          </p:cNvGrpSpPr>
          <p:nvPr/>
        </p:nvGrpSpPr>
        <p:grpSpPr bwMode="auto">
          <a:xfrm>
            <a:off x="7671118" y="1572418"/>
            <a:ext cx="95250" cy="120650"/>
            <a:chOff x="5235" y="1769"/>
            <a:chExt cx="60" cy="76"/>
          </a:xfrm>
        </p:grpSpPr>
        <p:grpSp>
          <p:nvGrpSpPr>
            <p:cNvPr id="821" name="Group 252"/>
            <p:cNvGrpSpPr>
              <a:grpSpLocks/>
            </p:cNvGrpSpPr>
            <p:nvPr/>
          </p:nvGrpSpPr>
          <p:grpSpPr bwMode="auto">
            <a:xfrm>
              <a:off x="5235" y="1769"/>
              <a:ext cx="60" cy="76"/>
              <a:chOff x="5235" y="1769"/>
              <a:chExt cx="60" cy="76"/>
            </a:xfrm>
          </p:grpSpPr>
          <p:sp>
            <p:nvSpPr>
              <p:cNvPr id="948" name="Freeform 253"/>
              <p:cNvSpPr>
                <a:spLocks/>
              </p:cNvSpPr>
              <p:nvPr/>
            </p:nvSpPr>
            <p:spPr bwMode="auto">
              <a:xfrm>
                <a:off x="5235" y="1769"/>
                <a:ext cx="60" cy="76"/>
              </a:xfrm>
              <a:custGeom>
                <a:avLst/>
                <a:gdLst>
                  <a:gd name="T0" fmla="*/ 28 w 60"/>
                  <a:gd name="T1" fmla="*/ 20 h 76"/>
                  <a:gd name="T2" fmla="*/ 22 w 60"/>
                  <a:gd name="T3" fmla="*/ 12 h 76"/>
                  <a:gd name="T4" fmla="*/ 22 w 60"/>
                  <a:gd name="T5" fmla="*/ 8 h 76"/>
                  <a:gd name="T6" fmla="*/ 24 w 60"/>
                  <a:gd name="T7" fmla="*/ 4 h 76"/>
                  <a:gd name="T8" fmla="*/ 22 w 60"/>
                  <a:gd name="T9" fmla="*/ 2 h 76"/>
                  <a:gd name="T10" fmla="*/ 18 w 60"/>
                  <a:gd name="T11" fmla="*/ 0 h 76"/>
                  <a:gd name="T12" fmla="*/ 14 w 60"/>
                  <a:gd name="T13" fmla="*/ 2 h 76"/>
                  <a:gd name="T14" fmla="*/ 10 w 60"/>
                  <a:gd name="T15" fmla="*/ 4 h 76"/>
                  <a:gd name="T16" fmla="*/ 6 w 60"/>
                  <a:gd name="T17" fmla="*/ 8 h 76"/>
                  <a:gd name="T18" fmla="*/ 2 w 60"/>
                  <a:gd name="T19" fmla="*/ 10 h 76"/>
                  <a:gd name="T20" fmla="*/ 0 w 60"/>
                  <a:gd name="T21" fmla="*/ 14 h 76"/>
                  <a:gd name="T22" fmla="*/ 2 w 60"/>
                  <a:gd name="T23" fmla="*/ 18 h 76"/>
                  <a:gd name="T24" fmla="*/ 6 w 60"/>
                  <a:gd name="T25" fmla="*/ 20 h 76"/>
                  <a:gd name="T26" fmla="*/ 8 w 60"/>
                  <a:gd name="T27" fmla="*/ 18 h 76"/>
                  <a:gd name="T28" fmla="*/ 12 w 60"/>
                  <a:gd name="T29" fmla="*/ 24 h 76"/>
                  <a:gd name="T30" fmla="*/ 16 w 60"/>
                  <a:gd name="T31" fmla="*/ 28 h 76"/>
                  <a:gd name="T32" fmla="*/ 22 w 60"/>
                  <a:gd name="T33" fmla="*/ 36 h 76"/>
                  <a:gd name="T34" fmla="*/ 24 w 60"/>
                  <a:gd name="T35" fmla="*/ 40 h 76"/>
                  <a:gd name="T36" fmla="*/ 26 w 60"/>
                  <a:gd name="T37" fmla="*/ 42 h 76"/>
                  <a:gd name="T38" fmla="*/ 30 w 60"/>
                  <a:gd name="T39" fmla="*/ 44 h 76"/>
                  <a:gd name="T40" fmla="*/ 30 w 60"/>
                  <a:gd name="T41" fmla="*/ 46 h 76"/>
                  <a:gd name="T42" fmla="*/ 30 w 60"/>
                  <a:gd name="T43" fmla="*/ 48 h 76"/>
                  <a:gd name="T44" fmla="*/ 32 w 60"/>
                  <a:gd name="T45" fmla="*/ 48 h 76"/>
                  <a:gd name="T46" fmla="*/ 34 w 60"/>
                  <a:gd name="T47" fmla="*/ 52 h 76"/>
                  <a:gd name="T48" fmla="*/ 36 w 60"/>
                  <a:gd name="T49" fmla="*/ 56 h 76"/>
                  <a:gd name="T50" fmla="*/ 38 w 60"/>
                  <a:gd name="T51" fmla="*/ 56 h 76"/>
                  <a:gd name="T52" fmla="*/ 40 w 60"/>
                  <a:gd name="T53" fmla="*/ 60 h 76"/>
                  <a:gd name="T54" fmla="*/ 40 w 60"/>
                  <a:gd name="T55" fmla="*/ 62 h 76"/>
                  <a:gd name="T56" fmla="*/ 44 w 60"/>
                  <a:gd name="T57" fmla="*/ 66 h 76"/>
                  <a:gd name="T58" fmla="*/ 46 w 60"/>
                  <a:gd name="T59" fmla="*/ 66 h 76"/>
                  <a:gd name="T60" fmla="*/ 48 w 60"/>
                  <a:gd name="T61" fmla="*/ 70 h 76"/>
                  <a:gd name="T62" fmla="*/ 48 w 60"/>
                  <a:gd name="T63" fmla="*/ 72 h 76"/>
                  <a:gd name="T64" fmla="*/ 50 w 60"/>
                  <a:gd name="T65" fmla="*/ 72 h 76"/>
                  <a:gd name="T66" fmla="*/ 54 w 60"/>
                  <a:gd name="T67" fmla="*/ 74 h 76"/>
                  <a:gd name="T68" fmla="*/ 56 w 60"/>
                  <a:gd name="T69" fmla="*/ 74 h 76"/>
                  <a:gd name="T70" fmla="*/ 60 w 60"/>
                  <a:gd name="T71" fmla="*/ 74 h 76"/>
                  <a:gd name="T72" fmla="*/ 58 w 60"/>
                  <a:gd name="T73" fmla="*/ 70 h 76"/>
                  <a:gd name="T74" fmla="*/ 58 w 60"/>
                  <a:gd name="T75" fmla="*/ 64 h 76"/>
                  <a:gd name="T76" fmla="*/ 56 w 60"/>
                  <a:gd name="T77" fmla="*/ 62 h 76"/>
                  <a:gd name="T78" fmla="*/ 54 w 60"/>
                  <a:gd name="T79" fmla="*/ 58 h 76"/>
                  <a:gd name="T80" fmla="*/ 52 w 60"/>
                  <a:gd name="T81" fmla="*/ 56 h 76"/>
                  <a:gd name="T82" fmla="*/ 50 w 60"/>
                  <a:gd name="T83" fmla="*/ 54 h 76"/>
                  <a:gd name="T84" fmla="*/ 50 w 60"/>
                  <a:gd name="T85" fmla="*/ 50 h 76"/>
                  <a:gd name="T86" fmla="*/ 48 w 60"/>
                  <a:gd name="T87" fmla="*/ 48 h 76"/>
                  <a:gd name="T88" fmla="*/ 46 w 60"/>
                  <a:gd name="T89" fmla="*/ 46 h 76"/>
                  <a:gd name="T90" fmla="*/ 44 w 60"/>
                  <a:gd name="T91" fmla="*/ 44 h 76"/>
                  <a:gd name="T92" fmla="*/ 44 w 60"/>
                  <a:gd name="T93" fmla="*/ 40 h 76"/>
                  <a:gd name="T94" fmla="*/ 40 w 60"/>
                  <a:gd name="T95" fmla="*/ 40 h 76"/>
                  <a:gd name="T96" fmla="*/ 40 w 60"/>
                  <a:gd name="T97" fmla="*/ 38 h 76"/>
                  <a:gd name="T98" fmla="*/ 40 w 60"/>
                  <a:gd name="T99" fmla="*/ 36 h 76"/>
                  <a:gd name="T100" fmla="*/ 36 w 60"/>
                  <a:gd name="T101" fmla="*/ 34 h 76"/>
                  <a:gd name="T102" fmla="*/ 36 w 60"/>
                  <a:gd name="T103" fmla="*/ 32 h 76"/>
                  <a:gd name="T104" fmla="*/ 34 w 60"/>
                  <a:gd name="T105" fmla="*/ 28 h 76"/>
                  <a:gd name="T106" fmla="*/ 30 w 60"/>
                  <a:gd name="T107"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76">
                    <a:moveTo>
                      <a:pt x="30" y="24"/>
                    </a:moveTo>
                    <a:lnTo>
                      <a:pt x="30" y="24"/>
                    </a:lnTo>
                    <a:lnTo>
                      <a:pt x="30" y="22"/>
                    </a:lnTo>
                    <a:lnTo>
                      <a:pt x="30" y="22"/>
                    </a:lnTo>
                    <a:lnTo>
                      <a:pt x="28" y="20"/>
                    </a:lnTo>
                    <a:lnTo>
                      <a:pt x="28" y="20"/>
                    </a:lnTo>
                    <a:lnTo>
                      <a:pt x="28" y="18"/>
                    </a:lnTo>
                    <a:lnTo>
                      <a:pt x="26" y="18"/>
                    </a:lnTo>
                    <a:lnTo>
                      <a:pt x="26" y="18"/>
                    </a:lnTo>
                    <a:lnTo>
                      <a:pt x="26" y="16"/>
                    </a:lnTo>
                    <a:lnTo>
                      <a:pt x="24" y="14"/>
                    </a:lnTo>
                    <a:lnTo>
                      <a:pt x="22" y="12"/>
                    </a:lnTo>
                    <a:lnTo>
                      <a:pt x="22" y="10"/>
                    </a:lnTo>
                    <a:lnTo>
                      <a:pt x="20" y="10"/>
                    </a:lnTo>
                    <a:lnTo>
                      <a:pt x="20" y="10"/>
                    </a:lnTo>
                    <a:lnTo>
                      <a:pt x="20" y="8"/>
                    </a:lnTo>
                    <a:lnTo>
                      <a:pt x="20" y="8"/>
                    </a:lnTo>
                    <a:lnTo>
                      <a:pt x="22" y="8"/>
                    </a:lnTo>
                    <a:lnTo>
                      <a:pt x="22" y="6"/>
                    </a:lnTo>
                    <a:lnTo>
                      <a:pt x="22" y="6"/>
                    </a:lnTo>
                    <a:lnTo>
                      <a:pt x="24" y="6"/>
                    </a:lnTo>
                    <a:lnTo>
                      <a:pt x="24" y="6"/>
                    </a:lnTo>
                    <a:lnTo>
                      <a:pt x="24" y="6"/>
                    </a:lnTo>
                    <a:lnTo>
                      <a:pt x="24" y="4"/>
                    </a:lnTo>
                    <a:lnTo>
                      <a:pt x="24" y="4"/>
                    </a:lnTo>
                    <a:lnTo>
                      <a:pt x="24" y="4"/>
                    </a:lnTo>
                    <a:lnTo>
                      <a:pt x="22" y="4"/>
                    </a:lnTo>
                    <a:lnTo>
                      <a:pt x="22" y="2"/>
                    </a:lnTo>
                    <a:lnTo>
                      <a:pt x="22" y="2"/>
                    </a:lnTo>
                    <a:lnTo>
                      <a:pt x="22" y="2"/>
                    </a:lnTo>
                    <a:lnTo>
                      <a:pt x="22" y="0"/>
                    </a:lnTo>
                    <a:lnTo>
                      <a:pt x="20" y="0"/>
                    </a:lnTo>
                    <a:lnTo>
                      <a:pt x="20" y="0"/>
                    </a:lnTo>
                    <a:lnTo>
                      <a:pt x="20" y="0"/>
                    </a:lnTo>
                    <a:lnTo>
                      <a:pt x="18" y="0"/>
                    </a:lnTo>
                    <a:lnTo>
                      <a:pt x="18" y="0"/>
                    </a:lnTo>
                    <a:lnTo>
                      <a:pt x="18" y="0"/>
                    </a:lnTo>
                    <a:lnTo>
                      <a:pt x="16" y="0"/>
                    </a:lnTo>
                    <a:lnTo>
                      <a:pt x="16" y="0"/>
                    </a:lnTo>
                    <a:lnTo>
                      <a:pt x="16" y="0"/>
                    </a:lnTo>
                    <a:lnTo>
                      <a:pt x="14" y="0"/>
                    </a:lnTo>
                    <a:lnTo>
                      <a:pt x="14" y="2"/>
                    </a:lnTo>
                    <a:lnTo>
                      <a:pt x="12" y="2"/>
                    </a:lnTo>
                    <a:lnTo>
                      <a:pt x="12" y="2"/>
                    </a:lnTo>
                    <a:lnTo>
                      <a:pt x="12" y="2"/>
                    </a:lnTo>
                    <a:lnTo>
                      <a:pt x="12" y="4"/>
                    </a:lnTo>
                    <a:lnTo>
                      <a:pt x="10" y="4"/>
                    </a:lnTo>
                    <a:lnTo>
                      <a:pt x="10" y="4"/>
                    </a:lnTo>
                    <a:lnTo>
                      <a:pt x="10" y="6"/>
                    </a:lnTo>
                    <a:lnTo>
                      <a:pt x="8" y="6"/>
                    </a:lnTo>
                    <a:lnTo>
                      <a:pt x="8" y="6"/>
                    </a:lnTo>
                    <a:lnTo>
                      <a:pt x="8" y="6"/>
                    </a:lnTo>
                    <a:lnTo>
                      <a:pt x="6" y="6"/>
                    </a:lnTo>
                    <a:lnTo>
                      <a:pt x="6" y="8"/>
                    </a:lnTo>
                    <a:lnTo>
                      <a:pt x="4" y="8"/>
                    </a:lnTo>
                    <a:lnTo>
                      <a:pt x="4" y="8"/>
                    </a:lnTo>
                    <a:lnTo>
                      <a:pt x="4" y="8"/>
                    </a:lnTo>
                    <a:lnTo>
                      <a:pt x="2" y="10"/>
                    </a:lnTo>
                    <a:lnTo>
                      <a:pt x="2" y="10"/>
                    </a:lnTo>
                    <a:lnTo>
                      <a:pt x="2" y="10"/>
                    </a:lnTo>
                    <a:lnTo>
                      <a:pt x="0" y="10"/>
                    </a:lnTo>
                    <a:lnTo>
                      <a:pt x="0" y="12"/>
                    </a:lnTo>
                    <a:lnTo>
                      <a:pt x="0" y="12"/>
                    </a:lnTo>
                    <a:lnTo>
                      <a:pt x="0" y="12"/>
                    </a:lnTo>
                    <a:lnTo>
                      <a:pt x="0" y="14"/>
                    </a:lnTo>
                    <a:lnTo>
                      <a:pt x="0" y="14"/>
                    </a:lnTo>
                    <a:lnTo>
                      <a:pt x="0" y="14"/>
                    </a:lnTo>
                    <a:lnTo>
                      <a:pt x="0" y="16"/>
                    </a:lnTo>
                    <a:lnTo>
                      <a:pt x="2" y="16"/>
                    </a:lnTo>
                    <a:lnTo>
                      <a:pt x="2" y="18"/>
                    </a:lnTo>
                    <a:lnTo>
                      <a:pt x="2" y="18"/>
                    </a:lnTo>
                    <a:lnTo>
                      <a:pt x="2" y="18"/>
                    </a:lnTo>
                    <a:lnTo>
                      <a:pt x="4" y="18"/>
                    </a:lnTo>
                    <a:lnTo>
                      <a:pt x="2" y="18"/>
                    </a:lnTo>
                    <a:lnTo>
                      <a:pt x="4" y="20"/>
                    </a:lnTo>
                    <a:lnTo>
                      <a:pt x="4" y="20"/>
                    </a:lnTo>
                    <a:lnTo>
                      <a:pt x="6" y="20"/>
                    </a:lnTo>
                    <a:lnTo>
                      <a:pt x="6" y="20"/>
                    </a:lnTo>
                    <a:lnTo>
                      <a:pt x="6" y="20"/>
                    </a:lnTo>
                    <a:lnTo>
                      <a:pt x="6" y="18"/>
                    </a:lnTo>
                    <a:lnTo>
                      <a:pt x="8" y="18"/>
                    </a:lnTo>
                    <a:lnTo>
                      <a:pt x="8" y="18"/>
                    </a:lnTo>
                    <a:lnTo>
                      <a:pt x="8" y="18"/>
                    </a:lnTo>
                    <a:lnTo>
                      <a:pt x="8" y="18"/>
                    </a:lnTo>
                    <a:lnTo>
                      <a:pt x="10" y="18"/>
                    </a:lnTo>
                    <a:lnTo>
                      <a:pt x="10" y="20"/>
                    </a:lnTo>
                    <a:lnTo>
                      <a:pt x="10" y="20"/>
                    </a:lnTo>
                    <a:lnTo>
                      <a:pt x="12" y="22"/>
                    </a:lnTo>
                    <a:lnTo>
                      <a:pt x="12" y="22"/>
                    </a:lnTo>
                    <a:lnTo>
                      <a:pt x="12" y="24"/>
                    </a:lnTo>
                    <a:lnTo>
                      <a:pt x="14" y="24"/>
                    </a:lnTo>
                    <a:lnTo>
                      <a:pt x="14" y="24"/>
                    </a:lnTo>
                    <a:lnTo>
                      <a:pt x="14" y="26"/>
                    </a:lnTo>
                    <a:lnTo>
                      <a:pt x="14" y="26"/>
                    </a:lnTo>
                    <a:lnTo>
                      <a:pt x="16" y="26"/>
                    </a:lnTo>
                    <a:lnTo>
                      <a:pt x="16" y="28"/>
                    </a:lnTo>
                    <a:lnTo>
                      <a:pt x="18" y="30"/>
                    </a:lnTo>
                    <a:lnTo>
                      <a:pt x="20" y="32"/>
                    </a:lnTo>
                    <a:lnTo>
                      <a:pt x="20" y="34"/>
                    </a:lnTo>
                    <a:lnTo>
                      <a:pt x="20" y="34"/>
                    </a:lnTo>
                    <a:lnTo>
                      <a:pt x="22" y="34"/>
                    </a:lnTo>
                    <a:lnTo>
                      <a:pt x="22" y="36"/>
                    </a:lnTo>
                    <a:lnTo>
                      <a:pt x="22" y="36"/>
                    </a:lnTo>
                    <a:lnTo>
                      <a:pt x="22" y="38"/>
                    </a:lnTo>
                    <a:lnTo>
                      <a:pt x="24" y="38"/>
                    </a:lnTo>
                    <a:lnTo>
                      <a:pt x="24" y="38"/>
                    </a:lnTo>
                    <a:lnTo>
                      <a:pt x="24" y="38"/>
                    </a:lnTo>
                    <a:lnTo>
                      <a:pt x="24" y="40"/>
                    </a:lnTo>
                    <a:lnTo>
                      <a:pt x="24" y="38"/>
                    </a:lnTo>
                    <a:lnTo>
                      <a:pt x="26" y="38"/>
                    </a:lnTo>
                    <a:lnTo>
                      <a:pt x="26" y="38"/>
                    </a:lnTo>
                    <a:lnTo>
                      <a:pt x="26" y="40"/>
                    </a:lnTo>
                    <a:lnTo>
                      <a:pt x="26" y="40"/>
                    </a:lnTo>
                    <a:lnTo>
                      <a:pt x="26" y="42"/>
                    </a:lnTo>
                    <a:lnTo>
                      <a:pt x="26" y="42"/>
                    </a:lnTo>
                    <a:lnTo>
                      <a:pt x="28" y="42"/>
                    </a:lnTo>
                    <a:lnTo>
                      <a:pt x="28" y="42"/>
                    </a:lnTo>
                    <a:lnTo>
                      <a:pt x="30" y="42"/>
                    </a:lnTo>
                    <a:lnTo>
                      <a:pt x="28" y="44"/>
                    </a:lnTo>
                    <a:lnTo>
                      <a:pt x="30" y="44"/>
                    </a:lnTo>
                    <a:lnTo>
                      <a:pt x="28" y="44"/>
                    </a:lnTo>
                    <a:lnTo>
                      <a:pt x="28" y="44"/>
                    </a:lnTo>
                    <a:lnTo>
                      <a:pt x="28" y="46"/>
                    </a:lnTo>
                    <a:lnTo>
                      <a:pt x="30" y="46"/>
                    </a:lnTo>
                    <a:lnTo>
                      <a:pt x="30" y="46"/>
                    </a:lnTo>
                    <a:lnTo>
                      <a:pt x="30" y="46"/>
                    </a:lnTo>
                    <a:lnTo>
                      <a:pt x="30" y="46"/>
                    </a:lnTo>
                    <a:lnTo>
                      <a:pt x="32" y="46"/>
                    </a:lnTo>
                    <a:lnTo>
                      <a:pt x="32" y="46"/>
                    </a:lnTo>
                    <a:lnTo>
                      <a:pt x="30" y="46"/>
                    </a:lnTo>
                    <a:lnTo>
                      <a:pt x="30" y="48"/>
                    </a:lnTo>
                    <a:lnTo>
                      <a:pt x="30" y="48"/>
                    </a:lnTo>
                    <a:lnTo>
                      <a:pt x="32" y="48"/>
                    </a:lnTo>
                    <a:lnTo>
                      <a:pt x="32" y="50"/>
                    </a:lnTo>
                    <a:lnTo>
                      <a:pt x="32" y="50"/>
                    </a:lnTo>
                    <a:lnTo>
                      <a:pt x="32" y="48"/>
                    </a:lnTo>
                    <a:lnTo>
                      <a:pt x="32" y="50"/>
                    </a:lnTo>
                    <a:lnTo>
                      <a:pt x="32" y="48"/>
                    </a:lnTo>
                    <a:lnTo>
                      <a:pt x="34" y="48"/>
                    </a:lnTo>
                    <a:lnTo>
                      <a:pt x="34" y="50"/>
                    </a:lnTo>
                    <a:lnTo>
                      <a:pt x="34" y="50"/>
                    </a:lnTo>
                    <a:lnTo>
                      <a:pt x="34" y="52"/>
                    </a:lnTo>
                    <a:lnTo>
                      <a:pt x="34" y="52"/>
                    </a:lnTo>
                    <a:lnTo>
                      <a:pt x="34" y="52"/>
                    </a:lnTo>
                    <a:lnTo>
                      <a:pt x="36" y="52"/>
                    </a:lnTo>
                    <a:lnTo>
                      <a:pt x="36" y="52"/>
                    </a:lnTo>
                    <a:lnTo>
                      <a:pt x="36" y="54"/>
                    </a:lnTo>
                    <a:lnTo>
                      <a:pt x="36" y="54"/>
                    </a:lnTo>
                    <a:lnTo>
                      <a:pt x="36" y="54"/>
                    </a:lnTo>
                    <a:lnTo>
                      <a:pt x="36" y="56"/>
                    </a:lnTo>
                    <a:lnTo>
                      <a:pt x="36" y="56"/>
                    </a:lnTo>
                    <a:lnTo>
                      <a:pt x="36" y="56"/>
                    </a:lnTo>
                    <a:lnTo>
                      <a:pt x="36" y="56"/>
                    </a:lnTo>
                    <a:lnTo>
                      <a:pt x="38" y="56"/>
                    </a:lnTo>
                    <a:lnTo>
                      <a:pt x="38" y="56"/>
                    </a:lnTo>
                    <a:lnTo>
                      <a:pt x="38" y="56"/>
                    </a:lnTo>
                    <a:lnTo>
                      <a:pt x="38" y="56"/>
                    </a:lnTo>
                    <a:lnTo>
                      <a:pt x="38" y="58"/>
                    </a:lnTo>
                    <a:lnTo>
                      <a:pt x="38" y="58"/>
                    </a:lnTo>
                    <a:lnTo>
                      <a:pt x="38" y="60"/>
                    </a:lnTo>
                    <a:lnTo>
                      <a:pt x="40" y="60"/>
                    </a:lnTo>
                    <a:lnTo>
                      <a:pt x="40" y="60"/>
                    </a:lnTo>
                    <a:lnTo>
                      <a:pt x="42" y="60"/>
                    </a:lnTo>
                    <a:lnTo>
                      <a:pt x="40" y="60"/>
                    </a:lnTo>
                    <a:lnTo>
                      <a:pt x="42" y="60"/>
                    </a:lnTo>
                    <a:lnTo>
                      <a:pt x="40" y="60"/>
                    </a:lnTo>
                    <a:lnTo>
                      <a:pt x="40" y="62"/>
                    </a:lnTo>
                    <a:lnTo>
                      <a:pt x="40" y="62"/>
                    </a:lnTo>
                    <a:lnTo>
                      <a:pt x="42" y="62"/>
                    </a:lnTo>
                    <a:lnTo>
                      <a:pt x="42" y="62"/>
                    </a:lnTo>
                    <a:lnTo>
                      <a:pt x="44" y="62"/>
                    </a:lnTo>
                    <a:lnTo>
                      <a:pt x="44" y="64"/>
                    </a:lnTo>
                    <a:lnTo>
                      <a:pt x="44" y="64"/>
                    </a:lnTo>
                    <a:lnTo>
                      <a:pt x="44" y="66"/>
                    </a:lnTo>
                    <a:lnTo>
                      <a:pt x="42" y="66"/>
                    </a:lnTo>
                    <a:lnTo>
                      <a:pt x="44" y="66"/>
                    </a:lnTo>
                    <a:lnTo>
                      <a:pt x="44" y="66"/>
                    </a:lnTo>
                    <a:lnTo>
                      <a:pt x="46" y="66"/>
                    </a:lnTo>
                    <a:lnTo>
                      <a:pt x="46" y="66"/>
                    </a:lnTo>
                    <a:lnTo>
                      <a:pt x="46" y="66"/>
                    </a:lnTo>
                    <a:lnTo>
                      <a:pt x="46" y="68"/>
                    </a:lnTo>
                    <a:lnTo>
                      <a:pt x="46" y="68"/>
                    </a:lnTo>
                    <a:lnTo>
                      <a:pt x="46" y="68"/>
                    </a:lnTo>
                    <a:lnTo>
                      <a:pt x="46" y="70"/>
                    </a:lnTo>
                    <a:lnTo>
                      <a:pt x="46" y="70"/>
                    </a:lnTo>
                    <a:lnTo>
                      <a:pt x="48" y="70"/>
                    </a:lnTo>
                    <a:lnTo>
                      <a:pt x="48" y="70"/>
                    </a:lnTo>
                    <a:lnTo>
                      <a:pt x="48" y="70"/>
                    </a:lnTo>
                    <a:lnTo>
                      <a:pt x="48" y="70"/>
                    </a:lnTo>
                    <a:lnTo>
                      <a:pt x="48" y="70"/>
                    </a:lnTo>
                    <a:lnTo>
                      <a:pt x="48" y="70"/>
                    </a:lnTo>
                    <a:lnTo>
                      <a:pt x="48" y="72"/>
                    </a:lnTo>
                    <a:lnTo>
                      <a:pt x="48" y="72"/>
                    </a:lnTo>
                    <a:lnTo>
                      <a:pt x="50" y="72"/>
                    </a:lnTo>
                    <a:lnTo>
                      <a:pt x="50" y="72"/>
                    </a:lnTo>
                    <a:lnTo>
                      <a:pt x="50" y="72"/>
                    </a:lnTo>
                    <a:lnTo>
                      <a:pt x="50" y="72"/>
                    </a:lnTo>
                    <a:lnTo>
                      <a:pt x="50" y="72"/>
                    </a:lnTo>
                    <a:lnTo>
                      <a:pt x="52" y="72"/>
                    </a:lnTo>
                    <a:lnTo>
                      <a:pt x="52" y="72"/>
                    </a:lnTo>
                    <a:lnTo>
                      <a:pt x="52" y="74"/>
                    </a:lnTo>
                    <a:lnTo>
                      <a:pt x="52" y="74"/>
                    </a:lnTo>
                    <a:lnTo>
                      <a:pt x="54" y="74"/>
                    </a:lnTo>
                    <a:lnTo>
                      <a:pt x="54" y="74"/>
                    </a:lnTo>
                    <a:lnTo>
                      <a:pt x="54" y="72"/>
                    </a:lnTo>
                    <a:lnTo>
                      <a:pt x="54" y="74"/>
                    </a:lnTo>
                    <a:lnTo>
                      <a:pt x="56" y="74"/>
                    </a:lnTo>
                    <a:lnTo>
                      <a:pt x="56" y="74"/>
                    </a:lnTo>
                    <a:lnTo>
                      <a:pt x="56" y="74"/>
                    </a:lnTo>
                    <a:lnTo>
                      <a:pt x="56" y="74"/>
                    </a:lnTo>
                    <a:lnTo>
                      <a:pt x="56" y="76"/>
                    </a:lnTo>
                    <a:lnTo>
                      <a:pt x="56" y="76"/>
                    </a:lnTo>
                    <a:lnTo>
                      <a:pt x="58" y="76"/>
                    </a:lnTo>
                    <a:lnTo>
                      <a:pt x="58" y="76"/>
                    </a:lnTo>
                    <a:lnTo>
                      <a:pt x="58" y="74"/>
                    </a:lnTo>
                    <a:lnTo>
                      <a:pt x="60" y="74"/>
                    </a:lnTo>
                    <a:lnTo>
                      <a:pt x="60" y="74"/>
                    </a:lnTo>
                    <a:lnTo>
                      <a:pt x="60" y="72"/>
                    </a:lnTo>
                    <a:lnTo>
                      <a:pt x="60" y="72"/>
                    </a:lnTo>
                    <a:lnTo>
                      <a:pt x="60" y="70"/>
                    </a:lnTo>
                    <a:lnTo>
                      <a:pt x="58" y="70"/>
                    </a:lnTo>
                    <a:lnTo>
                      <a:pt x="58" y="70"/>
                    </a:lnTo>
                    <a:lnTo>
                      <a:pt x="58" y="68"/>
                    </a:lnTo>
                    <a:lnTo>
                      <a:pt x="58" y="68"/>
                    </a:lnTo>
                    <a:lnTo>
                      <a:pt x="58" y="66"/>
                    </a:lnTo>
                    <a:lnTo>
                      <a:pt x="60" y="66"/>
                    </a:lnTo>
                    <a:lnTo>
                      <a:pt x="58" y="66"/>
                    </a:lnTo>
                    <a:lnTo>
                      <a:pt x="58" y="64"/>
                    </a:lnTo>
                    <a:lnTo>
                      <a:pt x="58" y="64"/>
                    </a:lnTo>
                    <a:lnTo>
                      <a:pt x="58" y="64"/>
                    </a:lnTo>
                    <a:lnTo>
                      <a:pt x="58" y="62"/>
                    </a:lnTo>
                    <a:lnTo>
                      <a:pt x="58" y="62"/>
                    </a:lnTo>
                    <a:lnTo>
                      <a:pt x="56" y="62"/>
                    </a:lnTo>
                    <a:lnTo>
                      <a:pt x="56" y="62"/>
                    </a:lnTo>
                    <a:lnTo>
                      <a:pt x="56" y="60"/>
                    </a:lnTo>
                    <a:lnTo>
                      <a:pt x="56" y="60"/>
                    </a:lnTo>
                    <a:lnTo>
                      <a:pt x="56" y="58"/>
                    </a:lnTo>
                    <a:lnTo>
                      <a:pt x="56" y="58"/>
                    </a:lnTo>
                    <a:lnTo>
                      <a:pt x="54" y="58"/>
                    </a:lnTo>
                    <a:lnTo>
                      <a:pt x="54" y="58"/>
                    </a:lnTo>
                    <a:lnTo>
                      <a:pt x="54" y="58"/>
                    </a:lnTo>
                    <a:lnTo>
                      <a:pt x="54" y="58"/>
                    </a:lnTo>
                    <a:lnTo>
                      <a:pt x="54" y="58"/>
                    </a:lnTo>
                    <a:lnTo>
                      <a:pt x="54" y="58"/>
                    </a:lnTo>
                    <a:lnTo>
                      <a:pt x="52" y="58"/>
                    </a:lnTo>
                    <a:lnTo>
                      <a:pt x="52" y="56"/>
                    </a:lnTo>
                    <a:lnTo>
                      <a:pt x="54" y="56"/>
                    </a:lnTo>
                    <a:lnTo>
                      <a:pt x="54" y="54"/>
                    </a:lnTo>
                    <a:lnTo>
                      <a:pt x="52" y="54"/>
                    </a:lnTo>
                    <a:lnTo>
                      <a:pt x="52" y="54"/>
                    </a:lnTo>
                    <a:lnTo>
                      <a:pt x="50" y="54"/>
                    </a:lnTo>
                    <a:lnTo>
                      <a:pt x="50" y="54"/>
                    </a:lnTo>
                    <a:lnTo>
                      <a:pt x="50" y="52"/>
                    </a:lnTo>
                    <a:lnTo>
                      <a:pt x="50" y="52"/>
                    </a:lnTo>
                    <a:lnTo>
                      <a:pt x="52" y="52"/>
                    </a:lnTo>
                    <a:lnTo>
                      <a:pt x="50" y="52"/>
                    </a:lnTo>
                    <a:lnTo>
                      <a:pt x="50" y="50"/>
                    </a:lnTo>
                    <a:lnTo>
                      <a:pt x="50" y="50"/>
                    </a:lnTo>
                    <a:lnTo>
                      <a:pt x="50" y="52"/>
                    </a:lnTo>
                    <a:lnTo>
                      <a:pt x="48" y="50"/>
                    </a:lnTo>
                    <a:lnTo>
                      <a:pt x="48" y="50"/>
                    </a:lnTo>
                    <a:lnTo>
                      <a:pt x="48" y="50"/>
                    </a:lnTo>
                    <a:lnTo>
                      <a:pt x="48" y="48"/>
                    </a:lnTo>
                    <a:lnTo>
                      <a:pt x="48" y="48"/>
                    </a:lnTo>
                    <a:lnTo>
                      <a:pt x="48" y="48"/>
                    </a:lnTo>
                    <a:lnTo>
                      <a:pt x="46" y="48"/>
                    </a:lnTo>
                    <a:lnTo>
                      <a:pt x="46" y="48"/>
                    </a:lnTo>
                    <a:lnTo>
                      <a:pt x="46" y="46"/>
                    </a:lnTo>
                    <a:lnTo>
                      <a:pt x="46" y="46"/>
                    </a:lnTo>
                    <a:lnTo>
                      <a:pt x="46" y="46"/>
                    </a:lnTo>
                    <a:lnTo>
                      <a:pt x="46" y="46"/>
                    </a:lnTo>
                    <a:lnTo>
                      <a:pt x="46" y="44"/>
                    </a:lnTo>
                    <a:lnTo>
                      <a:pt x="46" y="44"/>
                    </a:lnTo>
                    <a:lnTo>
                      <a:pt x="46" y="44"/>
                    </a:lnTo>
                    <a:lnTo>
                      <a:pt x="46" y="44"/>
                    </a:lnTo>
                    <a:lnTo>
                      <a:pt x="44" y="44"/>
                    </a:lnTo>
                    <a:lnTo>
                      <a:pt x="44" y="44"/>
                    </a:lnTo>
                    <a:lnTo>
                      <a:pt x="44" y="44"/>
                    </a:lnTo>
                    <a:lnTo>
                      <a:pt x="42" y="42"/>
                    </a:lnTo>
                    <a:lnTo>
                      <a:pt x="44" y="42"/>
                    </a:lnTo>
                    <a:lnTo>
                      <a:pt x="44" y="42"/>
                    </a:lnTo>
                    <a:lnTo>
                      <a:pt x="44" y="40"/>
                    </a:lnTo>
                    <a:lnTo>
                      <a:pt x="42" y="40"/>
                    </a:lnTo>
                    <a:lnTo>
                      <a:pt x="42" y="42"/>
                    </a:lnTo>
                    <a:lnTo>
                      <a:pt x="42" y="40"/>
                    </a:lnTo>
                    <a:lnTo>
                      <a:pt x="42" y="42"/>
                    </a:lnTo>
                    <a:lnTo>
                      <a:pt x="42" y="40"/>
                    </a:lnTo>
                    <a:lnTo>
                      <a:pt x="40" y="40"/>
                    </a:lnTo>
                    <a:lnTo>
                      <a:pt x="40" y="40"/>
                    </a:lnTo>
                    <a:lnTo>
                      <a:pt x="40" y="38"/>
                    </a:lnTo>
                    <a:lnTo>
                      <a:pt x="42" y="38"/>
                    </a:lnTo>
                    <a:lnTo>
                      <a:pt x="40" y="38"/>
                    </a:lnTo>
                    <a:lnTo>
                      <a:pt x="42" y="38"/>
                    </a:lnTo>
                    <a:lnTo>
                      <a:pt x="40" y="38"/>
                    </a:lnTo>
                    <a:lnTo>
                      <a:pt x="40" y="36"/>
                    </a:lnTo>
                    <a:lnTo>
                      <a:pt x="40" y="38"/>
                    </a:lnTo>
                    <a:lnTo>
                      <a:pt x="38" y="38"/>
                    </a:lnTo>
                    <a:lnTo>
                      <a:pt x="38" y="36"/>
                    </a:lnTo>
                    <a:lnTo>
                      <a:pt x="38" y="36"/>
                    </a:lnTo>
                    <a:lnTo>
                      <a:pt x="40" y="36"/>
                    </a:lnTo>
                    <a:lnTo>
                      <a:pt x="40" y="34"/>
                    </a:lnTo>
                    <a:lnTo>
                      <a:pt x="38" y="34"/>
                    </a:lnTo>
                    <a:lnTo>
                      <a:pt x="38" y="34"/>
                    </a:lnTo>
                    <a:lnTo>
                      <a:pt x="36" y="34"/>
                    </a:lnTo>
                    <a:lnTo>
                      <a:pt x="36" y="34"/>
                    </a:lnTo>
                    <a:lnTo>
                      <a:pt x="36" y="34"/>
                    </a:lnTo>
                    <a:lnTo>
                      <a:pt x="36" y="32"/>
                    </a:lnTo>
                    <a:lnTo>
                      <a:pt x="36" y="32"/>
                    </a:lnTo>
                    <a:lnTo>
                      <a:pt x="36" y="32"/>
                    </a:lnTo>
                    <a:lnTo>
                      <a:pt x="36" y="32"/>
                    </a:lnTo>
                    <a:lnTo>
                      <a:pt x="36" y="32"/>
                    </a:lnTo>
                    <a:lnTo>
                      <a:pt x="36" y="32"/>
                    </a:lnTo>
                    <a:lnTo>
                      <a:pt x="36" y="32"/>
                    </a:lnTo>
                    <a:lnTo>
                      <a:pt x="36" y="30"/>
                    </a:lnTo>
                    <a:lnTo>
                      <a:pt x="36" y="30"/>
                    </a:lnTo>
                    <a:lnTo>
                      <a:pt x="34" y="30"/>
                    </a:lnTo>
                    <a:lnTo>
                      <a:pt x="34" y="28"/>
                    </a:lnTo>
                    <a:lnTo>
                      <a:pt x="34" y="28"/>
                    </a:lnTo>
                    <a:lnTo>
                      <a:pt x="34" y="26"/>
                    </a:lnTo>
                    <a:lnTo>
                      <a:pt x="32" y="26"/>
                    </a:lnTo>
                    <a:lnTo>
                      <a:pt x="32" y="26"/>
                    </a:lnTo>
                    <a:lnTo>
                      <a:pt x="32" y="26"/>
                    </a:lnTo>
                    <a:lnTo>
                      <a:pt x="32" y="24"/>
                    </a:lnTo>
                    <a:lnTo>
                      <a:pt x="3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9" name="Freeform 254"/>
              <p:cNvSpPr>
                <a:spLocks/>
              </p:cNvSpPr>
              <p:nvPr/>
            </p:nvSpPr>
            <p:spPr bwMode="auto">
              <a:xfrm>
                <a:off x="5235" y="1769"/>
                <a:ext cx="60" cy="76"/>
              </a:xfrm>
              <a:custGeom>
                <a:avLst/>
                <a:gdLst>
                  <a:gd name="T0" fmla="*/ 28 w 60"/>
                  <a:gd name="T1" fmla="*/ 20 h 76"/>
                  <a:gd name="T2" fmla="*/ 22 w 60"/>
                  <a:gd name="T3" fmla="*/ 12 h 76"/>
                  <a:gd name="T4" fmla="*/ 22 w 60"/>
                  <a:gd name="T5" fmla="*/ 8 h 76"/>
                  <a:gd name="T6" fmla="*/ 24 w 60"/>
                  <a:gd name="T7" fmla="*/ 4 h 76"/>
                  <a:gd name="T8" fmla="*/ 22 w 60"/>
                  <a:gd name="T9" fmla="*/ 2 h 76"/>
                  <a:gd name="T10" fmla="*/ 18 w 60"/>
                  <a:gd name="T11" fmla="*/ 0 h 76"/>
                  <a:gd name="T12" fmla="*/ 14 w 60"/>
                  <a:gd name="T13" fmla="*/ 2 h 76"/>
                  <a:gd name="T14" fmla="*/ 10 w 60"/>
                  <a:gd name="T15" fmla="*/ 4 h 76"/>
                  <a:gd name="T16" fmla="*/ 6 w 60"/>
                  <a:gd name="T17" fmla="*/ 8 h 76"/>
                  <a:gd name="T18" fmla="*/ 2 w 60"/>
                  <a:gd name="T19" fmla="*/ 10 h 76"/>
                  <a:gd name="T20" fmla="*/ 0 w 60"/>
                  <a:gd name="T21" fmla="*/ 14 h 76"/>
                  <a:gd name="T22" fmla="*/ 2 w 60"/>
                  <a:gd name="T23" fmla="*/ 18 h 76"/>
                  <a:gd name="T24" fmla="*/ 6 w 60"/>
                  <a:gd name="T25" fmla="*/ 20 h 76"/>
                  <a:gd name="T26" fmla="*/ 8 w 60"/>
                  <a:gd name="T27" fmla="*/ 18 h 76"/>
                  <a:gd name="T28" fmla="*/ 12 w 60"/>
                  <a:gd name="T29" fmla="*/ 24 h 76"/>
                  <a:gd name="T30" fmla="*/ 16 w 60"/>
                  <a:gd name="T31" fmla="*/ 28 h 76"/>
                  <a:gd name="T32" fmla="*/ 22 w 60"/>
                  <a:gd name="T33" fmla="*/ 36 h 76"/>
                  <a:gd name="T34" fmla="*/ 24 w 60"/>
                  <a:gd name="T35" fmla="*/ 40 h 76"/>
                  <a:gd name="T36" fmla="*/ 26 w 60"/>
                  <a:gd name="T37" fmla="*/ 42 h 76"/>
                  <a:gd name="T38" fmla="*/ 30 w 60"/>
                  <a:gd name="T39" fmla="*/ 44 h 76"/>
                  <a:gd name="T40" fmla="*/ 30 w 60"/>
                  <a:gd name="T41" fmla="*/ 46 h 76"/>
                  <a:gd name="T42" fmla="*/ 30 w 60"/>
                  <a:gd name="T43" fmla="*/ 48 h 76"/>
                  <a:gd name="T44" fmla="*/ 32 w 60"/>
                  <a:gd name="T45" fmla="*/ 48 h 76"/>
                  <a:gd name="T46" fmla="*/ 34 w 60"/>
                  <a:gd name="T47" fmla="*/ 52 h 76"/>
                  <a:gd name="T48" fmla="*/ 36 w 60"/>
                  <a:gd name="T49" fmla="*/ 56 h 76"/>
                  <a:gd name="T50" fmla="*/ 38 w 60"/>
                  <a:gd name="T51" fmla="*/ 56 h 76"/>
                  <a:gd name="T52" fmla="*/ 40 w 60"/>
                  <a:gd name="T53" fmla="*/ 60 h 76"/>
                  <a:gd name="T54" fmla="*/ 40 w 60"/>
                  <a:gd name="T55" fmla="*/ 62 h 76"/>
                  <a:gd name="T56" fmla="*/ 44 w 60"/>
                  <a:gd name="T57" fmla="*/ 66 h 76"/>
                  <a:gd name="T58" fmla="*/ 46 w 60"/>
                  <a:gd name="T59" fmla="*/ 66 h 76"/>
                  <a:gd name="T60" fmla="*/ 48 w 60"/>
                  <a:gd name="T61" fmla="*/ 70 h 76"/>
                  <a:gd name="T62" fmla="*/ 48 w 60"/>
                  <a:gd name="T63" fmla="*/ 72 h 76"/>
                  <a:gd name="T64" fmla="*/ 50 w 60"/>
                  <a:gd name="T65" fmla="*/ 72 h 76"/>
                  <a:gd name="T66" fmla="*/ 54 w 60"/>
                  <a:gd name="T67" fmla="*/ 74 h 76"/>
                  <a:gd name="T68" fmla="*/ 56 w 60"/>
                  <a:gd name="T69" fmla="*/ 74 h 76"/>
                  <a:gd name="T70" fmla="*/ 60 w 60"/>
                  <a:gd name="T71" fmla="*/ 74 h 76"/>
                  <a:gd name="T72" fmla="*/ 58 w 60"/>
                  <a:gd name="T73" fmla="*/ 70 h 76"/>
                  <a:gd name="T74" fmla="*/ 58 w 60"/>
                  <a:gd name="T75" fmla="*/ 64 h 76"/>
                  <a:gd name="T76" fmla="*/ 56 w 60"/>
                  <a:gd name="T77" fmla="*/ 62 h 76"/>
                  <a:gd name="T78" fmla="*/ 54 w 60"/>
                  <a:gd name="T79" fmla="*/ 58 h 76"/>
                  <a:gd name="T80" fmla="*/ 52 w 60"/>
                  <a:gd name="T81" fmla="*/ 56 h 76"/>
                  <a:gd name="T82" fmla="*/ 50 w 60"/>
                  <a:gd name="T83" fmla="*/ 54 h 76"/>
                  <a:gd name="T84" fmla="*/ 50 w 60"/>
                  <a:gd name="T85" fmla="*/ 50 h 76"/>
                  <a:gd name="T86" fmla="*/ 48 w 60"/>
                  <a:gd name="T87" fmla="*/ 48 h 76"/>
                  <a:gd name="T88" fmla="*/ 46 w 60"/>
                  <a:gd name="T89" fmla="*/ 46 h 76"/>
                  <a:gd name="T90" fmla="*/ 44 w 60"/>
                  <a:gd name="T91" fmla="*/ 44 h 76"/>
                  <a:gd name="T92" fmla="*/ 44 w 60"/>
                  <a:gd name="T93" fmla="*/ 40 h 76"/>
                  <a:gd name="T94" fmla="*/ 40 w 60"/>
                  <a:gd name="T95" fmla="*/ 40 h 76"/>
                  <a:gd name="T96" fmla="*/ 40 w 60"/>
                  <a:gd name="T97" fmla="*/ 38 h 76"/>
                  <a:gd name="T98" fmla="*/ 40 w 60"/>
                  <a:gd name="T99" fmla="*/ 36 h 76"/>
                  <a:gd name="T100" fmla="*/ 36 w 60"/>
                  <a:gd name="T101" fmla="*/ 34 h 76"/>
                  <a:gd name="T102" fmla="*/ 36 w 60"/>
                  <a:gd name="T103" fmla="*/ 32 h 76"/>
                  <a:gd name="T104" fmla="*/ 34 w 60"/>
                  <a:gd name="T105" fmla="*/ 28 h 76"/>
                  <a:gd name="T106" fmla="*/ 30 w 60"/>
                  <a:gd name="T107"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76">
                    <a:moveTo>
                      <a:pt x="30" y="24"/>
                    </a:moveTo>
                    <a:lnTo>
                      <a:pt x="30" y="24"/>
                    </a:lnTo>
                    <a:lnTo>
                      <a:pt x="30" y="22"/>
                    </a:lnTo>
                    <a:lnTo>
                      <a:pt x="30" y="22"/>
                    </a:lnTo>
                    <a:lnTo>
                      <a:pt x="28" y="20"/>
                    </a:lnTo>
                    <a:lnTo>
                      <a:pt x="28" y="20"/>
                    </a:lnTo>
                    <a:lnTo>
                      <a:pt x="28" y="18"/>
                    </a:lnTo>
                    <a:lnTo>
                      <a:pt x="26" y="18"/>
                    </a:lnTo>
                    <a:lnTo>
                      <a:pt x="26" y="18"/>
                    </a:lnTo>
                    <a:lnTo>
                      <a:pt x="26" y="16"/>
                    </a:lnTo>
                    <a:lnTo>
                      <a:pt x="24" y="14"/>
                    </a:lnTo>
                    <a:lnTo>
                      <a:pt x="22" y="12"/>
                    </a:lnTo>
                    <a:lnTo>
                      <a:pt x="22" y="10"/>
                    </a:lnTo>
                    <a:lnTo>
                      <a:pt x="20" y="10"/>
                    </a:lnTo>
                    <a:lnTo>
                      <a:pt x="20" y="10"/>
                    </a:lnTo>
                    <a:lnTo>
                      <a:pt x="20" y="8"/>
                    </a:lnTo>
                    <a:lnTo>
                      <a:pt x="20" y="8"/>
                    </a:lnTo>
                    <a:lnTo>
                      <a:pt x="22" y="8"/>
                    </a:lnTo>
                    <a:lnTo>
                      <a:pt x="22" y="6"/>
                    </a:lnTo>
                    <a:lnTo>
                      <a:pt x="22" y="6"/>
                    </a:lnTo>
                    <a:lnTo>
                      <a:pt x="24" y="6"/>
                    </a:lnTo>
                    <a:lnTo>
                      <a:pt x="24" y="6"/>
                    </a:lnTo>
                    <a:lnTo>
                      <a:pt x="24" y="6"/>
                    </a:lnTo>
                    <a:lnTo>
                      <a:pt x="24" y="4"/>
                    </a:lnTo>
                    <a:lnTo>
                      <a:pt x="24" y="4"/>
                    </a:lnTo>
                    <a:lnTo>
                      <a:pt x="24" y="4"/>
                    </a:lnTo>
                    <a:lnTo>
                      <a:pt x="22" y="4"/>
                    </a:lnTo>
                    <a:lnTo>
                      <a:pt x="22" y="2"/>
                    </a:lnTo>
                    <a:lnTo>
                      <a:pt x="22" y="2"/>
                    </a:lnTo>
                    <a:lnTo>
                      <a:pt x="22" y="2"/>
                    </a:lnTo>
                    <a:lnTo>
                      <a:pt x="22" y="0"/>
                    </a:lnTo>
                    <a:lnTo>
                      <a:pt x="20" y="0"/>
                    </a:lnTo>
                    <a:lnTo>
                      <a:pt x="20" y="0"/>
                    </a:lnTo>
                    <a:lnTo>
                      <a:pt x="20" y="0"/>
                    </a:lnTo>
                    <a:lnTo>
                      <a:pt x="18" y="0"/>
                    </a:lnTo>
                    <a:lnTo>
                      <a:pt x="18" y="0"/>
                    </a:lnTo>
                    <a:lnTo>
                      <a:pt x="18" y="0"/>
                    </a:lnTo>
                    <a:lnTo>
                      <a:pt x="16" y="0"/>
                    </a:lnTo>
                    <a:lnTo>
                      <a:pt x="16" y="0"/>
                    </a:lnTo>
                    <a:lnTo>
                      <a:pt x="16" y="0"/>
                    </a:lnTo>
                    <a:lnTo>
                      <a:pt x="14" y="0"/>
                    </a:lnTo>
                    <a:lnTo>
                      <a:pt x="14" y="2"/>
                    </a:lnTo>
                    <a:lnTo>
                      <a:pt x="12" y="2"/>
                    </a:lnTo>
                    <a:lnTo>
                      <a:pt x="12" y="2"/>
                    </a:lnTo>
                    <a:lnTo>
                      <a:pt x="12" y="2"/>
                    </a:lnTo>
                    <a:lnTo>
                      <a:pt x="12" y="4"/>
                    </a:lnTo>
                    <a:lnTo>
                      <a:pt x="10" y="4"/>
                    </a:lnTo>
                    <a:lnTo>
                      <a:pt x="10" y="4"/>
                    </a:lnTo>
                    <a:lnTo>
                      <a:pt x="10" y="6"/>
                    </a:lnTo>
                    <a:lnTo>
                      <a:pt x="8" y="6"/>
                    </a:lnTo>
                    <a:lnTo>
                      <a:pt x="8" y="6"/>
                    </a:lnTo>
                    <a:lnTo>
                      <a:pt x="8" y="6"/>
                    </a:lnTo>
                    <a:lnTo>
                      <a:pt x="6" y="6"/>
                    </a:lnTo>
                    <a:lnTo>
                      <a:pt x="6" y="8"/>
                    </a:lnTo>
                    <a:lnTo>
                      <a:pt x="4" y="8"/>
                    </a:lnTo>
                    <a:lnTo>
                      <a:pt x="4" y="8"/>
                    </a:lnTo>
                    <a:lnTo>
                      <a:pt x="4" y="8"/>
                    </a:lnTo>
                    <a:lnTo>
                      <a:pt x="2" y="10"/>
                    </a:lnTo>
                    <a:lnTo>
                      <a:pt x="2" y="10"/>
                    </a:lnTo>
                    <a:lnTo>
                      <a:pt x="2" y="10"/>
                    </a:lnTo>
                    <a:lnTo>
                      <a:pt x="0" y="10"/>
                    </a:lnTo>
                    <a:lnTo>
                      <a:pt x="0" y="12"/>
                    </a:lnTo>
                    <a:lnTo>
                      <a:pt x="0" y="12"/>
                    </a:lnTo>
                    <a:lnTo>
                      <a:pt x="0" y="12"/>
                    </a:lnTo>
                    <a:lnTo>
                      <a:pt x="0" y="14"/>
                    </a:lnTo>
                    <a:lnTo>
                      <a:pt x="0" y="14"/>
                    </a:lnTo>
                    <a:lnTo>
                      <a:pt x="0" y="14"/>
                    </a:lnTo>
                    <a:lnTo>
                      <a:pt x="0" y="16"/>
                    </a:lnTo>
                    <a:lnTo>
                      <a:pt x="2" y="16"/>
                    </a:lnTo>
                    <a:lnTo>
                      <a:pt x="2" y="18"/>
                    </a:lnTo>
                    <a:lnTo>
                      <a:pt x="2" y="18"/>
                    </a:lnTo>
                    <a:lnTo>
                      <a:pt x="2" y="18"/>
                    </a:lnTo>
                    <a:lnTo>
                      <a:pt x="4" y="18"/>
                    </a:lnTo>
                    <a:lnTo>
                      <a:pt x="2" y="18"/>
                    </a:lnTo>
                    <a:lnTo>
                      <a:pt x="4" y="20"/>
                    </a:lnTo>
                    <a:lnTo>
                      <a:pt x="4" y="20"/>
                    </a:lnTo>
                    <a:lnTo>
                      <a:pt x="6" y="20"/>
                    </a:lnTo>
                    <a:lnTo>
                      <a:pt x="6" y="20"/>
                    </a:lnTo>
                    <a:lnTo>
                      <a:pt x="6" y="20"/>
                    </a:lnTo>
                    <a:lnTo>
                      <a:pt x="6" y="18"/>
                    </a:lnTo>
                    <a:lnTo>
                      <a:pt x="8" y="18"/>
                    </a:lnTo>
                    <a:lnTo>
                      <a:pt x="8" y="18"/>
                    </a:lnTo>
                    <a:lnTo>
                      <a:pt x="8" y="18"/>
                    </a:lnTo>
                    <a:lnTo>
                      <a:pt x="8" y="18"/>
                    </a:lnTo>
                    <a:lnTo>
                      <a:pt x="10" y="18"/>
                    </a:lnTo>
                    <a:lnTo>
                      <a:pt x="10" y="20"/>
                    </a:lnTo>
                    <a:lnTo>
                      <a:pt x="10" y="20"/>
                    </a:lnTo>
                    <a:lnTo>
                      <a:pt x="12" y="22"/>
                    </a:lnTo>
                    <a:lnTo>
                      <a:pt x="12" y="22"/>
                    </a:lnTo>
                    <a:lnTo>
                      <a:pt x="12" y="24"/>
                    </a:lnTo>
                    <a:lnTo>
                      <a:pt x="14" y="24"/>
                    </a:lnTo>
                    <a:lnTo>
                      <a:pt x="14" y="24"/>
                    </a:lnTo>
                    <a:lnTo>
                      <a:pt x="14" y="26"/>
                    </a:lnTo>
                    <a:lnTo>
                      <a:pt x="14" y="26"/>
                    </a:lnTo>
                    <a:lnTo>
                      <a:pt x="16" y="26"/>
                    </a:lnTo>
                    <a:lnTo>
                      <a:pt x="16" y="28"/>
                    </a:lnTo>
                    <a:lnTo>
                      <a:pt x="18" y="30"/>
                    </a:lnTo>
                    <a:lnTo>
                      <a:pt x="20" y="32"/>
                    </a:lnTo>
                    <a:lnTo>
                      <a:pt x="20" y="34"/>
                    </a:lnTo>
                    <a:lnTo>
                      <a:pt x="20" y="34"/>
                    </a:lnTo>
                    <a:lnTo>
                      <a:pt x="22" y="34"/>
                    </a:lnTo>
                    <a:lnTo>
                      <a:pt x="22" y="36"/>
                    </a:lnTo>
                    <a:lnTo>
                      <a:pt x="22" y="36"/>
                    </a:lnTo>
                    <a:lnTo>
                      <a:pt x="22" y="38"/>
                    </a:lnTo>
                    <a:lnTo>
                      <a:pt x="24" y="38"/>
                    </a:lnTo>
                    <a:lnTo>
                      <a:pt x="24" y="38"/>
                    </a:lnTo>
                    <a:lnTo>
                      <a:pt x="24" y="38"/>
                    </a:lnTo>
                    <a:lnTo>
                      <a:pt x="24" y="40"/>
                    </a:lnTo>
                    <a:lnTo>
                      <a:pt x="24" y="38"/>
                    </a:lnTo>
                    <a:lnTo>
                      <a:pt x="26" y="38"/>
                    </a:lnTo>
                    <a:lnTo>
                      <a:pt x="26" y="38"/>
                    </a:lnTo>
                    <a:lnTo>
                      <a:pt x="26" y="40"/>
                    </a:lnTo>
                    <a:lnTo>
                      <a:pt x="26" y="40"/>
                    </a:lnTo>
                    <a:lnTo>
                      <a:pt x="26" y="42"/>
                    </a:lnTo>
                    <a:lnTo>
                      <a:pt x="26" y="42"/>
                    </a:lnTo>
                    <a:lnTo>
                      <a:pt x="28" y="42"/>
                    </a:lnTo>
                    <a:lnTo>
                      <a:pt x="28" y="42"/>
                    </a:lnTo>
                    <a:lnTo>
                      <a:pt x="30" y="42"/>
                    </a:lnTo>
                    <a:lnTo>
                      <a:pt x="28" y="44"/>
                    </a:lnTo>
                    <a:lnTo>
                      <a:pt x="30" y="44"/>
                    </a:lnTo>
                    <a:lnTo>
                      <a:pt x="28" y="44"/>
                    </a:lnTo>
                    <a:lnTo>
                      <a:pt x="28" y="44"/>
                    </a:lnTo>
                    <a:lnTo>
                      <a:pt x="28" y="46"/>
                    </a:lnTo>
                    <a:lnTo>
                      <a:pt x="30" y="46"/>
                    </a:lnTo>
                    <a:lnTo>
                      <a:pt x="30" y="46"/>
                    </a:lnTo>
                    <a:lnTo>
                      <a:pt x="30" y="46"/>
                    </a:lnTo>
                    <a:lnTo>
                      <a:pt x="30" y="46"/>
                    </a:lnTo>
                    <a:lnTo>
                      <a:pt x="32" y="46"/>
                    </a:lnTo>
                    <a:lnTo>
                      <a:pt x="32" y="46"/>
                    </a:lnTo>
                    <a:lnTo>
                      <a:pt x="30" y="46"/>
                    </a:lnTo>
                    <a:lnTo>
                      <a:pt x="30" y="48"/>
                    </a:lnTo>
                    <a:lnTo>
                      <a:pt x="30" y="48"/>
                    </a:lnTo>
                    <a:lnTo>
                      <a:pt x="32" y="48"/>
                    </a:lnTo>
                    <a:lnTo>
                      <a:pt x="32" y="50"/>
                    </a:lnTo>
                    <a:lnTo>
                      <a:pt x="32" y="50"/>
                    </a:lnTo>
                    <a:lnTo>
                      <a:pt x="32" y="48"/>
                    </a:lnTo>
                    <a:lnTo>
                      <a:pt x="32" y="50"/>
                    </a:lnTo>
                    <a:lnTo>
                      <a:pt x="32" y="48"/>
                    </a:lnTo>
                    <a:lnTo>
                      <a:pt x="34" y="48"/>
                    </a:lnTo>
                    <a:lnTo>
                      <a:pt x="34" y="50"/>
                    </a:lnTo>
                    <a:lnTo>
                      <a:pt x="34" y="50"/>
                    </a:lnTo>
                    <a:lnTo>
                      <a:pt x="34" y="52"/>
                    </a:lnTo>
                    <a:lnTo>
                      <a:pt x="34" y="52"/>
                    </a:lnTo>
                    <a:lnTo>
                      <a:pt x="34" y="52"/>
                    </a:lnTo>
                    <a:lnTo>
                      <a:pt x="36" y="52"/>
                    </a:lnTo>
                    <a:lnTo>
                      <a:pt x="36" y="52"/>
                    </a:lnTo>
                    <a:lnTo>
                      <a:pt x="36" y="54"/>
                    </a:lnTo>
                    <a:lnTo>
                      <a:pt x="36" y="54"/>
                    </a:lnTo>
                    <a:lnTo>
                      <a:pt x="36" y="54"/>
                    </a:lnTo>
                    <a:lnTo>
                      <a:pt x="36" y="56"/>
                    </a:lnTo>
                    <a:lnTo>
                      <a:pt x="36" y="56"/>
                    </a:lnTo>
                    <a:lnTo>
                      <a:pt x="36" y="56"/>
                    </a:lnTo>
                    <a:lnTo>
                      <a:pt x="36" y="56"/>
                    </a:lnTo>
                    <a:lnTo>
                      <a:pt x="38" y="56"/>
                    </a:lnTo>
                    <a:lnTo>
                      <a:pt x="38" y="56"/>
                    </a:lnTo>
                    <a:lnTo>
                      <a:pt x="38" y="56"/>
                    </a:lnTo>
                    <a:lnTo>
                      <a:pt x="38" y="56"/>
                    </a:lnTo>
                    <a:lnTo>
                      <a:pt x="38" y="58"/>
                    </a:lnTo>
                    <a:lnTo>
                      <a:pt x="38" y="58"/>
                    </a:lnTo>
                    <a:lnTo>
                      <a:pt x="38" y="60"/>
                    </a:lnTo>
                    <a:lnTo>
                      <a:pt x="40" y="60"/>
                    </a:lnTo>
                    <a:lnTo>
                      <a:pt x="40" y="60"/>
                    </a:lnTo>
                    <a:lnTo>
                      <a:pt x="42" y="60"/>
                    </a:lnTo>
                    <a:lnTo>
                      <a:pt x="40" y="60"/>
                    </a:lnTo>
                    <a:lnTo>
                      <a:pt x="42" y="60"/>
                    </a:lnTo>
                    <a:lnTo>
                      <a:pt x="40" y="60"/>
                    </a:lnTo>
                    <a:lnTo>
                      <a:pt x="40" y="62"/>
                    </a:lnTo>
                    <a:lnTo>
                      <a:pt x="40" y="62"/>
                    </a:lnTo>
                    <a:lnTo>
                      <a:pt x="42" y="62"/>
                    </a:lnTo>
                    <a:lnTo>
                      <a:pt x="42" y="62"/>
                    </a:lnTo>
                    <a:lnTo>
                      <a:pt x="44" y="62"/>
                    </a:lnTo>
                    <a:lnTo>
                      <a:pt x="44" y="64"/>
                    </a:lnTo>
                    <a:lnTo>
                      <a:pt x="44" y="64"/>
                    </a:lnTo>
                    <a:lnTo>
                      <a:pt x="44" y="66"/>
                    </a:lnTo>
                    <a:lnTo>
                      <a:pt x="42" y="66"/>
                    </a:lnTo>
                    <a:lnTo>
                      <a:pt x="44" y="66"/>
                    </a:lnTo>
                    <a:lnTo>
                      <a:pt x="44" y="66"/>
                    </a:lnTo>
                    <a:lnTo>
                      <a:pt x="46" y="66"/>
                    </a:lnTo>
                    <a:lnTo>
                      <a:pt x="46" y="66"/>
                    </a:lnTo>
                    <a:lnTo>
                      <a:pt x="46" y="66"/>
                    </a:lnTo>
                    <a:lnTo>
                      <a:pt x="46" y="68"/>
                    </a:lnTo>
                    <a:lnTo>
                      <a:pt x="46" y="68"/>
                    </a:lnTo>
                    <a:lnTo>
                      <a:pt x="46" y="68"/>
                    </a:lnTo>
                    <a:lnTo>
                      <a:pt x="46" y="70"/>
                    </a:lnTo>
                    <a:lnTo>
                      <a:pt x="46" y="70"/>
                    </a:lnTo>
                    <a:lnTo>
                      <a:pt x="48" y="70"/>
                    </a:lnTo>
                    <a:lnTo>
                      <a:pt x="48" y="70"/>
                    </a:lnTo>
                    <a:lnTo>
                      <a:pt x="48" y="70"/>
                    </a:lnTo>
                    <a:lnTo>
                      <a:pt x="48" y="70"/>
                    </a:lnTo>
                    <a:lnTo>
                      <a:pt x="48" y="70"/>
                    </a:lnTo>
                    <a:lnTo>
                      <a:pt x="48" y="70"/>
                    </a:lnTo>
                    <a:lnTo>
                      <a:pt x="48" y="72"/>
                    </a:lnTo>
                    <a:lnTo>
                      <a:pt x="48" y="72"/>
                    </a:lnTo>
                    <a:lnTo>
                      <a:pt x="50" y="72"/>
                    </a:lnTo>
                    <a:lnTo>
                      <a:pt x="50" y="72"/>
                    </a:lnTo>
                    <a:lnTo>
                      <a:pt x="50" y="72"/>
                    </a:lnTo>
                    <a:lnTo>
                      <a:pt x="50" y="72"/>
                    </a:lnTo>
                    <a:lnTo>
                      <a:pt x="50" y="72"/>
                    </a:lnTo>
                    <a:lnTo>
                      <a:pt x="52" y="72"/>
                    </a:lnTo>
                    <a:lnTo>
                      <a:pt x="52" y="72"/>
                    </a:lnTo>
                    <a:lnTo>
                      <a:pt x="52" y="74"/>
                    </a:lnTo>
                    <a:lnTo>
                      <a:pt x="52" y="74"/>
                    </a:lnTo>
                    <a:lnTo>
                      <a:pt x="54" y="74"/>
                    </a:lnTo>
                    <a:lnTo>
                      <a:pt x="54" y="74"/>
                    </a:lnTo>
                    <a:lnTo>
                      <a:pt x="54" y="72"/>
                    </a:lnTo>
                    <a:lnTo>
                      <a:pt x="54" y="74"/>
                    </a:lnTo>
                    <a:lnTo>
                      <a:pt x="56" y="74"/>
                    </a:lnTo>
                    <a:lnTo>
                      <a:pt x="56" y="74"/>
                    </a:lnTo>
                    <a:lnTo>
                      <a:pt x="56" y="74"/>
                    </a:lnTo>
                    <a:lnTo>
                      <a:pt x="56" y="74"/>
                    </a:lnTo>
                    <a:lnTo>
                      <a:pt x="56" y="76"/>
                    </a:lnTo>
                    <a:lnTo>
                      <a:pt x="56" y="76"/>
                    </a:lnTo>
                    <a:lnTo>
                      <a:pt x="58" y="76"/>
                    </a:lnTo>
                    <a:lnTo>
                      <a:pt x="58" y="76"/>
                    </a:lnTo>
                    <a:lnTo>
                      <a:pt x="58" y="74"/>
                    </a:lnTo>
                    <a:lnTo>
                      <a:pt x="60" y="74"/>
                    </a:lnTo>
                    <a:lnTo>
                      <a:pt x="60" y="74"/>
                    </a:lnTo>
                    <a:lnTo>
                      <a:pt x="60" y="72"/>
                    </a:lnTo>
                    <a:lnTo>
                      <a:pt x="60" y="72"/>
                    </a:lnTo>
                    <a:lnTo>
                      <a:pt x="60" y="70"/>
                    </a:lnTo>
                    <a:lnTo>
                      <a:pt x="58" y="70"/>
                    </a:lnTo>
                    <a:lnTo>
                      <a:pt x="58" y="70"/>
                    </a:lnTo>
                    <a:lnTo>
                      <a:pt x="58" y="68"/>
                    </a:lnTo>
                    <a:lnTo>
                      <a:pt x="58" y="68"/>
                    </a:lnTo>
                    <a:lnTo>
                      <a:pt x="58" y="66"/>
                    </a:lnTo>
                    <a:lnTo>
                      <a:pt x="60" y="66"/>
                    </a:lnTo>
                    <a:lnTo>
                      <a:pt x="58" y="66"/>
                    </a:lnTo>
                    <a:lnTo>
                      <a:pt x="58" y="64"/>
                    </a:lnTo>
                    <a:lnTo>
                      <a:pt x="58" y="64"/>
                    </a:lnTo>
                    <a:lnTo>
                      <a:pt x="58" y="64"/>
                    </a:lnTo>
                    <a:lnTo>
                      <a:pt x="58" y="62"/>
                    </a:lnTo>
                    <a:lnTo>
                      <a:pt x="58" y="62"/>
                    </a:lnTo>
                    <a:lnTo>
                      <a:pt x="56" y="62"/>
                    </a:lnTo>
                    <a:lnTo>
                      <a:pt x="56" y="62"/>
                    </a:lnTo>
                    <a:lnTo>
                      <a:pt x="56" y="60"/>
                    </a:lnTo>
                    <a:lnTo>
                      <a:pt x="56" y="60"/>
                    </a:lnTo>
                    <a:lnTo>
                      <a:pt x="56" y="58"/>
                    </a:lnTo>
                    <a:lnTo>
                      <a:pt x="56" y="58"/>
                    </a:lnTo>
                    <a:lnTo>
                      <a:pt x="54" y="58"/>
                    </a:lnTo>
                    <a:lnTo>
                      <a:pt x="54" y="58"/>
                    </a:lnTo>
                    <a:lnTo>
                      <a:pt x="54" y="58"/>
                    </a:lnTo>
                    <a:lnTo>
                      <a:pt x="54" y="58"/>
                    </a:lnTo>
                    <a:lnTo>
                      <a:pt x="54" y="58"/>
                    </a:lnTo>
                    <a:lnTo>
                      <a:pt x="54" y="58"/>
                    </a:lnTo>
                    <a:lnTo>
                      <a:pt x="52" y="58"/>
                    </a:lnTo>
                    <a:lnTo>
                      <a:pt x="52" y="56"/>
                    </a:lnTo>
                    <a:lnTo>
                      <a:pt x="54" y="56"/>
                    </a:lnTo>
                    <a:lnTo>
                      <a:pt x="54" y="54"/>
                    </a:lnTo>
                    <a:lnTo>
                      <a:pt x="52" y="54"/>
                    </a:lnTo>
                    <a:lnTo>
                      <a:pt x="52" y="54"/>
                    </a:lnTo>
                    <a:lnTo>
                      <a:pt x="50" y="54"/>
                    </a:lnTo>
                    <a:lnTo>
                      <a:pt x="50" y="54"/>
                    </a:lnTo>
                    <a:lnTo>
                      <a:pt x="50" y="52"/>
                    </a:lnTo>
                    <a:lnTo>
                      <a:pt x="50" y="52"/>
                    </a:lnTo>
                    <a:lnTo>
                      <a:pt x="52" y="52"/>
                    </a:lnTo>
                    <a:lnTo>
                      <a:pt x="50" y="52"/>
                    </a:lnTo>
                    <a:lnTo>
                      <a:pt x="50" y="50"/>
                    </a:lnTo>
                    <a:lnTo>
                      <a:pt x="50" y="50"/>
                    </a:lnTo>
                    <a:lnTo>
                      <a:pt x="50" y="52"/>
                    </a:lnTo>
                    <a:lnTo>
                      <a:pt x="48" y="50"/>
                    </a:lnTo>
                    <a:lnTo>
                      <a:pt x="48" y="50"/>
                    </a:lnTo>
                    <a:lnTo>
                      <a:pt x="48" y="50"/>
                    </a:lnTo>
                    <a:lnTo>
                      <a:pt x="48" y="48"/>
                    </a:lnTo>
                    <a:lnTo>
                      <a:pt x="48" y="48"/>
                    </a:lnTo>
                    <a:lnTo>
                      <a:pt x="48" y="48"/>
                    </a:lnTo>
                    <a:lnTo>
                      <a:pt x="46" y="48"/>
                    </a:lnTo>
                    <a:lnTo>
                      <a:pt x="46" y="48"/>
                    </a:lnTo>
                    <a:lnTo>
                      <a:pt x="46" y="46"/>
                    </a:lnTo>
                    <a:lnTo>
                      <a:pt x="46" y="46"/>
                    </a:lnTo>
                    <a:lnTo>
                      <a:pt x="46" y="46"/>
                    </a:lnTo>
                    <a:lnTo>
                      <a:pt x="46" y="46"/>
                    </a:lnTo>
                    <a:lnTo>
                      <a:pt x="46" y="44"/>
                    </a:lnTo>
                    <a:lnTo>
                      <a:pt x="46" y="44"/>
                    </a:lnTo>
                    <a:lnTo>
                      <a:pt x="46" y="44"/>
                    </a:lnTo>
                    <a:lnTo>
                      <a:pt x="46" y="44"/>
                    </a:lnTo>
                    <a:lnTo>
                      <a:pt x="44" y="44"/>
                    </a:lnTo>
                    <a:lnTo>
                      <a:pt x="44" y="44"/>
                    </a:lnTo>
                    <a:lnTo>
                      <a:pt x="44" y="44"/>
                    </a:lnTo>
                    <a:lnTo>
                      <a:pt x="42" y="42"/>
                    </a:lnTo>
                    <a:lnTo>
                      <a:pt x="44" y="42"/>
                    </a:lnTo>
                    <a:lnTo>
                      <a:pt x="44" y="42"/>
                    </a:lnTo>
                    <a:lnTo>
                      <a:pt x="44" y="40"/>
                    </a:lnTo>
                    <a:lnTo>
                      <a:pt x="42" y="40"/>
                    </a:lnTo>
                    <a:lnTo>
                      <a:pt x="42" y="42"/>
                    </a:lnTo>
                    <a:lnTo>
                      <a:pt x="42" y="40"/>
                    </a:lnTo>
                    <a:lnTo>
                      <a:pt x="42" y="42"/>
                    </a:lnTo>
                    <a:lnTo>
                      <a:pt x="42" y="40"/>
                    </a:lnTo>
                    <a:lnTo>
                      <a:pt x="40" y="40"/>
                    </a:lnTo>
                    <a:lnTo>
                      <a:pt x="40" y="40"/>
                    </a:lnTo>
                    <a:lnTo>
                      <a:pt x="40" y="38"/>
                    </a:lnTo>
                    <a:lnTo>
                      <a:pt x="42" y="38"/>
                    </a:lnTo>
                    <a:lnTo>
                      <a:pt x="40" y="38"/>
                    </a:lnTo>
                    <a:lnTo>
                      <a:pt x="42" y="38"/>
                    </a:lnTo>
                    <a:lnTo>
                      <a:pt x="40" y="38"/>
                    </a:lnTo>
                    <a:lnTo>
                      <a:pt x="40" y="36"/>
                    </a:lnTo>
                    <a:lnTo>
                      <a:pt x="40" y="38"/>
                    </a:lnTo>
                    <a:lnTo>
                      <a:pt x="38" y="38"/>
                    </a:lnTo>
                    <a:lnTo>
                      <a:pt x="38" y="36"/>
                    </a:lnTo>
                    <a:lnTo>
                      <a:pt x="38" y="36"/>
                    </a:lnTo>
                    <a:lnTo>
                      <a:pt x="40" y="36"/>
                    </a:lnTo>
                    <a:lnTo>
                      <a:pt x="40" y="34"/>
                    </a:lnTo>
                    <a:lnTo>
                      <a:pt x="38" y="34"/>
                    </a:lnTo>
                    <a:lnTo>
                      <a:pt x="38" y="34"/>
                    </a:lnTo>
                    <a:lnTo>
                      <a:pt x="36" y="34"/>
                    </a:lnTo>
                    <a:lnTo>
                      <a:pt x="36" y="34"/>
                    </a:lnTo>
                    <a:lnTo>
                      <a:pt x="36" y="34"/>
                    </a:lnTo>
                    <a:lnTo>
                      <a:pt x="36" y="32"/>
                    </a:lnTo>
                    <a:lnTo>
                      <a:pt x="36" y="32"/>
                    </a:lnTo>
                    <a:lnTo>
                      <a:pt x="36" y="32"/>
                    </a:lnTo>
                    <a:lnTo>
                      <a:pt x="36" y="32"/>
                    </a:lnTo>
                    <a:lnTo>
                      <a:pt x="36" y="32"/>
                    </a:lnTo>
                    <a:lnTo>
                      <a:pt x="36" y="32"/>
                    </a:lnTo>
                    <a:lnTo>
                      <a:pt x="36" y="32"/>
                    </a:lnTo>
                    <a:lnTo>
                      <a:pt x="36" y="30"/>
                    </a:lnTo>
                    <a:lnTo>
                      <a:pt x="36" y="30"/>
                    </a:lnTo>
                    <a:lnTo>
                      <a:pt x="34" y="30"/>
                    </a:lnTo>
                    <a:lnTo>
                      <a:pt x="34" y="28"/>
                    </a:lnTo>
                    <a:lnTo>
                      <a:pt x="34" y="28"/>
                    </a:lnTo>
                    <a:lnTo>
                      <a:pt x="34" y="26"/>
                    </a:lnTo>
                    <a:lnTo>
                      <a:pt x="32" y="26"/>
                    </a:lnTo>
                    <a:lnTo>
                      <a:pt x="32" y="26"/>
                    </a:lnTo>
                    <a:lnTo>
                      <a:pt x="32" y="26"/>
                    </a:lnTo>
                    <a:lnTo>
                      <a:pt x="32" y="24"/>
                    </a:lnTo>
                    <a:lnTo>
                      <a:pt x="30" y="2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2" name="Group 255"/>
            <p:cNvGrpSpPr>
              <a:grpSpLocks/>
            </p:cNvGrpSpPr>
            <p:nvPr/>
          </p:nvGrpSpPr>
          <p:grpSpPr bwMode="auto">
            <a:xfrm>
              <a:off x="5243" y="1773"/>
              <a:ext cx="12" cy="10"/>
              <a:chOff x="5243" y="1773"/>
              <a:chExt cx="12" cy="10"/>
            </a:xfrm>
          </p:grpSpPr>
          <p:sp>
            <p:nvSpPr>
              <p:cNvPr id="946" name="Freeform 256"/>
              <p:cNvSpPr>
                <a:spLocks/>
              </p:cNvSpPr>
              <p:nvPr/>
            </p:nvSpPr>
            <p:spPr bwMode="auto">
              <a:xfrm>
                <a:off x="5243" y="1773"/>
                <a:ext cx="12" cy="10"/>
              </a:xfrm>
              <a:custGeom>
                <a:avLst/>
                <a:gdLst>
                  <a:gd name="T0" fmla="*/ 10 w 12"/>
                  <a:gd name="T1" fmla="*/ 0 h 10"/>
                  <a:gd name="T2" fmla="*/ 10 w 12"/>
                  <a:gd name="T3" fmla="*/ 0 h 10"/>
                  <a:gd name="T4" fmla="*/ 10 w 12"/>
                  <a:gd name="T5" fmla="*/ 0 h 10"/>
                  <a:gd name="T6" fmla="*/ 8 w 12"/>
                  <a:gd name="T7" fmla="*/ 0 h 10"/>
                  <a:gd name="T8" fmla="*/ 8 w 12"/>
                  <a:gd name="T9" fmla="*/ 0 h 10"/>
                  <a:gd name="T10" fmla="*/ 8 w 12"/>
                  <a:gd name="T11" fmla="*/ 0 h 10"/>
                  <a:gd name="T12" fmla="*/ 6 w 12"/>
                  <a:gd name="T13" fmla="*/ 0 h 10"/>
                  <a:gd name="T14" fmla="*/ 6 w 12"/>
                  <a:gd name="T15" fmla="*/ 0 h 10"/>
                  <a:gd name="T16" fmla="*/ 4 w 12"/>
                  <a:gd name="T17" fmla="*/ 0 h 10"/>
                  <a:gd name="T18" fmla="*/ 4 w 12"/>
                  <a:gd name="T19" fmla="*/ 0 h 10"/>
                  <a:gd name="T20" fmla="*/ 4 w 12"/>
                  <a:gd name="T21" fmla="*/ 0 h 10"/>
                  <a:gd name="T22" fmla="*/ 2 w 12"/>
                  <a:gd name="T23" fmla="*/ 0 h 10"/>
                  <a:gd name="T24" fmla="*/ 2 w 12"/>
                  <a:gd name="T25" fmla="*/ 2 h 10"/>
                  <a:gd name="T26" fmla="*/ 2 w 12"/>
                  <a:gd name="T27" fmla="*/ 2 h 10"/>
                  <a:gd name="T28" fmla="*/ 2 w 12"/>
                  <a:gd name="T29" fmla="*/ 2 h 10"/>
                  <a:gd name="T30" fmla="*/ 0 w 12"/>
                  <a:gd name="T31" fmla="*/ 2 h 10"/>
                  <a:gd name="T32" fmla="*/ 0 w 12"/>
                  <a:gd name="T33" fmla="*/ 4 h 10"/>
                  <a:gd name="T34" fmla="*/ 0 w 12"/>
                  <a:gd name="T35" fmla="*/ 4 h 10"/>
                  <a:gd name="T36" fmla="*/ 0 w 12"/>
                  <a:gd name="T37" fmla="*/ 4 h 10"/>
                  <a:gd name="T38" fmla="*/ 0 w 12"/>
                  <a:gd name="T39" fmla="*/ 6 h 10"/>
                  <a:gd name="T40" fmla="*/ 0 w 12"/>
                  <a:gd name="T41" fmla="*/ 6 h 10"/>
                  <a:gd name="T42" fmla="*/ 0 w 12"/>
                  <a:gd name="T43" fmla="*/ 8 h 10"/>
                  <a:gd name="T44" fmla="*/ 2 w 12"/>
                  <a:gd name="T45" fmla="*/ 8 h 10"/>
                  <a:gd name="T46" fmla="*/ 2 w 12"/>
                  <a:gd name="T47" fmla="*/ 10 h 10"/>
                  <a:gd name="T48" fmla="*/ 2 w 12"/>
                  <a:gd name="T49" fmla="*/ 10 h 10"/>
                  <a:gd name="T50" fmla="*/ 4 w 12"/>
                  <a:gd name="T51" fmla="*/ 10 h 10"/>
                  <a:gd name="T52" fmla="*/ 4 w 12"/>
                  <a:gd name="T53" fmla="*/ 10 h 10"/>
                  <a:gd name="T54" fmla="*/ 4 w 12"/>
                  <a:gd name="T55" fmla="*/ 10 h 10"/>
                  <a:gd name="T56" fmla="*/ 6 w 12"/>
                  <a:gd name="T57" fmla="*/ 8 h 10"/>
                  <a:gd name="T58" fmla="*/ 6 w 12"/>
                  <a:gd name="T59" fmla="*/ 8 h 10"/>
                  <a:gd name="T60" fmla="*/ 6 w 12"/>
                  <a:gd name="T61" fmla="*/ 8 h 10"/>
                  <a:gd name="T62" fmla="*/ 8 w 12"/>
                  <a:gd name="T63" fmla="*/ 8 h 10"/>
                  <a:gd name="T64" fmla="*/ 8 w 12"/>
                  <a:gd name="T65" fmla="*/ 6 h 10"/>
                  <a:gd name="T66" fmla="*/ 10 w 12"/>
                  <a:gd name="T67" fmla="*/ 6 h 10"/>
                  <a:gd name="T68" fmla="*/ 10 w 12"/>
                  <a:gd name="T69" fmla="*/ 6 h 10"/>
                  <a:gd name="T70" fmla="*/ 10 w 12"/>
                  <a:gd name="T71" fmla="*/ 6 h 10"/>
                  <a:gd name="T72" fmla="*/ 10 w 12"/>
                  <a:gd name="T73" fmla="*/ 4 h 10"/>
                  <a:gd name="T74" fmla="*/ 12 w 12"/>
                  <a:gd name="T75" fmla="*/ 4 h 10"/>
                  <a:gd name="T76" fmla="*/ 10 w 12"/>
                  <a:gd name="T77" fmla="*/ 2 h 10"/>
                  <a:gd name="T78" fmla="*/ 10 w 12"/>
                  <a:gd name="T79" fmla="*/ 2 h 10"/>
                  <a:gd name="T80" fmla="*/ 10 w 12"/>
                  <a:gd name="T8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10">
                    <a:moveTo>
                      <a:pt x="10" y="0"/>
                    </a:moveTo>
                    <a:lnTo>
                      <a:pt x="10" y="0"/>
                    </a:lnTo>
                    <a:lnTo>
                      <a:pt x="10" y="0"/>
                    </a:lnTo>
                    <a:lnTo>
                      <a:pt x="8" y="0"/>
                    </a:lnTo>
                    <a:lnTo>
                      <a:pt x="8" y="0"/>
                    </a:lnTo>
                    <a:lnTo>
                      <a:pt x="8" y="0"/>
                    </a:lnTo>
                    <a:lnTo>
                      <a:pt x="6" y="0"/>
                    </a:lnTo>
                    <a:lnTo>
                      <a:pt x="6" y="0"/>
                    </a:lnTo>
                    <a:lnTo>
                      <a:pt x="4" y="0"/>
                    </a:lnTo>
                    <a:lnTo>
                      <a:pt x="4" y="0"/>
                    </a:lnTo>
                    <a:lnTo>
                      <a:pt x="4" y="0"/>
                    </a:lnTo>
                    <a:lnTo>
                      <a:pt x="2" y="0"/>
                    </a:lnTo>
                    <a:lnTo>
                      <a:pt x="2" y="2"/>
                    </a:lnTo>
                    <a:lnTo>
                      <a:pt x="2" y="2"/>
                    </a:lnTo>
                    <a:lnTo>
                      <a:pt x="2" y="2"/>
                    </a:lnTo>
                    <a:lnTo>
                      <a:pt x="0" y="2"/>
                    </a:lnTo>
                    <a:lnTo>
                      <a:pt x="0" y="4"/>
                    </a:lnTo>
                    <a:lnTo>
                      <a:pt x="0" y="4"/>
                    </a:lnTo>
                    <a:lnTo>
                      <a:pt x="0" y="4"/>
                    </a:lnTo>
                    <a:lnTo>
                      <a:pt x="0" y="6"/>
                    </a:lnTo>
                    <a:lnTo>
                      <a:pt x="0" y="6"/>
                    </a:lnTo>
                    <a:lnTo>
                      <a:pt x="0" y="8"/>
                    </a:lnTo>
                    <a:lnTo>
                      <a:pt x="2" y="8"/>
                    </a:lnTo>
                    <a:lnTo>
                      <a:pt x="2" y="10"/>
                    </a:lnTo>
                    <a:lnTo>
                      <a:pt x="2" y="10"/>
                    </a:lnTo>
                    <a:lnTo>
                      <a:pt x="4" y="10"/>
                    </a:lnTo>
                    <a:lnTo>
                      <a:pt x="4" y="10"/>
                    </a:lnTo>
                    <a:lnTo>
                      <a:pt x="4" y="10"/>
                    </a:lnTo>
                    <a:lnTo>
                      <a:pt x="6" y="8"/>
                    </a:lnTo>
                    <a:lnTo>
                      <a:pt x="6" y="8"/>
                    </a:lnTo>
                    <a:lnTo>
                      <a:pt x="6" y="8"/>
                    </a:lnTo>
                    <a:lnTo>
                      <a:pt x="8" y="8"/>
                    </a:lnTo>
                    <a:lnTo>
                      <a:pt x="8" y="6"/>
                    </a:lnTo>
                    <a:lnTo>
                      <a:pt x="10" y="6"/>
                    </a:lnTo>
                    <a:lnTo>
                      <a:pt x="10" y="6"/>
                    </a:lnTo>
                    <a:lnTo>
                      <a:pt x="10" y="6"/>
                    </a:lnTo>
                    <a:lnTo>
                      <a:pt x="10" y="4"/>
                    </a:lnTo>
                    <a:lnTo>
                      <a:pt x="12" y="4"/>
                    </a:lnTo>
                    <a:lnTo>
                      <a:pt x="10" y="2"/>
                    </a:lnTo>
                    <a:lnTo>
                      <a:pt x="10" y="2"/>
                    </a:lnTo>
                    <a:lnTo>
                      <a:pt x="1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7" name="Freeform 257"/>
              <p:cNvSpPr>
                <a:spLocks/>
              </p:cNvSpPr>
              <p:nvPr/>
            </p:nvSpPr>
            <p:spPr bwMode="auto">
              <a:xfrm>
                <a:off x="5243" y="1773"/>
                <a:ext cx="12" cy="10"/>
              </a:xfrm>
              <a:custGeom>
                <a:avLst/>
                <a:gdLst>
                  <a:gd name="T0" fmla="*/ 10 w 12"/>
                  <a:gd name="T1" fmla="*/ 0 h 10"/>
                  <a:gd name="T2" fmla="*/ 10 w 12"/>
                  <a:gd name="T3" fmla="*/ 0 h 10"/>
                  <a:gd name="T4" fmla="*/ 10 w 12"/>
                  <a:gd name="T5" fmla="*/ 0 h 10"/>
                  <a:gd name="T6" fmla="*/ 8 w 12"/>
                  <a:gd name="T7" fmla="*/ 0 h 10"/>
                  <a:gd name="T8" fmla="*/ 8 w 12"/>
                  <a:gd name="T9" fmla="*/ 0 h 10"/>
                  <a:gd name="T10" fmla="*/ 8 w 12"/>
                  <a:gd name="T11" fmla="*/ 0 h 10"/>
                  <a:gd name="T12" fmla="*/ 6 w 12"/>
                  <a:gd name="T13" fmla="*/ 0 h 10"/>
                  <a:gd name="T14" fmla="*/ 6 w 12"/>
                  <a:gd name="T15" fmla="*/ 0 h 10"/>
                  <a:gd name="T16" fmla="*/ 4 w 12"/>
                  <a:gd name="T17" fmla="*/ 0 h 10"/>
                  <a:gd name="T18" fmla="*/ 4 w 12"/>
                  <a:gd name="T19" fmla="*/ 0 h 10"/>
                  <a:gd name="T20" fmla="*/ 4 w 12"/>
                  <a:gd name="T21" fmla="*/ 0 h 10"/>
                  <a:gd name="T22" fmla="*/ 2 w 12"/>
                  <a:gd name="T23" fmla="*/ 0 h 10"/>
                  <a:gd name="T24" fmla="*/ 2 w 12"/>
                  <a:gd name="T25" fmla="*/ 2 h 10"/>
                  <a:gd name="T26" fmla="*/ 2 w 12"/>
                  <a:gd name="T27" fmla="*/ 2 h 10"/>
                  <a:gd name="T28" fmla="*/ 2 w 12"/>
                  <a:gd name="T29" fmla="*/ 2 h 10"/>
                  <a:gd name="T30" fmla="*/ 0 w 12"/>
                  <a:gd name="T31" fmla="*/ 2 h 10"/>
                  <a:gd name="T32" fmla="*/ 0 w 12"/>
                  <a:gd name="T33" fmla="*/ 4 h 10"/>
                  <a:gd name="T34" fmla="*/ 0 w 12"/>
                  <a:gd name="T35" fmla="*/ 4 h 10"/>
                  <a:gd name="T36" fmla="*/ 0 w 12"/>
                  <a:gd name="T37" fmla="*/ 4 h 10"/>
                  <a:gd name="T38" fmla="*/ 0 w 12"/>
                  <a:gd name="T39" fmla="*/ 6 h 10"/>
                  <a:gd name="T40" fmla="*/ 0 w 12"/>
                  <a:gd name="T41" fmla="*/ 6 h 10"/>
                  <a:gd name="T42" fmla="*/ 0 w 12"/>
                  <a:gd name="T43" fmla="*/ 8 h 10"/>
                  <a:gd name="T44" fmla="*/ 2 w 12"/>
                  <a:gd name="T45" fmla="*/ 8 h 10"/>
                  <a:gd name="T46" fmla="*/ 2 w 12"/>
                  <a:gd name="T47" fmla="*/ 10 h 10"/>
                  <a:gd name="T48" fmla="*/ 2 w 12"/>
                  <a:gd name="T49" fmla="*/ 10 h 10"/>
                  <a:gd name="T50" fmla="*/ 4 w 12"/>
                  <a:gd name="T51" fmla="*/ 10 h 10"/>
                  <a:gd name="T52" fmla="*/ 4 w 12"/>
                  <a:gd name="T53" fmla="*/ 10 h 10"/>
                  <a:gd name="T54" fmla="*/ 4 w 12"/>
                  <a:gd name="T55" fmla="*/ 10 h 10"/>
                  <a:gd name="T56" fmla="*/ 6 w 12"/>
                  <a:gd name="T57" fmla="*/ 8 h 10"/>
                  <a:gd name="T58" fmla="*/ 6 w 12"/>
                  <a:gd name="T59" fmla="*/ 8 h 10"/>
                  <a:gd name="T60" fmla="*/ 6 w 12"/>
                  <a:gd name="T61" fmla="*/ 8 h 10"/>
                  <a:gd name="T62" fmla="*/ 8 w 12"/>
                  <a:gd name="T63" fmla="*/ 8 h 10"/>
                  <a:gd name="T64" fmla="*/ 8 w 12"/>
                  <a:gd name="T65" fmla="*/ 6 h 10"/>
                  <a:gd name="T66" fmla="*/ 10 w 12"/>
                  <a:gd name="T67" fmla="*/ 6 h 10"/>
                  <a:gd name="T68" fmla="*/ 10 w 12"/>
                  <a:gd name="T69" fmla="*/ 6 h 10"/>
                  <a:gd name="T70" fmla="*/ 10 w 12"/>
                  <a:gd name="T71" fmla="*/ 6 h 10"/>
                  <a:gd name="T72" fmla="*/ 10 w 12"/>
                  <a:gd name="T73" fmla="*/ 4 h 10"/>
                  <a:gd name="T74" fmla="*/ 12 w 12"/>
                  <a:gd name="T75" fmla="*/ 4 h 10"/>
                  <a:gd name="T76" fmla="*/ 10 w 12"/>
                  <a:gd name="T77" fmla="*/ 2 h 10"/>
                  <a:gd name="T78" fmla="*/ 10 w 12"/>
                  <a:gd name="T79" fmla="*/ 2 h 10"/>
                  <a:gd name="T80" fmla="*/ 10 w 12"/>
                  <a:gd name="T8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10">
                    <a:moveTo>
                      <a:pt x="10" y="0"/>
                    </a:moveTo>
                    <a:lnTo>
                      <a:pt x="10" y="0"/>
                    </a:lnTo>
                    <a:lnTo>
                      <a:pt x="10" y="0"/>
                    </a:lnTo>
                    <a:lnTo>
                      <a:pt x="8" y="0"/>
                    </a:lnTo>
                    <a:lnTo>
                      <a:pt x="8" y="0"/>
                    </a:lnTo>
                    <a:lnTo>
                      <a:pt x="8" y="0"/>
                    </a:lnTo>
                    <a:lnTo>
                      <a:pt x="6" y="0"/>
                    </a:lnTo>
                    <a:lnTo>
                      <a:pt x="6" y="0"/>
                    </a:lnTo>
                    <a:lnTo>
                      <a:pt x="4" y="0"/>
                    </a:lnTo>
                    <a:lnTo>
                      <a:pt x="4" y="0"/>
                    </a:lnTo>
                    <a:lnTo>
                      <a:pt x="4" y="0"/>
                    </a:lnTo>
                    <a:lnTo>
                      <a:pt x="2" y="0"/>
                    </a:lnTo>
                    <a:lnTo>
                      <a:pt x="2" y="2"/>
                    </a:lnTo>
                    <a:lnTo>
                      <a:pt x="2" y="2"/>
                    </a:lnTo>
                    <a:lnTo>
                      <a:pt x="2" y="2"/>
                    </a:lnTo>
                    <a:lnTo>
                      <a:pt x="0" y="2"/>
                    </a:lnTo>
                    <a:lnTo>
                      <a:pt x="0" y="4"/>
                    </a:lnTo>
                    <a:lnTo>
                      <a:pt x="0" y="4"/>
                    </a:lnTo>
                    <a:lnTo>
                      <a:pt x="0" y="4"/>
                    </a:lnTo>
                    <a:lnTo>
                      <a:pt x="0" y="6"/>
                    </a:lnTo>
                    <a:lnTo>
                      <a:pt x="0" y="6"/>
                    </a:lnTo>
                    <a:lnTo>
                      <a:pt x="0" y="8"/>
                    </a:lnTo>
                    <a:lnTo>
                      <a:pt x="2" y="8"/>
                    </a:lnTo>
                    <a:lnTo>
                      <a:pt x="2" y="10"/>
                    </a:lnTo>
                    <a:lnTo>
                      <a:pt x="2" y="10"/>
                    </a:lnTo>
                    <a:lnTo>
                      <a:pt x="4" y="10"/>
                    </a:lnTo>
                    <a:lnTo>
                      <a:pt x="4" y="10"/>
                    </a:lnTo>
                    <a:lnTo>
                      <a:pt x="4" y="10"/>
                    </a:lnTo>
                    <a:lnTo>
                      <a:pt x="6" y="8"/>
                    </a:lnTo>
                    <a:lnTo>
                      <a:pt x="6" y="8"/>
                    </a:lnTo>
                    <a:lnTo>
                      <a:pt x="6" y="8"/>
                    </a:lnTo>
                    <a:lnTo>
                      <a:pt x="8" y="8"/>
                    </a:lnTo>
                    <a:lnTo>
                      <a:pt x="8" y="6"/>
                    </a:lnTo>
                    <a:lnTo>
                      <a:pt x="10" y="6"/>
                    </a:lnTo>
                    <a:lnTo>
                      <a:pt x="10" y="6"/>
                    </a:lnTo>
                    <a:lnTo>
                      <a:pt x="10" y="6"/>
                    </a:lnTo>
                    <a:lnTo>
                      <a:pt x="10" y="4"/>
                    </a:lnTo>
                    <a:lnTo>
                      <a:pt x="12" y="4"/>
                    </a:lnTo>
                    <a:lnTo>
                      <a:pt x="10" y="2"/>
                    </a:lnTo>
                    <a:lnTo>
                      <a:pt x="10" y="2"/>
                    </a:lnTo>
                    <a:lnTo>
                      <a:pt x="1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3" name="Group 258"/>
            <p:cNvGrpSpPr>
              <a:grpSpLocks/>
            </p:cNvGrpSpPr>
            <p:nvPr/>
          </p:nvGrpSpPr>
          <p:grpSpPr bwMode="auto">
            <a:xfrm>
              <a:off x="5251" y="1769"/>
              <a:ext cx="8" cy="8"/>
              <a:chOff x="5251" y="1769"/>
              <a:chExt cx="8" cy="8"/>
            </a:xfrm>
          </p:grpSpPr>
          <p:sp>
            <p:nvSpPr>
              <p:cNvPr id="944" name="Freeform 259"/>
              <p:cNvSpPr>
                <a:spLocks/>
              </p:cNvSpPr>
              <p:nvPr/>
            </p:nvSpPr>
            <p:spPr bwMode="auto">
              <a:xfrm>
                <a:off x="5251" y="1769"/>
                <a:ext cx="8" cy="8"/>
              </a:xfrm>
              <a:custGeom>
                <a:avLst/>
                <a:gdLst>
                  <a:gd name="T0" fmla="*/ 4 w 8"/>
                  <a:gd name="T1" fmla="*/ 0 h 8"/>
                  <a:gd name="T2" fmla="*/ 4 w 8"/>
                  <a:gd name="T3" fmla="*/ 0 h 8"/>
                  <a:gd name="T4" fmla="*/ 4 w 8"/>
                  <a:gd name="T5" fmla="*/ 0 h 8"/>
                  <a:gd name="T6" fmla="*/ 2 w 8"/>
                  <a:gd name="T7" fmla="*/ 0 h 8"/>
                  <a:gd name="T8" fmla="*/ 2 w 8"/>
                  <a:gd name="T9" fmla="*/ 0 h 8"/>
                  <a:gd name="T10" fmla="*/ 2 w 8"/>
                  <a:gd name="T11" fmla="*/ 0 h 8"/>
                  <a:gd name="T12" fmla="*/ 0 w 8"/>
                  <a:gd name="T13" fmla="*/ 0 h 8"/>
                  <a:gd name="T14" fmla="*/ 0 w 8"/>
                  <a:gd name="T15" fmla="*/ 0 h 8"/>
                  <a:gd name="T16" fmla="*/ 0 w 8"/>
                  <a:gd name="T17" fmla="*/ 2 h 8"/>
                  <a:gd name="T18" fmla="*/ 0 w 8"/>
                  <a:gd name="T19" fmla="*/ 2 h 8"/>
                  <a:gd name="T20" fmla="*/ 0 w 8"/>
                  <a:gd name="T21" fmla="*/ 4 h 8"/>
                  <a:gd name="T22" fmla="*/ 0 w 8"/>
                  <a:gd name="T23" fmla="*/ 4 h 8"/>
                  <a:gd name="T24" fmla="*/ 2 w 8"/>
                  <a:gd name="T25" fmla="*/ 6 h 8"/>
                  <a:gd name="T26" fmla="*/ 2 w 8"/>
                  <a:gd name="T27" fmla="*/ 8 h 8"/>
                  <a:gd name="T28" fmla="*/ 4 w 8"/>
                  <a:gd name="T29" fmla="*/ 8 h 8"/>
                  <a:gd name="T30" fmla="*/ 4 w 8"/>
                  <a:gd name="T31" fmla="*/ 6 h 8"/>
                  <a:gd name="T32" fmla="*/ 4 w 8"/>
                  <a:gd name="T33" fmla="*/ 6 h 8"/>
                  <a:gd name="T34" fmla="*/ 6 w 8"/>
                  <a:gd name="T35" fmla="*/ 6 h 8"/>
                  <a:gd name="T36" fmla="*/ 6 w 8"/>
                  <a:gd name="T37" fmla="*/ 6 h 8"/>
                  <a:gd name="T38" fmla="*/ 6 w 8"/>
                  <a:gd name="T39" fmla="*/ 6 h 8"/>
                  <a:gd name="T40" fmla="*/ 6 w 8"/>
                  <a:gd name="T41" fmla="*/ 4 h 8"/>
                  <a:gd name="T42" fmla="*/ 8 w 8"/>
                  <a:gd name="T43" fmla="*/ 4 h 8"/>
                  <a:gd name="T44" fmla="*/ 8 w 8"/>
                  <a:gd name="T45" fmla="*/ 4 h 8"/>
                  <a:gd name="T46" fmla="*/ 6 w 8"/>
                  <a:gd name="T47" fmla="*/ 4 h 8"/>
                  <a:gd name="T48" fmla="*/ 6 w 8"/>
                  <a:gd name="T49" fmla="*/ 2 h 8"/>
                  <a:gd name="T50" fmla="*/ 6 w 8"/>
                  <a:gd name="T51" fmla="*/ 2 h 8"/>
                  <a:gd name="T52" fmla="*/ 4 w 8"/>
                  <a:gd name="T5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8">
                    <a:moveTo>
                      <a:pt x="4" y="0"/>
                    </a:moveTo>
                    <a:lnTo>
                      <a:pt x="4" y="0"/>
                    </a:lnTo>
                    <a:lnTo>
                      <a:pt x="4" y="0"/>
                    </a:lnTo>
                    <a:lnTo>
                      <a:pt x="2" y="0"/>
                    </a:lnTo>
                    <a:lnTo>
                      <a:pt x="2" y="0"/>
                    </a:lnTo>
                    <a:lnTo>
                      <a:pt x="2" y="0"/>
                    </a:lnTo>
                    <a:lnTo>
                      <a:pt x="0" y="0"/>
                    </a:lnTo>
                    <a:lnTo>
                      <a:pt x="0" y="0"/>
                    </a:lnTo>
                    <a:lnTo>
                      <a:pt x="0" y="2"/>
                    </a:lnTo>
                    <a:lnTo>
                      <a:pt x="0" y="2"/>
                    </a:lnTo>
                    <a:lnTo>
                      <a:pt x="0" y="4"/>
                    </a:lnTo>
                    <a:lnTo>
                      <a:pt x="0" y="4"/>
                    </a:lnTo>
                    <a:lnTo>
                      <a:pt x="2" y="6"/>
                    </a:lnTo>
                    <a:lnTo>
                      <a:pt x="2" y="8"/>
                    </a:lnTo>
                    <a:lnTo>
                      <a:pt x="4" y="8"/>
                    </a:lnTo>
                    <a:lnTo>
                      <a:pt x="4" y="6"/>
                    </a:lnTo>
                    <a:lnTo>
                      <a:pt x="4" y="6"/>
                    </a:lnTo>
                    <a:lnTo>
                      <a:pt x="6" y="6"/>
                    </a:lnTo>
                    <a:lnTo>
                      <a:pt x="6" y="6"/>
                    </a:lnTo>
                    <a:lnTo>
                      <a:pt x="6" y="6"/>
                    </a:lnTo>
                    <a:lnTo>
                      <a:pt x="6" y="4"/>
                    </a:lnTo>
                    <a:lnTo>
                      <a:pt x="8" y="4"/>
                    </a:lnTo>
                    <a:lnTo>
                      <a:pt x="8" y="4"/>
                    </a:lnTo>
                    <a:lnTo>
                      <a:pt x="6" y="4"/>
                    </a:lnTo>
                    <a:lnTo>
                      <a:pt x="6" y="2"/>
                    </a:lnTo>
                    <a:lnTo>
                      <a:pt x="6" y="2"/>
                    </a:lnTo>
                    <a:lnTo>
                      <a:pt x="4" y="0"/>
                    </a:lnTo>
                    <a:close/>
                  </a:path>
                </a:pathLst>
              </a:custGeom>
              <a:solidFill>
                <a:srgbClr val="5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5" name="Freeform 260"/>
              <p:cNvSpPr>
                <a:spLocks/>
              </p:cNvSpPr>
              <p:nvPr/>
            </p:nvSpPr>
            <p:spPr bwMode="auto">
              <a:xfrm>
                <a:off x="5251" y="1769"/>
                <a:ext cx="8" cy="8"/>
              </a:xfrm>
              <a:custGeom>
                <a:avLst/>
                <a:gdLst>
                  <a:gd name="T0" fmla="*/ 4 w 8"/>
                  <a:gd name="T1" fmla="*/ 0 h 8"/>
                  <a:gd name="T2" fmla="*/ 4 w 8"/>
                  <a:gd name="T3" fmla="*/ 0 h 8"/>
                  <a:gd name="T4" fmla="*/ 4 w 8"/>
                  <a:gd name="T5" fmla="*/ 0 h 8"/>
                  <a:gd name="T6" fmla="*/ 2 w 8"/>
                  <a:gd name="T7" fmla="*/ 0 h 8"/>
                  <a:gd name="T8" fmla="*/ 2 w 8"/>
                  <a:gd name="T9" fmla="*/ 0 h 8"/>
                  <a:gd name="T10" fmla="*/ 2 w 8"/>
                  <a:gd name="T11" fmla="*/ 0 h 8"/>
                  <a:gd name="T12" fmla="*/ 0 w 8"/>
                  <a:gd name="T13" fmla="*/ 0 h 8"/>
                  <a:gd name="T14" fmla="*/ 0 w 8"/>
                  <a:gd name="T15" fmla="*/ 0 h 8"/>
                  <a:gd name="T16" fmla="*/ 0 w 8"/>
                  <a:gd name="T17" fmla="*/ 2 h 8"/>
                  <a:gd name="T18" fmla="*/ 0 w 8"/>
                  <a:gd name="T19" fmla="*/ 2 h 8"/>
                  <a:gd name="T20" fmla="*/ 0 w 8"/>
                  <a:gd name="T21" fmla="*/ 4 h 8"/>
                  <a:gd name="T22" fmla="*/ 0 w 8"/>
                  <a:gd name="T23" fmla="*/ 4 h 8"/>
                  <a:gd name="T24" fmla="*/ 2 w 8"/>
                  <a:gd name="T25" fmla="*/ 6 h 8"/>
                  <a:gd name="T26" fmla="*/ 2 w 8"/>
                  <a:gd name="T27" fmla="*/ 8 h 8"/>
                  <a:gd name="T28" fmla="*/ 4 w 8"/>
                  <a:gd name="T29" fmla="*/ 8 h 8"/>
                  <a:gd name="T30" fmla="*/ 4 w 8"/>
                  <a:gd name="T31" fmla="*/ 6 h 8"/>
                  <a:gd name="T32" fmla="*/ 4 w 8"/>
                  <a:gd name="T33" fmla="*/ 6 h 8"/>
                  <a:gd name="T34" fmla="*/ 6 w 8"/>
                  <a:gd name="T35" fmla="*/ 6 h 8"/>
                  <a:gd name="T36" fmla="*/ 6 w 8"/>
                  <a:gd name="T37" fmla="*/ 6 h 8"/>
                  <a:gd name="T38" fmla="*/ 6 w 8"/>
                  <a:gd name="T39" fmla="*/ 6 h 8"/>
                  <a:gd name="T40" fmla="*/ 6 w 8"/>
                  <a:gd name="T41" fmla="*/ 4 h 8"/>
                  <a:gd name="T42" fmla="*/ 8 w 8"/>
                  <a:gd name="T43" fmla="*/ 4 h 8"/>
                  <a:gd name="T44" fmla="*/ 8 w 8"/>
                  <a:gd name="T45" fmla="*/ 4 h 8"/>
                  <a:gd name="T46" fmla="*/ 6 w 8"/>
                  <a:gd name="T47" fmla="*/ 4 h 8"/>
                  <a:gd name="T48" fmla="*/ 6 w 8"/>
                  <a:gd name="T49" fmla="*/ 2 h 8"/>
                  <a:gd name="T50" fmla="*/ 6 w 8"/>
                  <a:gd name="T51" fmla="*/ 2 h 8"/>
                  <a:gd name="T52" fmla="*/ 4 w 8"/>
                  <a:gd name="T5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8">
                    <a:moveTo>
                      <a:pt x="4" y="0"/>
                    </a:moveTo>
                    <a:lnTo>
                      <a:pt x="4" y="0"/>
                    </a:lnTo>
                    <a:lnTo>
                      <a:pt x="4" y="0"/>
                    </a:lnTo>
                    <a:lnTo>
                      <a:pt x="2" y="0"/>
                    </a:lnTo>
                    <a:lnTo>
                      <a:pt x="2" y="0"/>
                    </a:lnTo>
                    <a:lnTo>
                      <a:pt x="2" y="0"/>
                    </a:lnTo>
                    <a:lnTo>
                      <a:pt x="0" y="0"/>
                    </a:lnTo>
                    <a:lnTo>
                      <a:pt x="0" y="0"/>
                    </a:lnTo>
                    <a:lnTo>
                      <a:pt x="0" y="2"/>
                    </a:lnTo>
                    <a:lnTo>
                      <a:pt x="0" y="2"/>
                    </a:lnTo>
                    <a:lnTo>
                      <a:pt x="0" y="4"/>
                    </a:lnTo>
                    <a:lnTo>
                      <a:pt x="0" y="4"/>
                    </a:lnTo>
                    <a:lnTo>
                      <a:pt x="2" y="6"/>
                    </a:lnTo>
                    <a:lnTo>
                      <a:pt x="2" y="8"/>
                    </a:lnTo>
                    <a:lnTo>
                      <a:pt x="4" y="8"/>
                    </a:lnTo>
                    <a:lnTo>
                      <a:pt x="4" y="6"/>
                    </a:lnTo>
                    <a:lnTo>
                      <a:pt x="4" y="6"/>
                    </a:lnTo>
                    <a:lnTo>
                      <a:pt x="6" y="6"/>
                    </a:lnTo>
                    <a:lnTo>
                      <a:pt x="6" y="6"/>
                    </a:lnTo>
                    <a:lnTo>
                      <a:pt x="6" y="6"/>
                    </a:lnTo>
                    <a:lnTo>
                      <a:pt x="6" y="4"/>
                    </a:lnTo>
                    <a:lnTo>
                      <a:pt x="8" y="4"/>
                    </a:lnTo>
                    <a:lnTo>
                      <a:pt x="8" y="4"/>
                    </a:lnTo>
                    <a:lnTo>
                      <a:pt x="6" y="4"/>
                    </a:lnTo>
                    <a:lnTo>
                      <a:pt x="6" y="2"/>
                    </a:lnTo>
                    <a:lnTo>
                      <a:pt x="6" y="2"/>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4" name="Group 261"/>
            <p:cNvGrpSpPr>
              <a:grpSpLocks/>
            </p:cNvGrpSpPr>
            <p:nvPr/>
          </p:nvGrpSpPr>
          <p:grpSpPr bwMode="auto">
            <a:xfrm>
              <a:off x="5237" y="1779"/>
              <a:ext cx="8" cy="8"/>
              <a:chOff x="5237" y="1779"/>
              <a:chExt cx="8" cy="8"/>
            </a:xfrm>
          </p:grpSpPr>
          <p:sp>
            <p:nvSpPr>
              <p:cNvPr id="942" name="Freeform 262"/>
              <p:cNvSpPr>
                <a:spLocks/>
              </p:cNvSpPr>
              <p:nvPr/>
            </p:nvSpPr>
            <p:spPr bwMode="auto">
              <a:xfrm>
                <a:off x="5237" y="1779"/>
                <a:ext cx="8" cy="8"/>
              </a:xfrm>
              <a:custGeom>
                <a:avLst/>
                <a:gdLst>
                  <a:gd name="T0" fmla="*/ 2 w 8"/>
                  <a:gd name="T1" fmla="*/ 6 h 8"/>
                  <a:gd name="T2" fmla="*/ 2 w 8"/>
                  <a:gd name="T3" fmla="*/ 6 h 8"/>
                  <a:gd name="T4" fmla="*/ 2 w 8"/>
                  <a:gd name="T5" fmla="*/ 8 h 8"/>
                  <a:gd name="T6" fmla="*/ 4 w 8"/>
                  <a:gd name="T7" fmla="*/ 8 h 8"/>
                  <a:gd name="T8" fmla="*/ 4 w 8"/>
                  <a:gd name="T9" fmla="*/ 8 h 8"/>
                  <a:gd name="T10" fmla="*/ 6 w 8"/>
                  <a:gd name="T11" fmla="*/ 6 h 8"/>
                  <a:gd name="T12" fmla="*/ 6 w 8"/>
                  <a:gd name="T13" fmla="*/ 6 h 8"/>
                  <a:gd name="T14" fmla="*/ 8 w 8"/>
                  <a:gd name="T15" fmla="*/ 6 h 8"/>
                  <a:gd name="T16" fmla="*/ 8 w 8"/>
                  <a:gd name="T17" fmla="*/ 4 h 8"/>
                  <a:gd name="T18" fmla="*/ 6 w 8"/>
                  <a:gd name="T19" fmla="*/ 4 h 8"/>
                  <a:gd name="T20" fmla="*/ 6 w 8"/>
                  <a:gd name="T21" fmla="*/ 4 h 8"/>
                  <a:gd name="T22" fmla="*/ 6 w 8"/>
                  <a:gd name="T23" fmla="*/ 2 h 8"/>
                  <a:gd name="T24" fmla="*/ 6 w 8"/>
                  <a:gd name="T25" fmla="*/ 2 h 8"/>
                  <a:gd name="T26" fmla="*/ 4 w 8"/>
                  <a:gd name="T27" fmla="*/ 2 h 8"/>
                  <a:gd name="T28" fmla="*/ 4 w 8"/>
                  <a:gd name="T29" fmla="*/ 0 h 8"/>
                  <a:gd name="T30" fmla="*/ 4 w 8"/>
                  <a:gd name="T31" fmla="*/ 0 h 8"/>
                  <a:gd name="T32" fmla="*/ 2 w 8"/>
                  <a:gd name="T33" fmla="*/ 0 h 8"/>
                  <a:gd name="T34" fmla="*/ 2 w 8"/>
                  <a:gd name="T35" fmla="*/ 0 h 8"/>
                  <a:gd name="T36" fmla="*/ 0 w 8"/>
                  <a:gd name="T37" fmla="*/ 0 h 8"/>
                  <a:gd name="T38" fmla="*/ 0 w 8"/>
                  <a:gd name="T39" fmla="*/ 0 h 8"/>
                  <a:gd name="T40" fmla="*/ 0 w 8"/>
                  <a:gd name="T41" fmla="*/ 0 h 8"/>
                  <a:gd name="T42" fmla="*/ 0 w 8"/>
                  <a:gd name="T43" fmla="*/ 2 h 8"/>
                  <a:gd name="T44" fmla="*/ 0 w 8"/>
                  <a:gd name="T45" fmla="*/ 2 h 8"/>
                  <a:gd name="T46" fmla="*/ 0 w 8"/>
                  <a:gd name="T47" fmla="*/ 4 h 8"/>
                  <a:gd name="T48" fmla="*/ 0 w 8"/>
                  <a:gd name="T49" fmla="*/ 4 h 8"/>
                  <a:gd name="T50" fmla="*/ 2 w 8"/>
                  <a:gd name="T51" fmla="*/ 6 h 8"/>
                  <a:gd name="T52" fmla="*/ 2 w 8"/>
                  <a:gd name="T5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8">
                    <a:moveTo>
                      <a:pt x="2" y="6"/>
                    </a:moveTo>
                    <a:lnTo>
                      <a:pt x="2" y="6"/>
                    </a:lnTo>
                    <a:lnTo>
                      <a:pt x="2" y="8"/>
                    </a:lnTo>
                    <a:lnTo>
                      <a:pt x="4" y="8"/>
                    </a:lnTo>
                    <a:lnTo>
                      <a:pt x="4" y="8"/>
                    </a:lnTo>
                    <a:lnTo>
                      <a:pt x="6" y="6"/>
                    </a:lnTo>
                    <a:lnTo>
                      <a:pt x="6" y="6"/>
                    </a:lnTo>
                    <a:lnTo>
                      <a:pt x="8" y="6"/>
                    </a:lnTo>
                    <a:lnTo>
                      <a:pt x="8" y="4"/>
                    </a:lnTo>
                    <a:lnTo>
                      <a:pt x="6" y="4"/>
                    </a:lnTo>
                    <a:lnTo>
                      <a:pt x="6" y="4"/>
                    </a:lnTo>
                    <a:lnTo>
                      <a:pt x="6" y="2"/>
                    </a:lnTo>
                    <a:lnTo>
                      <a:pt x="6" y="2"/>
                    </a:lnTo>
                    <a:lnTo>
                      <a:pt x="4" y="2"/>
                    </a:lnTo>
                    <a:lnTo>
                      <a:pt x="4" y="0"/>
                    </a:lnTo>
                    <a:lnTo>
                      <a:pt x="4" y="0"/>
                    </a:lnTo>
                    <a:lnTo>
                      <a:pt x="2" y="0"/>
                    </a:lnTo>
                    <a:lnTo>
                      <a:pt x="2" y="0"/>
                    </a:lnTo>
                    <a:lnTo>
                      <a:pt x="0" y="0"/>
                    </a:lnTo>
                    <a:lnTo>
                      <a:pt x="0" y="0"/>
                    </a:lnTo>
                    <a:lnTo>
                      <a:pt x="0" y="0"/>
                    </a:lnTo>
                    <a:lnTo>
                      <a:pt x="0" y="2"/>
                    </a:lnTo>
                    <a:lnTo>
                      <a:pt x="0" y="2"/>
                    </a:lnTo>
                    <a:lnTo>
                      <a:pt x="0" y="4"/>
                    </a:lnTo>
                    <a:lnTo>
                      <a:pt x="0" y="4"/>
                    </a:lnTo>
                    <a:lnTo>
                      <a:pt x="2" y="6"/>
                    </a:lnTo>
                    <a:lnTo>
                      <a:pt x="2" y="6"/>
                    </a:lnTo>
                    <a:close/>
                  </a:path>
                </a:pathLst>
              </a:custGeom>
              <a:solidFill>
                <a:srgbClr val="3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3" name="Freeform 263"/>
              <p:cNvSpPr>
                <a:spLocks/>
              </p:cNvSpPr>
              <p:nvPr/>
            </p:nvSpPr>
            <p:spPr bwMode="auto">
              <a:xfrm>
                <a:off x="5237" y="1779"/>
                <a:ext cx="8" cy="8"/>
              </a:xfrm>
              <a:custGeom>
                <a:avLst/>
                <a:gdLst>
                  <a:gd name="T0" fmla="*/ 2 w 8"/>
                  <a:gd name="T1" fmla="*/ 6 h 8"/>
                  <a:gd name="T2" fmla="*/ 2 w 8"/>
                  <a:gd name="T3" fmla="*/ 6 h 8"/>
                  <a:gd name="T4" fmla="*/ 2 w 8"/>
                  <a:gd name="T5" fmla="*/ 8 h 8"/>
                  <a:gd name="T6" fmla="*/ 4 w 8"/>
                  <a:gd name="T7" fmla="*/ 8 h 8"/>
                  <a:gd name="T8" fmla="*/ 4 w 8"/>
                  <a:gd name="T9" fmla="*/ 8 h 8"/>
                  <a:gd name="T10" fmla="*/ 6 w 8"/>
                  <a:gd name="T11" fmla="*/ 6 h 8"/>
                  <a:gd name="T12" fmla="*/ 6 w 8"/>
                  <a:gd name="T13" fmla="*/ 6 h 8"/>
                  <a:gd name="T14" fmla="*/ 8 w 8"/>
                  <a:gd name="T15" fmla="*/ 6 h 8"/>
                  <a:gd name="T16" fmla="*/ 8 w 8"/>
                  <a:gd name="T17" fmla="*/ 4 h 8"/>
                  <a:gd name="T18" fmla="*/ 6 w 8"/>
                  <a:gd name="T19" fmla="*/ 4 h 8"/>
                  <a:gd name="T20" fmla="*/ 6 w 8"/>
                  <a:gd name="T21" fmla="*/ 4 h 8"/>
                  <a:gd name="T22" fmla="*/ 6 w 8"/>
                  <a:gd name="T23" fmla="*/ 2 h 8"/>
                  <a:gd name="T24" fmla="*/ 6 w 8"/>
                  <a:gd name="T25" fmla="*/ 2 h 8"/>
                  <a:gd name="T26" fmla="*/ 4 w 8"/>
                  <a:gd name="T27" fmla="*/ 2 h 8"/>
                  <a:gd name="T28" fmla="*/ 4 w 8"/>
                  <a:gd name="T29" fmla="*/ 0 h 8"/>
                  <a:gd name="T30" fmla="*/ 4 w 8"/>
                  <a:gd name="T31" fmla="*/ 0 h 8"/>
                  <a:gd name="T32" fmla="*/ 2 w 8"/>
                  <a:gd name="T33" fmla="*/ 0 h 8"/>
                  <a:gd name="T34" fmla="*/ 2 w 8"/>
                  <a:gd name="T35" fmla="*/ 0 h 8"/>
                  <a:gd name="T36" fmla="*/ 0 w 8"/>
                  <a:gd name="T37" fmla="*/ 0 h 8"/>
                  <a:gd name="T38" fmla="*/ 0 w 8"/>
                  <a:gd name="T39" fmla="*/ 0 h 8"/>
                  <a:gd name="T40" fmla="*/ 0 w 8"/>
                  <a:gd name="T41" fmla="*/ 0 h 8"/>
                  <a:gd name="T42" fmla="*/ 0 w 8"/>
                  <a:gd name="T43" fmla="*/ 2 h 8"/>
                  <a:gd name="T44" fmla="*/ 0 w 8"/>
                  <a:gd name="T45" fmla="*/ 2 h 8"/>
                  <a:gd name="T46" fmla="*/ 0 w 8"/>
                  <a:gd name="T47" fmla="*/ 4 h 8"/>
                  <a:gd name="T48" fmla="*/ 0 w 8"/>
                  <a:gd name="T49" fmla="*/ 4 h 8"/>
                  <a:gd name="T50" fmla="*/ 2 w 8"/>
                  <a:gd name="T51" fmla="*/ 6 h 8"/>
                  <a:gd name="T52" fmla="*/ 2 w 8"/>
                  <a:gd name="T5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8">
                    <a:moveTo>
                      <a:pt x="2" y="6"/>
                    </a:moveTo>
                    <a:lnTo>
                      <a:pt x="2" y="6"/>
                    </a:lnTo>
                    <a:lnTo>
                      <a:pt x="2" y="8"/>
                    </a:lnTo>
                    <a:lnTo>
                      <a:pt x="4" y="8"/>
                    </a:lnTo>
                    <a:lnTo>
                      <a:pt x="4" y="8"/>
                    </a:lnTo>
                    <a:lnTo>
                      <a:pt x="6" y="6"/>
                    </a:lnTo>
                    <a:lnTo>
                      <a:pt x="6" y="6"/>
                    </a:lnTo>
                    <a:lnTo>
                      <a:pt x="8" y="6"/>
                    </a:lnTo>
                    <a:lnTo>
                      <a:pt x="8" y="4"/>
                    </a:lnTo>
                    <a:lnTo>
                      <a:pt x="6" y="4"/>
                    </a:lnTo>
                    <a:lnTo>
                      <a:pt x="6" y="4"/>
                    </a:lnTo>
                    <a:lnTo>
                      <a:pt x="6" y="2"/>
                    </a:lnTo>
                    <a:lnTo>
                      <a:pt x="6" y="2"/>
                    </a:lnTo>
                    <a:lnTo>
                      <a:pt x="4" y="2"/>
                    </a:lnTo>
                    <a:lnTo>
                      <a:pt x="4" y="0"/>
                    </a:lnTo>
                    <a:lnTo>
                      <a:pt x="4" y="0"/>
                    </a:lnTo>
                    <a:lnTo>
                      <a:pt x="2" y="0"/>
                    </a:lnTo>
                    <a:lnTo>
                      <a:pt x="2" y="0"/>
                    </a:lnTo>
                    <a:lnTo>
                      <a:pt x="0" y="0"/>
                    </a:lnTo>
                    <a:lnTo>
                      <a:pt x="0" y="0"/>
                    </a:lnTo>
                    <a:lnTo>
                      <a:pt x="0" y="0"/>
                    </a:lnTo>
                    <a:lnTo>
                      <a:pt x="0" y="2"/>
                    </a:lnTo>
                    <a:lnTo>
                      <a:pt x="0" y="2"/>
                    </a:lnTo>
                    <a:lnTo>
                      <a:pt x="0" y="4"/>
                    </a:lnTo>
                    <a:lnTo>
                      <a:pt x="0" y="4"/>
                    </a:lnTo>
                    <a:lnTo>
                      <a:pt x="2" y="6"/>
                    </a:lnTo>
                    <a:lnTo>
                      <a:pt x="2"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5" name="Group 264"/>
            <p:cNvGrpSpPr>
              <a:grpSpLocks/>
            </p:cNvGrpSpPr>
            <p:nvPr/>
          </p:nvGrpSpPr>
          <p:grpSpPr bwMode="auto">
            <a:xfrm>
              <a:off x="5291" y="1839"/>
              <a:ext cx="1" cy="2"/>
              <a:chOff x="5291" y="1839"/>
              <a:chExt cx="1" cy="2"/>
            </a:xfrm>
          </p:grpSpPr>
          <p:sp>
            <p:nvSpPr>
              <p:cNvPr id="940" name="Freeform 265"/>
              <p:cNvSpPr>
                <a:spLocks/>
              </p:cNvSpPr>
              <p:nvPr/>
            </p:nvSpPr>
            <p:spPr bwMode="auto">
              <a:xfrm>
                <a:off x="5291" y="1839"/>
                <a:ext cx="1" cy="2"/>
              </a:xfrm>
              <a:custGeom>
                <a:avLst/>
                <a:gdLst>
                  <a:gd name="T0" fmla="*/ 0 h 2"/>
                  <a:gd name="T1" fmla="*/ 0 h 2"/>
                  <a:gd name="T2" fmla="*/ 0 h 2"/>
                  <a:gd name="T3" fmla="*/ 2 h 2"/>
                  <a:gd name="T4" fmla="*/ 2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0"/>
                    </a:lnTo>
                    <a:lnTo>
                      <a:pt x="0" y="2"/>
                    </a:lnTo>
                    <a:lnTo>
                      <a:pt x="0" y="2"/>
                    </a:lnTo>
                    <a:lnTo>
                      <a:pt x="0" y="0"/>
                    </a:lnTo>
                    <a:lnTo>
                      <a:pt x="0" y="0"/>
                    </a:lnTo>
                    <a:lnTo>
                      <a:pt x="0" y="0"/>
                    </a:lnTo>
                    <a:lnTo>
                      <a:pt x="0" y="0"/>
                    </a:lnTo>
                    <a:lnTo>
                      <a:pt x="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41" name="Freeform 266"/>
              <p:cNvSpPr>
                <a:spLocks/>
              </p:cNvSpPr>
              <p:nvPr/>
            </p:nvSpPr>
            <p:spPr bwMode="auto">
              <a:xfrm>
                <a:off x="5291" y="1839"/>
                <a:ext cx="1" cy="2"/>
              </a:xfrm>
              <a:custGeom>
                <a:avLst/>
                <a:gdLst>
                  <a:gd name="T0" fmla="*/ 0 h 2"/>
                  <a:gd name="T1" fmla="*/ 0 h 2"/>
                  <a:gd name="T2" fmla="*/ 0 h 2"/>
                  <a:gd name="T3" fmla="*/ 2 h 2"/>
                  <a:gd name="T4" fmla="*/ 2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0"/>
                    </a:lnTo>
                    <a:lnTo>
                      <a:pt x="0" y="2"/>
                    </a:lnTo>
                    <a:lnTo>
                      <a:pt x="0" y="2"/>
                    </a:lnTo>
                    <a:lnTo>
                      <a:pt x="0" y="0"/>
                    </a:lnTo>
                    <a:lnTo>
                      <a:pt x="0" y="0"/>
                    </a:lnTo>
                    <a:lnTo>
                      <a:pt x="0"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6" name="Group 267"/>
            <p:cNvGrpSpPr>
              <a:grpSpLocks/>
            </p:cNvGrpSpPr>
            <p:nvPr/>
          </p:nvGrpSpPr>
          <p:grpSpPr bwMode="auto">
            <a:xfrm>
              <a:off x="5291" y="1841"/>
              <a:ext cx="2" cy="1"/>
              <a:chOff x="5291" y="1841"/>
              <a:chExt cx="2" cy="1"/>
            </a:xfrm>
          </p:grpSpPr>
          <p:sp>
            <p:nvSpPr>
              <p:cNvPr id="938" name="Freeform 268"/>
              <p:cNvSpPr>
                <a:spLocks/>
              </p:cNvSpPr>
              <p:nvPr/>
            </p:nvSpPr>
            <p:spPr bwMode="auto">
              <a:xfrm>
                <a:off x="5291" y="1841"/>
                <a:ext cx="2" cy="1"/>
              </a:xfrm>
              <a:custGeom>
                <a:avLst/>
                <a:gdLst>
                  <a:gd name="T0" fmla="*/ 0 w 2"/>
                  <a:gd name="T1" fmla="*/ 0 w 2"/>
                  <a:gd name="T2" fmla="*/ 0 w 2"/>
                  <a:gd name="T3" fmla="*/ 0 w 2"/>
                  <a:gd name="T4" fmla="*/ 0 w 2"/>
                  <a:gd name="T5" fmla="*/ 0 w 2"/>
                  <a:gd name="T6" fmla="*/ 2 w 2"/>
                  <a:gd name="T7" fmla="*/ 2 w 2"/>
                  <a:gd name="T8" fmla="*/ 0 w 2"/>
                  <a:gd name="T9" fmla="*/ 2 w 2"/>
                  <a:gd name="T10" fmla="*/ 0 w 2"/>
                  <a:gd name="T11"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2">
                    <a:moveTo>
                      <a:pt x="0" y="0"/>
                    </a:moveTo>
                    <a:lnTo>
                      <a:pt x="0" y="0"/>
                    </a:lnTo>
                    <a:lnTo>
                      <a:pt x="0" y="0"/>
                    </a:lnTo>
                    <a:lnTo>
                      <a:pt x="0" y="0"/>
                    </a:lnTo>
                    <a:lnTo>
                      <a:pt x="0" y="0"/>
                    </a:lnTo>
                    <a:lnTo>
                      <a:pt x="0" y="0"/>
                    </a:lnTo>
                    <a:lnTo>
                      <a:pt x="2" y="0"/>
                    </a:lnTo>
                    <a:lnTo>
                      <a:pt x="2" y="0"/>
                    </a:lnTo>
                    <a:lnTo>
                      <a:pt x="0" y="0"/>
                    </a:lnTo>
                    <a:lnTo>
                      <a:pt x="2" y="0"/>
                    </a:lnTo>
                    <a:lnTo>
                      <a:pt x="0" y="0"/>
                    </a:lnTo>
                    <a:lnTo>
                      <a:pt x="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9" name="Freeform 269"/>
              <p:cNvSpPr>
                <a:spLocks/>
              </p:cNvSpPr>
              <p:nvPr/>
            </p:nvSpPr>
            <p:spPr bwMode="auto">
              <a:xfrm>
                <a:off x="5291" y="1841"/>
                <a:ext cx="2" cy="1"/>
              </a:xfrm>
              <a:custGeom>
                <a:avLst/>
                <a:gdLst>
                  <a:gd name="T0" fmla="*/ 0 w 2"/>
                  <a:gd name="T1" fmla="*/ 0 w 2"/>
                  <a:gd name="T2" fmla="*/ 0 w 2"/>
                  <a:gd name="T3" fmla="*/ 0 w 2"/>
                  <a:gd name="T4" fmla="*/ 0 w 2"/>
                  <a:gd name="T5" fmla="*/ 0 w 2"/>
                  <a:gd name="T6" fmla="*/ 2 w 2"/>
                  <a:gd name="T7" fmla="*/ 2 w 2"/>
                  <a:gd name="T8" fmla="*/ 0 w 2"/>
                  <a:gd name="T9" fmla="*/ 2 w 2"/>
                  <a:gd name="T10" fmla="*/ 0 w 2"/>
                  <a:gd name="T11"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2">
                    <a:moveTo>
                      <a:pt x="0" y="0"/>
                    </a:moveTo>
                    <a:lnTo>
                      <a:pt x="0" y="0"/>
                    </a:lnTo>
                    <a:lnTo>
                      <a:pt x="0" y="0"/>
                    </a:lnTo>
                    <a:lnTo>
                      <a:pt x="0" y="0"/>
                    </a:lnTo>
                    <a:lnTo>
                      <a:pt x="0" y="0"/>
                    </a:lnTo>
                    <a:lnTo>
                      <a:pt x="0" y="0"/>
                    </a:lnTo>
                    <a:lnTo>
                      <a:pt x="2" y="0"/>
                    </a:lnTo>
                    <a:lnTo>
                      <a:pt x="2" y="0"/>
                    </a:lnTo>
                    <a:lnTo>
                      <a:pt x="0" y="0"/>
                    </a:lnTo>
                    <a:lnTo>
                      <a:pt x="2"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7" name="Group 270"/>
            <p:cNvGrpSpPr>
              <a:grpSpLocks/>
            </p:cNvGrpSpPr>
            <p:nvPr/>
          </p:nvGrpSpPr>
          <p:grpSpPr bwMode="auto">
            <a:xfrm>
              <a:off x="5291" y="1841"/>
              <a:ext cx="2" cy="1"/>
              <a:chOff x="5291" y="1841"/>
              <a:chExt cx="2" cy="1"/>
            </a:xfrm>
          </p:grpSpPr>
          <p:sp>
            <p:nvSpPr>
              <p:cNvPr id="936" name="Freeform 271"/>
              <p:cNvSpPr>
                <a:spLocks/>
              </p:cNvSpPr>
              <p:nvPr/>
            </p:nvSpPr>
            <p:spPr bwMode="auto">
              <a:xfrm>
                <a:off x="5291" y="1841"/>
                <a:ext cx="2" cy="1"/>
              </a:xfrm>
              <a:custGeom>
                <a:avLst/>
                <a:gdLst>
                  <a:gd name="T0" fmla="*/ 0 w 2"/>
                  <a:gd name="T1" fmla="*/ 0 w 2"/>
                  <a:gd name="T2" fmla="*/ 0 w 2"/>
                  <a:gd name="T3" fmla="*/ 0 w 2"/>
                  <a:gd name="T4" fmla="*/ 0 w 2"/>
                  <a:gd name="T5" fmla="*/ 2 w 2"/>
                  <a:gd name="T6" fmla="*/ 0 w 2"/>
                  <a:gd name="T7" fmla="*/ 0 w 2"/>
                  <a:gd name="T8" fmla="*/ 0 w 2"/>
                  <a:gd name="T9"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0" y="0"/>
                    </a:moveTo>
                    <a:lnTo>
                      <a:pt x="0" y="0"/>
                    </a:lnTo>
                    <a:lnTo>
                      <a:pt x="0" y="0"/>
                    </a:lnTo>
                    <a:lnTo>
                      <a:pt x="0" y="0"/>
                    </a:lnTo>
                    <a:lnTo>
                      <a:pt x="0" y="0"/>
                    </a:lnTo>
                    <a:lnTo>
                      <a:pt x="2" y="0"/>
                    </a:lnTo>
                    <a:lnTo>
                      <a:pt x="0" y="0"/>
                    </a:lnTo>
                    <a:lnTo>
                      <a:pt x="0" y="0"/>
                    </a:lnTo>
                    <a:lnTo>
                      <a:pt x="0" y="0"/>
                    </a:lnTo>
                    <a:lnTo>
                      <a:pt x="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7" name="Freeform 272"/>
              <p:cNvSpPr>
                <a:spLocks/>
              </p:cNvSpPr>
              <p:nvPr/>
            </p:nvSpPr>
            <p:spPr bwMode="auto">
              <a:xfrm>
                <a:off x="5291" y="1841"/>
                <a:ext cx="2" cy="1"/>
              </a:xfrm>
              <a:custGeom>
                <a:avLst/>
                <a:gdLst>
                  <a:gd name="T0" fmla="*/ 0 w 2"/>
                  <a:gd name="T1" fmla="*/ 0 w 2"/>
                  <a:gd name="T2" fmla="*/ 0 w 2"/>
                  <a:gd name="T3" fmla="*/ 0 w 2"/>
                  <a:gd name="T4" fmla="*/ 0 w 2"/>
                  <a:gd name="T5" fmla="*/ 2 w 2"/>
                  <a:gd name="T6" fmla="*/ 0 w 2"/>
                  <a:gd name="T7" fmla="*/ 0 w 2"/>
                  <a:gd name="T8" fmla="*/ 0 w 2"/>
                  <a:gd name="T9"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0" y="0"/>
                    </a:moveTo>
                    <a:lnTo>
                      <a:pt x="0" y="0"/>
                    </a:lnTo>
                    <a:lnTo>
                      <a:pt x="0" y="0"/>
                    </a:lnTo>
                    <a:lnTo>
                      <a:pt x="0" y="0"/>
                    </a:lnTo>
                    <a:lnTo>
                      <a:pt x="0" y="0"/>
                    </a:lnTo>
                    <a:lnTo>
                      <a:pt x="2" y="0"/>
                    </a:lnTo>
                    <a:lnTo>
                      <a:pt x="0" y="0"/>
                    </a:lnTo>
                    <a:lnTo>
                      <a:pt x="0"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8" name="Group 273"/>
            <p:cNvGrpSpPr>
              <a:grpSpLocks/>
            </p:cNvGrpSpPr>
            <p:nvPr/>
          </p:nvGrpSpPr>
          <p:grpSpPr bwMode="auto">
            <a:xfrm>
              <a:off x="5289" y="1837"/>
              <a:ext cx="2" cy="2"/>
              <a:chOff x="5289" y="1837"/>
              <a:chExt cx="2" cy="2"/>
            </a:xfrm>
          </p:grpSpPr>
          <p:sp>
            <p:nvSpPr>
              <p:cNvPr id="934" name="Freeform 274"/>
              <p:cNvSpPr>
                <a:spLocks/>
              </p:cNvSpPr>
              <p:nvPr/>
            </p:nvSpPr>
            <p:spPr bwMode="auto">
              <a:xfrm>
                <a:off x="5289" y="1837"/>
                <a:ext cx="2" cy="2"/>
              </a:xfrm>
              <a:custGeom>
                <a:avLst/>
                <a:gdLst>
                  <a:gd name="T0" fmla="*/ 0 w 2"/>
                  <a:gd name="T1" fmla="*/ 2 h 2"/>
                  <a:gd name="T2" fmla="*/ 0 w 2"/>
                  <a:gd name="T3" fmla="*/ 2 h 2"/>
                  <a:gd name="T4" fmla="*/ 2 w 2"/>
                  <a:gd name="T5" fmla="*/ 2 h 2"/>
                  <a:gd name="T6" fmla="*/ 2 w 2"/>
                  <a:gd name="T7" fmla="*/ 0 h 2"/>
                  <a:gd name="T8" fmla="*/ 2 w 2"/>
                  <a:gd name="T9" fmla="*/ 0 h 2"/>
                  <a:gd name="T10" fmla="*/ 2 w 2"/>
                  <a:gd name="T11" fmla="*/ 0 h 2"/>
                  <a:gd name="T12" fmla="*/ 2 w 2"/>
                  <a:gd name="T13" fmla="*/ 0 h 2"/>
                  <a:gd name="T14" fmla="*/ 2 w 2"/>
                  <a:gd name="T15" fmla="*/ 0 h 2"/>
                  <a:gd name="T16" fmla="*/ 0 w 2"/>
                  <a:gd name="T17" fmla="*/ 0 h 2"/>
                  <a:gd name="T18" fmla="*/ 0 w 2"/>
                  <a:gd name="T19" fmla="*/ 2 h 2"/>
                  <a:gd name="T20" fmla="*/ 0 w 2"/>
                  <a:gd name="T21" fmla="*/ 2 h 2"/>
                  <a:gd name="T22" fmla="*/ 0 w 2"/>
                  <a:gd name="T23" fmla="*/ 2 h 2"/>
                  <a:gd name="T24" fmla="*/ 0 w 2"/>
                  <a:gd name="T25" fmla="*/ 2 h 2"/>
                  <a:gd name="T26" fmla="*/ 0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2"/>
                    </a:moveTo>
                    <a:lnTo>
                      <a:pt x="0" y="2"/>
                    </a:lnTo>
                    <a:lnTo>
                      <a:pt x="2" y="2"/>
                    </a:lnTo>
                    <a:lnTo>
                      <a:pt x="2" y="0"/>
                    </a:lnTo>
                    <a:lnTo>
                      <a:pt x="2" y="0"/>
                    </a:lnTo>
                    <a:lnTo>
                      <a:pt x="2" y="0"/>
                    </a:lnTo>
                    <a:lnTo>
                      <a:pt x="2" y="0"/>
                    </a:lnTo>
                    <a:lnTo>
                      <a:pt x="2" y="0"/>
                    </a:lnTo>
                    <a:lnTo>
                      <a:pt x="0" y="0"/>
                    </a:lnTo>
                    <a:lnTo>
                      <a:pt x="0" y="2"/>
                    </a:lnTo>
                    <a:lnTo>
                      <a:pt x="0" y="2"/>
                    </a:lnTo>
                    <a:lnTo>
                      <a:pt x="0" y="2"/>
                    </a:lnTo>
                    <a:lnTo>
                      <a:pt x="0" y="2"/>
                    </a:lnTo>
                    <a:lnTo>
                      <a:pt x="0"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5" name="Freeform 275"/>
              <p:cNvSpPr>
                <a:spLocks/>
              </p:cNvSpPr>
              <p:nvPr/>
            </p:nvSpPr>
            <p:spPr bwMode="auto">
              <a:xfrm>
                <a:off x="5289" y="1837"/>
                <a:ext cx="2" cy="2"/>
              </a:xfrm>
              <a:custGeom>
                <a:avLst/>
                <a:gdLst>
                  <a:gd name="T0" fmla="*/ 0 w 2"/>
                  <a:gd name="T1" fmla="*/ 2 h 2"/>
                  <a:gd name="T2" fmla="*/ 0 w 2"/>
                  <a:gd name="T3" fmla="*/ 2 h 2"/>
                  <a:gd name="T4" fmla="*/ 2 w 2"/>
                  <a:gd name="T5" fmla="*/ 2 h 2"/>
                  <a:gd name="T6" fmla="*/ 2 w 2"/>
                  <a:gd name="T7" fmla="*/ 0 h 2"/>
                  <a:gd name="T8" fmla="*/ 2 w 2"/>
                  <a:gd name="T9" fmla="*/ 0 h 2"/>
                  <a:gd name="T10" fmla="*/ 2 w 2"/>
                  <a:gd name="T11" fmla="*/ 0 h 2"/>
                  <a:gd name="T12" fmla="*/ 2 w 2"/>
                  <a:gd name="T13" fmla="*/ 0 h 2"/>
                  <a:gd name="T14" fmla="*/ 2 w 2"/>
                  <a:gd name="T15" fmla="*/ 0 h 2"/>
                  <a:gd name="T16" fmla="*/ 0 w 2"/>
                  <a:gd name="T17" fmla="*/ 0 h 2"/>
                  <a:gd name="T18" fmla="*/ 0 w 2"/>
                  <a:gd name="T19" fmla="*/ 2 h 2"/>
                  <a:gd name="T20" fmla="*/ 0 w 2"/>
                  <a:gd name="T21" fmla="*/ 2 h 2"/>
                  <a:gd name="T22" fmla="*/ 0 w 2"/>
                  <a:gd name="T23" fmla="*/ 2 h 2"/>
                  <a:gd name="T24" fmla="*/ 0 w 2"/>
                  <a:gd name="T25" fmla="*/ 2 h 2"/>
                  <a:gd name="T26" fmla="*/ 0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2"/>
                    </a:moveTo>
                    <a:lnTo>
                      <a:pt x="0" y="2"/>
                    </a:lnTo>
                    <a:lnTo>
                      <a:pt x="2" y="2"/>
                    </a:lnTo>
                    <a:lnTo>
                      <a:pt x="2" y="0"/>
                    </a:lnTo>
                    <a:lnTo>
                      <a:pt x="2" y="0"/>
                    </a:lnTo>
                    <a:lnTo>
                      <a:pt x="2" y="0"/>
                    </a:lnTo>
                    <a:lnTo>
                      <a:pt x="2" y="0"/>
                    </a:lnTo>
                    <a:lnTo>
                      <a:pt x="2" y="0"/>
                    </a:lnTo>
                    <a:lnTo>
                      <a:pt x="0" y="0"/>
                    </a:lnTo>
                    <a:lnTo>
                      <a:pt x="0" y="2"/>
                    </a:lnTo>
                    <a:lnTo>
                      <a:pt x="0" y="2"/>
                    </a:lnTo>
                    <a:lnTo>
                      <a:pt x="0" y="2"/>
                    </a:lnTo>
                    <a:lnTo>
                      <a:pt x="0"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29" name="Group 276"/>
            <p:cNvGrpSpPr>
              <a:grpSpLocks/>
            </p:cNvGrpSpPr>
            <p:nvPr/>
          </p:nvGrpSpPr>
          <p:grpSpPr bwMode="auto">
            <a:xfrm>
              <a:off x="5289" y="1835"/>
              <a:ext cx="2" cy="4"/>
              <a:chOff x="5289" y="1835"/>
              <a:chExt cx="2" cy="4"/>
            </a:xfrm>
          </p:grpSpPr>
          <p:sp>
            <p:nvSpPr>
              <p:cNvPr id="932" name="Freeform 277"/>
              <p:cNvSpPr>
                <a:spLocks/>
              </p:cNvSpPr>
              <p:nvPr/>
            </p:nvSpPr>
            <p:spPr bwMode="auto">
              <a:xfrm>
                <a:off x="5289" y="1835"/>
                <a:ext cx="2" cy="4"/>
              </a:xfrm>
              <a:custGeom>
                <a:avLst/>
                <a:gdLst>
                  <a:gd name="T0" fmla="*/ 0 w 2"/>
                  <a:gd name="T1" fmla="*/ 2 h 4"/>
                  <a:gd name="T2" fmla="*/ 0 w 2"/>
                  <a:gd name="T3" fmla="*/ 2 h 4"/>
                  <a:gd name="T4" fmla="*/ 0 w 2"/>
                  <a:gd name="T5" fmla="*/ 4 h 4"/>
                  <a:gd name="T6" fmla="*/ 0 w 2"/>
                  <a:gd name="T7" fmla="*/ 2 h 4"/>
                  <a:gd name="T8" fmla="*/ 0 w 2"/>
                  <a:gd name="T9" fmla="*/ 4 h 4"/>
                  <a:gd name="T10" fmla="*/ 0 w 2"/>
                  <a:gd name="T11" fmla="*/ 4 h 4"/>
                  <a:gd name="T12" fmla="*/ 0 w 2"/>
                  <a:gd name="T13" fmla="*/ 4 h 4"/>
                  <a:gd name="T14" fmla="*/ 0 w 2"/>
                  <a:gd name="T15" fmla="*/ 4 h 4"/>
                  <a:gd name="T16" fmla="*/ 0 w 2"/>
                  <a:gd name="T17" fmla="*/ 4 h 4"/>
                  <a:gd name="T18" fmla="*/ 0 w 2"/>
                  <a:gd name="T19" fmla="*/ 2 h 4"/>
                  <a:gd name="T20" fmla="*/ 2 w 2"/>
                  <a:gd name="T21" fmla="*/ 2 h 4"/>
                  <a:gd name="T22" fmla="*/ 2 w 2"/>
                  <a:gd name="T23" fmla="*/ 2 h 4"/>
                  <a:gd name="T24" fmla="*/ 2 w 2"/>
                  <a:gd name="T25" fmla="*/ 0 h 4"/>
                  <a:gd name="T26" fmla="*/ 2 w 2"/>
                  <a:gd name="T27" fmla="*/ 0 h 4"/>
                  <a:gd name="T28" fmla="*/ 2 w 2"/>
                  <a:gd name="T29" fmla="*/ 0 h 4"/>
                  <a:gd name="T30" fmla="*/ 2 w 2"/>
                  <a:gd name="T31" fmla="*/ 0 h 4"/>
                  <a:gd name="T32" fmla="*/ 2 w 2"/>
                  <a:gd name="T33" fmla="*/ 2 h 4"/>
                  <a:gd name="T34" fmla="*/ 0 w 2"/>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4">
                    <a:moveTo>
                      <a:pt x="0" y="2"/>
                    </a:moveTo>
                    <a:lnTo>
                      <a:pt x="0" y="2"/>
                    </a:lnTo>
                    <a:lnTo>
                      <a:pt x="0" y="4"/>
                    </a:lnTo>
                    <a:lnTo>
                      <a:pt x="0" y="2"/>
                    </a:lnTo>
                    <a:lnTo>
                      <a:pt x="0" y="4"/>
                    </a:lnTo>
                    <a:lnTo>
                      <a:pt x="0" y="4"/>
                    </a:lnTo>
                    <a:lnTo>
                      <a:pt x="0" y="4"/>
                    </a:lnTo>
                    <a:lnTo>
                      <a:pt x="0" y="4"/>
                    </a:lnTo>
                    <a:lnTo>
                      <a:pt x="0" y="4"/>
                    </a:lnTo>
                    <a:lnTo>
                      <a:pt x="0" y="2"/>
                    </a:lnTo>
                    <a:lnTo>
                      <a:pt x="2" y="2"/>
                    </a:lnTo>
                    <a:lnTo>
                      <a:pt x="2" y="2"/>
                    </a:lnTo>
                    <a:lnTo>
                      <a:pt x="2" y="0"/>
                    </a:lnTo>
                    <a:lnTo>
                      <a:pt x="2" y="0"/>
                    </a:lnTo>
                    <a:lnTo>
                      <a:pt x="2" y="0"/>
                    </a:lnTo>
                    <a:lnTo>
                      <a:pt x="2" y="0"/>
                    </a:lnTo>
                    <a:lnTo>
                      <a:pt x="2" y="2"/>
                    </a:lnTo>
                    <a:lnTo>
                      <a:pt x="0"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3" name="Freeform 278"/>
              <p:cNvSpPr>
                <a:spLocks/>
              </p:cNvSpPr>
              <p:nvPr/>
            </p:nvSpPr>
            <p:spPr bwMode="auto">
              <a:xfrm>
                <a:off x="5289" y="1835"/>
                <a:ext cx="2" cy="4"/>
              </a:xfrm>
              <a:custGeom>
                <a:avLst/>
                <a:gdLst>
                  <a:gd name="T0" fmla="*/ 0 w 2"/>
                  <a:gd name="T1" fmla="*/ 2 h 4"/>
                  <a:gd name="T2" fmla="*/ 0 w 2"/>
                  <a:gd name="T3" fmla="*/ 2 h 4"/>
                  <a:gd name="T4" fmla="*/ 0 w 2"/>
                  <a:gd name="T5" fmla="*/ 4 h 4"/>
                  <a:gd name="T6" fmla="*/ 0 w 2"/>
                  <a:gd name="T7" fmla="*/ 2 h 4"/>
                  <a:gd name="T8" fmla="*/ 0 w 2"/>
                  <a:gd name="T9" fmla="*/ 4 h 4"/>
                  <a:gd name="T10" fmla="*/ 0 w 2"/>
                  <a:gd name="T11" fmla="*/ 4 h 4"/>
                  <a:gd name="T12" fmla="*/ 0 w 2"/>
                  <a:gd name="T13" fmla="*/ 4 h 4"/>
                  <a:gd name="T14" fmla="*/ 0 w 2"/>
                  <a:gd name="T15" fmla="*/ 4 h 4"/>
                  <a:gd name="T16" fmla="*/ 0 w 2"/>
                  <a:gd name="T17" fmla="*/ 4 h 4"/>
                  <a:gd name="T18" fmla="*/ 0 w 2"/>
                  <a:gd name="T19" fmla="*/ 2 h 4"/>
                  <a:gd name="T20" fmla="*/ 2 w 2"/>
                  <a:gd name="T21" fmla="*/ 2 h 4"/>
                  <a:gd name="T22" fmla="*/ 2 w 2"/>
                  <a:gd name="T23" fmla="*/ 2 h 4"/>
                  <a:gd name="T24" fmla="*/ 2 w 2"/>
                  <a:gd name="T25" fmla="*/ 0 h 4"/>
                  <a:gd name="T26" fmla="*/ 2 w 2"/>
                  <a:gd name="T27" fmla="*/ 0 h 4"/>
                  <a:gd name="T28" fmla="*/ 2 w 2"/>
                  <a:gd name="T29" fmla="*/ 0 h 4"/>
                  <a:gd name="T30" fmla="*/ 2 w 2"/>
                  <a:gd name="T31" fmla="*/ 0 h 4"/>
                  <a:gd name="T32" fmla="*/ 2 w 2"/>
                  <a:gd name="T33" fmla="*/ 2 h 4"/>
                  <a:gd name="T34" fmla="*/ 0 w 2"/>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4">
                    <a:moveTo>
                      <a:pt x="0" y="2"/>
                    </a:moveTo>
                    <a:lnTo>
                      <a:pt x="0" y="2"/>
                    </a:lnTo>
                    <a:lnTo>
                      <a:pt x="0" y="4"/>
                    </a:lnTo>
                    <a:lnTo>
                      <a:pt x="0" y="2"/>
                    </a:lnTo>
                    <a:lnTo>
                      <a:pt x="0" y="4"/>
                    </a:lnTo>
                    <a:lnTo>
                      <a:pt x="0" y="4"/>
                    </a:lnTo>
                    <a:lnTo>
                      <a:pt x="0" y="4"/>
                    </a:lnTo>
                    <a:lnTo>
                      <a:pt x="0" y="4"/>
                    </a:lnTo>
                    <a:lnTo>
                      <a:pt x="0" y="4"/>
                    </a:lnTo>
                    <a:lnTo>
                      <a:pt x="0" y="2"/>
                    </a:lnTo>
                    <a:lnTo>
                      <a:pt x="2" y="2"/>
                    </a:lnTo>
                    <a:lnTo>
                      <a:pt x="2" y="2"/>
                    </a:lnTo>
                    <a:lnTo>
                      <a:pt x="2" y="0"/>
                    </a:lnTo>
                    <a:lnTo>
                      <a:pt x="2" y="0"/>
                    </a:lnTo>
                    <a:lnTo>
                      <a:pt x="2" y="0"/>
                    </a:lnTo>
                    <a:lnTo>
                      <a:pt x="2" y="0"/>
                    </a:lnTo>
                    <a:lnTo>
                      <a:pt x="2"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0" name="Group 279"/>
            <p:cNvGrpSpPr>
              <a:grpSpLocks/>
            </p:cNvGrpSpPr>
            <p:nvPr/>
          </p:nvGrpSpPr>
          <p:grpSpPr bwMode="auto">
            <a:xfrm>
              <a:off x="5287" y="1833"/>
              <a:ext cx="4" cy="6"/>
              <a:chOff x="5287" y="1833"/>
              <a:chExt cx="4" cy="6"/>
            </a:xfrm>
          </p:grpSpPr>
          <p:sp>
            <p:nvSpPr>
              <p:cNvPr id="930" name="Freeform 280"/>
              <p:cNvSpPr>
                <a:spLocks/>
              </p:cNvSpPr>
              <p:nvPr/>
            </p:nvSpPr>
            <p:spPr bwMode="auto">
              <a:xfrm>
                <a:off x="5287" y="1833"/>
                <a:ext cx="4" cy="6"/>
              </a:xfrm>
              <a:custGeom>
                <a:avLst/>
                <a:gdLst>
                  <a:gd name="T0" fmla="*/ 2 w 4"/>
                  <a:gd name="T1" fmla="*/ 4 h 6"/>
                  <a:gd name="T2" fmla="*/ 2 w 4"/>
                  <a:gd name="T3" fmla="*/ 4 h 6"/>
                  <a:gd name="T4" fmla="*/ 2 w 4"/>
                  <a:gd name="T5" fmla="*/ 2 h 6"/>
                  <a:gd name="T6" fmla="*/ 4 w 4"/>
                  <a:gd name="T7" fmla="*/ 2 h 6"/>
                  <a:gd name="T8" fmla="*/ 4 w 4"/>
                  <a:gd name="T9" fmla="*/ 2 h 6"/>
                  <a:gd name="T10" fmla="*/ 4 w 4"/>
                  <a:gd name="T11" fmla="*/ 0 h 6"/>
                  <a:gd name="T12" fmla="*/ 4 w 4"/>
                  <a:gd name="T13" fmla="*/ 0 h 6"/>
                  <a:gd name="T14" fmla="*/ 4 w 4"/>
                  <a:gd name="T15" fmla="*/ 0 h 6"/>
                  <a:gd name="T16" fmla="*/ 4 w 4"/>
                  <a:gd name="T17" fmla="*/ 0 h 6"/>
                  <a:gd name="T18" fmla="*/ 2 w 4"/>
                  <a:gd name="T19" fmla="*/ 0 h 6"/>
                  <a:gd name="T20" fmla="*/ 2 w 4"/>
                  <a:gd name="T21" fmla="*/ 2 h 6"/>
                  <a:gd name="T22" fmla="*/ 2 w 4"/>
                  <a:gd name="T23" fmla="*/ 2 h 6"/>
                  <a:gd name="T24" fmla="*/ 2 w 4"/>
                  <a:gd name="T25" fmla="*/ 2 h 6"/>
                  <a:gd name="T26" fmla="*/ 2 w 4"/>
                  <a:gd name="T27" fmla="*/ 2 h 6"/>
                  <a:gd name="T28" fmla="*/ 0 w 4"/>
                  <a:gd name="T29" fmla="*/ 4 h 6"/>
                  <a:gd name="T30" fmla="*/ 0 w 4"/>
                  <a:gd name="T31" fmla="*/ 4 h 6"/>
                  <a:gd name="T32" fmla="*/ 0 w 4"/>
                  <a:gd name="T33" fmla="*/ 4 h 6"/>
                  <a:gd name="T34" fmla="*/ 0 w 4"/>
                  <a:gd name="T35" fmla="*/ 6 h 6"/>
                  <a:gd name="T36" fmla="*/ 0 w 4"/>
                  <a:gd name="T37" fmla="*/ 6 h 6"/>
                  <a:gd name="T38" fmla="*/ 0 w 4"/>
                  <a:gd name="T39" fmla="*/ 4 h 6"/>
                  <a:gd name="T40" fmla="*/ 2 w 4"/>
                  <a:gd name="T41" fmla="*/ 4 h 6"/>
                  <a:gd name="T42" fmla="*/ 2 w 4"/>
                  <a:gd name="T4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6">
                    <a:moveTo>
                      <a:pt x="2" y="4"/>
                    </a:moveTo>
                    <a:lnTo>
                      <a:pt x="2" y="4"/>
                    </a:lnTo>
                    <a:lnTo>
                      <a:pt x="2" y="2"/>
                    </a:lnTo>
                    <a:lnTo>
                      <a:pt x="4" y="2"/>
                    </a:lnTo>
                    <a:lnTo>
                      <a:pt x="4" y="2"/>
                    </a:lnTo>
                    <a:lnTo>
                      <a:pt x="4" y="0"/>
                    </a:lnTo>
                    <a:lnTo>
                      <a:pt x="4" y="0"/>
                    </a:lnTo>
                    <a:lnTo>
                      <a:pt x="4" y="0"/>
                    </a:lnTo>
                    <a:lnTo>
                      <a:pt x="4" y="0"/>
                    </a:lnTo>
                    <a:lnTo>
                      <a:pt x="2" y="0"/>
                    </a:lnTo>
                    <a:lnTo>
                      <a:pt x="2" y="2"/>
                    </a:lnTo>
                    <a:lnTo>
                      <a:pt x="2" y="2"/>
                    </a:lnTo>
                    <a:lnTo>
                      <a:pt x="2" y="2"/>
                    </a:lnTo>
                    <a:lnTo>
                      <a:pt x="2" y="2"/>
                    </a:lnTo>
                    <a:lnTo>
                      <a:pt x="0" y="4"/>
                    </a:lnTo>
                    <a:lnTo>
                      <a:pt x="0" y="4"/>
                    </a:lnTo>
                    <a:lnTo>
                      <a:pt x="0" y="4"/>
                    </a:lnTo>
                    <a:lnTo>
                      <a:pt x="0" y="6"/>
                    </a:lnTo>
                    <a:lnTo>
                      <a:pt x="0" y="6"/>
                    </a:lnTo>
                    <a:lnTo>
                      <a:pt x="0" y="4"/>
                    </a:lnTo>
                    <a:lnTo>
                      <a:pt x="2" y="4"/>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31" name="Freeform 281"/>
              <p:cNvSpPr>
                <a:spLocks/>
              </p:cNvSpPr>
              <p:nvPr/>
            </p:nvSpPr>
            <p:spPr bwMode="auto">
              <a:xfrm>
                <a:off x="5287" y="1833"/>
                <a:ext cx="4" cy="6"/>
              </a:xfrm>
              <a:custGeom>
                <a:avLst/>
                <a:gdLst>
                  <a:gd name="T0" fmla="*/ 2 w 4"/>
                  <a:gd name="T1" fmla="*/ 4 h 6"/>
                  <a:gd name="T2" fmla="*/ 2 w 4"/>
                  <a:gd name="T3" fmla="*/ 4 h 6"/>
                  <a:gd name="T4" fmla="*/ 2 w 4"/>
                  <a:gd name="T5" fmla="*/ 2 h 6"/>
                  <a:gd name="T6" fmla="*/ 4 w 4"/>
                  <a:gd name="T7" fmla="*/ 2 h 6"/>
                  <a:gd name="T8" fmla="*/ 4 w 4"/>
                  <a:gd name="T9" fmla="*/ 2 h 6"/>
                  <a:gd name="T10" fmla="*/ 4 w 4"/>
                  <a:gd name="T11" fmla="*/ 0 h 6"/>
                  <a:gd name="T12" fmla="*/ 4 w 4"/>
                  <a:gd name="T13" fmla="*/ 0 h 6"/>
                  <a:gd name="T14" fmla="*/ 4 w 4"/>
                  <a:gd name="T15" fmla="*/ 0 h 6"/>
                  <a:gd name="T16" fmla="*/ 4 w 4"/>
                  <a:gd name="T17" fmla="*/ 0 h 6"/>
                  <a:gd name="T18" fmla="*/ 2 w 4"/>
                  <a:gd name="T19" fmla="*/ 0 h 6"/>
                  <a:gd name="T20" fmla="*/ 2 w 4"/>
                  <a:gd name="T21" fmla="*/ 2 h 6"/>
                  <a:gd name="T22" fmla="*/ 2 w 4"/>
                  <a:gd name="T23" fmla="*/ 2 h 6"/>
                  <a:gd name="T24" fmla="*/ 2 w 4"/>
                  <a:gd name="T25" fmla="*/ 2 h 6"/>
                  <a:gd name="T26" fmla="*/ 2 w 4"/>
                  <a:gd name="T27" fmla="*/ 2 h 6"/>
                  <a:gd name="T28" fmla="*/ 0 w 4"/>
                  <a:gd name="T29" fmla="*/ 4 h 6"/>
                  <a:gd name="T30" fmla="*/ 0 w 4"/>
                  <a:gd name="T31" fmla="*/ 4 h 6"/>
                  <a:gd name="T32" fmla="*/ 0 w 4"/>
                  <a:gd name="T33" fmla="*/ 4 h 6"/>
                  <a:gd name="T34" fmla="*/ 0 w 4"/>
                  <a:gd name="T35" fmla="*/ 6 h 6"/>
                  <a:gd name="T36" fmla="*/ 0 w 4"/>
                  <a:gd name="T37" fmla="*/ 6 h 6"/>
                  <a:gd name="T38" fmla="*/ 0 w 4"/>
                  <a:gd name="T39" fmla="*/ 4 h 6"/>
                  <a:gd name="T40" fmla="*/ 2 w 4"/>
                  <a:gd name="T41" fmla="*/ 4 h 6"/>
                  <a:gd name="T42" fmla="*/ 2 w 4"/>
                  <a:gd name="T4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6">
                    <a:moveTo>
                      <a:pt x="2" y="4"/>
                    </a:moveTo>
                    <a:lnTo>
                      <a:pt x="2" y="4"/>
                    </a:lnTo>
                    <a:lnTo>
                      <a:pt x="2" y="2"/>
                    </a:lnTo>
                    <a:lnTo>
                      <a:pt x="4" y="2"/>
                    </a:lnTo>
                    <a:lnTo>
                      <a:pt x="4" y="2"/>
                    </a:lnTo>
                    <a:lnTo>
                      <a:pt x="4" y="0"/>
                    </a:lnTo>
                    <a:lnTo>
                      <a:pt x="4" y="0"/>
                    </a:lnTo>
                    <a:lnTo>
                      <a:pt x="4" y="0"/>
                    </a:lnTo>
                    <a:lnTo>
                      <a:pt x="4" y="0"/>
                    </a:lnTo>
                    <a:lnTo>
                      <a:pt x="2" y="0"/>
                    </a:lnTo>
                    <a:lnTo>
                      <a:pt x="2" y="2"/>
                    </a:lnTo>
                    <a:lnTo>
                      <a:pt x="2" y="2"/>
                    </a:lnTo>
                    <a:lnTo>
                      <a:pt x="2" y="2"/>
                    </a:lnTo>
                    <a:lnTo>
                      <a:pt x="2" y="2"/>
                    </a:lnTo>
                    <a:lnTo>
                      <a:pt x="0" y="4"/>
                    </a:lnTo>
                    <a:lnTo>
                      <a:pt x="0" y="4"/>
                    </a:lnTo>
                    <a:lnTo>
                      <a:pt x="0" y="4"/>
                    </a:lnTo>
                    <a:lnTo>
                      <a:pt x="0" y="6"/>
                    </a:lnTo>
                    <a:lnTo>
                      <a:pt x="0" y="6"/>
                    </a:lnTo>
                    <a:lnTo>
                      <a:pt x="0" y="4"/>
                    </a:lnTo>
                    <a:lnTo>
                      <a:pt x="2" y="4"/>
                    </a:lnTo>
                    <a:lnTo>
                      <a:pt x="2"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1" name="Group 282"/>
            <p:cNvGrpSpPr>
              <a:grpSpLocks/>
            </p:cNvGrpSpPr>
            <p:nvPr/>
          </p:nvGrpSpPr>
          <p:grpSpPr bwMode="auto">
            <a:xfrm>
              <a:off x="5287" y="1833"/>
              <a:ext cx="2" cy="6"/>
              <a:chOff x="5287" y="1833"/>
              <a:chExt cx="2" cy="6"/>
            </a:xfrm>
          </p:grpSpPr>
          <p:sp>
            <p:nvSpPr>
              <p:cNvPr id="928" name="Freeform 283"/>
              <p:cNvSpPr>
                <a:spLocks/>
              </p:cNvSpPr>
              <p:nvPr/>
            </p:nvSpPr>
            <p:spPr bwMode="auto">
              <a:xfrm>
                <a:off x="5287" y="1833"/>
                <a:ext cx="2" cy="6"/>
              </a:xfrm>
              <a:custGeom>
                <a:avLst/>
                <a:gdLst>
                  <a:gd name="T0" fmla="*/ 0 w 2"/>
                  <a:gd name="T1" fmla="*/ 4 h 6"/>
                  <a:gd name="T2" fmla="*/ 0 w 2"/>
                  <a:gd name="T3" fmla="*/ 4 h 6"/>
                  <a:gd name="T4" fmla="*/ 0 w 2"/>
                  <a:gd name="T5" fmla="*/ 4 h 6"/>
                  <a:gd name="T6" fmla="*/ 0 w 2"/>
                  <a:gd name="T7" fmla="*/ 6 h 6"/>
                  <a:gd name="T8" fmla="*/ 0 w 2"/>
                  <a:gd name="T9" fmla="*/ 4 h 6"/>
                  <a:gd name="T10" fmla="*/ 0 w 2"/>
                  <a:gd name="T11" fmla="*/ 4 h 6"/>
                  <a:gd name="T12" fmla="*/ 0 w 2"/>
                  <a:gd name="T13" fmla="*/ 4 h 6"/>
                  <a:gd name="T14" fmla="*/ 0 w 2"/>
                  <a:gd name="T15" fmla="*/ 2 h 6"/>
                  <a:gd name="T16" fmla="*/ 2 w 2"/>
                  <a:gd name="T17" fmla="*/ 2 h 6"/>
                  <a:gd name="T18" fmla="*/ 2 w 2"/>
                  <a:gd name="T19" fmla="*/ 2 h 6"/>
                  <a:gd name="T20" fmla="*/ 2 w 2"/>
                  <a:gd name="T21" fmla="*/ 0 h 6"/>
                  <a:gd name="T22" fmla="*/ 2 w 2"/>
                  <a:gd name="T23" fmla="*/ 0 h 6"/>
                  <a:gd name="T24" fmla="*/ 2 w 2"/>
                  <a:gd name="T25" fmla="*/ 0 h 6"/>
                  <a:gd name="T26" fmla="*/ 2 w 2"/>
                  <a:gd name="T27" fmla="*/ 0 h 6"/>
                  <a:gd name="T28" fmla="*/ 2 w 2"/>
                  <a:gd name="T29" fmla="*/ 2 h 6"/>
                  <a:gd name="T30" fmla="*/ 0 w 2"/>
                  <a:gd name="T31" fmla="*/ 2 h 6"/>
                  <a:gd name="T32" fmla="*/ 0 w 2"/>
                  <a:gd name="T33" fmla="*/ 2 h 6"/>
                  <a:gd name="T34" fmla="*/ 0 w 2"/>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6">
                    <a:moveTo>
                      <a:pt x="0" y="4"/>
                    </a:moveTo>
                    <a:lnTo>
                      <a:pt x="0" y="4"/>
                    </a:lnTo>
                    <a:lnTo>
                      <a:pt x="0" y="4"/>
                    </a:lnTo>
                    <a:lnTo>
                      <a:pt x="0" y="6"/>
                    </a:lnTo>
                    <a:lnTo>
                      <a:pt x="0" y="4"/>
                    </a:lnTo>
                    <a:lnTo>
                      <a:pt x="0" y="4"/>
                    </a:lnTo>
                    <a:lnTo>
                      <a:pt x="0" y="4"/>
                    </a:lnTo>
                    <a:lnTo>
                      <a:pt x="0" y="2"/>
                    </a:lnTo>
                    <a:lnTo>
                      <a:pt x="2" y="2"/>
                    </a:lnTo>
                    <a:lnTo>
                      <a:pt x="2" y="2"/>
                    </a:lnTo>
                    <a:lnTo>
                      <a:pt x="2" y="0"/>
                    </a:lnTo>
                    <a:lnTo>
                      <a:pt x="2" y="0"/>
                    </a:lnTo>
                    <a:lnTo>
                      <a:pt x="2" y="0"/>
                    </a:lnTo>
                    <a:lnTo>
                      <a:pt x="2" y="0"/>
                    </a:lnTo>
                    <a:lnTo>
                      <a:pt x="2" y="2"/>
                    </a:lnTo>
                    <a:lnTo>
                      <a:pt x="0" y="2"/>
                    </a:lnTo>
                    <a:lnTo>
                      <a:pt x="0" y="2"/>
                    </a:lnTo>
                    <a:lnTo>
                      <a:pt x="0"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9" name="Freeform 284"/>
              <p:cNvSpPr>
                <a:spLocks/>
              </p:cNvSpPr>
              <p:nvPr/>
            </p:nvSpPr>
            <p:spPr bwMode="auto">
              <a:xfrm>
                <a:off x="5287" y="1833"/>
                <a:ext cx="2" cy="6"/>
              </a:xfrm>
              <a:custGeom>
                <a:avLst/>
                <a:gdLst>
                  <a:gd name="T0" fmla="*/ 0 w 2"/>
                  <a:gd name="T1" fmla="*/ 4 h 6"/>
                  <a:gd name="T2" fmla="*/ 0 w 2"/>
                  <a:gd name="T3" fmla="*/ 4 h 6"/>
                  <a:gd name="T4" fmla="*/ 0 w 2"/>
                  <a:gd name="T5" fmla="*/ 4 h 6"/>
                  <a:gd name="T6" fmla="*/ 0 w 2"/>
                  <a:gd name="T7" fmla="*/ 6 h 6"/>
                  <a:gd name="T8" fmla="*/ 0 w 2"/>
                  <a:gd name="T9" fmla="*/ 4 h 6"/>
                  <a:gd name="T10" fmla="*/ 0 w 2"/>
                  <a:gd name="T11" fmla="*/ 4 h 6"/>
                  <a:gd name="T12" fmla="*/ 0 w 2"/>
                  <a:gd name="T13" fmla="*/ 4 h 6"/>
                  <a:gd name="T14" fmla="*/ 0 w 2"/>
                  <a:gd name="T15" fmla="*/ 2 h 6"/>
                  <a:gd name="T16" fmla="*/ 2 w 2"/>
                  <a:gd name="T17" fmla="*/ 2 h 6"/>
                  <a:gd name="T18" fmla="*/ 2 w 2"/>
                  <a:gd name="T19" fmla="*/ 2 h 6"/>
                  <a:gd name="T20" fmla="*/ 2 w 2"/>
                  <a:gd name="T21" fmla="*/ 0 h 6"/>
                  <a:gd name="T22" fmla="*/ 2 w 2"/>
                  <a:gd name="T23" fmla="*/ 0 h 6"/>
                  <a:gd name="T24" fmla="*/ 2 w 2"/>
                  <a:gd name="T25" fmla="*/ 0 h 6"/>
                  <a:gd name="T26" fmla="*/ 2 w 2"/>
                  <a:gd name="T27" fmla="*/ 0 h 6"/>
                  <a:gd name="T28" fmla="*/ 2 w 2"/>
                  <a:gd name="T29" fmla="*/ 2 h 6"/>
                  <a:gd name="T30" fmla="*/ 0 w 2"/>
                  <a:gd name="T31" fmla="*/ 2 h 6"/>
                  <a:gd name="T32" fmla="*/ 0 w 2"/>
                  <a:gd name="T33" fmla="*/ 2 h 6"/>
                  <a:gd name="T34" fmla="*/ 0 w 2"/>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6">
                    <a:moveTo>
                      <a:pt x="0" y="4"/>
                    </a:moveTo>
                    <a:lnTo>
                      <a:pt x="0" y="4"/>
                    </a:lnTo>
                    <a:lnTo>
                      <a:pt x="0" y="4"/>
                    </a:lnTo>
                    <a:lnTo>
                      <a:pt x="0" y="6"/>
                    </a:lnTo>
                    <a:lnTo>
                      <a:pt x="0" y="4"/>
                    </a:lnTo>
                    <a:lnTo>
                      <a:pt x="0" y="4"/>
                    </a:lnTo>
                    <a:lnTo>
                      <a:pt x="0" y="4"/>
                    </a:lnTo>
                    <a:lnTo>
                      <a:pt x="0" y="2"/>
                    </a:lnTo>
                    <a:lnTo>
                      <a:pt x="2" y="2"/>
                    </a:lnTo>
                    <a:lnTo>
                      <a:pt x="2" y="2"/>
                    </a:lnTo>
                    <a:lnTo>
                      <a:pt x="2" y="0"/>
                    </a:lnTo>
                    <a:lnTo>
                      <a:pt x="2" y="0"/>
                    </a:lnTo>
                    <a:lnTo>
                      <a:pt x="2" y="0"/>
                    </a:lnTo>
                    <a:lnTo>
                      <a:pt x="2" y="0"/>
                    </a:lnTo>
                    <a:lnTo>
                      <a:pt x="2" y="2"/>
                    </a:lnTo>
                    <a:lnTo>
                      <a:pt x="0" y="2"/>
                    </a:lnTo>
                    <a:lnTo>
                      <a:pt x="0" y="2"/>
                    </a:lnTo>
                    <a:lnTo>
                      <a:pt x="0"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2" name="Group 285"/>
            <p:cNvGrpSpPr>
              <a:grpSpLocks/>
            </p:cNvGrpSpPr>
            <p:nvPr/>
          </p:nvGrpSpPr>
          <p:grpSpPr bwMode="auto">
            <a:xfrm>
              <a:off x="5287" y="1831"/>
              <a:ext cx="2" cy="6"/>
              <a:chOff x="5287" y="1831"/>
              <a:chExt cx="2" cy="6"/>
            </a:xfrm>
          </p:grpSpPr>
          <p:sp>
            <p:nvSpPr>
              <p:cNvPr id="926" name="Freeform 286"/>
              <p:cNvSpPr>
                <a:spLocks/>
              </p:cNvSpPr>
              <p:nvPr/>
            </p:nvSpPr>
            <p:spPr bwMode="auto">
              <a:xfrm>
                <a:off x="5287" y="1831"/>
                <a:ext cx="2" cy="6"/>
              </a:xfrm>
              <a:custGeom>
                <a:avLst/>
                <a:gdLst>
                  <a:gd name="T0" fmla="*/ 0 w 2"/>
                  <a:gd name="T1" fmla="*/ 2 h 6"/>
                  <a:gd name="T2" fmla="*/ 0 w 2"/>
                  <a:gd name="T3" fmla="*/ 2 h 6"/>
                  <a:gd name="T4" fmla="*/ 0 w 2"/>
                  <a:gd name="T5" fmla="*/ 2 h 6"/>
                  <a:gd name="T6" fmla="*/ 0 w 2"/>
                  <a:gd name="T7" fmla="*/ 4 h 6"/>
                  <a:gd name="T8" fmla="*/ 0 w 2"/>
                  <a:gd name="T9" fmla="*/ 4 h 6"/>
                  <a:gd name="T10" fmla="*/ 0 w 2"/>
                  <a:gd name="T11" fmla="*/ 4 h 6"/>
                  <a:gd name="T12" fmla="*/ 0 w 2"/>
                  <a:gd name="T13" fmla="*/ 4 h 6"/>
                  <a:gd name="T14" fmla="*/ 0 w 2"/>
                  <a:gd name="T15" fmla="*/ 6 h 6"/>
                  <a:gd name="T16" fmla="*/ 0 w 2"/>
                  <a:gd name="T17" fmla="*/ 4 h 6"/>
                  <a:gd name="T18" fmla="*/ 0 w 2"/>
                  <a:gd name="T19" fmla="*/ 4 h 6"/>
                  <a:gd name="T20" fmla="*/ 0 w 2"/>
                  <a:gd name="T21" fmla="*/ 4 h 6"/>
                  <a:gd name="T22" fmla="*/ 0 w 2"/>
                  <a:gd name="T23" fmla="*/ 4 h 6"/>
                  <a:gd name="T24" fmla="*/ 0 w 2"/>
                  <a:gd name="T25" fmla="*/ 2 h 6"/>
                  <a:gd name="T26" fmla="*/ 2 w 2"/>
                  <a:gd name="T27" fmla="*/ 2 h 6"/>
                  <a:gd name="T28" fmla="*/ 2 w 2"/>
                  <a:gd name="T29" fmla="*/ 0 h 6"/>
                  <a:gd name="T30" fmla="*/ 2 w 2"/>
                  <a:gd name="T31" fmla="*/ 0 h 6"/>
                  <a:gd name="T32" fmla="*/ 2 w 2"/>
                  <a:gd name="T33" fmla="*/ 0 h 6"/>
                  <a:gd name="T34" fmla="*/ 2 w 2"/>
                  <a:gd name="T35" fmla="*/ 0 h 6"/>
                  <a:gd name="T36" fmla="*/ 2 w 2"/>
                  <a:gd name="T37" fmla="*/ 0 h 6"/>
                  <a:gd name="T38" fmla="*/ 2 w 2"/>
                  <a:gd name="T39" fmla="*/ 2 h 6"/>
                  <a:gd name="T40" fmla="*/ 2 w 2"/>
                  <a:gd name="T41" fmla="*/ 0 h 6"/>
                  <a:gd name="T42" fmla="*/ 2 w 2"/>
                  <a:gd name="T43" fmla="*/ 2 h 6"/>
                  <a:gd name="T44" fmla="*/ 0 w 2"/>
                  <a:gd name="T4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 h="6">
                    <a:moveTo>
                      <a:pt x="0" y="2"/>
                    </a:moveTo>
                    <a:lnTo>
                      <a:pt x="0" y="2"/>
                    </a:lnTo>
                    <a:lnTo>
                      <a:pt x="0" y="2"/>
                    </a:lnTo>
                    <a:lnTo>
                      <a:pt x="0" y="4"/>
                    </a:lnTo>
                    <a:lnTo>
                      <a:pt x="0" y="4"/>
                    </a:lnTo>
                    <a:lnTo>
                      <a:pt x="0" y="4"/>
                    </a:lnTo>
                    <a:lnTo>
                      <a:pt x="0" y="4"/>
                    </a:lnTo>
                    <a:lnTo>
                      <a:pt x="0" y="6"/>
                    </a:lnTo>
                    <a:lnTo>
                      <a:pt x="0" y="4"/>
                    </a:lnTo>
                    <a:lnTo>
                      <a:pt x="0" y="4"/>
                    </a:lnTo>
                    <a:lnTo>
                      <a:pt x="0" y="4"/>
                    </a:lnTo>
                    <a:lnTo>
                      <a:pt x="0" y="4"/>
                    </a:lnTo>
                    <a:lnTo>
                      <a:pt x="0" y="2"/>
                    </a:lnTo>
                    <a:lnTo>
                      <a:pt x="2" y="2"/>
                    </a:lnTo>
                    <a:lnTo>
                      <a:pt x="2" y="0"/>
                    </a:lnTo>
                    <a:lnTo>
                      <a:pt x="2" y="0"/>
                    </a:lnTo>
                    <a:lnTo>
                      <a:pt x="2" y="0"/>
                    </a:lnTo>
                    <a:lnTo>
                      <a:pt x="2" y="0"/>
                    </a:lnTo>
                    <a:lnTo>
                      <a:pt x="2" y="0"/>
                    </a:lnTo>
                    <a:lnTo>
                      <a:pt x="2" y="2"/>
                    </a:lnTo>
                    <a:lnTo>
                      <a:pt x="2" y="0"/>
                    </a:lnTo>
                    <a:lnTo>
                      <a:pt x="2" y="2"/>
                    </a:lnTo>
                    <a:lnTo>
                      <a:pt x="0"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7" name="Freeform 287"/>
              <p:cNvSpPr>
                <a:spLocks/>
              </p:cNvSpPr>
              <p:nvPr/>
            </p:nvSpPr>
            <p:spPr bwMode="auto">
              <a:xfrm>
                <a:off x="5287" y="1831"/>
                <a:ext cx="2" cy="6"/>
              </a:xfrm>
              <a:custGeom>
                <a:avLst/>
                <a:gdLst>
                  <a:gd name="T0" fmla="*/ 0 w 2"/>
                  <a:gd name="T1" fmla="*/ 2 h 6"/>
                  <a:gd name="T2" fmla="*/ 0 w 2"/>
                  <a:gd name="T3" fmla="*/ 2 h 6"/>
                  <a:gd name="T4" fmla="*/ 0 w 2"/>
                  <a:gd name="T5" fmla="*/ 2 h 6"/>
                  <a:gd name="T6" fmla="*/ 0 w 2"/>
                  <a:gd name="T7" fmla="*/ 4 h 6"/>
                  <a:gd name="T8" fmla="*/ 0 w 2"/>
                  <a:gd name="T9" fmla="*/ 4 h 6"/>
                  <a:gd name="T10" fmla="*/ 0 w 2"/>
                  <a:gd name="T11" fmla="*/ 4 h 6"/>
                  <a:gd name="T12" fmla="*/ 0 w 2"/>
                  <a:gd name="T13" fmla="*/ 4 h 6"/>
                  <a:gd name="T14" fmla="*/ 0 w 2"/>
                  <a:gd name="T15" fmla="*/ 6 h 6"/>
                  <a:gd name="T16" fmla="*/ 0 w 2"/>
                  <a:gd name="T17" fmla="*/ 4 h 6"/>
                  <a:gd name="T18" fmla="*/ 0 w 2"/>
                  <a:gd name="T19" fmla="*/ 4 h 6"/>
                  <a:gd name="T20" fmla="*/ 0 w 2"/>
                  <a:gd name="T21" fmla="*/ 4 h 6"/>
                  <a:gd name="T22" fmla="*/ 0 w 2"/>
                  <a:gd name="T23" fmla="*/ 4 h 6"/>
                  <a:gd name="T24" fmla="*/ 0 w 2"/>
                  <a:gd name="T25" fmla="*/ 2 h 6"/>
                  <a:gd name="T26" fmla="*/ 2 w 2"/>
                  <a:gd name="T27" fmla="*/ 2 h 6"/>
                  <a:gd name="T28" fmla="*/ 2 w 2"/>
                  <a:gd name="T29" fmla="*/ 0 h 6"/>
                  <a:gd name="T30" fmla="*/ 2 w 2"/>
                  <a:gd name="T31" fmla="*/ 0 h 6"/>
                  <a:gd name="T32" fmla="*/ 2 w 2"/>
                  <a:gd name="T33" fmla="*/ 0 h 6"/>
                  <a:gd name="T34" fmla="*/ 2 w 2"/>
                  <a:gd name="T35" fmla="*/ 0 h 6"/>
                  <a:gd name="T36" fmla="*/ 2 w 2"/>
                  <a:gd name="T37" fmla="*/ 0 h 6"/>
                  <a:gd name="T38" fmla="*/ 2 w 2"/>
                  <a:gd name="T39" fmla="*/ 2 h 6"/>
                  <a:gd name="T40" fmla="*/ 2 w 2"/>
                  <a:gd name="T41" fmla="*/ 0 h 6"/>
                  <a:gd name="T42" fmla="*/ 2 w 2"/>
                  <a:gd name="T43" fmla="*/ 2 h 6"/>
                  <a:gd name="T44" fmla="*/ 0 w 2"/>
                  <a:gd name="T4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 h="6">
                    <a:moveTo>
                      <a:pt x="0" y="2"/>
                    </a:moveTo>
                    <a:lnTo>
                      <a:pt x="0" y="2"/>
                    </a:lnTo>
                    <a:lnTo>
                      <a:pt x="0" y="2"/>
                    </a:lnTo>
                    <a:lnTo>
                      <a:pt x="0" y="4"/>
                    </a:lnTo>
                    <a:lnTo>
                      <a:pt x="0" y="4"/>
                    </a:lnTo>
                    <a:lnTo>
                      <a:pt x="0" y="4"/>
                    </a:lnTo>
                    <a:lnTo>
                      <a:pt x="0" y="4"/>
                    </a:lnTo>
                    <a:lnTo>
                      <a:pt x="0" y="6"/>
                    </a:lnTo>
                    <a:lnTo>
                      <a:pt x="0" y="4"/>
                    </a:lnTo>
                    <a:lnTo>
                      <a:pt x="0" y="4"/>
                    </a:lnTo>
                    <a:lnTo>
                      <a:pt x="0" y="4"/>
                    </a:lnTo>
                    <a:lnTo>
                      <a:pt x="0" y="4"/>
                    </a:lnTo>
                    <a:lnTo>
                      <a:pt x="0" y="2"/>
                    </a:lnTo>
                    <a:lnTo>
                      <a:pt x="2" y="2"/>
                    </a:lnTo>
                    <a:lnTo>
                      <a:pt x="2" y="0"/>
                    </a:lnTo>
                    <a:lnTo>
                      <a:pt x="2" y="0"/>
                    </a:lnTo>
                    <a:lnTo>
                      <a:pt x="2" y="0"/>
                    </a:lnTo>
                    <a:lnTo>
                      <a:pt x="2" y="0"/>
                    </a:lnTo>
                    <a:lnTo>
                      <a:pt x="2" y="0"/>
                    </a:lnTo>
                    <a:lnTo>
                      <a:pt x="2" y="2"/>
                    </a:lnTo>
                    <a:lnTo>
                      <a:pt x="2" y="0"/>
                    </a:lnTo>
                    <a:lnTo>
                      <a:pt x="2" y="2"/>
                    </a:lnTo>
                    <a:lnTo>
                      <a:pt x="0"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3" name="Group 288"/>
            <p:cNvGrpSpPr>
              <a:grpSpLocks/>
            </p:cNvGrpSpPr>
            <p:nvPr/>
          </p:nvGrpSpPr>
          <p:grpSpPr bwMode="auto">
            <a:xfrm>
              <a:off x="5283" y="1831"/>
              <a:ext cx="6" cy="6"/>
              <a:chOff x="5283" y="1831"/>
              <a:chExt cx="6" cy="6"/>
            </a:xfrm>
          </p:grpSpPr>
          <p:sp>
            <p:nvSpPr>
              <p:cNvPr id="924" name="Freeform 289"/>
              <p:cNvSpPr>
                <a:spLocks/>
              </p:cNvSpPr>
              <p:nvPr/>
            </p:nvSpPr>
            <p:spPr bwMode="auto">
              <a:xfrm>
                <a:off x="5283" y="1831"/>
                <a:ext cx="6" cy="6"/>
              </a:xfrm>
              <a:custGeom>
                <a:avLst/>
                <a:gdLst>
                  <a:gd name="T0" fmla="*/ 4 w 6"/>
                  <a:gd name="T1" fmla="*/ 0 h 6"/>
                  <a:gd name="T2" fmla="*/ 4 w 6"/>
                  <a:gd name="T3" fmla="*/ 0 h 6"/>
                  <a:gd name="T4" fmla="*/ 4 w 6"/>
                  <a:gd name="T5" fmla="*/ 2 h 6"/>
                  <a:gd name="T6" fmla="*/ 2 w 6"/>
                  <a:gd name="T7" fmla="*/ 2 h 6"/>
                  <a:gd name="T8" fmla="*/ 2 w 6"/>
                  <a:gd name="T9" fmla="*/ 2 h 6"/>
                  <a:gd name="T10" fmla="*/ 2 w 6"/>
                  <a:gd name="T11" fmla="*/ 2 h 6"/>
                  <a:gd name="T12" fmla="*/ 2 w 6"/>
                  <a:gd name="T13" fmla="*/ 4 h 6"/>
                  <a:gd name="T14" fmla="*/ 0 w 6"/>
                  <a:gd name="T15" fmla="*/ 4 h 6"/>
                  <a:gd name="T16" fmla="*/ 0 w 6"/>
                  <a:gd name="T17" fmla="*/ 4 h 6"/>
                  <a:gd name="T18" fmla="*/ 0 w 6"/>
                  <a:gd name="T19" fmla="*/ 4 h 6"/>
                  <a:gd name="T20" fmla="*/ 0 w 6"/>
                  <a:gd name="T21" fmla="*/ 6 h 6"/>
                  <a:gd name="T22" fmla="*/ 0 w 6"/>
                  <a:gd name="T23" fmla="*/ 6 h 6"/>
                  <a:gd name="T24" fmla="*/ 0 w 6"/>
                  <a:gd name="T25" fmla="*/ 4 h 6"/>
                  <a:gd name="T26" fmla="*/ 2 w 6"/>
                  <a:gd name="T27" fmla="*/ 4 h 6"/>
                  <a:gd name="T28" fmla="*/ 2 w 6"/>
                  <a:gd name="T29" fmla="*/ 4 h 6"/>
                  <a:gd name="T30" fmla="*/ 2 w 6"/>
                  <a:gd name="T31" fmla="*/ 2 h 6"/>
                  <a:gd name="T32" fmla="*/ 4 w 6"/>
                  <a:gd name="T33" fmla="*/ 2 h 6"/>
                  <a:gd name="T34" fmla="*/ 4 w 6"/>
                  <a:gd name="T35" fmla="*/ 2 h 6"/>
                  <a:gd name="T36" fmla="*/ 4 w 6"/>
                  <a:gd name="T37" fmla="*/ 2 h 6"/>
                  <a:gd name="T38" fmla="*/ 4 w 6"/>
                  <a:gd name="T39" fmla="*/ 2 h 6"/>
                  <a:gd name="T40" fmla="*/ 4 w 6"/>
                  <a:gd name="T41" fmla="*/ 0 h 6"/>
                  <a:gd name="T42" fmla="*/ 6 w 6"/>
                  <a:gd name="T43" fmla="*/ 0 h 6"/>
                  <a:gd name="T44" fmla="*/ 6 w 6"/>
                  <a:gd name="T45" fmla="*/ 0 h 6"/>
                  <a:gd name="T46" fmla="*/ 6 w 6"/>
                  <a:gd name="T47" fmla="*/ 0 h 6"/>
                  <a:gd name="T48" fmla="*/ 6 w 6"/>
                  <a:gd name="T49" fmla="*/ 0 h 6"/>
                  <a:gd name="T50" fmla="*/ 6 w 6"/>
                  <a:gd name="T51" fmla="*/ 0 h 6"/>
                  <a:gd name="T52" fmla="*/ 6 w 6"/>
                  <a:gd name="T53" fmla="*/ 0 h 6"/>
                  <a:gd name="T54" fmla="*/ 4 w 6"/>
                  <a:gd name="T55" fmla="*/ 0 h 6"/>
                  <a:gd name="T56" fmla="*/ 6 w 6"/>
                  <a:gd name="T57" fmla="*/ 0 h 6"/>
                  <a:gd name="T58" fmla="*/ 4 w 6"/>
                  <a:gd name="T59" fmla="*/ 0 h 6"/>
                  <a:gd name="T60" fmla="*/ 4 w 6"/>
                  <a:gd name="T61" fmla="*/ 0 h 6"/>
                  <a:gd name="T62" fmla="*/ 4 w 6"/>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6">
                    <a:moveTo>
                      <a:pt x="4" y="0"/>
                    </a:moveTo>
                    <a:lnTo>
                      <a:pt x="4" y="0"/>
                    </a:lnTo>
                    <a:lnTo>
                      <a:pt x="4" y="2"/>
                    </a:lnTo>
                    <a:lnTo>
                      <a:pt x="2" y="2"/>
                    </a:lnTo>
                    <a:lnTo>
                      <a:pt x="2" y="2"/>
                    </a:lnTo>
                    <a:lnTo>
                      <a:pt x="2" y="2"/>
                    </a:lnTo>
                    <a:lnTo>
                      <a:pt x="2" y="4"/>
                    </a:lnTo>
                    <a:lnTo>
                      <a:pt x="0" y="4"/>
                    </a:lnTo>
                    <a:lnTo>
                      <a:pt x="0" y="4"/>
                    </a:lnTo>
                    <a:lnTo>
                      <a:pt x="0" y="4"/>
                    </a:lnTo>
                    <a:lnTo>
                      <a:pt x="0" y="6"/>
                    </a:lnTo>
                    <a:lnTo>
                      <a:pt x="0" y="6"/>
                    </a:lnTo>
                    <a:lnTo>
                      <a:pt x="0" y="4"/>
                    </a:lnTo>
                    <a:lnTo>
                      <a:pt x="2" y="4"/>
                    </a:lnTo>
                    <a:lnTo>
                      <a:pt x="2" y="4"/>
                    </a:lnTo>
                    <a:lnTo>
                      <a:pt x="2" y="2"/>
                    </a:lnTo>
                    <a:lnTo>
                      <a:pt x="4" y="2"/>
                    </a:lnTo>
                    <a:lnTo>
                      <a:pt x="4" y="2"/>
                    </a:lnTo>
                    <a:lnTo>
                      <a:pt x="4" y="2"/>
                    </a:lnTo>
                    <a:lnTo>
                      <a:pt x="4" y="2"/>
                    </a:lnTo>
                    <a:lnTo>
                      <a:pt x="4" y="0"/>
                    </a:lnTo>
                    <a:lnTo>
                      <a:pt x="6" y="0"/>
                    </a:lnTo>
                    <a:lnTo>
                      <a:pt x="6" y="0"/>
                    </a:lnTo>
                    <a:lnTo>
                      <a:pt x="6" y="0"/>
                    </a:lnTo>
                    <a:lnTo>
                      <a:pt x="6" y="0"/>
                    </a:lnTo>
                    <a:lnTo>
                      <a:pt x="6" y="0"/>
                    </a:lnTo>
                    <a:lnTo>
                      <a:pt x="6" y="0"/>
                    </a:lnTo>
                    <a:lnTo>
                      <a:pt x="4" y="0"/>
                    </a:lnTo>
                    <a:lnTo>
                      <a:pt x="6" y="0"/>
                    </a:lnTo>
                    <a:lnTo>
                      <a:pt x="4" y="0"/>
                    </a:lnTo>
                    <a:lnTo>
                      <a:pt x="4" y="0"/>
                    </a:lnTo>
                    <a:lnTo>
                      <a:pt x="4"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5" name="Freeform 290"/>
              <p:cNvSpPr>
                <a:spLocks/>
              </p:cNvSpPr>
              <p:nvPr/>
            </p:nvSpPr>
            <p:spPr bwMode="auto">
              <a:xfrm>
                <a:off x="5283" y="1831"/>
                <a:ext cx="6" cy="6"/>
              </a:xfrm>
              <a:custGeom>
                <a:avLst/>
                <a:gdLst>
                  <a:gd name="T0" fmla="*/ 4 w 6"/>
                  <a:gd name="T1" fmla="*/ 0 h 6"/>
                  <a:gd name="T2" fmla="*/ 4 w 6"/>
                  <a:gd name="T3" fmla="*/ 0 h 6"/>
                  <a:gd name="T4" fmla="*/ 4 w 6"/>
                  <a:gd name="T5" fmla="*/ 2 h 6"/>
                  <a:gd name="T6" fmla="*/ 2 w 6"/>
                  <a:gd name="T7" fmla="*/ 2 h 6"/>
                  <a:gd name="T8" fmla="*/ 2 w 6"/>
                  <a:gd name="T9" fmla="*/ 2 h 6"/>
                  <a:gd name="T10" fmla="*/ 2 w 6"/>
                  <a:gd name="T11" fmla="*/ 2 h 6"/>
                  <a:gd name="T12" fmla="*/ 2 w 6"/>
                  <a:gd name="T13" fmla="*/ 4 h 6"/>
                  <a:gd name="T14" fmla="*/ 0 w 6"/>
                  <a:gd name="T15" fmla="*/ 4 h 6"/>
                  <a:gd name="T16" fmla="*/ 0 w 6"/>
                  <a:gd name="T17" fmla="*/ 4 h 6"/>
                  <a:gd name="T18" fmla="*/ 0 w 6"/>
                  <a:gd name="T19" fmla="*/ 4 h 6"/>
                  <a:gd name="T20" fmla="*/ 0 w 6"/>
                  <a:gd name="T21" fmla="*/ 6 h 6"/>
                  <a:gd name="T22" fmla="*/ 0 w 6"/>
                  <a:gd name="T23" fmla="*/ 6 h 6"/>
                  <a:gd name="T24" fmla="*/ 0 w 6"/>
                  <a:gd name="T25" fmla="*/ 4 h 6"/>
                  <a:gd name="T26" fmla="*/ 2 w 6"/>
                  <a:gd name="T27" fmla="*/ 4 h 6"/>
                  <a:gd name="T28" fmla="*/ 2 w 6"/>
                  <a:gd name="T29" fmla="*/ 4 h 6"/>
                  <a:gd name="T30" fmla="*/ 2 w 6"/>
                  <a:gd name="T31" fmla="*/ 2 h 6"/>
                  <a:gd name="T32" fmla="*/ 4 w 6"/>
                  <a:gd name="T33" fmla="*/ 2 h 6"/>
                  <a:gd name="T34" fmla="*/ 4 w 6"/>
                  <a:gd name="T35" fmla="*/ 2 h 6"/>
                  <a:gd name="T36" fmla="*/ 4 w 6"/>
                  <a:gd name="T37" fmla="*/ 2 h 6"/>
                  <a:gd name="T38" fmla="*/ 4 w 6"/>
                  <a:gd name="T39" fmla="*/ 2 h 6"/>
                  <a:gd name="T40" fmla="*/ 4 w 6"/>
                  <a:gd name="T41" fmla="*/ 0 h 6"/>
                  <a:gd name="T42" fmla="*/ 6 w 6"/>
                  <a:gd name="T43" fmla="*/ 0 h 6"/>
                  <a:gd name="T44" fmla="*/ 6 w 6"/>
                  <a:gd name="T45" fmla="*/ 0 h 6"/>
                  <a:gd name="T46" fmla="*/ 6 w 6"/>
                  <a:gd name="T47" fmla="*/ 0 h 6"/>
                  <a:gd name="T48" fmla="*/ 6 w 6"/>
                  <a:gd name="T49" fmla="*/ 0 h 6"/>
                  <a:gd name="T50" fmla="*/ 6 w 6"/>
                  <a:gd name="T51" fmla="*/ 0 h 6"/>
                  <a:gd name="T52" fmla="*/ 6 w 6"/>
                  <a:gd name="T53" fmla="*/ 0 h 6"/>
                  <a:gd name="T54" fmla="*/ 4 w 6"/>
                  <a:gd name="T55" fmla="*/ 0 h 6"/>
                  <a:gd name="T56" fmla="*/ 6 w 6"/>
                  <a:gd name="T57" fmla="*/ 0 h 6"/>
                  <a:gd name="T58" fmla="*/ 4 w 6"/>
                  <a:gd name="T59" fmla="*/ 0 h 6"/>
                  <a:gd name="T60" fmla="*/ 4 w 6"/>
                  <a:gd name="T61" fmla="*/ 0 h 6"/>
                  <a:gd name="T62" fmla="*/ 4 w 6"/>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6">
                    <a:moveTo>
                      <a:pt x="4" y="0"/>
                    </a:moveTo>
                    <a:lnTo>
                      <a:pt x="4" y="0"/>
                    </a:lnTo>
                    <a:lnTo>
                      <a:pt x="4" y="2"/>
                    </a:lnTo>
                    <a:lnTo>
                      <a:pt x="2" y="2"/>
                    </a:lnTo>
                    <a:lnTo>
                      <a:pt x="2" y="2"/>
                    </a:lnTo>
                    <a:lnTo>
                      <a:pt x="2" y="2"/>
                    </a:lnTo>
                    <a:lnTo>
                      <a:pt x="2" y="4"/>
                    </a:lnTo>
                    <a:lnTo>
                      <a:pt x="0" y="4"/>
                    </a:lnTo>
                    <a:lnTo>
                      <a:pt x="0" y="4"/>
                    </a:lnTo>
                    <a:lnTo>
                      <a:pt x="0" y="4"/>
                    </a:lnTo>
                    <a:lnTo>
                      <a:pt x="0" y="6"/>
                    </a:lnTo>
                    <a:lnTo>
                      <a:pt x="0" y="6"/>
                    </a:lnTo>
                    <a:lnTo>
                      <a:pt x="0" y="4"/>
                    </a:lnTo>
                    <a:lnTo>
                      <a:pt x="2" y="4"/>
                    </a:lnTo>
                    <a:lnTo>
                      <a:pt x="2" y="4"/>
                    </a:lnTo>
                    <a:lnTo>
                      <a:pt x="2" y="2"/>
                    </a:lnTo>
                    <a:lnTo>
                      <a:pt x="4" y="2"/>
                    </a:lnTo>
                    <a:lnTo>
                      <a:pt x="4" y="2"/>
                    </a:lnTo>
                    <a:lnTo>
                      <a:pt x="4" y="2"/>
                    </a:lnTo>
                    <a:lnTo>
                      <a:pt x="4" y="2"/>
                    </a:lnTo>
                    <a:lnTo>
                      <a:pt x="4" y="0"/>
                    </a:lnTo>
                    <a:lnTo>
                      <a:pt x="6" y="0"/>
                    </a:lnTo>
                    <a:lnTo>
                      <a:pt x="6" y="0"/>
                    </a:lnTo>
                    <a:lnTo>
                      <a:pt x="6" y="0"/>
                    </a:lnTo>
                    <a:lnTo>
                      <a:pt x="6" y="0"/>
                    </a:lnTo>
                    <a:lnTo>
                      <a:pt x="6" y="0"/>
                    </a:lnTo>
                    <a:lnTo>
                      <a:pt x="6" y="0"/>
                    </a:lnTo>
                    <a:lnTo>
                      <a:pt x="4" y="0"/>
                    </a:lnTo>
                    <a:lnTo>
                      <a:pt x="6" y="0"/>
                    </a:lnTo>
                    <a:lnTo>
                      <a:pt x="4" y="0"/>
                    </a:lnTo>
                    <a:lnTo>
                      <a:pt x="4" y="0"/>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4" name="Group 291"/>
            <p:cNvGrpSpPr>
              <a:grpSpLocks/>
            </p:cNvGrpSpPr>
            <p:nvPr/>
          </p:nvGrpSpPr>
          <p:grpSpPr bwMode="auto">
            <a:xfrm>
              <a:off x="5283" y="1831"/>
              <a:ext cx="6" cy="6"/>
              <a:chOff x="5283" y="1831"/>
              <a:chExt cx="6" cy="6"/>
            </a:xfrm>
          </p:grpSpPr>
          <p:sp>
            <p:nvSpPr>
              <p:cNvPr id="922" name="Freeform 292"/>
              <p:cNvSpPr>
                <a:spLocks/>
              </p:cNvSpPr>
              <p:nvPr/>
            </p:nvSpPr>
            <p:spPr bwMode="auto">
              <a:xfrm>
                <a:off x="5283" y="1831"/>
                <a:ext cx="6" cy="6"/>
              </a:xfrm>
              <a:custGeom>
                <a:avLst/>
                <a:gdLst>
                  <a:gd name="T0" fmla="*/ 0 w 6"/>
                  <a:gd name="T1" fmla="*/ 6 h 6"/>
                  <a:gd name="T2" fmla="*/ 0 w 6"/>
                  <a:gd name="T3" fmla="*/ 4 h 6"/>
                  <a:gd name="T4" fmla="*/ 2 w 6"/>
                  <a:gd name="T5" fmla="*/ 4 h 6"/>
                  <a:gd name="T6" fmla="*/ 2 w 6"/>
                  <a:gd name="T7" fmla="*/ 2 h 6"/>
                  <a:gd name="T8" fmla="*/ 2 w 6"/>
                  <a:gd name="T9" fmla="*/ 2 h 6"/>
                  <a:gd name="T10" fmla="*/ 2 w 6"/>
                  <a:gd name="T11" fmla="*/ 2 h 6"/>
                  <a:gd name="T12" fmla="*/ 4 w 6"/>
                  <a:gd name="T13" fmla="*/ 2 h 6"/>
                  <a:gd name="T14" fmla="*/ 4 w 6"/>
                  <a:gd name="T15" fmla="*/ 0 h 6"/>
                  <a:gd name="T16" fmla="*/ 4 w 6"/>
                  <a:gd name="T17" fmla="*/ 0 h 6"/>
                  <a:gd name="T18" fmla="*/ 4 w 6"/>
                  <a:gd name="T19" fmla="*/ 0 h 6"/>
                  <a:gd name="T20" fmla="*/ 4 w 6"/>
                  <a:gd name="T21" fmla="*/ 0 h 6"/>
                  <a:gd name="T22" fmla="*/ 4 w 6"/>
                  <a:gd name="T23" fmla="*/ 0 h 6"/>
                  <a:gd name="T24" fmla="*/ 6 w 6"/>
                  <a:gd name="T25" fmla="*/ 0 h 6"/>
                  <a:gd name="T26" fmla="*/ 6 w 6"/>
                  <a:gd name="T27" fmla="*/ 0 h 6"/>
                  <a:gd name="T28" fmla="*/ 4 w 6"/>
                  <a:gd name="T29" fmla="*/ 0 h 6"/>
                  <a:gd name="T30" fmla="*/ 4 w 6"/>
                  <a:gd name="T31" fmla="*/ 0 h 6"/>
                  <a:gd name="T32" fmla="*/ 4 w 6"/>
                  <a:gd name="T33" fmla="*/ 0 h 6"/>
                  <a:gd name="T34" fmla="*/ 4 w 6"/>
                  <a:gd name="T35" fmla="*/ 0 h 6"/>
                  <a:gd name="T36" fmla="*/ 4 w 6"/>
                  <a:gd name="T37" fmla="*/ 2 h 6"/>
                  <a:gd name="T38" fmla="*/ 2 w 6"/>
                  <a:gd name="T39" fmla="*/ 2 h 6"/>
                  <a:gd name="T40" fmla="*/ 2 w 6"/>
                  <a:gd name="T41" fmla="*/ 2 h 6"/>
                  <a:gd name="T42" fmla="*/ 2 w 6"/>
                  <a:gd name="T43" fmla="*/ 2 h 6"/>
                  <a:gd name="T44" fmla="*/ 2 w 6"/>
                  <a:gd name="T45" fmla="*/ 4 h 6"/>
                  <a:gd name="T46" fmla="*/ 0 w 6"/>
                  <a:gd name="T47" fmla="*/ 4 h 6"/>
                  <a:gd name="T48" fmla="*/ 0 w 6"/>
                  <a:gd name="T49" fmla="*/ 4 h 6"/>
                  <a:gd name="T50" fmla="*/ 0 w 6"/>
                  <a:gd name="T51" fmla="*/ 4 h 6"/>
                  <a:gd name="T52" fmla="*/ 0 w 6"/>
                  <a:gd name="T53" fmla="*/ 6 h 6"/>
                  <a:gd name="T54" fmla="*/ 0 w 6"/>
                  <a:gd name="T55" fmla="*/ 6 h 6"/>
                  <a:gd name="T56" fmla="*/ 0 w 6"/>
                  <a:gd name="T57" fmla="*/ 4 h 6"/>
                  <a:gd name="T58" fmla="*/ 0 w 6"/>
                  <a:gd name="T5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6">
                    <a:moveTo>
                      <a:pt x="0" y="6"/>
                    </a:moveTo>
                    <a:lnTo>
                      <a:pt x="0" y="4"/>
                    </a:lnTo>
                    <a:lnTo>
                      <a:pt x="2" y="4"/>
                    </a:lnTo>
                    <a:lnTo>
                      <a:pt x="2" y="2"/>
                    </a:lnTo>
                    <a:lnTo>
                      <a:pt x="2" y="2"/>
                    </a:lnTo>
                    <a:lnTo>
                      <a:pt x="2" y="2"/>
                    </a:lnTo>
                    <a:lnTo>
                      <a:pt x="4" y="2"/>
                    </a:lnTo>
                    <a:lnTo>
                      <a:pt x="4" y="0"/>
                    </a:lnTo>
                    <a:lnTo>
                      <a:pt x="4" y="0"/>
                    </a:lnTo>
                    <a:lnTo>
                      <a:pt x="4" y="0"/>
                    </a:lnTo>
                    <a:lnTo>
                      <a:pt x="4" y="0"/>
                    </a:lnTo>
                    <a:lnTo>
                      <a:pt x="4" y="0"/>
                    </a:lnTo>
                    <a:lnTo>
                      <a:pt x="6" y="0"/>
                    </a:lnTo>
                    <a:lnTo>
                      <a:pt x="6" y="0"/>
                    </a:lnTo>
                    <a:lnTo>
                      <a:pt x="4" y="0"/>
                    </a:lnTo>
                    <a:lnTo>
                      <a:pt x="4" y="0"/>
                    </a:lnTo>
                    <a:lnTo>
                      <a:pt x="4" y="0"/>
                    </a:lnTo>
                    <a:lnTo>
                      <a:pt x="4" y="0"/>
                    </a:lnTo>
                    <a:lnTo>
                      <a:pt x="4" y="2"/>
                    </a:lnTo>
                    <a:lnTo>
                      <a:pt x="2" y="2"/>
                    </a:lnTo>
                    <a:lnTo>
                      <a:pt x="2" y="2"/>
                    </a:lnTo>
                    <a:lnTo>
                      <a:pt x="2" y="2"/>
                    </a:lnTo>
                    <a:lnTo>
                      <a:pt x="2" y="4"/>
                    </a:lnTo>
                    <a:lnTo>
                      <a:pt x="0" y="4"/>
                    </a:lnTo>
                    <a:lnTo>
                      <a:pt x="0" y="4"/>
                    </a:lnTo>
                    <a:lnTo>
                      <a:pt x="0" y="4"/>
                    </a:lnTo>
                    <a:lnTo>
                      <a:pt x="0" y="6"/>
                    </a:lnTo>
                    <a:lnTo>
                      <a:pt x="0" y="6"/>
                    </a:lnTo>
                    <a:lnTo>
                      <a:pt x="0" y="4"/>
                    </a:lnTo>
                    <a:lnTo>
                      <a:pt x="0" y="6"/>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3" name="Freeform 293"/>
              <p:cNvSpPr>
                <a:spLocks/>
              </p:cNvSpPr>
              <p:nvPr/>
            </p:nvSpPr>
            <p:spPr bwMode="auto">
              <a:xfrm>
                <a:off x="5283" y="1831"/>
                <a:ext cx="6" cy="6"/>
              </a:xfrm>
              <a:custGeom>
                <a:avLst/>
                <a:gdLst>
                  <a:gd name="T0" fmla="*/ 0 w 6"/>
                  <a:gd name="T1" fmla="*/ 6 h 6"/>
                  <a:gd name="T2" fmla="*/ 0 w 6"/>
                  <a:gd name="T3" fmla="*/ 4 h 6"/>
                  <a:gd name="T4" fmla="*/ 2 w 6"/>
                  <a:gd name="T5" fmla="*/ 4 h 6"/>
                  <a:gd name="T6" fmla="*/ 2 w 6"/>
                  <a:gd name="T7" fmla="*/ 2 h 6"/>
                  <a:gd name="T8" fmla="*/ 2 w 6"/>
                  <a:gd name="T9" fmla="*/ 2 h 6"/>
                  <a:gd name="T10" fmla="*/ 2 w 6"/>
                  <a:gd name="T11" fmla="*/ 2 h 6"/>
                  <a:gd name="T12" fmla="*/ 4 w 6"/>
                  <a:gd name="T13" fmla="*/ 2 h 6"/>
                  <a:gd name="T14" fmla="*/ 4 w 6"/>
                  <a:gd name="T15" fmla="*/ 0 h 6"/>
                  <a:gd name="T16" fmla="*/ 4 w 6"/>
                  <a:gd name="T17" fmla="*/ 0 h 6"/>
                  <a:gd name="T18" fmla="*/ 4 w 6"/>
                  <a:gd name="T19" fmla="*/ 0 h 6"/>
                  <a:gd name="T20" fmla="*/ 4 w 6"/>
                  <a:gd name="T21" fmla="*/ 0 h 6"/>
                  <a:gd name="T22" fmla="*/ 4 w 6"/>
                  <a:gd name="T23" fmla="*/ 0 h 6"/>
                  <a:gd name="T24" fmla="*/ 6 w 6"/>
                  <a:gd name="T25" fmla="*/ 0 h 6"/>
                  <a:gd name="T26" fmla="*/ 6 w 6"/>
                  <a:gd name="T27" fmla="*/ 0 h 6"/>
                  <a:gd name="T28" fmla="*/ 4 w 6"/>
                  <a:gd name="T29" fmla="*/ 0 h 6"/>
                  <a:gd name="T30" fmla="*/ 4 w 6"/>
                  <a:gd name="T31" fmla="*/ 0 h 6"/>
                  <a:gd name="T32" fmla="*/ 4 w 6"/>
                  <a:gd name="T33" fmla="*/ 0 h 6"/>
                  <a:gd name="T34" fmla="*/ 4 w 6"/>
                  <a:gd name="T35" fmla="*/ 0 h 6"/>
                  <a:gd name="T36" fmla="*/ 4 w 6"/>
                  <a:gd name="T37" fmla="*/ 2 h 6"/>
                  <a:gd name="T38" fmla="*/ 2 w 6"/>
                  <a:gd name="T39" fmla="*/ 2 h 6"/>
                  <a:gd name="T40" fmla="*/ 2 w 6"/>
                  <a:gd name="T41" fmla="*/ 2 h 6"/>
                  <a:gd name="T42" fmla="*/ 2 w 6"/>
                  <a:gd name="T43" fmla="*/ 2 h 6"/>
                  <a:gd name="T44" fmla="*/ 2 w 6"/>
                  <a:gd name="T45" fmla="*/ 4 h 6"/>
                  <a:gd name="T46" fmla="*/ 0 w 6"/>
                  <a:gd name="T47" fmla="*/ 4 h 6"/>
                  <a:gd name="T48" fmla="*/ 0 w 6"/>
                  <a:gd name="T49" fmla="*/ 4 h 6"/>
                  <a:gd name="T50" fmla="*/ 0 w 6"/>
                  <a:gd name="T51" fmla="*/ 4 h 6"/>
                  <a:gd name="T52" fmla="*/ 0 w 6"/>
                  <a:gd name="T53" fmla="*/ 6 h 6"/>
                  <a:gd name="T54" fmla="*/ 0 w 6"/>
                  <a:gd name="T55" fmla="*/ 6 h 6"/>
                  <a:gd name="T56" fmla="*/ 0 w 6"/>
                  <a:gd name="T57" fmla="*/ 4 h 6"/>
                  <a:gd name="T58" fmla="*/ 0 w 6"/>
                  <a:gd name="T5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6">
                    <a:moveTo>
                      <a:pt x="0" y="6"/>
                    </a:moveTo>
                    <a:lnTo>
                      <a:pt x="0" y="4"/>
                    </a:lnTo>
                    <a:lnTo>
                      <a:pt x="2" y="4"/>
                    </a:lnTo>
                    <a:lnTo>
                      <a:pt x="2" y="2"/>
                    </a:lnTo>
                    <a:lnTo>
                      <a:pt x="2" y="2"/>
                    </a:lnTo>
                    <a:lnTo>
                      <a:pt x="2" y="2"/>
                    </a:lnTo>
                    <a:lnTo>
                      <a:pt x="4" y="2"/>
                    </a:lnTo>
                    <a:lnTo>
                      <a:pt x="4" y="0"/>
                    </a:lnTo>
                    <a:lnTo>
                      <a:pt x="4" y="0"/>
                    </a:lnTo>
                    <a:lnTo>
                      <a:pt x="4" y="0"/>
                    </a:lnTo>
                    <a:lnTo>
                      <a:pt x="4" y="0"/>
                    </a:lnTo>
                    <a:lnTo>
                      <a:pt x="4" y="0"/>
                    </a:lnTo>
                    <a:lnTo>
                      <a:pt x="6" y="0"/>
                    </a:lnTo>
                    <a:lnTo>
                      <a:pt x="6" y="0"/>
                    </a:lnTo>
                    <a:lnTo>
                      <a:pt x="4" y="0"/>
                    </a:lnTo>
                    <a:lnTo>
                      <a:pt x="4" y="0"/>
                    </a:lnTo>
                    <a:lnTo>
                      <a:pt x="4" y="0"/>
                    </a:lnTo>
                    <a:lnTo>
                      <a:pt x="4" y="0"/>
                    </a:lnTo>
                    <a:lnTo>
                      <a:pt x="4" y="2"/>
                    </a:lnTo>
                    <a:lnTo>
                      <a:pt x="2" y="2"/>
                    </a:lnTo>
                    <a:lnTo>
                      <a:pt x="2" y="2"/>
                    </a:lnTo>
                    <a:lnTo>
                      <a:pt x="2" y="2"/>
                    </a:lnTo>
                    <a:lnTo>
                      <a:pt x="2" y="4"/>
                    </a:lnTo>
                    <a:lnTo>
                      <a:pt x="0" y="4"/>
                    </a:lnTo>
                    <a:lnTo>
                      <a:pt x="0" y="4"/>
                    </a:lnTo>
                    <a:lnTo>
                      <a:pt x="0" y="4"/>
                    </a:lnTo>
                    <a:lnTo>
                      <a:pt x="0" y="6"/>
                    </a:lnTo>
                    <a:lnTo>
                      <a:pt x="0" y="6"/>
                    </a:lnTo>
                    <a:lnTo>
                      <a:pt x="0" y="4"/>
                    </a:lnTo>
                    <a:lnTo>
                      <a:pt x="0" y="6"/>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5" name="Group 294"/>
            <p:cNvGrpSpPr>
              <a:grpSpLocks/>
            </p:cNvGrpSpPr>
            <p:nvPr/>
          </p:nvGrpSpPr>
          <p:grpSpPr bwMode="auto">
            <a:xfrm>
              <a:off x="5267" y="1805"/>
              <a:ext cx="2" cy="1"/>
              <a:chOff x="5267" y="1805"/>
              <a:chExt cx="2" cy="1"/>
            </a:xfrm>
          </p:grpSpPr>
          <p:sp>
            <p:nvSpPr>
              <p:cNvPr id="920" name="Freeform 295"/>
              <p:cNvSpPr>
                <a:spLocks/>
              </p:cNvSpPr>
              <p:nvPr/>
            </p:nvSpPr>
            <p:spPr bwMode="auto">
              <a:xfrm>
                <a:off x="5267" y="1805"/>
                <a:ext cx="2" cy="1"/>
              </a:xfrm>
              <a:custGeom>
                <a:avLst/>
                <a:gdLst>
                  <a:gd name="T0" fmla="*/ 0 w 2"/>
                  <a:gd name="T1" fmla="*/ 0 w 2"/>
                  <a:gd name="T2" fmla="*/ 0 w 2"/>
                  <a:gd name="T3" fmla="*/ 0 w 2"/>
                  <a:gd name="T4" fmla="*/ 0 w 2"/>
                  <a:gd name="T5" fmla="*/ 0 w 2"/>
                  <a:gd name="T6" fmla="*/ 0 w 2"/>
                  <a:gd name="T7" fmla="*/ 0 w 2"/>
                  <a:gd name="T8" fmla="*/ 2 w 2"/>
                  <a:gd name="T9" fmla="*/ 2 w 2"/>
                  <a:gd name="T10" fmla="*/ 2 w 2"/>
                  <a:gd name="T11" fmla="*/ 2 w 2"/>
                  <a:gd name="T12" fmla="*/ 2 w 2"/>
                  <a:gd name="T13"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2">
                    <a:moveTo>
                      <a:pt x="0" y="0"/>
                    </a:moveTo>
                    <a:lnTo>
                      <a:pt x="0" y="0"/>
                    </a:lnTo>
                    <a:lnTo>
                      <a:pt x="0" y="0"/>
                    </a:lnTo>
                    <a:lnTo>
                      <a:pt x="0" y="0"/>
                    </a:lnTo>
                    <a:lnTo>
                      <a:pt x="0" y="0"/>
                    </a:lnTo>
                    <a:lnTo>
                      <a:pt x="0" y="0"/>
                    </a:lnTo>
                    <a:lnTo>
                      <a:pt x="0" y="0"/>
                    </a:lnTo>
                    <a:lnTo>
                      <a:pt x="0" y="0"/>
                    </a:lnTo>
                    <a:lnTo>
                      <a:pt x="2" y="0"/>
                    </a:lnTo>
                    <a:lnTo>
                      <a:pt x="2" y="0"/>
                    </a:lnTo>
                    <a:lnTo>
                      <a:pt x="2" y="0"/>
                    </a:lnTo>
                    <a:lnTo>
                      <a:pt x="2" y="0"/>
                    </a:lnTo>
                    <a:lnTo>
                      <a:pt x="2" y="0"/>
                    </a:lnTo>
                    <a:lnTo>
                      <a:pt x="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21" name="Freeform 296"/>
              <p:cNvSpPr>
                <a:spLocks/>
              </p:cNvSpPr>
              <p:nvPr/>
            </p:nvSpPr>
            <p:spPr bwMode="auto">
              <a:xfrm>
                <a:off x="5267" y="1805"/>
                <a:ext cx="2" cy="1"/>
              </a:xfrm>
              <a:custGeom>
                <a:avLst/>
                <a:gdLst>
                  <a:gd name="T0" fmla="*/ 0 w 2"/>
                  <a:gd name="T1" fmla="*/ 0 w 2"/>
                  <a:gd name="T2" fmla="*/ 0 w 2"/>
                  <a:gd name="T3" fmla="*/ 0 w 2"/>
                  <a:gd name="T4" fmla="*/ 0 w 2"/>
                  <a:gd name="T5" fmla="*/ 0 w 2"/>
                  <a:gd name="T6" fmla="*/ 0 w 2"/>
                  <a:gd name="T7" fmla="*/ 0 w 2"/>
                  <a:gd name="T8" fmla="*/ 2 w 2"/>
                  <a:gd name="T9" fmla="*/ 2 w 2"/>
                  <a:gd name="T10" fmla="*/ 2 w 2"/>
                  <a:gd name="T11" fmla="*/ 2 w 2"/>
                  <a:gd name="T12" fmla="*/ 2 w 2"/>
                  <a:gd name="T13"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2">
                    <a:moveTo>
                      <a:pt x="0" y="0"/>
                    </a:moveTo>
                    <a:lnTo>
                      <a:pt x="0" y="0"/>
                    </a:lnTo>
                    <a:lnTo>
                      <a:pt x="0" y="0"/>
                    </a:lnTo>
                    <a:lnTo>
                      <a:pt x="0" y="0"/>
                    </a:lnTo>
                    <a:lnTo>
                      <a:pt x="0" y="0"/>
                    </a:lnTo>
                    <a:lnTo>
                      <a:pt x="0" y="0"/>
                    </a:lnTo>
                    <a:lnTo>
                      <a:pt x="0" y="0"/>
                    </a:lnTo>
                    <a:lnTo>
                      <a:pt x="0" y="0"/>
                    </a:lnTo>
                    <a:lnTo>
                      <a:pt x="2" y="0"/>
                    </a:lnTo>
                    <a:lnTo>
                      <a:pt x="2" y="0"/>
                    </a:lnTo>
                    <a:lnTo>
                      <a:pt x="2" y="0"/>
                    </a:lnTo>
                    <a:lnTo>
                      <a:pt x="2" y="0"/>
                    </a:lnTo>
                    <a:lnTo>
                      <a:pt x="2"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6" name="Group 297"/>
            <p:cNvGrpSpPr>
              <a:grpSpLocks/>
            </p:cNvGrpSpPr>
            <p:nvPr/>
          </p:nvGrpSpPr>
          <p:grpSpPr bwMode="auto">
            <a:xfrm>
              <a:off x="5245" y="1779"/>
              <a:ext cx="26" cy="28"/>
              <a:chOff x="5245" y="1779"/>
              <a:chExt cx="26" cy="28"/>
            </a:xfrm>
          </p:grpSpPr>
          <p:sp>
            <p:nvSpPr>
              <p:cNvPr id="918" name="Freeform 298"/>
              <p:cNvSpPr>
                <a:spLocks/>
              </p:cNvSpPr>
              <p:nvPr/>
            </p:nvSpPr>
            <p:spPr bwMode="auto">
              <a:xfrm>
                <a:off x="5245" y="1779"/>
                <a:ext cx="26" cy="28"/>
              </a:xfrm>
              <a:custGeom>
                <a:avLst/>
                <a:gdLst>
                  <a:gd name="T0" fmla="*/ 6 w 26"/>
                  <a:gd name="T1" fmla="*/ 16 h 28"/>
                  <a:gd name="T2" fmla="*/ 10 w 26"/>
                  <a:gd name="T3" fmla="*/ 20 h 28"/>
                  <a:gd name="T4" fmla="*/ 12 w 26"/>
                  <a:gd name="T5" fmla="*/ 24 h 28"/>
                  <a:gd name="T6" fmla="*/ 14 w 26"/>
                  <a:gd name="T7" fmla="*/ 26 h 28"/>
                  <a:gd name="T8" fmla="*/ 16 w 26"/>
                  <a:gd name="T9" fmla="*/ 26 h 28"/>
                  <a:gd name="T10" fmla="*/ 16 w 26"/>
                  <a:gd name="T11" fmla="*/ 26 h 28"/>
                  <a:gd name="T12" fmla="*/ 16 w 26"/>
                  <a:gd name="T13" fmla="*/ 26 h 28"/>
                  <a:gd name="T14" fmla="*/ 18 w 26"/>
                  <a:gd name="T15" fmla="*/ 24 h 28"/>
                  <a:gd name="T16" fmla="*/ 18 w 26"/>
                  <a:gd name="T17" fmla="*/ 24 h 28"/>
                  <a:gd name="T18" fmla="*/ 20 w 26"/>
                  <a:gd name="T19" fmla="*/ 22 h 28"/>
                  <a:gd name="T20" fmla="*/ 20 w 26"/>
                  <a:gd name="T21" fmla="*/ 22 h 28"/>
                  <a:gd name="T22" fmla="*/ 20 w 26"/>
                  <a:gd name="T23" fmla="*/ 24 h 28"/>
                  <a:gd name="T24" fmla="*/ 18 w 26"/>
                  <a:gd name="T25" fmla="*/ 24 h 28"/>
                  <a:gd name="T26" fmla="*/ 18 w 26"/>
                  <a:gd name="T27" fmla="*/ 26 h 28"/>
                  <a:gd name="T28" fmla="*/ 16 w 26"/>
                  <a:gd name="T29" fmla="*/ 26 h 28"/>
                  <a:gd name="T30" fmla="*/ 18 w 26"/>
                  <a:gd name="T31" fmla="*/ 28 h 28"/>
                  <a:gd name="T32" fmla="*/ 20 w 26"/>
                  <a:gd name="T33" fmla="*/ 26 h 28"/>
                  <a:gd name="T34" fmla="*/ 20 w 26"/>
                  <a:gd name="T35" fmla="*/ 26 h 28"/>
                  <a:gd name="T36" fmla="*/ 22 w 26"/>
                  <a:gd name="T37" fmla="*/ 24 h 28"/>
                  <a:gd name="T38" fmla="*/ 20 w 26"/>
                  <a:gd name="T39" fmla="*/ 24 h 28"/>
                  <a:gd name="T40" fmla="*/ 20 w 26"/>
                  <a:gd name="T41" fmla="*/ 26 h 28"/>
                  <a:gd name="T42" fmla="*/ 18 w 26"/>
                  <a:gd name="T43" fmla="*/ 26 h 28"/>
                  <a:gd name="T44" fmla="*/ 18 w 26"/>
                  <a:gd name="T45" fmla="*/ 28 h 28"/>
                  <a:gd name="T46" fmla="*/ 18 w 26"/>
                  <a:gd name="T47" fmla="*/ 28 h 28"/>
                  <a:gd name="T48" fmla="*/ 20 w 26"/>
                  <a:gd name="T49" fmla="*/ 28 h 28"/>
                  <a:gd name="T50" fmla="*/ 20 w 26"/>
                  <a:gd name="T51" fmla="*/ 26 h 28"/>
                  <a:gd name="T52" fmla="*/ 22 w 26"/>
                  <a:gd name="T53" fmla="*/ 24 h 28"/>
                  <a:gd name="T54" fmla="*/ 24 w 26"/>
                  <a:gd name="T55" fmla="*/ 22 h 28"/>
                  <a:gd name="T56" fmla="*/ 26 w 26"/>
                  <a:gd name="T57" fmla="*/ 20 h 28"/>
                  <a:gd name="T58" fmla="*/ 24 w 26"/>
                  <a:gd name="T59" fmla="*/ 18 h 28"/>
                  <a:gd name="T60" fmla="*/ 22 w 26"/>
                  <a:gd name="T61" fmla="*/ 14 h 28"/>
                  <a:gd name="T62" fmla="*/ 20 w 26"/>
                  <a:gd name="T63" fmla="*/ 12 h 28"/>
                  <a:gd name="T64" fmla="*/ 18 w 26"/>
                  <a:gd name="T65" fmla="*/ 8 h 28"/>
                  <a:gd name="T66" fmla="*/ 14 w 26"/>
                  <a:gd name="T67" fmla="*/ 6 h 28"/>
                  <a:gd name="T68" fmla="*/ 12 w 26"/>
                  <a:gd name="T69" fmla="*/ 2 h 28"/>
                  <a:gd name="T70" fmla="*/ 10 w 26"/>
                  <a:gd name="T71" fmla="*/ 0 h 28"/>
                  <a:gd name="T72" fmla="*/ 8 w 26"/>
                  <a:gd name="T73" fmla="*/ 0 h 28"/>
                  <a:gd name="T74" fmla="*/ 8 w 26"/>
                  <a:gd name="T75" fmla="*/ 0 h 28"/>
                  <a:gd name="T76" fmla="*/ 6 w 26"/>
                  <a:gd name="T77" fmla="*/ 2 h 28"/>
                  <a:gd name="T78" fmla="*/ 6 w 26"/>
                  <a:gd name="T79" fmla="*/ 2 h 28"/>
                  <a:gd name="T80" fmla="*/ 4 w 26"/>
                  <a:gd name="T81" fmla="*/ 2 h 28"/>
                  <a:gd name="T82" fmla="*/ 2 w 26"/>
                  <a:gd name="T83" fmla="*/ 4 h 28"/>
                  <a:gd name="T84" fmla="*/ 2 w 26"/>
                  <a:gd name="T85" fmla="*/ 4 h 28"/>
                  <a:gd name="T86" fmla="*/ 0 w 26"/>
                  <a:gd name="T87" fmla="*/ 6 h 28"/>
                  <a:gd name="T88" fmla="*/ 0 w 26"/>
                  <a:gd name="T89" fmla="*/ 6 h 28"/>
                  <a:gd name="T90" fmla="*/ 0 w 26"/>
                  <a:gd name="T91" fmla="*/ 8 h 28"/>
                  <a:gd name="T92" fmla="*/ 2 w 26"/>
                  <a:gd name="T93" fmla="*/ 8 h 28"/>
                  <a:gd name="T94" fmla="*/ 4 w 26"/>
                  <a:gd name="T95" fmla="*/ 12 h 28"/>
                  <a:gd name="T96" fmla="*/ 6 w 26"/>
                  <a:gd name="T9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14"/>
                    </a:moveTo>
                    <a:lnTo>
                      <a:pt x="6" y="16"/>
                    </a:lnTo>
                    <a:lnTo>
                      <a:pt x="8" y="18"/>
                    </a:lnTo>
                    <a:lnTo>
                      <a:pt x="10" y="20"/>
                    </a:lnTo>
                    <a:lnTo>
                      <a:pt x="12" y="24"/>
                    </a:lnTo>
                    <a:lnTo>
                      <a:pt x="12" y="24"/>
                    </a:lnTo>
                    <a:lnTo>
                      <a:pt x="14" y="24"/>
                    </a:lnTo>
                    <a:lnTo>
                      <a:pt x="14" y="26"/>
                    </a:lnTo>
                    <a:lnTo>
                      <a:pt x="14" y="26"/>
                    </a:lnTo>
                    <a:lnTo>
                      <a:pt x="16" y="26"/>
                    </a:lnTo>
                    <a:lnTo>
                      <a:pt x="16" y="26"/>
                    </a:lnTo>
                    <a:lnTo>
                      <a:pt x="16" y="26"/>
                    </a:lnTo>
                    <a:lnTo>
                      <a:pt x="16" y="26"/>
                    </a:lnTo>
                    <a:lnTo>
                      <a:pt x="16" y="26"/>
                    </a:lnTo>
                    <a:lnTo>
                      <a:pt x="16" y="24"/>
                    </a:lnTo>
                    <a:lnTo>
                      <a:pt x="18" y="24"/>
                    </a:lnTo>
                    <a:lnTo>
                      <a:pt x="18" y="24"/>
                    </a:lnTo>
                    <a:lnTo>
                      <a:pt x="18" y="24"/>
                    </a:lnTo>
                    <a:lnTo>
                      <a:pt x="18" y="22"/>
                    </a:lnTo>
                    <a:lnTo>
                      <a:pt x="20" y="22"/>
                    </a:lnTo>
                    <a:lnTo>
                      <a:pt x="20" y="22"/>
                    </a:lnTo>
                    <a:lnTo>
                      <a:pt x="20" y="22"/>
                    </a:lnTo>
                    <a:lnTo>
                      <a:pt x="20" y="22"/>
                    </a:lnTo>
                    <a:lnTo>
                      <a:pt x="20" y="24"/>
                    </a:lnTo>
                    <a:lnTo>
                      <a:pt x="18" y="24"/>
                    </a:lnTo>
                    <a:lnTo>
                      <a:pt x="18" y="24"/>
                    </a:lnTo>
                    <a:lnTo>
                      <a:pt x="18" y="24"/>
                    </a:lnTo>
                    <a:lnTo>
                      <a:pt x="18" y="26"/>
                    </a:lnTo>
                    <a:lnTo>
                      <a:pt x="18" y="26"/>
                    </a:lnTo>
                    <a:lnTo>
                      <a:pt x="16" y="26"/>
                    </a:lnTo>
                    <a:lnTo>
                      <a:pt x="18" y="28"/>
                    </a:lnTo>
                    <a:lnTo>
                      <a:pt x="18" y="28"/>
                    </a:lnTo>
                    <a:lnTo>
                      <a:pt x="18" y="26"/>
                    </a:lnTo>
                    <a:lnTo>
                      <a:pt x="20" y="26"/>
                    </a:lnTo>
                    <a:lnTo>
                      <a:pt x="20" y="26"/>
                    </a:lnTo>
                    <a:lnTo>
                      <a:pt x="20" y="26"/>
                    </a:lnTo>
                    <a:lnTo>
                      <a:pt x="20" y="24"/>
                    </a:lnTo>
                    <a:lnTo>
                      <a:pt x="22" y="24"/>
                    </a:lnTo>
                    <a:lnTo>
                      <a:pt x="22" y="24"/>
                    </a:lnTo>
                    <a:lnTo>
                      <a:pt x="20" y="24"/>
                    </a:lnTo>
                    <a:lnTo>
                      <a:pt x="20" y="26"/>
                    </a:lnTo>
                    <a:lnTo>
                      <a:pt x="20" y="26"/>
                    </a:lnTo>
                    <a:lnTo>
                      <a:pt x="20" y="26"/>
                    </a:lnTo>
                    <a:lnTo>
                      <a:pt x="18" y="26"/>
                    </a:lnTo>
                    <a:lnTo>
                      <a:pt x="18" y="28"/>
                    </a:lnTo>
                    <a:lnTo>
                      <a:pt x="18" y="28"/>
                    </a:lnTo>
                    <a:lnTo>
                      <a:pt x="18" y="28"/>
                    </a:lnTo>
                    <a:lnTo>
                      <a:pt x="18" y="28"/>
                    </a:lnTo>
                    <a:lnTo>
                      <a:pt x="18" y="28"/>
                    </a:lnTo>
                    <a:lnTo>
                      <a:pt x="20" y="28"/>
                    </a:lnTo>
                    <a:lnTo>
                      <a:pt x="20" y="26"/>
                    </a:lnTo>
                    <a:lnTo>
                      <a:pt x="20" y="26"/>
                    </a:lnTo>
                    <a:lnTo>
                      <a:pt x="22" y="24"/>
                    </a:lnTo>
                    <a:lnTo>
                      <a:pt x="22" y="24"/>
                    </a:lnTo>
                    <a:lnTo>
                      <a:pt x="24" y="22"/>
                    </a:lnTo>
                    <a:lnTo>
                      <a:pt x="24" y="22"/>
                    </a:lnTo>
                    <a:lnTo>
                      <a:pt x="24" y="20"/>
                    </a:lnTo>
                    <a:lnTo>
                      <a:pt x="26" y="20"/>
                    </a:lnTo>
                    <a:lnTo>
                      <a:pt x="26" y="20"/>
                    </a:lnTo>
                    <a:lnTo>
                      <a:pt x="24" y="18"/>
                    </a:lnTo>
                    <a:lnTo>
                      <a:pt x="22" y="16"/>
                    </a:lnTo>
                    <a:lnTo>
                      <a:pt x="22" y="14"/>
                    </a:lnTo>
                    <a:lnTo>
                      <a:pt x="20" y="14"/>
                    </a:lnTo>
                    <a:lnTo>
                      <a:pt x="20" y="12"/>
                    </a:lnTo>
                    <a:lnTo>
                      <a:pt x="18" y="10"/>
                    </a:lnTo>
                    <a:lnTo>
                      <a:pt x="18" y="8"/>
                    </a:lnTo>
                    <a:lnTo>
                      <a:pt x="16" y="8"/>
                    </a:lnTo>
                    <a:lnTo>
                      <a:pt x="14" y="6"/>
                    </a:lnTo>
                    <a:lnTo>
                      <a:pt x="14" y="4"/>
                    </a:lnTo>
                    <a:lnTo>
                      <a:pt x="12" y="2"/>
                    </a:lnTo>
                    <a:lnTo>
                      <a:pt x="10" y="0"/>
                    </a:lnTo>
                    <a:lnTo>
                      <a:pt x="10" y="0"/>
                    </a:lnTo>
                    <a:lnTo>
                      <a:pt x="10" y="0"/>
                    </a:lnTo>
                    <a:lnTo>
                      <a:pt x="8" y="0"/>
                    </a:lnTo>
                    <a:lnTo>
                      <a:pt x="8" y="0"/>
                    </a:lnTo>
                    <a:lnTo>
                      <a:pt x="8" y="0"/>
                    </a:lnTo>
                    <a:lnTo>
                      <a:pt x="6" y="0"/>
                    </a:lnTo>
                    <a:lnTo>
                      <a:pt x="6" y="2"/>
                    </a:lnTo>
                    <a:lnTo>
                      <a:pt x="6" y="2"/>
                    </a:lnTo>
                    <a:lnTo>
                      <a:pt x="6" y="2"/>
                    </a:lnTo>
                    <a:lnTo>
                      <a:pt x="4" y="2"/>
                    </a:lnTo>
                    <a:lnTo>
                      <a:pt x="4" y="2"/>
                    </a:lnTo>
                    <a:lnTo>
                      <a:pt x="4" y="4"/>
                    </a:lnTo>
                    <a:lnTo>
                      <a:pt x="2" y="4"/>
                    </a:lnTo>
                    <a:lnTo>
                      <a:pt x="2" y="4"/>
                    </a:lnTo>
                    <a:lnTo>
                      <a:pt x="2" y="4"/>
                    </a:lnTo>
                    <a:lnTo>
                      <a:pt x="0" y="4"/>
                    </a:lnTo>
                    <a:lnTo>
                      <a:pt x="0" y="6"/>
                    </a:lnTo>
                    <a:lnTo>
                      <a:pt x="0" y="6"/>
                    </a:lnTo>
                    <a:lnTo>
                      <a:pt x="0" y="6"/>
                    </a:lnTo>
                    <a:lnTo>
                      <a:pt x="0" y="6"/>
                    </a:lnTo>
                    <a:lnTo>
                      <a:pt x="0" y="8"/>
                    </a:lnTo>
                    <a:lnTo>
                      <a:pt x="0" y="8"/>
                    </a:lnTo>
                    <a:lnTo>
                      <a:pt x="2" y="8"/>
                    </a:lnTo>
                    <a:lnTo>
                      <a:pt x="2" y="10"/>
                    </a:lnTo>
                    <a:lnTo>
                      <a:pt x="4" y="12"/>
                    </a:lnTo>
                    <a:lnTo>
                      <a:pt x="4" y="14"/>
                    </a:lnTo>
                    <a:lnTo>
                      <a:pt x="6" y="1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9" name="Freeform 299"/>
              <p:cNvSpPr>
                <a:spLocks/>
              </p:cNvSpPr>
              <p:nvPr/>
            </p:nvSpPr>
            <p:spPr bwMode="auto">
              <a:xfrm>
                <a:off x="5245" y="1779"/>
                <a:ext cx="26" cy="28"/>
              </a:xfrm>
              <a:custGeom>
                <a:avLst/>
                <a:gdLst>
                  <a:gd name="T0" fmla="*/ 6 w 26"/>
                  <a:gd name="T1" fmla="*/ 16 h 28"/>
                  <a:gd name="T2" fmla="*/ 10 w 26"/>
                  <a:gd name="T3" fmla="*/ 20 h 28"/>
                  <a:gd name="T4" fmla="*/ 12 w 26"/>
                  <a:gd name="T5" fmla="*/ 24 h 28"/>
                  <a:gd name="T6" fmla="*/ 14 w 26"/>
                  <a:gd name="T7" fmla="*/ 26 h 28"/>
                  <a:gd name="T8" fmla="*/ 16 w 26"/>
                  <a:gd name="T9" fmla="*/ 26 h 28"/>
                  <a:gd name="T10" fmla="*/ 16 w 26"/>
                  <a:gd name="T11" fmla="*/ 26 h 28"/>
                  <a:gd name="T12" fmla="*/ 16 w 26"/>
                  <a:gd name="T13" fmla="*/ 26 h 28"/>
                  <a:gd name="T14" fmla="*/ 18 w 26"/>
                  <a:gd name="T15" fmla="*/ 24 h 28"/>
                  <a:gd name="T16" fmla="*/ 18 w 26"/>
                  <a:gd name="T17" fmla="*/ 24 h 28"/>
                  <a:gd name="T18" fmla="*/ 20 w 26"/>
                  <a:gd name="T19" fmla="*/ 22 h 28"/>
                  <a:gd name="T20" fmla="*/ 20 w 26"/>
                  <a:gd name="T21" fmla="*/ 22 h 28"/>
                  <a:gd name="T22" fmla="*/ 20 w 26"/>
                  <a:gd name="T23" fmla="*/ 24 h 28"/>
                  <a:gd name="T24" fmla="*/ 18 w 26"/>
                  <a:gd name="T25" fmla="*/ 24 h 28"/>
                  <a:gd name="T26" fmla="*/ 18 w 26"/>
                  <a:gd name="T27" fmla="*/ 26 h 28"/>
                  <a:gd name="T28" fmla="*/ 16 w 26"/>
                  <a:gd name="T29" fmla="*/ 26 h 28"/>
                  <a:gd name="T30" fmla="*/ 18 w 26"/>
                  <a:gd name="T31" fmla="*/ 28 h 28"/>
                  <a:gd name="T32" fmla="*/ 20 w 26"/>
                  <a:gd name="T33" fmla="*/ 26 h 28"/>
                  <a:gd name="T34" fmla="*/ 20 w 26"/>
                  <a:gd name="T35" fmla="*/ 26 h 28"/>
                  <a:gd name="T36" fmla="*/ 22 w 26"/>
                  <a:gd name="T37" fmla="*/ 24 h 28"/>
                  <a:gd name="T38" fmla="*/ 20 w 26"/>
                  <a:gd name="T39" fmla="*/ 24 h 28"/>
                  <a:gd name="T40" fmla="*/ 20 w 26"/>
                  <a:gd name="T41" fmla="*/ 26 h 28"/>
                  <a:gd name="T42" fmla="*/ 18 w 26"/>
                  <a:gd name="T43" fmla="*/ 26 h 28"/>
                  <a:gd name="T44" fmla="*/ 18 w 26"/>
                  <a:gd name="T45" fmla="*/ 28 h 28"/>
                  <a:gd name="T46" fmla="*/ 18 w 26"/>
                  <a:gd name="T47" fmla="*/ 28 h 28"/>
                  <a:gd name="T48" fmla="*/ 20 w 26"/>
                  <a:gd name="T49" fmla="*/ 28 h 28"/>
                  <a:gd name="T50" fmla="*/ 20 w 26"/>
                  <a:gd name="T51" fmla="*/ 26 h 28"/>
                  <a:gd name="T52" fmla="*/ 22 w 26"/>
                  <a:gd name="T53" fmla="*/ 24 h 28"/>
                  <a:gd name="T54" fmla="*/ 24 w 26"/>
                  <a:gd name="T55" fmla="*/ 22 h 28"/>
                  <a:gd name="T56" fmla="*/ 26 w 26"/>
                  <a:gd name="T57" fmla="*/ 20 h 28"/>
                  <a:gd name="T58" fmla="*/ 24 w 26"/>
                  <a:gd name="T59" fmla="*/ 18 h 28"/>
                  <a:gd name="T60" fmla="*/ 22 w 26"/>
                  <a:gd name="T61" fmla="*/ 14 h 28"/>
                  <a:gd name="T62" fmla="*/ 20 w 26"/>
                  <a:gd name="T63" fmla="*/ 12 h 28"/>
                  <a:gd name="T64" fmla="*/ 18 w 26"/>
                  <a:gd name="T65" fmla="*/ 8 h 28"/>
                  <a:gd name="T66" fmla="*/ 14 w 26"/>
                  <a:gd name="T67" fmla="*/ 6 h 28"/>
                  <a:gd name="T68" fmla="*/ 12 w 26"/>
                  <a:gd name="T69" fmla="*/ 2 h 28"/>
                  <a:gd name="T70" fmla="*/ 10 w 26"/>
                  <a:gd name="T71" fmla="*/ 0 h 28"/>
                  <a:gd name="T72" fmla="*/ 8 w 26"/>
                  <a:gd name="T73" fmla="*/ 0 h 28"/>
                  <a:gd name="T74" fmla="*/ 8 w 26"/>
                  <a:gd name="T75" fmla="*/ 0 h 28"/>
                  <a:gd name="T76" fmla="*/ 6 w 26"/>
                  <a:gd name="T77" fmla="*/ 2 h 28"/>
                  <a:gd name="T78" fmla="*/ 6 w 26"/>
                  <a:gd name="T79" fmla="*/ 2 h 28"/>
                  <a:gd name="T80" fmla="*/ 4 w 26"/>
                  <a:gd name="T81" fmla="*/ 2 h 28"/>
                  <a:gd name="T82" fmla="*/ 2 w 26"/>
                  <a:gd name="T83" fmla="*/ 4 h 28"/>
                  <a:gd name="T84" fmla="*/ 2 w 26"/>
                  <a:gd name="T85" fmla="*/ 4 h 28"/>
                  <a:gd name="T86" fmla="*/ 0 w 26"/>
                  <a:gd name="T87" fmla="*/ 6 h 28"/>
                  <a:gd name="T88" fmla="*/ 0 w 26"/>
                  <a:gd name="T89" fmla="*/ 6 h 28"/>
                  <a:gd name="T90" fmla="*/ 0 w 26"/>
                  <a:gd name="T91" fmla="*/ 8 h 28"/>
                  <a:gd name="T92" fmla="*/ 2 w 26"/>
                  <a:gd name="T93" fmla="*/ 8 h 28"/>
                  <a:gd name="T94" fmla="*/ 4 w 26"/>
                  <a:gd name="T95" fmla="*/ 12 h 28"/>
                  <a:gd name="T96" fmla="*/ 6 w 26"/>
                  <a:gd name="T9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14"/>
                    </a:moveTo>
                    <a:lnTo>
                      <a:pt x="6" y="16"/>
                    </a:lnTo>
                    <a:lnTo>
                      <a:pt x="8" y="18"/>
                    </a:lnTo>
                    <a:lnTo>
                      <a:pt x="10" y="20"/>
                    </a:lnTo>
                    <a:lnTo>
                      <a:pt x="12" y="24"/>
                    </a:lnTo>
                    <a:lnTo>
                      <a:pt x="12" y="24"/>
                    </a:lnTo>
                    <a:lnTo>
                      <a:pt x="14" y="24"/>
                    </a:lnTo>
                    <a:lnTo>
                      <a:pt x="14" y="26"/>
                    </a:lnTo>
                    <a:lnTo>
                      <a:pt x="14" y="26"/>
                    </a:lnTo>
                    <a:lnTo>
                      <a:pt x="16" y="26"/>
                    </a:lnTo>
                    <a:lnTo>
                      <a:pt x="16" y="26"/>
                    </a:lnTo>
                    <a:lnTo>
                      <a:pt x="16" y="26"/>
                    </a:lnTo>
                    <a:lnTo>
                      <a:pt x="16" y="26"/>
                    </a:lnTo>
                    <a:lnTo>
                      <a:pt x="16" y="26"/>
                    </a:lnTo>
                    <a:lnTo>
                      <a:pt x="16" y="24"/>
                    </a:lnTo>
                    <a:lnTo>
                      <a:pt x="18" y="24"/>
                    </a:lnTo>
                    <a:lnTo>
                      <a:pt x="18" y="24"/>
                    </a:lnTo>
                    <a:lnTo>
                      <a:pt x="18" y="24"/>
                    </a:lnTo>
                    <a:lnTo>
                      <a:pt x="18" y="22"/>
                    </a:lnTo>
                    <a:lnTo>
                      <a:pt x="20" y="22"/>
                    </a:lnTo>
                    <a:lnTo>
                      <a:pt x="20" y="22"/>
                    </a:lnTo>
                    <a:lnTo>
                      <a:pt x="20" y="22"/>
                    </a:lnTo>
                    <a:lnTo>
                      <a:pt x="20" y="22"/>
                    </a:lnTo>
                    <a:lnTo>
                      <a:pt x="20" y="24"/>
                    </a:lnTo>
                    <a:lnTo>
                      <a:pt x="18" y="24"/>
                    </a:lnTo>
                    <a:lnTo>
                      <a:pt x="18" y="24"/>
                    </a:lnTo>
                    <a:lnTo>
                      <a:pt x="18" y="24"/>
                    </a:lnTo>
                    <a:lnTo>
                      <a:pt x="18" y="26"/>
                    </a:lnTo>
                    <a:lnTo>
                      <a:pt x="18" y="26"/>
                    </a:lnTo>
                    <a:lnTo>
                      <a:pt x="16" y="26"/>
                    </a:lnTo>
                    <a:lnTo>
                      <a:pt x="18" y="28"/>
                    </a:lnTo>
                    <a:lnTo>
                      <a:pt x="18" y="28"/>
                    </a:lnTo>
                    <a:lnTo>
                      <a:pt x="18" y="26"/>
                    </a:lnTo>
                    <a:lnTo>
                      <a:pt x="20" y="26"/>
                    </a:lnTo>
                    <a:lnTo>
                      <a:pt x="20" y="26"/>
                    </a:lnTo>
                    <a:lnTo>
                      <a:pt x="20" y="26"/>
                    </a:lnTo>
                    <a:lnTo>
                      <a:pt x="20" y="24"/>
                    </a:lnTo>
                    <a:lnTo>
                      <a:pt x="22" y="24"/>
                    </a:lnTo>
                    <a:lnTo>
                      <a:pt x="22" y="24"/>
                    </a:lnTo>
                    <a:lnTo>
                      <a:pt x="20" y="24"/>
                    </a:lnTo>
                    <a:lnTo>
                      <a:pt x="20" y="26"/>
                    </a:lnTo>
                    <a:lnTo>
                      <a:pt x="20" y="26"/>
                    </a:lnTo>
                    <a:lnTo>
                      <a:pt x="20" y="26"/>
                    </a:lnTo>
                    <a:lnTo>
                      <a:pt x="18" y="26"/>
                    </a:lnTo>
                    <a:lnTo>
                      <a:pt x="18" y="28"/>
                    </a:lnTo>
                    <a:lnTo>
                      <a:pt x="18" y="28"/>
                    </a:lnTo>
                    <a:lnTo>
                      <a:pt x="18" y="28"/>
                    </a:lnTo>
                    <a:lnTo>
                      <a:pt x="18" y="28"/>
                    </a:lnTo>
                    <a:lnTo>
                      <a:pt x="18" y="28"/>
                    </a:lnTo>
                    <a:lnTo>
                      <a:pt x="20" y="28"/>
                    </a:lnTo>
                    <a:lnTo>
                      <a:pt x="20" y="26"/>
                    </a:lnTo>
                    <a:lnTo>
                      <a:pt x="20" y="26"/>
                    </a:lnTo>
                    <a:lnTo>
                      <a:pt x="22" y="24"/>
                    </a:lnTo>
                    <a:lnTo>
                      <a:pt x="22" y="24"/>
                    </a:lnTo>
                    <a:lnTo>
                      <a:pt x="24" y="22"/>
                    </a:lnTo>
                    <a:lnTo>
                      <a:pt x="24" y="22"/>
                    </a:lnTo>
                    <a:lnTo>
                      <a:pt x="24" y="20"/>
                    </a:lnTo>
                    <a:lnTo>
                      <a:pt x="26" y="20"/>
                    </a:lnTo>
                    <a:lnTo>
                      <a:pt x="26" y="20"/>
                    </a:lnTo>
                    <a:lnTo>
                      <a:pt x="24" y="18"/>
                    </a:lnTo>
                    <a:lnTo>
                      <a:pt x="22" y="16"/>
                    </a:lnTo>
                    <a:lnTo>
                      <a:pt x="22" y="14"/>
                    </a:lnTo>
                    <a:lnTo>
                      <a:pt x="20" y="14"/>
                    </a:lnTo>
                    <a:lnTo>
                      <a:pt x="20" y="12"/>
                    </a:lnTo>
                    <a:lnTo>
                      <a:pt x="18" y="10"/>
                    </a:lnTo>
                    <a:lnTo>
                      <a:pt x="18" y="8"/>
                    </a:lnTo>
                    <a:lnTo>
                      <a:pt x="16" y="8"/>
                    </a:lnTo>
                    <a:lnTo>
                      <a:pt x="14" y="6"/>
                    </a:lnTo>
                    <a:lnTo>
                      <a:pt x="14" y="4"/>
                    </a:lnTo>
                    <a:lnTo>
                      <a:pt x="12" y="2"/>
                    </a:lnTo>
                    <a:lnTo>
                      <a:pt x="10" y="0"/>
                    </a:lnTo>
                    <a:lnTo>
                      <a:pt x="10" y="0"/>
                    </a:lnTo>
                    <a:lnTo>
                      <a:pt x="10" y="0"/>
                    </a:lnTo>
                    <a:lnTo>
                      <a:pt x="8" y="0"/>
                    </a:lnTo>
                    <a:lnTo>
                      <a:pt x="8" y="0"/>
                    </a:lnTo>
                    <a:lnTo>
                      <a:pt x="8" y="0"/>
                    </a:lnTo>
                    <a:lnTo>
                      <a:pt x="6" y="0"/>
                    </a:lnTo>
                    <a:lnTo>
                      <a:pt x="6" y="2"/>
                    </a:lnTo>
                    <a:lnTo>
                      <a:pt x="6" y="2"/>
                    </a:lnTo>
                    <a:lnTo>
                      <a:pt x="6" y="2"/>
                    </a:lnTo>
                    <a:lnTo>
                      <a:pt x="4" y="2"/>
                    </a:lnTo>
                    <a:lnTo>
                      <a:pt x="4" y="2"/>
                    </a:lnTo>
                    <a:lnTo>
                      <a:pt x="4" y="4"/>
                    </a:lnTo>
                    <a:lnTo>
                      <a:pt x="2" y="4"/>
                    </a:lnTo>
                    <a:lnTo>
                      <a:pt x="2" y="4"/>
                    </a:lnTo>
                    <a:lnTo>
                      <a:pt x="2" y="4"/>
                    </a:lnTo>
                    <a:lnTo>
                      <a:pt x="0" y="4"/>
                    </a:lnTo>
                    <a:lnTo>
                      <a:pt x="0" y="6"/>
                    </a:lnTo>
                    <a:lnTo>
                      <a:pt x="0" y="6"/>
                    </a:lnTo>
                    <a:lnTo>
                      <a:pt x="0" y="6"/>
                    </a:lnTo>
                    <a:lnTo>
                      <a:pt x="0" y="6"/>
                    </a:lnTo>
                    <a:lnTo>
                      <a:pt x="0" y="8"/>
                    </a:lnTo>
                    <a:lnTo>
                      <a:pt x="0" y="8"/>
                    </a:lnTo>
                    <a:lnTo>
                      <a:pt x="2" y="8"/>
                    </a:lnTo>
                    <a:lnTo>
                      <a:pt x="2" y="10"/>
                    </a:lnTo>
                    <a:lnTo>
                      <a:pt x="4" y="12"/>
                    </a:lnTo>
                    <a:lnTo>
                      <a:pt x="4" y="14"/>
                    </a:lnTo>
                    <a:lnTo>
                      <a:pt x="6" y="1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7" name="Group 300"/>
            <p:cNvGrpSpPr>
              <a:grpSpLocks/>
            </p:cNvGrpSpPr>
            <p:nvPr/>
          </p:nvGrpSpPr>
          <p:grpSpPr bwMode="auto">
            <a:xfrm>
              <a:off x="5249" y="1771"/>
              <a:ext cx="1" cy="1"/>
              <a:chOff x="5249" y="1771"/>
              <a:chExt cx="1" cy="1"/>
            </a:xfrm>
          </p:grpSpPr>
          <p:sp>
            <p:nvSpPr>
              <p:cNvPr id="916" name="Freeform 301"/>
              <p:cNvSpPr>
                <a:spLocks/>
              </p:cNvSpPr>
              <p:nvPr/>
            </p:nvSpPr>
            <p:spPr bwMode="auto">
              <a:xfrm>
                <a:off x="5249" y="1771"/>
                <a:ext cx="1" cy="1"/>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7" name="Freeform 302"/>
              <p:cNvSpPr>
                <a:spLocks/>
              </p:cNvSpPr>
              <p:nvPr/>
            </p:nvSpPr>
            <p:spPr bwMode="auto">
              <a:xfrm>
                <a:off x="5249" y="1771"/>
                <a:ext cx="1" cy="1"/>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8" name="Group 303"/>
            <p:cNvGrpSpPr>
              <a:grpSpLocks/>
            </p:cNvGrpSpPr>
            <p:nvPr/>
          </p:nvGrpSpPr>
          <p:grpSpPr bwMode="auto">
            <a:xfrm>
              <a:off x="5241" y="1777"/>
              <a:ext cx="1" cy="1"/>
              <a:chOff x="5241" y="1777"/>
              <a:chExt cx="1" cy="1"/>
            </a:xfrm>
          </p:grpSpPr>
          <p:sp>
            <p:nvSpPr>
              <p:cNvPr id="914" name="Rectangle 304"/>
              <p:cNvSpPr>
                <a:spLocks noChangeArrowheads="1"/>
              </p:cNvSpPr>
              <p:nvPr/>
            </p:nvSpPr>
            <p:spPr bwMode="auto">
              <a:xfrm>
                <a:off x="5241" y="1777"/>
                <a:ext cx="1" cy="1"/>
              </a:xfrm>
              <a:prstGeom prst="rect">
                <a:avLst/>
              </a:prstGeom>
              <a:solidFill>
                <a:srgbClr val="4D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5" name="Rectangle 305"/>
              <p:cNvSpPr>
                <a:spLocks noChangeArrowheads="1"/>
              </p:cNvSpPr>
              <p:nvPr/>
            </p:nvSpPr>
            <p:spPr bwMode="auto">
              <a:xfrm>
                <a:off x="5241" y="1777"/>
                <a:ext cx="1" cy="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39" name="Group 306"/>
            <p:cNvGrpSpPr>
              <a:grpSpLocks/>
            </p:cNvGrpSpPr>
            <p:nvPr/>
          </p:nvGrpSpPr>
          <p:grpSpPr bwMode="auto">
            <a:xfrm>
              <a:off x="5267" y="1805"/>
              <a:ext cx="4" cy="8"/>
              <a:chOff x="5267" y="1805"/>
              <a:chExt cx="4" cy="8"/>
            </a:xfrm>
          </p:grpSpPr>
          <p:sp>
            <p:nvSpPr>
              <p:cNvPr id="912" name="Freeform 307"/>
              <p:cNvSpPr>
                <a:spLocks/>
              </p:cNvSpPr>
              <p:nvPr/>
            </p:nvSpPr>
            <p:spPr bwMode="auto">
              <a:xfrm>
                <a:off x="5267" y="1805"/>
                <a:ext cx="4" cy="8"/>
              </a:xfrm>
              <a:custGeom>
                <a:avLst/>
                <a:gdLst>
                  <a:gd name="T0" fmla="*/ 4 w 4"/>
                  <a:gd name="T1" fmla="*/ 0 h 8"/>
                  <a:gd name="T2" fmla="*/ 4 w 4"/>
                  <a:gd name="T3" fmla="*/ 0 h 8"/>
                  <a:gd name="T4" fmla="*/ 4 w 4"/>
                  <a:gd name="T5" fmla="*/ 0 h 8"/>
                  <a:gd name="T6" fmla="*/ 4 w 4"/>
                  <a:gd name="T7" fmla="*/ 0 h 8"/>
                  <a:gd name="T8" fmla="*/ 4 w 4"/>
                  <a:gd name="T9" fmla="*/ 0 h 8"/>
                  <a:gd name="T10" fmla="*/ 4 w 4"/>
                  <a:gd name="T11" fmla="*/ 0 h 8"/>
                  <a:gd name="T12" fmla="*/ 4 w 4"/>
                  <a:gd name="T13" fmla="*/ 0 h 8"/>
                  <a:gd name="T14" fmla="*/ 2 w 4"/>
                  <a:gd name="T15" fmla="*/ 0 h 8"/>
                  <a:gd name="T16" fmla="*/ 2 w 4"/>
                  <a:gd name="T17" fmla="*/ 2 h 8"/>
                  <a:gd name="T18" fmla="*/ 2 w 4"/>
                  <a:gd name="T19" fmla="*/ 2 h 8"/>
                  <a:gd name="T20" fmla="*/ 2 w 4"/>
                  <a:gd name="T21" fmla="*/ 2 h 8"/>
                  <a:gd name="T22" fmla="*/ 2 w 4"/>
                  <a:gd name="T23" fmla="*/ 4 h 8"/>
                  <a:gd name="T24" fmla="*/ 0 w 4"/>
                  <a:gd name="T25" fmla="*/ 4 h 8"/>
                  <a:gd name="T26" fmla="*/ 0 w 4"/>
                  <a:gd name="T27" fmla="*/ 4 h 8"/>
                  <a:gd name="T28" fmla="*/ 0 w 4"/>
                  <a:gd name="T29" fmla="*/ 4 h 8"/>
                  <a:gd name="T30" fmla="*/ 0 w 4"/>
                  <a:gd name="T31" fmla="*/ 6 h 8"/>
                  <a:gd name="T32" fmla="*/ 0 w 4"/>
                  <a:gd name="T33" fmla="*/ 6 h 8"/>
                  <a:gd name="T34" fmla="*/ 0 w 4"/>
                  <a:gd name="T35" fmla="*/ 6 h 8"/>
                  <a:gd name="T36" fmla="*/ 0 w 4"/>
                  <a:gd name="T37" fmla="*/ 8 h 8"/>
                  <a:gd name="T38" fmla="*/ 0 w 4"/>
                  <a:gd name="T39" fmla="*/ 6 h 8"/>
                  <a:gd name="T40" fmla="*/ 0 w 4"/>
                  <a:gd name="T41" fmla="*/ 6 h 8"/>
                  <a:gd name="T42" fmla="*/ 0 w 4"/>
                  <a:gd name="T43" fmla="*/ 6 h 8"/>
                  <a:gd name="T44" fmla="*/ 0 w 4"/>
                  <a:gd name="T45" fmla="*/ 4 h 8"/>
                  <a:gd name="T46" fmla="*/ 2 w 4"/>
                  <a:gd name="T47" fmla="*/ 4 h 8"/>
                  <a:gd name="T48" fmla="*/ 2 w 4"/>
                  <a:gd name="T49" fmla="*/ 2 h 8"/>
                  <a:gd name="T50" fmla="*/ 2 w 4"/>
                  <a:gd name="T51" fmla="*/ 4 h 8"/>
                  <a:gd name="T52" fmla="*/ 2 w 4"/>
                  <a:gd name="T53" fmla="*/ 2 h 8"/>
                  <a:gd name="T54" fmla="*/ 2 w 4"/>
                  <a:gd name="T55" fmla="*/ 2 h 8"/>
                  <a:gd name="T56" fmla="*/ 2 w 4"/>
                  <a:gd name="T57" fmla="*/ 2 h 8"/>
                  <a:gd name="T58" fmla="*/ 4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4" y="0"/>
                    </a:moveTo>
                    <a:lnTo>
                      <a:pt x="4" y="0"/>
                    </a:lnTo>
                    <a:lnTo>
                      <a:pt x="4" y="0"/>
                    </a:lnTo>
                    <a:lnTo>
                      <a:pt x="4" y="0"/>
                    </a:lnTo>
                    <a:lnTo>
                      <a:pt x="4" y="0"/>
                    </a:lnTo>
                    <a:lnTo>
                      <a:pt x="4" y="0"/>
                    </a:lnTo>
                    <a:lnTo>
                      <a:pt x="4" y="0"/>
                    </a:lnTo>
                    <a:lnTo>
                      <a:pt x="2" y="0"/>
                    </a:lnTo>
                    <a:lnTo>
                      <a:pt x="2" y="2"/>
                    </a:lnTo>
                    <a:lnTo>
                      <a:pt x="2" y="2"/>
                    </a:lnTo>
                    <a:lnTo>
                      <a:pt x="2" y="2"/>
                    </a:lnTo>
                    <a:lnTo>
                      <a:pt x="2" y="4"/>
                    </a:lnTo>
                    <a:lnTo>
                      <a:pt x="0" y="4"/>
                    </a:lnTo>
                    <a:lnTo>
                      <a:pt x="0" y="4"/>
                    </a:lnTo>
                    <a:lnTo>
                      <a:pt x="0" y="4"/>
                    </a:lnTo>
                    <a:lnTo>
                      <a:pt x="0" y="6"/>
                    </a:lnTo>
                    <a:lnTo>
                      <a:pt x="0" y="6"/>
                    </a:lnTo>
                    <a:lnTo>
                      <a:pt x="0" y="6"/>
                    </a:lnTo>
                    <a:lnTo>
                      <a:pt x="0" y="8"/>
                    </a:lnTo>
                    <a:lnTo>
                      <a:pt x="0" y="6"/>
                    </a:lnTo>
                    <a:lnTo>
                      <a:pt x="0" y="6"/>
                    </a:lnTo>
                    <a:lnTo>
                      <a:pt x="0" y="6"/>
                    </a:lnTo>
                    <a:lnTo>
                      <a:pt x="0" y="4"/>
                    </a:lnTo>
                    <a:lnTo>
                      <a:pt x="2" y="4"/>
                    </a:lnTo>
                    <a:lnTo>
                      <a:pt x="2" y="2"/>
                    </a:lnTo>
                    <a:lnTo>
                      <a:pt x="2" y="4"/>
                    </a:lnTo>
                    <a:lnTo>
                      <a:pt x="2" y="2"/>
                    </a:lnTo>
                    <a:lnTo>
                      <a:pt x="2" y="2"/>
                    </a:lnTo>
                    <a:lnTo>
                      <a:pt x="2" y="2"/>
                    </a:lnTo>
                    <a:lnTo>
                      <a:pt x="4"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3" name="Freeform 308"/>
              <p:cNvSpPr>
                <a:spLocks/>
              </p:cNvSpPr>
              <p:nvPr/>
            </p:nvSpPr>
            <p:spPr bwMode="auto">
              <a:xfrm>
                <a:off x="5267" y="1805"/>
                <a:ext cx="4" cy="8"/>
              </a:xfrm>
              <a:custGeom>
                <a:avLst/>
                <a:gdLst>
                  <a:gd name="T0" fmla="*/ 4 w 4"/>
                  <a:gd name="T1" fmla="*/ 0 h 8"/>
                  <a:gd name="T2" fmla="*/ 4 w 4"/>
                  <a:gd name="T3" fmla="*/ 0 h 8"/>
                  <a:gd name="T4" fmla="*/ 4 w 4"/>
                  <a:gd name="T5" fmla="*/ 0 h 8"/>
                  <a:gd name="T6" fmla="*/ 4 w 4"/>
                  <a:gd name="T7" fmla="*/ 0 h 8"/>
                  <a:gd name="T8" fmla="*/ 4 w 4"/>
                  <a:gd name="T9" fmla="*/ 0 h 8"/>
                  <a:gd name="T10" fmla="*/ 4 w 4"/>
                  <a:gd name="T11" fmla="*/ 0 h 8"/>
                  <a:gd name="T12" fmla="*/ 4 w 4"/>
                  <a:gd name="T13" fmla="*/ 0 h 8"/>
                  <a:gd name="T14" fmla="*/ 2 w 4"/>
                  <a:gd name="T15" fmla="*/ 0 h 8"/>
                  <a:gd name="T16" fmla="*/ 2 w 4"/>
                  <a:gd name="T17" fmla="*/ 2 h 8"/>
                  <a:gd name="T18" fmla="*/ 2 w 4"/>
                  <a:gd name="T19" fmla="*/ 2 h 8"/>
                  <a:gd name="T20" fmla="*/ 2 w 4"/>
                  <a:gd name="T21" fmla="*/ 2 h 8"/>
                  <a:gd name="T22" fmla="*/ 2 w 4"/>
                  <a:gd name="T23" fmla="*/ 4 h 8"/>
                  <a:gd name="T24" fmla="*/ 0 w 4"/>
                  <a:gd name="T25" fmla="*/ 4 h 8"/>
                  <a:gd name="T26" fmla="*/ 0 w 4"/>
                  <a:gd name="T27" fmla="*/ 4 h 8"/>
                  <a:gd name="T28" fmla="*/ 0 w 4"/>
                  <a:gd name="T29" fmla="*/ 4 h 8"/>
                  <a:gd name="T30" fmla="*/ 0 w 4"/>
                  <a:gd name="T31" fmla="*/ 6 h 8"/>
                  <a:gd name="T32" fmla="*/ 0 w 4"/>
                  <a:gd name="T33" fmla="*/ 6 h 8"/>
                  <a:gd name="T34" fmla="*/ 0 w 4"/>
                  <a:gd name="T35" fmla="*/ 6 h 8"/>
                  <a:gd name="T36" fmla="*/ 0 w 4"/>
                  <a:gd name="T37" fmla="*/ 8 h 8"/>
                  <a:gd name="T38" fmla="*/ 0 w 4"/>
                  <a:gd name="T39" fmla="*/ 6 h 8"/>
                  <a:gd name="T40" fmla="*/ 0 w 4"/>
                  <a:gd name="T41" fmla="*/ 6 h 8"/>
                  <a:gd name="T42" fmla="*/ 0 w 4"/>
                  <a:gd name="T43" fmla="*/ 6 h 8"/>
                  <a:gd name="T44" fmla="*/ 0 w 4"/>
                  <a:gd name="T45" fmla="*/ 4 h 8"/>
                  <a:gd name="T46" fmla="*/ 2 w 4"/>
                  <a:gd name="T47" fmla="*/ 4 h 8"/>
                  <a:gd name="T48" fmla="*/ 2 w 4"/>
                  <a:gd name="T49" fmla="*/ 2 h 8"/>
                  <a:gd name="T50" fmla="*/ 2 w 4"/>
                  <a:gd name="T51" fmla="*/ 4 h 8"/>
                  <a:gd name="T52" fmla="*/ 2 w 4"/>
                  <a:gd name="T53" fmla="*/ 2 h 8"/>
                  <a:gd name="T54" fmla="*/ 2 w 4"/>
                  <a:gd name="T55" fmla="*/ 2 h 8"/>
                  <a:gd name="T56" fmla="*/ 2 w 4"/>
                  <a:gd name="T57" fmla="*/ 2 h 8"/>
                  <a:gd name="T58" fmla="*/ 4 w 4"/>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8">
                    <a:moveTo>
                      <a:pt x="4" y="0"/>
                    </a:moveTo>
                    <a:lnTo>
                      <a:pt x="4" y="0"/>
                    </a:lnTo>
                    <a:lnTo>
                      <a:pt x="4" y="0"/>
                    </a:lnTo>
                    <a:lnTo>
                      <a:pt x="4" y="0"/>
                    </a:lnTo>
                    <a:lnTo>
                      <a:pt x="4" y="0"/>
                    </a:lnTo>
                    <a:lnTo>
                      <a:pt x="4" y="0"/>
                    </a:lnTo>
                    <a:lnTo>
                      <a:pt x="4" y="0"/>
                    </a:lnTo>
                    <a:lnTo>
                      <a:pt x="2" y="0"/>
                    </a:lnTo>
                    <a:lnTo>
                      <a:pt x="2" y="2"/>
                    </a:lnTo>
                    <a:lnTo>
                      <a:pt x="2" y="2"/>
                    </a:lnTo>
                    <a:lnTo>
                      <a:pt x="2" y="2"/>
                    </a:lnTo>
                    <a:lnTo>
                      <a:pt x="2" y="4"/>
                    </a:lnTo>
                    <a:lnTo>
                      <a:pt x="0" y="4"/>
                    </a:lnTo>
                    <a:lnTo>
                      <a:pt x="0" y="4"/>
                    </a:lnTo>
                    <a:lnTo>
                      <a:pt x="0" y="4"/>
                    </a:lnTo>
                    <a:lnTo>
                      <a:pt x="0" y="6"/>
                    </a:lnTo>
                    <a:lnTo>
                      <a:pt x="0" y="6"/>
                    </a:lnTo>
                    <a:lnTo>
                      <a:pt x="0" y="6"/>
                    </a:lnTo>
                    <a:lnTo>
                      <a:pt x="0" y="8"/>
                    </a:lnTo>
                    <a:lnTo>
                      <a:pt x="0" y="6"/>
                    </a:lnTo>
                    <a:lnTo>
                      <a:pt x="0" y="6"/>
                    </a:lnTo>
                    <a:lnTo>
                      <a:pt x="0" y="6"/>
                    </a:lnTo>
                    <a:lnTo>
                      <a:pt x="0" y="4"/>
                    </a:lnTo>
                    <a:lnTo>
                      <a:pt x="2" y="4"/>
                    </a:lnTo>
                    <a:lnTo>
                      <a:pt x="2" y="2"/>
                    </a:lnTo>
                    <a:lnTo>
                      <a:pt x="2" y="4"/>
                    </a:lnTo>
                    <a:lnTo>
                      <a:pt x="2" y="2"/>
                    </a:lnTo>
                    <a:lnTo>
                      <a:pt x="2" y="2"/>
                    </a:lnTo>
                    <a:lnTo>
                      <a:pt x="2" y="2"/>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0" name="Group 309"/>
            <p:cNvGrpSpPr>
              <a:grpSpLocks/>
            </p:cNvGrpSpPr>
            <p:nvPr/>
          </p:nvGrpSpPr>
          <p:grpSpPr bwMode="auto">
            <a:xfrm>
              <a:off x="5265" y="1805"/>
              <a:ext cx="6" cy="8"/>
              <a:chOff x="5265" y="1805"/>
              <a:chExt cx="6" cy="8"/>
            </a:xfrm>
          </p:grpSpPr>
          <p:sp>
            <p:nvSpPr>
              <p:cNvPr id="910" name="Freeform 310"/>
              <p:cNvSpPr>
                <a:spLocks/>
              </p:cNvSpPr>
              <p:nvPr/>
            </p:nvSpPr>
            <p:spPr bwMode="auto">
              <a:xfrm>
                <a:off x="5265" y="1805"/>
                <a:ext cx="6" cy="8"/>
              </a:xfrm>
              <a:custGeom>
                <a:avLst/>
                <a:gdLst>
                  <a:gd name="T0" fmla="*/ 4 w 6"/>
                  <a:gd name="T1" fmla="*/ 2 h 8"/>
                  <a:gd name="T2" fmla="*/ 4 w 6"/>
                  <a:gd name="T3" fmla="*/ 2 h 8"/>
                  <a:gd name="T4" fmla="*/ 4 w 6"/>
                  <a:gd name="T5" fmla="*/ 2 h 8"/>
                  <a:gd name="T6" fmla="*/ 4 w 6"/>
                  <a:gd name="T7" fmla="*/ 2 h 8"/>
                  <a:gd name="T8" fmla="*/ 4 w 6"/>
                  <a:gd name="T9" fmla="*/ 0 h 8"/>
                  <a:gd name="T10" fmla="*/ 6 w 6"/>
                  <a:gd name="T11" fmla="*/ 0 h 8"/>
                  <a:gd name="T12" fmla="*/ 6 w 6"/>
                  <a:gd name="T13" fmla="*/ 0 h 8"/>
                  <a:gd name="T14" fmla="*/ 4 w 6"/>
                  <a:gd name="T15" fmla="*/ 0 h 8"/>
                  <a:gd name="T16" fmla="*/ 4 w 6"/>
                  <a:gd name="T17" fmla="*/ 0 h 8"/>
                  <a:gd name="T18" fmla="*/ 4 w 6"/>
                  <a:gd name="T19" fmla="*/ 0 h 8"/>
                  <a:gd name="T20" fmla="*/ 4 w 6"/>
                  <a:gd name="T21" fmla="*/ 0 h 8"/>
                  <a:gd name="T22" fmla="*/ 4 w 6"/>
                  <a:gd name="T23" fmla="*/ 2 h 8"/>
                  <a:gd name="T24" fmla="*/ 2 w 6"/>
                  <a:gd name="T25" fmla="*/ 2 h 8"/>
                  <a:gd name="T26" fmla="*/ 2 w 6"/>
                  <a:gd name="T27" fmla="*/ 2 h 8"/>
                  <a:gd name="T28" fmla="*/ 2 w 6"/>
                  <a:gd name="T29" fmla="*/ 4 h 8"/>
                  <a:gd name="T30" fmla="*/ 2 w 6"/>
                  <a:gd name="T31" fmla="*/ 4 h 8"/>
                  <a:gd name="T32" fmla="*/ 0 w 6"/>
                  <a:gd name="T33" fmla="*/ 4 h 8"/>
                  <a:gd name="T34" fmla="*/ 0 w 6"/>
                  <a:gd name="T35" fmla="*/ 6 h 8"/>
                  <a:gd name="T36" fmla="*/ 0 w 6"/>
                  <a:gd name="T37" fmla="*/ 6 h 8"/>
                  <a:gd name="T38" fmla="*/ 0 w 6"/>
                  <a:gd name="T39" fmla="*/ 6 h 8"/>
                  <a:gd name="T40" fmla="*/ 0 w 6"/>
                  <a:gd name="T41" fmla="*/ 8 h 8"/>
                  <a:gd name="T42" fmla="*/ 0 w 6"/>
                  <a:gd name="T43" fmla="*/ 8 h 8"/>
                  <a:gd name="T44" fmla="*/ 0 w 6"/>
                  <a:gd name="T45" fmla="*/ 6 h 8"/>
                  <a:gd name="T46" fmla="*/ 2 w 6"/>
                  <a:gd name="T47" fmla="*/ 6 h 8"/>
                  <a:gd name="T48" fmla="*/ 2 w 6"/>
                  <a:gd name="T49" fmla="*/ 4 h 8"/>
                  <a:gd name="T50" fmla="*/ 2 w 6"/>
                  <a:gd name="T51" fmla="*/ 4 h 8"/>
                  <a:gd name="T52" fmla="*/ 2 w 6"/>
                  <a:gd name="T53" fmla="*/ 4 h 8"/>
                  <a:gd name="T54" fmla="*/ 2 w 6"/>
                  <a:gd name="T55" fmla="*/ 4 h 8"/>
                  <a:gd name="T56" fmla="*/ 2 w 6"/>
                  <a:gd name="T57" fmla="*/ 4 h 8"/>
                  <a:gd name="T58" fmla="*/ 2 w 6"/>
                  <a:gd name="T59" fmla="*/ 2 h 8"/>
                  <a:gd name="T60" fmla="*/ 4 w 6"/>
                  <a:gd name="T6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8">
                    <a:moveTo>
                      <a:pt x="4" y="2"/>
                    </a:moveTo>
                    <a:lnTo>
                      <a:pt x="4" y="2"/>
                    </a:lnTo>
                    <a:lnTo>
                      <a:pt x="4" y="2"/>
                    </a:lnTo>
                    <a:lnTo>
                      <a:pt x="4" y="2"/>
                    </a:lnTo>
                    <a:lnTo>
                      <a:pt x="4" y="0"/>
                    </a:lnTo>
                    <a:lnTo>
                      <a:pt x="6" y="0"/>
                    </a:lnTo>
                    <a:lnTo>
                      <a:pt x="6" y="0"/>
                    </a:lnTo>
                    <a:lnTo>
                      <a:pt x="4" y="0"/>
                    </a:lnTo>
                    <a:lnTo>
                      <a:pt x="4" y="0"/>
                    </a:lnTo>
                    <a:lnTo>
                      <a:pt x="4" y="0"/>
                    </a:lnTo>
                    <a:lnTo>
                      <a:pt x="4" y="0"/>
                    </a:lnTo>
                    <a:lnTo>
                      <a:pt x="4" y="2"/>
                    </a:lnTo>
                    <a:lnTo>
                      <a:pt x="2" y="2"/>
                    </a:lnTo>
                    <a:lnTo>
                      <a:pt x="2" y="2"/>
                    </a:lnTo>
                    <a:lnTo>
                      <a:pt x="2" y="4"/>
                    </a:lnTo>
                    <a:lnTo>
                      <a:pt x="2" y="4"/>
                    </a:lnTo>
                    <a:lnTo>
                      <a:pt x="0" y="4"/>
                    </a:lnTo>
                    <a:lnTo>
                      <a:pt x="0" y="6"/>
                    </a:lnTo>
                    <a:lnTo>
                      <a:pt x="0" y="6"/>
                    </a:lnTo>
                    <a:lnTo>
                      <a:pt x="0" y="6"/>
                    </a:lnTo>
                    <a:lnTo>
                      <a:pt x="0" y="8"/>
                    </a:lnTo>
                    <a:lnTo>
                      <a:pt x="0" y="8"/>
                    </a:lnTo>
                    <a:lnTo>
                      <a:pt x="0" y="6"/>
                    </a:lnTo>
                    <a:lnTo>
                      <a:pt x="2" y="6"/>
                    </a:lnTo>
                    <a:lnTo>
                      <a:pt x="2" y="4"/>
                    </a:lnTo>
                    <a:lnTo>
                      <a:pt x="2" y="4"/>
                    </a:lnTo>
                    <a:lnTo>
                      <a:pt x="2" y="4"/>
                    </a:lnTo>
                    <a:lnTo>
                      <a:pt x="2" y="4"/>
                    </a:lnTo>
                    <a:lnTo>
                      <a:pt x="2" y="4"/>
                    </a:lnTo>
                    <a:lnTo>
                      <a:pt x="2" y="2"/>
                    </a:lnTo>
                    <a:lnTo>
                      <a:pt x="4"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11" name="Freeform 311"/>
              <p:cNvSpPr>
                <a:spLocks/>
              </p:cNvSpPr>
              <p:nvPr/>
            </p:nvSpPr>
            <p:spPr bwMode="auto">
              <a:xfrm>
                <a:off x="5265" y="1805"/>
                <a:ext cx="6" cy="8"/>
              </a:xfrm>
              <a:custGeom>
                <a:avLst/>
                <a:gdLst>
                  <a:gd name="T0" fmla="*/ 4 w 6"/>
                  <a:gd name="T1" fmla="*/ 2 h 8"/>
                  <a:gd name="T2" fmla="*/ 4 w 6"/>
                  <a:gd name="T3" fmla="*/ 2 h 8"/>
                  <a:gd name="T4" fmla="*/ 4 w 6"/>
                  <a:gd name="T5" fmla="*/ 2 h 8"/>
                  <a:gd name="T6" fmla="*/ 4 w 6"/>
                  <a:gd name="T7" fmla="*/ 2 h 8"/>
                  <a:gd name="T8" fmla="*/ 4 w 6"/>
                  <a:gd name="T9" fmla="*/ 0 h 8"/>
                  <a:gd name="T10" fmla="*/ 6 w 6"/>
                  <a:gd name="T11" fmla="*/ 0 h 8"/>
                  <a:gd name="T12" fmla="*/ 6 w 6"/>
                  <a:gd name="T13" fmla="*/ 0 h 8"/>
                  <a:gd name="T14" fmla="*/ 4 w 6"/>
                  <a:gd name="T15" fmla="*/ 0 h 8"/>
                  <a:gd name="T16" fmla="*/ 4 w 6"/>
                  <a:gd name="T17" fmla="*/ 0 h 8"/>
                  <a:gd name="T18" fmla="*/ 4 w 6"/>
                  <a:gd name="T19" fmla="*/ 0 h 8"/>
                  <a:gd name="T20" fmla="*/ 4 w 6"/>
                  <a:gd name="T21" fmla="*/ 0 h 8"/>
                  <a:gd name="T22" fmla="*/ 4 w 6"/>
                  <a:gd name="T23" fmla="*/ 2 h 8"/>
                  <a:gd name="T24" fmla="*/ 2 w 6"/>
                  <a:gd name="T25" fmla="*/ 2 h 8"/>
                  <a:gd name="T26" fmla="*/ 2 w 6"/>
                  <a:gd name="T27" fmla="*/ 2 h 8"/>
                  <a:gd name="T28" fmla="*/ 2 w 6"/>
                  <a:gd name="T29" fmla="*/ 4 h 8"/>
                  <a:gd name="T30" fmla="*/ 2 w 6"/>
                  <a:gd name="T31" fmla="*/ 4 h 8"/>
                  <a:gd name="T32" fmla="*/ 0 w 6"/>
                  <a:gd name="T33" fmla="*/ 4 h 8"/>
                  <a:gd name="T34" fmla="*/ 0 w 6"/>
                  <a:gd name="T35" fmla="*/ 6 h 8"/>
                  <a:gd name="T36" fmla="*/ 0 w 6"/>
                  <a:gd name="T37" fmla="*/ 6 h 8"/>
                  <a:gd name="T38" fmla="*/ 0 w 6"/>
                  <a:gd name="T39" fmla="*/ 6 h 8"/>
                  <a:gd name="T40" fmla="*/ 0 w 6"/>
                  <a:gd name="T41" fmla="*/ 8 h 8"/>
                  <a:gd name="T42" fmla="*/ 0 w 6"/>
                  <a:gd name="T43" fmla="*/ 8 h 8"/>
                  <a:gd name="T44" fmla="*/ 0 w 6"/>
                  <a:gd name="T45" fmla="*/ 6 h 8"/>
                  <a:gd name="T46" fmla="*/ 2 w 6"/>
                  <a:gd name="T47" fmla="*/ 6 h 8"/>
                  <a:gd name="T48" fmla="*/ 2 w 6"/>
                  <a:gd name="T49" fmla="*/ 4 h 8"/>
                  <a:gd name="T50" fmla="*/ 2 w 6"/>
                  <a:gd name="T51" fmla="*/ 4 h 8"/>
                  <a:gd name="T52" fmla="*/ 2 w 6"/>
                  <a:gd name="T53" fmla="*/ 4 h 8"/>
                  <a:gd name="T54" fmla="*/ 2 w 6"/>
                  <a:gd name="T55" fmla="*/ 4 h 8"/>
                  <a:gd name="T56" fmla="*/ 2 w 6"/>
                  <a:gd name="T57" fmla="*/ 4 h 8"/>
                  <a:gd name="T58" fmla="*/ 2 w 6"/>
                  <a:gd name="T59" fmla="*/ 2 h 8"/>
                  <a:gd name="T60" fmla="*/ 4 w 6"/>
                  <a:gd name="T6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8">
                    <a:moveTo>
                      <a:pt x="4" y="2"/>
                    </a:moveTo>
                    <a:lnTo>
                      <a:pt x="4" y="2"/>
                    </a:lnTo>
                    <a:lnTo>
                      <a:pt x="4" y="2"/>
                    </a:lnTo>
                    <a:lnTo>
                      <a:pt x="4" y="2"/>
                    </a:lnTo>
                    <a:lnTo>
                      <a:pt x="4" y="0"/>
                    </a:lnTo>
                    <a:lnTo>
                      <a:pt x="6" y="0"/>
                    </a:lnTo>
                    <a:lnTo>
                      <a:pt x="6" y="0"/>
                    </a:lnTo>
                    <a:lnTo>
                      <a:pt x="4" y="0"/>
                    </a:lnTo>
                    <a:lnTo>
                      <a:pt x="4" y="0"/>
                    </a:lnTo>
                    <a:lnTo>
                      <a:pt x="4" y="0"/>
                    </a:lnTo>
                    <a:lnTo>
                      <a:pt x="4" y="0"/>
                    </a:lnTo>
                    <a:lnTo>
                      <a:pt x="4" y="2"/>
                    </a:lnTo>
                    <a:lnTo>
                      <a:pt x="2" y="2"/>
                    </a:lnTo>
                    <a:lnTo>
                      <a:pt x="2" y="2"/>
                    </a:lnTo>
                    <a:lnTo>
                      <a:pt x="2" y="4"/>
                    </a:lnTo>
                    <a:lnTo>
                      <a:pt x="2" y="4"/>
                    </a:lnTo>
                    <a:lnTo>
                      <a:pt x="0" y="4"/>
                    </a:lnTo>
                    <a:lnTo>
                      <a:pt x="0" y="6"/>
                    </a:lnTo>
                    <a:lnTo>
                      <a:pt x="0" y="6"/>
                    </a:lnTo>
                    <a:lnTo>
                      <a:pt x="0" y="6"/>
                    </a:lnTo>
                    <a:lnTo>
                      <a:pt x="0" y="8"/>
                    </a:lnTo>
                    <a:lnTo>
                      <a:pt x="0" y="8"/>
                    </a:lnTo>
                    <a:lnTo>
                      <a:pt x="0" y="6"/>
                    </a:lnTo>
                    <a:lnTo>
                      <a:pt x="2" y="6"/>
                    </a:lnTo>
                    <a:lnTo>
                      <a:pt x="2" y="4"/>
                    </a:lnTo>
                    <a:lnTo>
                      <a:pt x="2" y="4"/>
                    </a:lnTo>
                    <a:lnTo>
                      <a:pt x="2" y="4"/>
                    </a:lnTo>
                    <a:lnTo>
                      <a:pt x="2" y="4"/>
                    </a:lnTo>
                    <a:lnTo>
                      <a:pt x="2" y="4"/>
                    </a:lnTo>
                    <a:lnTo>
                      <a:pt x="2" y="2"/>
                    </a:lnTo>
                    <a:lnTo>
                      <a:pt x="4"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1" name="Group 312"/>
            <p:cNvGrpSpPr>
              <a:grpSpLocks/>
            </p:cNvGrpSpPr>
            <p:nvPr/>
          </p:nvGrpSpPr>
          <p:grpSpPr bwMode="auto">
            <a:xfrm>
              <a:off x="5265" y="1805"/>
              <a:ext cx="4" cy="6"/>
              <a:chOff x="5265" y="1805"/>
              <a:chExt cx="4" cy="6"/>
            </a:xfrm>
          </p:grpSpPr>
          <p:sp>
            <p:nvSpPr>
              <p:cNvPr id="908" name="Freeform 313"/>
              <p:cNvSpPr>
                <a:spLocks/>
              </p:cNvSpPr>
              <p:nvPr/>
            </p:nvSpPr>
            <p:spPr bwMode="auto">
              <a:xfrm>
                <a:off x="5265" y="1805"/>
                <a:ext cx="4" cy="6"/>
              </a:xfrm>
              <a:custGeom>
                <a:avLst/>
                <a:gdLst>
                  <a:gd name="T0" fmla="*/ 2 w 4"/>
                  <a:gd name="T1" fmla="*/ 2 h 6"/>
                  <a:gd name="T2" fmla="*/ 0 w 4"/>
                  <a:gd name="T3" fmla="*/ 2 h 6"/>
                  <a:gd name="T4" fmla="*/ 0 w 4"/>
                  <a:gd name="T5" fmla="*/ 4 h 6"/>
                  <a:gd name="T6" fmla="*/ 0 w 4"/>
                  <a:gd name="T7" fmla="*/ 4 h 6"/>
                  <a:gd name="T8" fmla="*/ 0 w 4"/>
                  <a:gd name="T9" fmla="*/ 4 h 6"/>
                  <a:gd name="T10" fmla="*/ 0 w 4"/>
                  <a:gd name="T11" fmla="*/ 4 h 6"/>
                  <a:gd name="T12" fmla="*/ 0 w 4"/>
                  <a:gd name="T13" fmla="*/ 6 h 6"/>
                  <a:gd name="T14" fmla="*/ 0 w 4"/>
                  <a:gd name="T15" fmla="*/ 6 h 6"/>
                  <a:gd name="T16" fmla="*/ 0 w 4"/>
                  <a:gd name="T17" fmla="*/ 4 h 6"/>
                  <a:gd name="T18" fmla="*/ 0 w 4"/>
                  <a:gd name="T19" fmla="*/ 4 h 6"/>
                  <a:gd name="T20" fmla="*/ 0 w 4"/>
                  <a:gd name="T21" fmla="*/ 4 h 6"/>
                  <a:gd name="T22" fmla="*/ 2 w 4"/>
                  <a:gd name="T23" fmla="*/ 2 h 6"/>
                  <a:gd name="T24" fmla="*/ 2 w 4"/>
                  <a:gd name="T25" fmla="*/ 2 h 6"/>
                  <a:gd name="T26" fmla="*/ 2 w 4"/>
                  <a:gd name="T27" fmla="*/ 2 h 6"/>
                  <a:gd name="T28" fmla="*/ 2 w 4"/>
                  <a:gd name="T29" fmla="*/ 0 h 6"/>
                  <a:gd name="T30" fmla="*/ 4 w 4"/>
                  <a:gd name="T31" fmla="*/ 0 h 6"/>
                  <a:gd name="T32" fmla="*/ 4 w 4"/>
                  <a:gd name="T33" fmla="*/ 0 h 6"/>
                  <a:gd name="T34" fmla="*/ 4 w 4"/>
                  <a:gd name="T35" fmla="*/ 0 h 6"/>
                  <a:gd name="T36" fmla="*/ 4 w 4"/>
                  <a:gd name="T37" fmla="*/ 0 h 6"/>
                  <a:gd name="T38" fmla="*/ 4 w 4"/>
                  <a:gd name="T39" fmla="*/ 0 h 6"/>
                  <a:gd name="T40" fmla="*/ 2 w 4"/>
                  <a:gd name="T41" fmla="*/ 0 h 6"/>
                  <a:gd name="T42" fmla="*/ 2 w 4"/>
                  <a:gd name="T43" fmla="*/ 2 h 6"/>
                  <a:gd name="T44" fmla="*/ 2 w 4"/>
                  <a:gd name="T4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6">
                    <a:moveTo>
                      <a:pt x="2" y="2"/>
                    </a:moveTo>
                    <a:lnTo>
                      <a:pt x="0" y="2"/>
                    </a:lnTo>
                    <a:lnTo>
                      <a:pt x="0" y="4"/>
                    </a:lnTo>
                    <a:lnTo>
                      <a:pt x="0" y="4"/>
                    </a:lnTo>
                    <a:lnTo>
                      <a:pt x="0" y="4"/>
                    </a:lnTo>
                    <a:lnTo>
                      <a:pt x="0" y="4"/>
                    </a:lnTo>
                    <a:lnTo>
                      <a:pt x="0" y="6"/>
                    </a:lnTo>
                    <a:lnTo>
                      <a:pt x="0" y="6"/>
                    </a:lnTo>
                    <a:lnTo>
                      <a:pt x="0" y="4"/>
                    </a:lnTo>
                    <a:lnTo>
                      <a:pt x="0" y="4"/>
                    </a:lnTo>
                    <a:lnTo>
                      <a:pt x="0" y="4"/>
                    </a:lnTo>
                    <a:lnTo>
                      <a:pt x="2" y="2"/>
                    </a:lnTo>
                    <a:lnTo>
                      <a:pt x="2" y="2"/>
                    </a:lnTo>
                    <a:lnTo>
                      <a:pt x="2" y="2"/>
                    </a:lnTo>
                    <a:lnTo>
                      <a:pt x="2" y="0"/>
                    </a:lnTo>
                    <a:lnTo>
                      <a:pt x="4" y="0"/>
                    </a:lnTo>
                    <a:lnTo>
                      <a:pt x="4" y="0"/>
                    </a:lnTo>
                    <a:lnTo>
                      <a:pt x="4" y="0"/>
                    </a:lnTo>
                    <a:lnTo>
                      <a:pt x="4" y="0"/>
                    </a:lnTo>
                    <a:lnTo>
                      <a:pt x="4" y="0"/>
                    </a:lnTo>
                    <a:lnTo>
                      <a:pt x="2" y="0"/>
                    </a:lnTo>
                    <a:lnTo>
                      <a:pt x="2" y="2"/>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9" name="Freeform 314"/>
              <p:cNvSpPr>
                <a:spLocks/>
              </p:cNvSpPr>
              <p:nvPr/>
            </p:nvSpPr>
            <p:spPr bwMode="auto">
              <a:xfrm>
                <a:off x="5265" y="1805"/>
                <a:ext cx="4" cy="6"/>
              </a:xfrm>
              <a:custGeom>
                <a:avLst/>
                <a:gdLst>
                  <a:gd name="T0" fmla="*/ 2 w 4"/>
                  <a:gd name="T1" fmla="*/ 2 h 6"/>
                  <a:gd name="T2" fmla="*/ 0 w 4"/>
                  <a:gd name="T3" fmla="*/ 2 h 6"/>
                  <a:gd name="T4" fmla="*/ 0 w 4"/>
                  <a:gd name="T5" fmla="*/ 4 h 6"/>
                  <a:gd name="T6" fmla="*/ 0 w 4"/>
                  <a:gd name="T7" fmla="*/ 4 h 6"/>
                  <a:gd name="T8" fmla="*/ 0 w 4"/>
                  <a:gd name="T9" fmla="*/ 4 h 6"/>
                  <a:gd name="T10" fmla="*/ 0 w 4"/>
                  <a:gd name="T11" fmla="*/ 4 h 6"/>
                  <a:gd name="T12" fmla="*/ 0 w 4"/>
                  <a:gd name="T13" fmla="*/ 6 h 6"/>
                  <a:gd name="T14" fmla="*/ 0 w 4"/>
                  <a:gd name="T15" fmla="*/ 6 h 6"/>
                  <a:gd name="T16" fmla="*/ 0 w 4"/>
                  <a:gd name="T17" fmla="*/ 4 h 6"/>
                  <a:gd name="T18" fmla="*/ 0 w 4"/>
                  <a:gd name="T19" fmla="*/ 4 h 6"/>
                  <a:gd name="T20" fmla="*/ 0 w 4"/>
                  <a:gd name="T21" fmla="*/ 4 h 6"/>
                  <a:gd name="T22" fmla="*/ 2 w 4"/>
                  <a:gd name="T23" fmla="*/ 2 h 6"/>
                  <a:gd name="T24" fmla="*/ 2 w 4"/>
                  <a:gd name="T25" fmla="*/ 2 h 6"/>
                  <a:gd name="T26" fmla="*/ 2 w 4"/>
                  <a:gd name="T27" fmla="*/ 2 h 6"/>
                  <a:gd name="T28" fmla="*/ 2 w 4"/>
                  <a:gd name="T29" fmla="*/ 0 h 6"/>
                  <a:gd name="T30" fmla="*/ 4 w 4"/>
                  <a:gd name="T31" fmla="*/ 0 h 6"/>
                  <a:gd name="T32" fmla="*/ 4 w 4"/>
                  <a:gd name="T33" fmla="*/ 0 h 6"/>
                  <a:gd name="T34" fmla="*/ 4 w 4"/>
                  <a:gd name="T35" fmla="*/ 0 h 6"/>
                  <a:gd name="T36" fmla="*/ 4 w 4"/>
                  <a:gd name="T37" fmla="*/ 0 h 6"/>
                  <a:gd name="T38" fmla="*/ 4 w 4"/>
                  <a:gd name="T39" fmla="*/ 0 h 6"/>
                  <a:gd name="T40" fmla="*/ 2 w 4"/>
                  <a:gd name="T41" fmla="*/ 0 h 6"/>
                  <a:gd name="T42" fmla="*/ 2 w 4"/>
                  <a:gd name="T43" fmla="*/ 2 h 6"/>
                  <a:gd name="T44" fmla="*/ 2 w 4"/>
                  <a:gd name="T4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6">
                    <a:moveTo>
                      <a:pt x="2" y="2"/>
                    </a:moveTo>
                    <a:lnTo>
                      <a:pt x="0" y="2"/>
                    </a:lnTo>
                    <a:lnTo>
                      <a:pt x="0" y="4"/>
                    </a:lnTo>
                    <a:lnTo>
                      <a:pt x="0" y="4"/>
                    </a:lnTo>
                    <a:lnTo>
                      <a:pt x="0" y="4"/>
                    </a:lnTo>
                    <a:lnTo>
                      <a:pt x="0" y="4"/>
                    </a:lnTo>
                    <a:lnTo>
                      <a:pt x="0" y="6"/>
                    </a:lnTo>
                    <a:lnTo>
                      <a:pt x="0" y="6"/>
                    </a:lnTo>
                    <a:lnTo>
                      <a:pt x="0" y="4"/>
                    </a:lnTo>
                    <a:lnTo>
                      <a:pt x="0" y="4"/>
                    </a:lnTo>
                    <a:lnTo>
                      <a:pt x="0" y="4"/>
                    </a:lnTo>
                    <a:lnTo>
                      <a:pt x="2" y="2"/>
                    </a:lnTo>
                    <a:lnTo>
                      <a:pt x="2" y="2"/>
                    </a:lnTo>
                    <a:lnTo>
                      <a:pt x="2" y="2"/>
                    </a:lnTo>
                    <a:lnTo>
                      <a:pt x="2" y="0"/>
                    </a:lnTo>
                    <a:lnTo>
                      <a:pt x="4" y="0"/>
                    </a:lnTo>
                    <a:lnTo>
                      <a:pt x="4" y="0"/>
                    </a:lnTo>
                    <a:lnTo>
                      <a:pt x="4" y="0"/>
                    </a:lnTo>
                    <a:lnTo>
                      <a:pt x="4" y="0"/>
                    </a:lnTo>
                    <a:lnTo>
                      <a:pt x="4" y="0"/>
                    </a:lnTo>
                    <a:lnTo>
                      <a:pt x="2" y="0"/>
                    </a:lnTo>
                    <a:lnTo>
                      <a:pt x="2" y="2"/>
                    </a:lnTo>
                    <a:lnTo>
                      <a:pt x="2"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2" name="Group 315"/>
            <p:cNvGrpSpPr>
              <a:grpSpLocks/>
            </p:cNvGrpSpPr>
            <p:nvPr/>
          </p:nvGrpSpPr>
          <p:grpSpPr bwMode="auto">
            <a:xfrm>
              <a:off x="5267" y="1809"/>
              <a:ext cx="8" cy="6"/>
              <a:chOff x="5267" y="1809"/>
              <a:chExt cx="8" cy="6"/>
            </a:xfrm>
          </p:grpSpPr>
          <p:sp>
            <p:nvSpPr>
              <p:cNvPr id="906" name="Freeform 316"/>
              <p:cNvSpPr>
                <a:spLocks/>
              </p:cNvSpPr>
              <p:nvPr/>
            </p:nvSpPr>
            <p:spPr bwMode="auto">
              <a:xfrm>
                <a:off x="5267" y="1809"/>
                <a:ext cx="8" cy="6"/>
              </a:xfrm>
              <a:custGeom>
                <a:avLst/>
                <a:gdLst>
                  <a:gd name="T0" fmla="*/ 8 w 8"/>
                  <a:gd name="T1" fmla="*/ 0 h 6"/>
                  <a:gd name="T2" fmla="*/ 8 w 8"/>
                  <a:gd name="T3" fmla="*/ 0 h 6"/>
                  <a:gd name="T4" fmla="*/ 8 w 8"/>
                  <a:gd name="T5" fmla="*/ 0 h 6"/>
                  <a:gd name="T6" fmla="*/ 8 w 8"/>
                  <a:gd name="T7" fmla="*/ 0 h 6"/>
                  <a:gd name="T8" fmla="*/ 8 w 8"/>
                  <a:gd name="T9" fmla="*/ 0 h 6"/>
                  <a:gd name="T10" fmla="*/ 8 w 8"/>
                  <a:gd name="T11" fmla="*/ 0 h 6"/>
                  <a:gd name="T12" fmla="*/ 8 w 8"/>
                  <a:gd name="T13" fmla="*/ 0 h 6"/>
                  <a:gd name="T14" fmla="*/ 6 w 8"/>
                  <a:gd name="T15" fmla="*/ 0 h 6"/>
                  <a:gd name="T16" fmla="*/ 6 w 8"/>
                  <a:gd name="T17" fmla="*/ 0 h 6"/>
                  <a:gd name="T18" fmla="*/ 6 w 8"/>
                  <a:gd name="T19" fmla="*/ 0 h 6"/>
                  <a:gd name="T20" fmla="*/ 4 w 8"/>
                  <a:gd name="T21" fmla="*/ 0 h 6"/>
                  <a:gd name="T22" fmla="*/ 6 w 8"/>
                  <a:gd name="T23" fmla="*/ 0 h 6"/>
                  <a:gd name="T24" fmla="*/ 4 w 8"/>
                  <a:gd name="T25" fmla="*/ 0 h 6"/>
                  <a:gd name="T26" fmla="*/ 4 w 8"/>
                  <a:gd name="T27" fmla="*/ 2 h 6"/>
                  <a:gd name="T28" fmla="*/ 4 w 8"/>
                  <a:gd name="T29" fmla="*/ 2 h 6"/>
                  <a:gd name="T30" fmla="*/ 4 w 8"/>
                  <a:gd name="T31" fmla="*/ 2 h 6"/>
                  <a:gd name="T32" fmla="*/ 2 w 8"/>
                  <a:gd name="T33" fmla="*/ 2 h 6"/>
                  <a:gd name="T34" fmla="*/ 2 w 8"/>
                  <a:gd name="T35" fmla="*/ 4 h 6"/>
                  <a:gd name="T36" fmla="*/ 2 w 8"/>
                  <a:gd name="T37" fmla="*/ 4 h 6"/>
                  <a:gd name="T38" fmla="*/ 0 w 8"/>
                  <a:gd name="T39" fmla="*/ 4 h 6"/>
                  <a:gd name="T40" fmla="*/ 0 w 8"/>
                  <a:gd name="T41" fmla="*/ 6 h 6"/>
                  <a:gd name="T42" fmla="*/ 0 w 8"/>
                  <a:gd name="T43" fmla="*/ 6 h 6"/>
                  <a:gd name="T44" fmla="*/ 0 w 8"/>
                  <a:gd name="T45" fmla="*/ 6 h 6"/>
                  <a:gd name="T46" fmla="*/ 0 w 8"/>
                  <a:gd name="T47" fmla="*/ 4 h 6"/>
                  <a:gd name="T48" fmla="*/ 2 w 8"/>
                  <a:gd name="T49" fmla="*/ 4 h 6"/>
                  <a:gd name="T50" fmla="*/ 2 w 8"/>
                  <a:gd name="T51" fmla="*/ 4 h 6"/>
                  <a:gd name="T52" fmla="*/ 4 w 8"/>
                  <a:gd name="T53" fmla="*/ 4 h 6"/>
                  <a:gd name="T54" fmla="*/ 4 w 8"/>
                  <a:gd name="T55" fmla="*/ 2 h 6"/>
                  <a:gd name="T56" fmla="*/ 4 w 8"/>
                  <a:gd name="T57" fmla="*/ 2 h 6"/>
                  <a:gd name="T58" fmla="*/ 4 w 8"/>
                  <a:gd name="T59" fmla="*/ 2 h 6"/>
                  <a:gd name="T60" fmla="*/ 6 w 8"/>
                  <a:gd name="T61" fmla="*/ 2 h 6"/>
                  <a:gd name="T62" fmla="*/ 6 w 8"/>
                  <a:gd name="T63" fmla="*/ 0 h 6"/>
                  <a:gd name="T64" fmla="*/ 6 w 8"/>
                  <a:gd name="T65" fmla="*/ 0 h 6"/>
                  <a:gd name="T66" fmla="*/ 8 w 8"/>
                  <a:gd name="T67" fmla="*/ 0 h 6"/>
                  <a:gd name="T68" fmla="*/ 8 w 8"/>
                  <a:gd name="T6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6">
                    <a:moveTo>
                      <a:pt x="8" y="0"/>
                    </a:moveTo>
                    <a:lnTo>
                      <a:pt x="8" y="0"/>
                    </a:lnTo>
                    <a:lnTo>
                      <a:pt x="8" y="0"/>
                    </a:lnTo>
                    <a:lnTo>
                      <a:pt x="8" y="0"/>
                    </a:lnTo>
                    <a:lnTo>
                      <a:pt x="8" y="0"/>
                    </a:lnTo>
                    <a:lnTo>
                      <a:pt x="8" y="0"/>
                    </a:lnTo>
                    <a:lnTo>
                      <a:pt x="8" y="0"/>
                    </a:lnTo>
                    <a:lnTo>
                      <a:pt x="6" y="0"/>
                    </a:lnTo>
                    <a:lnTo>
                      <a:pt x="6" y="0"/>
                    </a:lnTo>
                    <a:lnTo>
                      <a:pt x="6" y="0"/>
                    </a:lnTo>
                    <a:lnTo>
                      <a:pt x="4" y="0"/>
                    </a:lnTo>
                    <a:lnTo>
                      <a:pt x="6" y="0"/>
                    </a:lnTo>
                    <a:lnTo>
                      <a:pt x="4" y="0"/>
                    </a:lnTo>
                    <a:lnTo>
                      <a:pt x="4" y="2"/>
                    </a:lnTo>
                    <a:lnTo>
                      <a:pt x="4" y="2"/>
                    </a:lnTo>
                    <a:lnTo>
                      <a:pt x="4" y="2"/>
                    </a:lnTo>
                    <a:lnTo>
                      <a:pt x="2" y="2"/>
                    </a:lnTo>
                    <a:lnTo>
                      <a:pt x="2" y="4"/>
                    </a:lnTo>
                    <a:lnTo>
                      <a:pt x="2" y="4"/>
                    </a:lnTo>
                    <a:lnTo>
                      <a:pt x="0" y="4"/>
                    </a:lnTo>
                    <a:lnTo>
                      <a:pt x="0" y="6"/>
                    </a:lnTo>
                    <a:lnTo>
                      <a:pt x="0" y="6"/>
                    </a:lnTo>
                    <a:lnTo>
                      <a:pt x="0" y="6"/>
                    </a:lnTo>
                    <a:lnTo>
                      <a:pt x="0" y="4"/>
                    </a:lnTo>
                    <a:lnTo>
                      <a:pt x="2" y="4"/>
                    </a:lnTo>
                    <a:lnTo>
                      <a:pt x="2" y="4"/>
                    </a:lnTo>
                    <a:lnTo>
                      <a:pt x="4" y="4"/>
                    </a:lnTo>
                    <a:lnTo>
                      <a:pt x="4" y="2"/>
                    </a:lnTo>
                    <a:lnTo>
                      <a:pt x="4" y="2"/>
                    </a:lnTo>
                    <a:lnTo>
                      <a:pt x="4" y="2"/>
                    </a:lnTo>
                    <a:lnTo>
                      <a:pt x="6" y="2"/>
                    </a:lnTo>
                    <a:lnTo>
                      <a:pt x="6" y="0"/>
                    </a:lnTo>
                    <a:lnTo>
                      <a:pt x="6" y="0"/>
                    </a:lnTo>
                    <a:lnTo>
                      <a:pt x="8" y="0"/>
                    </a:lnTo>
                    <a:lnTo>
                      <a:pt x="8"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7" name="Freeform 317"/>
              <p:cNvSpPr>
                <a:spLocks/>
              </p:cNvSpPr>
              <p:nvPr/>
            </p:nvSpPr>
            <p:spPr bwMode="auto">
              <a:xfrm>
                <a:off x="5267" y="1809"/>
                <a:ext cx="8" cy="6"/>
              </a:xfrm>
              <a:custGeom>
                <a:avLst/>
                <a:gdLst>
                  <a:gd name="T0" fmla="*/ 8 w 8"/>
                  <a:gd name="T1" fmla="*/ 0 h 6"/>
                  <a:gd name="T2" fmla="*/ 8 w 8"/>
                  <a:gd name="T3" fmla="*/ 0 h 6"/>
                  <a:gd name="T4" fmla="*/ 8 w 8"/>
                  <a:gd name="T5" fmla="*/ 0 h 6"/>
                  <a:gd name="T6" fmla="*/ 8 w 8"/>
                  <a:gd name="T7" fmla="*/ 0 h 6"/>
                  <a:gd name="T8" fmla="*/ 8 w 8"/>
                  <a:gd name="T9" fmla="*/ 0 h 6"/>
                  <a:gd name="T10" fmla="*/ 8 w 8"/>
                  <a:gd name="T11" fmla="*/ 0 h 6"/>
                  <a:gd name="T12" fmla="*/ 8 w 8"/>
                  <a:gd name="T13" fmla="*/ 0 h 6"/>
                  <a:gd name="T14" fmla="*/ 6 w 8"/>
                  <a:gd name="T15" fmla="*/ 0 h 6"/>
                  <a:gd name="T16" fmla="*/ 6 w 8"/>
                  <a:gd name="T17" fmla="*/ 0 h 6"/>
                  <a:gd name="T18" fmla="*/ 6 w 8"/>
                  <a:gd name="T19" fmla="*/ 0 h 6"/>
                  <a:gd name="T20" fmla="*/ 4 w 8"/>
                  <a:gd name="T21" fmla="*/ 0 h 6"/>
                  <a:gd name="T22" fmla="*/ 6 w 8"/>
                  <a:gd name="T23" fmla="*/ 0 h 6"/>
                  <a:gd name="T24" fmla="*/ 4 w 8"/>
                  <a:gd name="T25" fmla="*/ 0 h 6"/>
                  <a:gd name="T26" fmla="*/ 4 w 8"/>
                  <a:gd name="T27" fmla="*/ 2 h 6"/>
                  <a:gd name="T28" fmla="*/ 4 w 8"/>
                  <a:gd name="T29" fmla="*/ 2 h 6"/>
                  <a:gd name="T30" fmla="*/ 4 w 8"/>
                  <a:gd name="T31" fmla="*/ 2 h 6"/>
                  <a:gd name="T32" fmla="*/ 2 w 8"/>
                  <a:gd name="T33" fmla="*/ 2 h 6"/>
                  <a:gd name="T34" fmla="*/ 2 w 8"/>
                  <a:gd name="T35" fmla="*/ 4 h 6"/>
                  <a:gd name="T36" fmla="*/ 2 w 8"/>
                  <a:gd name="T37" fmla="*/ 4 h 6"/>
                  <a:gd name="T38" fmla="*/ 0 w 8"/>
                  <a:gd name="T39" fmla="*/ 4 h 6"/>
                  <a:gd name="T40" fmla="*/ 0 w 8"/>
                  <a:gd name="T41" fmla="*/ 6 h 6"/>
                  <a:gd name="T42" fmla="*/ 0 w 8"/>
                  <a:gd name="T43" fmla="*/ 6 h 6"/>
                  <a:gd name="T44" fmla="*/ 0 w 8"/>
                  <a:gd name="T45" fmla="*/ 6 h 6"/>
                  <a:gd name="T46" fmla="*/ 0 w 8"/>
                  <a:gd name="T47" fmla="*/ 4 h 6"/>
                  <a:gd name="T48" fmla="*/ 2 w 8"/>
                  <a:gd name="T49" fmla="*/ 4 h 6"/>
                  <a:gd name="T50" fmla="*/ 2 w 8"/>
                  <a:gd name="T51" fmla="*/ 4 h 6"/>
                  <a:gd name="T52" fmla="*/ 4 w 8"/>
                  <a:gd name="T53" fmla="*/ 4 h 6"/>
                  <a:gd name="T54" fmla="*/ 4 w 8"/>
                  <a:gd name="T55" fmla="*/ 2 h 6"/>
                  <a:gd name="T56" fmla="*/ 4 w 8"/>
                  <a:gd name="T57" fmla="*/ 2 h 6"/>
                  <a:gd name="T58" fmla="*/ 4 w 8"/>
                  <a:gd name="T59" fmla="*/ 2 h 6"/>
                  <a:gd name="T60" fmla="*/ 6 w 8"/>
                  <a:gd name="T61" fmla="*/ 2 h 6"/>
                  <a:gd name="T62" fmla="*/ 6 w 8"/>
                  <a:gd name="T63" fmla="*/ 0 h 6"/>
                  <a:gd name="T64" fmla="*/ 6 w 8"/>
                  <a:gd name="T65" fmla="*/ 0 h 6"/>
                  <a:gd name="T66" fmla="*/ 8 w 8"/>
                  <a:gd name="T67" fmla="*/ 0 h 6"/>
                  <a:gd name="T68" fmla="*/ 8 w 8"/>
                  <a:gd name="T6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6">
                    <a:moveTo>
                      <a:pt x="8" y="0"/>
                    </a:moveTo>
                    <a:lnTo>
                      <a:pt x="8" y="0"/>
                    </a:lnTo>
                    <a:lnTo>
                      <a:pt x="8" y="0"/>
                    </a:lnTo>
                    <a:lnTo>
                      <a:pt x="8" y="0"/>
                    </a:lnTo>
                    <a:lnTo>
                      <a:pt x="8" y="0"/>
                    </a:lnTo>
                    <a:lnTo>
                      <a:pt x="8" y="0"/>
                    </a:lnTo>
                    <a:lnTo>
                      <a:pt x="8" y="0"/>
                    </a:lnTo>
                    <a:lnTo>
                      <a:pt x="6" y="0"/>
                    </a:lnTo>
                    <a:lnTo>
                      <a:pt x="6" y="0"/>
                    </a:lnTo>
                    <a:lnTo>
                      <a:pt x="6" y="0"/>
                    </a:lnTo>
                    <a:lnTo>
                      <a:pt x="4" y="0"/>
                    </a:lnTo>
                    <a:lnTo>
                      <a:pt x="6" y="0"/>
                    </a:lnTo>
                    <a:lnTo>
                      <a:pt x="4" y="0"/>
                    </a:lnTo>
                    <a:lnTo>
                      <a:pt x="4" y="2"/>
                    </a:lnTo>
                    <a:lnTo>
                      <a:pt x="4" y="2"/>
                    </a:lnTo>
                    <a:lnTo>
                      <a:pt x="4" y="2"/>
                    </a:lnTo>
                    <a:lnTo>
                      <a:pt x="2" y="2"/>
                    </a:lnTo>
                    <a:lnTo>
                      <a:pt x="2" y="4"/>
                    </a:lnTo>
                    <a:lnTo>
                      <a:pt x="2" y="4"/>
                    </a:lnTo>
                    <a:lnTo>
                      <a:pt x="0" y="4"/>
                    </a:lnTo>
                    <a:lnTo>
                      <a:pt x="0" y="6"/>
                    </a:lnTo>
                    <a:lnTo>
                      <a:pt x="0" y="6"/>
                    </a:lnTo>
                    <a:lnTo>
                      <a:pt x="0" y="6"/>
                    </a:lnTo>
                    <a:lnTo>
                      <a:pt x="0" y="4"/>
                    </a:lnTo>
                    <a:lnTo>
                      <a:pt x="2" y="4"/>
                    </a:lnTo>
                    <a:lnTo>
                      <a:pt x="2" y="4"/>
                    </a:lnTo>
                    <a:lnTo>
                      <a:pt x="4" y="4"/>
                    </a:lnTo>
                    <a:lnTo>
                      <a:pt x="4" y="2"/>
                    </a:lnTo>
                    <a:lnTo>
                      <a:pt x="4" y="2"/>
                    </a:lnTo>
                    <a:lnTo>
                      <a:pt x="4" y="2"/>
                    </a:lnTo>
                    <a:lnTo>
                      <a:pt x="6" y="2"/>
                    </a:lnTo>
                    <a:lnTo>
                      <a:pt x="6" y="0"/>
                    </a:lnTo>
                    <a:lnTo>
                      <a:pt x="6" y="0"/>
                    </a:lnTo>
                    <a:lnTo>
                      <a:pt x="8" y="0"/>
                    </a:lnTo>
                    <a:lnTo>
                      <a:pt x="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3" name="Group 318"/>
            <p:cNvGrpSpPr>
              <a:grpSpLocks/>
            </p:cNvGrpSpPr>
            <p:nvPr/>
          </p:nvGrpSpPr>
          <p:grpSpPr bwMode="auto">
            <a:xfrm>
              <a:off x="5267" y="1807"/>
              <a:ext cx="6" cy="8"/>
              <a:chOff x="5267" y="1807"/>
              <a:chExt cx="6" cy="8"/>
            </a:xfrm>
          </p:grpSpPr>
          <p:sp>
            <p:nvSpPr>
              <p:cNvPr id="904" name="Freeform 319"/>
              <p:cNvSpPr>
                <a:spLocks/>
              </p:cNvSpPr>
              <p:nvPr/>
            </p:nvSpPr>
            <p:spPr bwMode="auto">
              <a:xfrm>
                <a:off x="5267" y="1807"/>
                <a:ext cx="6" cy="8"/>
              </a:xfrm>
              <a:custGeom>
                <a:avLst/>
                <a:gdLst>
                  <a:gd name="T0" fmla="*/ 4 w 6"/>
                  <a:gd name="T1" fmla="*/ 2 h 8"/>
                  <a:gd name="T2" fmla="*/ 4 w 6"/>
                  <a:gd name="T3" fmla="*/ 2 h 8"/>
                  <a:gd name="T4" fmla="*/ 4 w 6"/>
                  <a:gd name="T5" fmla="*/ 2 h 8"/>
                  <a:gd name="T6" fmla="*/ 6 w 6"/>
                  <a:gd name="T7" fmla="*/ 0 h 8"/>
                  <a:gd name="T8" fmla="*/ 6 w 6"/>
                  <a:gd name="T9" fmla="*/ 0 h 8"/>
                  <a:gd name="T10" fmla="*/ 6 w 6"/>
                  <a:gd name="T11" fmla="*/ 0 h 8"/>
                  <a:gd name="T12" fmla="*/ 6 w 6"/>
                  <a:gd name="T13" fmla="*/ 0 h 8"/>
                  <a:gd name="T14" fmla="*/ 6 w 6"/>
                  <a:gd name="T15" fmla="*/ 0 h 8"/>
                  <a:gd name="T16" fmla="*/ 6 w 6"/>
                  <a:gd name="T17" fmla="*/ 0 h 8"/>
                  <a:gd name="T18" fmla="*/ 6 w 6"/>
                  <a:gd name="T19" fmla="*/ 0 h 8"/>
                  <a:gd name="T20" fmla="*/ 6 w 6"/>
                  <a:gd name="T21" fmla="*/ 0 h 8"/>
                  <a:gd name="T22" fmla="*/ 4 w 6"/>
                  <a:gd name="T23" fmla="*/ 0 h 8"/>
                  <a:gd name="T24" fmla="*/ 4 w 6"/>
                  <a:gd name="T25" fmla="*/ 0 h 8"/>
                  <a:gd name="T26" fmla="*/ 4 w 6"/>
                  <a:gd name="T27" fmla="*/ 2 h 8"/>
                  <a:gd name="T28" fmla="*/ 2 w 6"/>
                  <a:gd name="T29" fmla="*/ 2 h 8"/>
                  <a:gd name="T30" fmla="*/ 2 w 6"/>
                  <a:gd name="T31" fmla="*/ 2 h 8"/>
                  <a:gd name="T32" fmla="*/ 2 w 6"/>
                  <a:gd name="T33" fmla="*/ 2 h 8"/>
                  <a:gd name="T34" fmla="*/ 2 w 6"/>
                  <a:gd name="T35" fmla="*/ 4 h 8"/>
                  <a:gd name="T36" fmla="*/ 0 w 6"/>
                  <a:gd name="T37" fmla="*/ 4 h 8"/>
                  <a:gd name="T38" fmla="*/ 0 w 6"/>
                  <a:gd name="T39" fmla="*/ 4 h 8"/>
                  <a:gd name="T40" fmla="*/ 0 w 6"/>
                  <a:gd name="T41" fmla="*/ 6 h 8"/>
                  <a:gd name="T42" fmla="*/ 0 w 6"/>
                  <a:gd name="T43" fmla="*/ 6 h 8"/>
                  <a:gd name="T44" fmla="*/ 0 w 6"/>
                  <a:gd name="T45" fmla="*/ 6 h 8"/>
                  <a:gd name="T46" fmla="*/ 0 w 6"/>
                  <a:gd name="T47" fmla="*/ 8 h 8"/>
                  <a:gd name="T48" fmla="*/ 0 w 6"/>
                  <a:gd name="T49" fmla="*/ 8 h 8"/>
                  <a:gd name="T50" fmla="*/ 0 w 6"/>
                  <a:gd name="T51" fmla="*/ 6 h 8"/>
                  <a:gd name="T52" fmla="*/ 0 w 6"/>
                  <a:gd name="T53" fmla="*/ 6 h 8"/>
                  <a:gd name="T54" fmla="*/ 0 w 6"/>
                  <a:gd name="T55" fmla="*/ 6 h 8"/>
                  <a:gd name="T56" fmla="*/ 2 w 6"/>
                  <a:gd name="T57" fmla="*/ 6 h 8"/>
                  <a:gd name="T58" fmla="*/ 2 w 6"/>
                  <a:gd name="T59" fmla="*/ 4 h 8"/>
                  <a:gd name="T60" fmla="*/ 2 w 6"/>
                  <a:gd name="T61" fmla="*/ 4 h 8"/>
                  <a:gd name="T62" fmla="*/ 2 w 6"/>
                  <a:gd name="T63" fmla="*/ 4 h 8"/>
                  <a:gd name="T64" fmla="*/ 4 w 6"/>
                  <a:gd name="T6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 h="8">
                    <a:moveTo>
                      <a:pt x="4" y="2"/>
                    </a:moveTo>
                    <a:lnTo>
                      <a:pt x="4" y="2"/>
                    </a:lnTo>
                    <a:lnTo>
                      <a:pt x="4" y="2"/>
                    </a:lnTo>
                    <a:lnTo>
                      <a:pt x="6" y="0"/>
                    </a:lnTo>
                    <a:lnTo>
                      <a:pt x="6" y="0"/>
                    </a:lnTo>
                    <a:lnTo>
                      <a:pt x="6" y="0"/>
                    </a:lnTo>
                    <a:lnTo>
                      <a:pt x="6" y="0"/>
                    </a:lnTo>
                    <a:lnTo>
                      <a:pt x="6" y="0"/>
                    </a:lnTo>
                    <a:lnTo>
                      <a:pt x="6" y="0"/>
                    </a:lnTo>
                    <a:lnTo>
                      <a:pt x="6" y="0"/>
                    </a:lnTo>
                    <a:lnTo>
                      <a:pt x="6" y="0"/>
                    </a:lnTo>
                    <a:lnTo>
                      <a:pt x="4" y="0"/>
                    </a:lnTo>
                    <a:lnTo>
                      <a:pt x="4" y="0"/>
                    </a:lnTo>
                    <a:lnTo>
                      <a:pt x="4" y="2"/>
                    </a:lnTo>
                    <a:lnTo>
                      <a:pt x="2" y="2"/>
                    </a:lnTo>
                    <a:lnTo>
                      <a:pt x="2" y="2"/>
                    </a:lnTo>
                    <a:lnTo>
                      <a:pt x="2" y="2"/>
                    </a:lnTo>
                    <a:lnTo>
                      <a:pt x="2" y="4"/>
                    </a:lnTo>
                    <a:lnTo>
                      <a:pt x="0" y="4"/>
                    </a:lnTo>
                    <a:lnTo>
                      <a:pt x="0" y="4"/>
                    </a:lnTo>
                    <a:lnTo>
                      <a:pt x="0" y="6"/>
                    </a:lnTo>
                    <a:lnTo>
                      <a:pt x="0" y="6"/>
                    </a:lnTo>
                    <a:lnTo>
                      <a:pt x="0" y="6"/>
                    </a:lnTo>
                    <a:lnTo>
                      <a:pt x="0" y="8"/>
                    </a:lnTo>
                    <a:lnTo>
                      <a:pt x="0" y="8"/>
                    </a:lnTo>
                    <a:lnTo>
                      <a:pt x="0" y="6"/>
                    </a:lnTo>
                    <a:lnTo>
                      <a:pt x="0" y="6"/>
                    </a:lnTo>
                    <a:lnTo>
                      <a:pt x="0" y="6"/>
                    </a:lnTo>
                    <a:lnTo>
                      <a:pt x="2" y="6"/>
                    </a:lnTo>
                    <a:lnTo>
                      <a:pt x="2" y="4"/>
                    </a:lnTo>
                    <a:lnTo>
                      <a:pt x="2" y="4"/>
                    </a:lnTo>
                    <a:lnTo>
                      <a:pt x="2" y="4"/>
                    </a:lnTo>
                    <a:lnTo>
                      <a:pt x="4"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5" name="Freeform 320"/>
              <p:cNvSpPr>
                <a:spLocks/>
              </p:cNvSpPr>
              <p:nvPr/>
            </p:nvSpPr>
            <p:spPr bwMode="auto">
              <a:xfrm>
                <a:off x="5267" y="1807"/>
                <a:ext cx="6" cy="8"/>
              </a:xfrm>
              <a:custGeom>
                <a:avLst/>
                <a:gdLst>
                  <a:gd name="T0" fmla="*/ 4 w 6"/>
                  <a:gd name="T1" fmla="*/ 2 h 8"/>
                  <a:gd name="T2" fmla="*/ 4 w 6"/>
                  <a:gd name="T3" fmla="*/ 2 h 8"/>
                  <a:gd name="T4" fmla="*/ 4 w 6"/>
                  <a:gd name="T5" fmla="*/ 2 h 8"/>
                  <a:gd name="T6" fmla="*/ 6 w 6"/>
                  <a:gd name="T7" fmla="*/ 0 h 8"/>
                  <a:gd name="T8" fmla="*/ 6 w 6"/>
                  <a:gd name="T9" fmla="*/ 0 h 8"/>
                  <a:gd name="T10" fmla="*/ 6 w 6"/>
                  <a:gd name="T11" fmla="*/ 0 h 8"/>
                  <a:gd name="T12" fmla="*/ 6 w 6"/>
                  <a:gd name="T13" fmla="*/ 0 h 8"/>
                  <a:gd name="T14" fmla="*/ 6 w 6"/>
                  <a:gd name="T15" fmla="*/ 0 h 8"/>
                  <a:gd name="T16" fmla="*/ 6 w 6"/>
                  <a:gd name="T17" fmla="*/ 0 h 8"/>
                  <a:gd name="T18" fmla="*/ 6 w 6"/>
                  <a:gd name="T19" fmla="*/ 0 h 8"/>
                  <a:gd name="T20" fmla="*/ 6 w 6"/>
                  <a:gd name="T21" fmla="*/ 0 h 8"/>
                  <a:gd name="T22" fmla="*/ 4 w 6"/>
                  <a:gd name="T23" fmla="*/ 0 h 8"/>
                  <a:gd name="T24" fmla="*/ 4 w 6"/>
                  <a:gd name="T25" fmla="*/ 0 h 8"/>
                  <a:gd name="T26" fmla="*/ 4 w 6"/>
                  <a:gd name="T27" fmla="*/ 2 h 8"/>
                  <a:gd name="T28" fmla="*/ 2 w 6"/>
                  <a:gd name="T29" fmla="*/ 2 h 8"/>
                  <a:gd name="T30" fmla="*/ 2 w 6"/>
                  <a:gd name="T31" fmla="*/ 2 h 8"/>
                  <a:gd name="T32" fmla="*/ 2 w 6"/>
                  <a:gd name="T33" fmla="*/ 2 h 8"/>
                  <a:gd name="T34" fmla="*/ 2 w 6"/>
                  <a:gd name="T35" fmla="*/ 4 h 8"/>
                  <a:gd name="T36" fmla="*/ 0 w 6"/>
                  <a:gd name="T37" fmla="*/ 4 h 8"/>
                  <a:gd name="T38" fmla="*/ 0 w 6"/>
                  <a:gd name="T39" fmla="*/ 4 h 8"/>
                  <a:gd name="T40" fmla="*/ 0 w 6"/>
                  <a:gd name="T41" fmla="*/ 6 h 8"/>
                  <a:gd name="T42" fmla="*/ 0 w 6"/>
                  <a:gd name="T43" fmla="*/ 6 h 8"/>
                  <a:gd name="T44" fmla="*/ 0 w 6"/>
                  <a:gd name="T45" fmla="*/ 6 h 8"/>
                  <a:gd name="T46" fmla="*/ 0 w 6"/>
                  <a:gd name="T47" fmla="*/ 8 h 8"/>
                  <a:gd name="T48" fmla="*/ 0 w 6"/>
                  <a:gd name="T49" fmla="*/ 8 h 8"/>
                  <a:gd name="T50" fmla="*/ 0 w 6"/>
                  <a:gd name="T51" fmla="*/ 6 h 8"/>
                  <a:gd name="T52" fmla="*/ 0 w 6"/>
                  <a:gd name="T53" fmla="*/ 6 h 8"/>
                  <a:gd name="T54" fmla="*/ 0 w 6"/>
                  <a:gd name="T55" fmla="*/ 6 h 8"/>
                  <a:gd name="T56" fmla="*/ 2 w 6"/>
                  <a:gd name="T57" fmla="*/ 6 h 8"/>
                  <a:gd name="T58" fmla="*/ 2 w 6"/>
                  <a:gd name="T59" fmla="*/ 4 h 8"/>
                  <a:gd name="T60" fmla="*/ 2 w 6"/>
                  <a:gd name="T61" fmla="*/ 4 h 8"/>
                  <a:gd name="T62" fmla="*/ 2 w 6"/>
                  <a:gd name="T63" fmla="*/ 4 h 8"/>
                  <a:gd name="T64" fmla="*/ 4 w 6"/>
                  <a:gd name="T6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 h="8">
                    <a:moveTo>
                      <a:pt x="4" y="2"/>
                    </a:moveTo>
                    <a:lnTo>
                      <a:pt x="4" y="2"/>
                    </a:lnTo>
                    <a:lnTo>
                      <a:pt x="4" y="2"/>
                    </a:lnTo>
                    <a:lnTo>
                      <a:pt x="6" y="0"/>
                    </a:lnTo>
                    <a:lnTo>
                      <a:pt x="6" y="0"/>
                    </a:lnTo>
                    <a:lnTo>
                      <a:pt x="6" y="0"/>
                    </a:lnTo>
                    <a:lnTo>
                      <a:pt x="6" y="0"/>
                    </a:lnTo>
                    <a:lnTo>
                      <a:pt x="6" y="0"/>
                    </a:lnTo>
                    <a:lnTo>
                      <a:pt x="6" y="0"/>
                    </a:lnTo>
                    <a:lnTo>
                      <a:pt x="6" y="0"/>
                    </a:lnTo>
                    <a:lnTo>
                      <a:pt x="6" y="0"/>
                    </a:lnTo>
                    <a:lnTo>
                      <a:pt x="4" y="0"/>
                    </a:lnTo>
                    <a:lnTo>
                      <a:pt x="4" y="0"/>
                    </a:lnTo>
                    <a:lnTo>
                      <a:pt x="4" y="2"/>
                    </a:lnTo>
                    <a:lnTo>
                      <a:pt x="2" y="2"/>
                    </a:lnTo>
                    <a:lnTo>
                      <a:pt x="2" y="2"/>
                    </a:lnTo>
                    <a:lnTo>
                      <a:pt x="2" y="2"/>
                    </a:lnTo>
                    <a:lnTo>
                      <a:pt x="2" y="4"/>
                    </a:lnTo>
                    <a:lnTo>
                      <a:pt x="0" y="4"/>
                    </a:lnTo>
                    <a:lnTo>
                      <a:pt x="0" y="4"/>
                    </a:lnTo>
                    <a:lnTo>
                      <a:pt x="0" y="6"/>
                    </a:lnTo>
                    <a:lnTo>
                      <a:pt x="0" y="6"/>
                    </a:lnTo>
                    <a:lnTo>
                      <a:pt x="0" y="6"/>
                    </a:lnTo>
                    <a:lnTo>
                      <a:pt x="0" y="8"/>
                    </a:lnTo>
                    <a:lnTo>
                      <a:pt x="0" y="8"/>
                    </a:lnTo>
                    <a:lnTo>
                      <a:pt x="0" y="6"/>
                    </a:lnTo>
                    <a:lnTo>
                      <a:pt x="0" y="6"/>
                    </a:lnTo>
                    <a:lnTo>
                      <a:pt x="0" y="6"/>
                    </a:lnTo>
                    <a:lnTo>
                      <a:pt x="2" y="6"/>
                    </a:lnTo>
                    <a:lnTo>
                      <a:pt x="2" y="4"/>
                    </a:lnTo>
                    <a:lnTo>
                      <a:pt x="2" y="4"/>
                    </a:lnTo>
                    <a:lnTo>
                      <a:pt x="2" y="4"/>
                    </a:lnTo>
                    <a:lnTo>
                      <a:pt x="4"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4" name="Group 321"/>
            <p:cNvGrpSpPr>
              <a:grpSpLocks/>
            </p:cNvGrpSpPr>
            <p:nvPr/>
          </p:nvGrpSpPr>
          <p:grpSpPr bwMode="auto">
            <a:xfrm>
              <a:off x="5267" y="1807"/>
              <a:ext cx="4" cy="6"/>
              <a:chOff x="5267" y="1807"/>
              <a:chExt cx="4" cy="6"/>
            </a:xfrm>
          </p:grpSpPr>
          <p:sp>
            <p:nvSpPr>
              <p:cNvPr id="902" name="Freeform 322"/>
              <p:cNvSpPr>
                <a:spLocks/>
              </p:cNvSpPr>
              <p:nvPr/>
            </p:nvSpPr>
            <p:spPr bwMode="auto">
              <a:xfrm>
                <a:off x="5267" y="1807"/>
                <a:ext cx="4" cy="6"/>
              </a:xfrm>
              <a:custGeom>
                <a:avLst/>
                <a:gdLst>
                  <a:gd name="T0" fmla="*/ 2 w 4"/>
                  <a:gd name="T1" fmla="*/ 4 h 6"/>
                  <a:gd name="T2" fmla="*/ 0 w 4"/>
                  <a:gd name="T3" fmla="*/ 4 h 6"/>
                  <a:gd name="T4" fmla="*/ 0 w 4"/>
                  <a:gd name="T5" fmla="*/ 4 h 6"/>
                  <a:gd name="T6" fmla="*/ 0 w 4"/>
                  <a:gd name="T7" fmla="*/ 4 h 6"/>
                  <a:gd name="T8" fmla="*/ 0 w 4"/>
                  <a:gd name="T9" fmla="*/ 6 h 6"/>
                  <a:gd name="T10" fmla="*/ 0 w 4"/>
                  <a:gd name="T11" fmla="*/ 6 h 6"/>
                  <a:gd name="T12" fmla="*/ 0 w 4"/>
                  <a:gd name="T13" fmla="*/ 6 h 6"/>
                  <a:gd name="T14" fmla="*/ 0 w 4"/>
                  <a:gd name="T15" fmla="*/ 6 h 6"/>
                  <a:gd name="T16" fmla="*/ 0 w 4"/>
                  <a:gd name="T17" fmla="*/ 6 h 6"/>
                  <a:gd name="T18" fmla="*/ 0 w 4"/>
                  <a:gd name="T19" fmla="*/ 6 h 6"/>
                  <a:gd name="T20" fmla="*/ 0 w 4"/>
                  <a:gd name="T21" fmla="*/ 4 h 6"/>
                  <a:gd name="T22" fmla="*/ 2 w 4"/>
                  <a:gd name="T23" fmla="*/ 4 h 6"/>
                  <a:gd name="T24" fmla="*/ 2 w 4"/>
                  <a:gd name="T25" fmla="*/ 2 h 6"/>
                  <a:gd name="T26" fmla="*/ 2 w 4"/>
                  <a:gd name="T27" fmla="*/ 2 h 6"/>
                  <a:gd name="T28" fmla="*/ 4 w 4"/>
                  <a:gd name="T29" fmla="*/ 2 h 6"/>
                  <a:gd name="T30" fmla="*/ 4 w 4"/>
                  <a:gd name="T31" fmla="*/ 0 h 6"/>
                  <a:gd name="T32" fmla="*/ 4 w 4"/>
                  <a:gd name="T33" fmla="*/ 0 h 6"/>
                  <a:gd name="T34" fmla="*/ 4 w 4"/>
                  <a:gd name="T35" fmla="*/ 0 h 6"/>
                  <a:gd name="T36" fmla="*/ 4 w 4"/>
                  <a:gd name="T37" fmla="*/ 0 h 6"/>
                  <a:gd name="T38" fmla="*/ 4 w 4"/>
                  <a:gd name="T39" fmla="*/ 0 h 6"/>
                  <a:gd name="T40" fmla="*/ 4 w 4"/>
                  <a:gd name="T41" fmla="*/ 0 h 6"/>
                  <a:gd name="T42" fmla="*/ 4 w 4"/>
                  <a:gd name="T43" fmla="*/ 0 h 6"/>
                  <a:gd name="T44" fmla="*/ 2 w 4"/>
                  <a:gd name="T45" fmla="*/ 0 h 6"/>
                  <a:gd name="T46" fmla="*/ 2 w 4"/>
                  <a:gd name="T47" fmla="*/ 2 h 6"/>
                  <a:gd name="T48" fmla="*/ 2 w 4"/>
                  <a:gd name="T49" fmla="*/ 2 h 6"/>
                  <a:gd name="T50" fmla="*/ 2 w 4"/>
                  <a:gd name="T51" fmla="*/ 2 h 6"/>
                  <a:gd name="T52" fmla="*/ 2 w 4"/>
                  <a:gd name="T5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6">
                    <a:moveTo>
                      <a:pt x="2" y="4"/>
                    </a:moveTo>
                    <a:lnTo>
                      <a:pt x="0" y="4"/>
                    </a:lnTo>
                    <a:lnTo>
                      <a:pt x="0" y="4"/>
                    </a:lnTo>
                    <a:lnTo>
                      <a:pt x="0" y="4"/>
                    </a:lnTo>
                    <a:lnTo>
                      <a:pt x="0" y="6"/>
                    </a:lnTo>
                    <a:lnTo>
                      <a:pt x="0" y="6"/>
                    </a:lnTo>
                    <a:lnTo>
                      <a:pt x="0" y="6"/>
                    </a:lnTo>
                    <a:lnTo>
                      <a:pt x="0" y="6"/>
                    </a:lnTo>
                    <a:lnTo>
                      <a:pt x="0" y="6"/>
                    </a:lnTo>
                    <a:lnTo>
                      <a:pt x="0" y="6"/>
                    </a:lnTo>
                    <a:lnTo>
                      <a:pt x="0" y="4"/>
                    </a:lnTo>
                    <a:lnTo>
                      <a:pt x="2" y="4"/>
                    </a:lnTo>
                    <a:lnTo>
                      <a:pt x="2" y="2"/>
                    </a:lnTo>
                    <a:lnTo>
                      <a:pt x="2" y="2"/>
                    </a:lnTo>
                    <a:lnTo>
                      <a:pt x="4" y="2"/>
                    </a:lnTo>
                    <a:lnTo>
                      <a:pt x="4" y="0"/>
                    </a:lnTo>
                    <a:lnTo>
                      <a:pt x="4" y="0"/>
                    </a:lnTo>
                    <a:lnTo>
                      <a:pt x="4" y="0"/>
                    </a:lnTo>
                    <a:lnTo>
                      <a:pt x="4" y="0"/>
                    </a:lnTo>
                    <a:lnTo>
                      <a:pt x="4" y="0"/>
                    </a:lnTo>
                    <a:lnTo>
                      <a:pt x="4" y="0"/>
                    </a:lnTo>
                    <a:lnTo>
                      <a:pt x="4" y="0"/>
                    </a:lnTo>
                    <a:lnTo>
                      <a:pt x="2" y="0"/>
                    </a:lnTo>
                    <a:lnTo>
                      <a:pt x="2" y="2"/>
                    </a:lnTo>
                    <a:lnTo>
                      <a:pt x="2" y="2"/>
                    </a:lnTo>
                    <a:lnTo>
                      <a:pt x="2" y="2"/>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3" name="Freeform 323"/>
              <p:cNvSpPr>
                <a:spLocks/>
              </p:cNvSpPr>
              <p:nvPr/>
            </p:nvSpPr>
            <p:spPr bwMode="auto">
              <a:xfrm>
                <a:off x="5267" y="1807"/>
                <a:ext cx="4" cy="6"/>
              </a:xfrm>
              <a:custGeom>
                <a:avLst/>
                <a:gdLst>
                  <a:gd name="T0" fmla="*/ 2 w 4"/>
                  <a:gd name="T1" fmla="*/ 4 h 6"/>
                  <a:gd name="T2" fmla="*/ 0 w 4"/>
                  <a:gd name="T3" fmla="*/ 4 h 6"/>
                  <a:gd name="T4" fmla="*/ 0 w 4"/>
                  <a:gd name="T5" fmla="*/ 4 h 6"/>
                  <a:gd name="T6" fmla="*/ 0 w 4"/>
                  <a:gd name="T7" fmla="*/ 4 h 6"/>
                  <a:gd name="T8" fmla="*/ 0 w 4"/>
                  <a:gd name="T9" fmla="*/ 6 h 6"/>
                  <a:gd name="T10" fmla="*/ 0 w 4"/>
                  <a:gd name="T11" fmla="*/ 6 h 6"/>
                  <a:gd name="T12" fmla="*/ 0 w 4"/>
                  <a:gd name="T13" fmla="*/ 6 h 6"/>
                  <a:gd name="T14" fmla="*/ 0 w 4"/>
                  <a:gd name="T15" fmla="*/ 6 h 6"/>
                  <a:gd name="T16" fmla="*/ 0 w 4"/>
                  <a:gd name="T17" fmla="*/ 6 h 6"/>
                  <a:gd name="T18" fmla="*/ 0 w 4"/>
                  <a:gd name="T19" fmla="*/ 6 h 6"/>
                  <a:gd name="T20" fmla="*/ 0 w 4"/>
                  <a:gd name="T21" fmla="*/ 4 h 6"/>
                  <a:gd name="T22" fmla="*/ 2 w 4"/>
                  <a:gd name="T23" fmla="*/ 4 h 6"/>
                  <a:gd name="T24" fmla="*/ 2 w 4"/>
                  <a:gd name="T25" fmla="*/ 2 h 6"/>
                  <a:gd name="T26" fmla="*/ 2 w 4"/>
                  <a:gd name="T27" fmla="*/ 2 h 6"/>
                  <a:gd name="T28" fmla="*/ 4 w 4"/>
                  <a:gd name="T29" fmla="*/ 2 h 6"/>
                  <a:gd name="T30" fmla="*/ 4 w 4"/>
                  <a:gd name="T31" fmla="*/ 0 h 6"/>
                  <a:gd name="T32" fmla="*/ 4 w 4"/>
                  <a:gd name="T33" fmla="*/ 0 h 6"/>
                  <a:gd name="T34" fmla="*/ 4 w 4"/>
                  <a:gd name="T35" fmla="*/ 0 h 6"/>
                  <a:gd name="T36" fmla="*/ 4 w 4"/>
                  <a:gd name="T37" fmla="*/ 0 h 6"/>
                  <a:gd name="T38" fmla="*/ 4 w 4"/>
                  <a:gd name="T39" fmla="*/ 0 h 6"/>
                  <a:gd name="T40" fmla="*/ 4 w 4"/>
                  <a:gd name="T41" fmla="*/ 0 h 6"/>
                  <a:gd name="T42" fmla="*/ 4 w 4"/>
                  <a:gd name="T43" fmla="*/ 0 h 6"/>
                  <a:gd name="T44" fmla="*/ 2 w 4"/>
                  <a:gd name="T45" fmla="*/ 0 h 6"/>
                  <a:gd name="T46" fmla="*/ 2 w 4"/>
                  <a:gd name="T47" fmla="*/ 2 h 6"/>
                  <a:gd name="T48" fmla="*/ 2 w 4"/>
                  <a:gd name="T49" fmla="*/ 2 h 6"/>
                  <a:gd name="T50" fmla="*/ 2 w 4"/>
                  <a:gd name="T51" fmla="*/ 2 h 6"/>
                  <a:gd name="T52" fmla="*/ 2 w 4"/>
                  <a:gd name="T5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6">
                    <a:moveTo>
                      <a:pt x="2" y="4"/>
                    </a:moveTo>
                    <a:lnTo>
                      <a:pt x="0" y="4"/>
                    </a:lnTo>
                    <a:lnTo>
                      <a:pt x="0" y="4"/>
                    </a:lnTo>
                    <a:lnTo>
                      <a:pt x="0" y="4"/>
                    </a:lnTo>
                    <a:lnTo>
                      <a:pt x="0" y="6"/>
                    </a:lnTo>
                    <a:lnTo>
                      <a:pt x="0" y="6"/>
                    </a:lnTo>
                    <a:lnTo>
                      <a:pt x="0" y="6"/>
                    </a:lnTo>
                    <a:lnTo>
                      <a:pt x="0" y="6"/>
                    </a:lnTo>
                    <a:lnTo>
                      <a:pt x="0" y="6"/>
                    </a:lnTo>
                    <a:lnTo>
                      <a:pt x="0" y="6"/>
                    </a:lnTo>
                    <a:lnTo>
                      <a:pt x="0" y="4"/>
                    </a:lnTo>
                    <a:lnTo>
                      <a:pt x="2" y="4"/>
                    </a:lnTo>
                    <a:lnTo>
                      <a:pt x="2" y="2"/>
                    </a:lnTo>
                    <a:lnTo>
                      <a:pt x="2" y="2"/>
                    </a:lnTo>
                    <a:lnTo>
                      <a:pt x="4" y="2"/>
                    </a:lnTo>
                    <a:lnTo>
                      <a:pt x="4" y="0"/>
                    </a:lnTo>
                    <a:lnTo>
                      <a:pt x="4" y="0"/>
                    </a:lnTo>
                    <a:lnTo>
                      <a:pt x="4" y="0"/>
                    </a:lnTo>
                    <a:lnTo>
                      <a:pt x="4" y="0"/>
                    </a:lnTo>
                    <a:lnTo>
                      <a:pt x="4" y="0"/>
                    </a:lnTo>
                    <a:lnTo>
                      <a:pt x="4" y="0"/>
                    </a:lnTo>
                    <a:lnTo>
                      <a:pt x="4" y="0"/>
                    </a:lnTo>
                    <a:lnTo>
                      <a:pt x="2" y="0"/>
                    </a:lnTo>
                    <a:lnTo>
                      <a:pt x="2" y="2"/>
                    </a:lnTo>
                    <a:lnTo>
                      <a:pt x="2" y="2"/>
                    </a:lnTo>
                    <a:lnTo>
                      <a:pt x="2" y="2"/>
                    </a:lnTo>
                    <a:lnTo>
                      <a:pt x="2"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5" name="Group 324"/>
            <p:cNvGrpSpPr>
              <a:grpSpLocks/>
            </p:cNvGrpSpPr>
            <p:nvPr/>
          </p:nvGrpSpPr>
          <p:grpSpPr bwMode="auto">
            <a:xfrm>
              <a:off x="5273" y="1815"/>
              <a:ext cx="6" cy="6"/>
              <a:chOff x="5273" y="1815"/>
              <a:chExt cx="6" cy="6"/>
            </a:xfrm>
          </p:grpSpPr>
          <p:sp>
            <p:nvSpPr>
              <p:cNvPr id="900" name="Freeform 325"/>
              <p:cNvSpPr>
                <a:spLocks/>
              </p:cNvSpPr>
              <p:nvPr/>
            </p:nvSpPr>
            <p:spPr bwMode="auto">
              <a:xfrm>
                <a:off x="5273" y="1815"/>
                <a:ext cx="6" cy="6"/>
              </a:xfrm>
              <a:custGeom>
                <a:avLst/>
                <a:gdLst>
                  <a:gd name="T0" fmla="*/ 6 w 6"/>
                  <a:gd name="T1" fmla="*/ 0 h 6"/>
                  <a:gd name="T2" fmla="*/ 6 w 6"/>
                  <a:gd name="T3" fmla="*/ 0 h 6"/>
                  <a:gd name="T4" fmla="*/ 6 w 6"/>
                  <a:gd name="T5" fmla="*/ 0 h 6"/>
                  <a:gd name="T6" fmla="*/ 6 w 6"/>
                  <a:gd name="T7" fmla="*/ 0 h 6"/>
                  <a:gd name="T8" fmla="*/ 6 w 6"/>
                  <a:gd name="T9" fmla="*/ 0 h 6"/>
                  <a:gd name="T10" fmla="*/ 6 w 6"/>
                  <a:gd name="T11" fmla="*/ 0 h 6"/>
                  <a:gd name="T12" fmla="*/ 4 w 6"/>
                  <a:gd name="T13" fmla="*/ 0 h 6"/>
                  <a:gd name="T14" fmla="*/ 4 w 6"/>
                  <a:gd name="T15" fmla="*/ 0 h 6"/>
                  <a:gd name="T16" fmla="*/ 2 w 6"/>
                  <a:gd name="T17" fmla="*/ 0 h 6"/>
                  <a:gd name="T18" fmla="*/ 2 w 6"/>
                  <a:gd name="T19" fmla="*/ 2 h 6"/>
                  <a:gd name="T20" fmla="*/ 2 w 6"/>
                  <a:gd name="T21" fmla="*/ 2 h 6"/>
                  <a:gd name="T22" fmla="*/ 2 w 6"/>
                  <a:gd name="T23" fmla="*/ 2 h 6"/>
                  <a:gd name="T24" fmla="*/ 0 w 6"/>
                  <a:gd name="T25" fmla="*/ 2 h 6"/>
                  <a:gd name="T26" fmla="*/ 0 w 6"/>
                  <a:gd name="T27" fmla="*/ 4 h 6"/>
                  <a:gd name="T28" fmla="*/ 0 w 6"/>
                  <a:gd name="T29" fmla="*/ 4 h 6"/>
                  <a:gd name="T30" fmla="*/ 0 w 6"/>
                  <a:gd name="T31" fmla="*/ 4 h 6"/>
                  <a:gd name="T32" fmla="*/ 0 w 6"/>
                  <a:gd name="T33" fmla="*/ 6 h 6"/>
                  <a:gd name="T34" fmla="*/ 0 w 6"/>
                  <a:gd name="T35" fmla="*/ 4 h 6"/>
                  <a:gd name="T36" fmla="*/ 0 w 6"/>
                  <a:gd name="T37" fmla="*/ 4 h 6"/>
                  <a:gd name="T38" fmla="*/ 0 w 6"/>
                  <a:gd name="T39" fmla="*/ 4 h 6"/>
                  <a:gd name="T40" fmla="*/ 2 w 6"/>
                  <a:gd name="T41" fmla="*/ 4 h 6"/>
                  <a:gd name="T42" fmla="*/ 2 w 6"/>
                  <a:gd name="T43" fmla="*/ 2 h 6"/>
                  <a:gd name="T44" fmla="*/ 2 w 6"/>
                  <a:gd name="T45" fmla="*/ 2 h 6"/>
                  <a:gd name="T46" fmla="*/ 2 w 6"/>
                  <a:gd name="T47" fmla="*/ 2 h 6"/>
                  <a:gd name="T48" fmla="*/ 4 w 6"/>
                  <a:gd name="T49" fmla="*/ 2 h 6"/>
                  <a:gd name="T50" fmla="*/ 4 w 6"/>
                  <a:gd name="T51" fmla="*/ 0 h 6"/>
                  <a:gd name="T52" fmla="*/ 4 w 6"/>
                  <a:gd name="T53" fmla="*/ 0 h 6"/>
                  <a:gd name="T54" fmla="*/ 4 w 6"/>
                  <a:gd name="T55" fmla="*/ 0 h 6"/>
                  <a:gd name="T56" fmla="*/ 6 w 6"/>
                  <a:gd name="T5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6">
                    <a:moveTo>
                      <a:pt x="6" y="0"/>
                    </a:moveTo>
                    <a:lnTo>
                      <a:pt x="6" y="0"/>
                    </a:lnTo>
                    <a:lnTo>
                      <a:pt x="6" y="0"/>
                    </a:lnTo>
                    <a:lnTo>
                      <a:pt x="6" y="0"/>
                    </a:lnTo>
                    <a:lnTo>
                      <a:pt x="6" y="0"/>
                    </a:lnTo>
                    <a:lnTo>
                      <a:pt x="6" y="0"/>
                    </a:lnTo>
                    <a:lnTo>
                      <a:pt x="4" y="0"/>
                    </a:lnTo>
                    <a:lnTo>
                      <a:pt x="4" y="0"/>
                    </a:lnTo>
                    <a:lnTo>
                      <a:pt x="2" y="0"/>
                    </a:lnTo>
                    <a:lnTo>
                      <a:pt x="2" y="2"/>
                    </a:lnTo>
                    <a:lnTo>
                      <a:pt x="2" y="2"/>
                    </a:lnTo>
                    <a:lnTo>
                      <a:pt x="2" y="2"/>
                    </a:lnTo>
                    <a:lnTo>
                      <a:pt x="0" y="2"/>
                    </a:lnTo>
                    <a:lnTo>
                      <a:pt x="0" y="4"/>
                    </a:lnTo>
                    <a:lnTo>
                      <a:pt x="0" y="4"/>
                    </a:lnTo>
                    <a:lnTo>
                      <a:pt x="0" y="4"/>
                    </a:lnTo>
                    <a:lnTo>
                      <a:pt x="0" y="6"/>
                    </a:lnTo>
                    <a:lnTo>
                      <a:pt x="0" y="4"/>
                    </a:lnTo>
                    <a:lnTo>
                      <a:pt x="0" y="4"/>
                    </a:lnTo>
                    <a:lnTo>
                      <a:pt x="0" y="4"/>
                    </a:lnTo>
                    <a:lnTo>
                      <a:pt x="2" y="4"/>
                    </a:lnTo>
                    <a:lnTo>
                      <a:pt x="2" y="2"/>
                    </a:lnTo>
                    <a:lnTo>
                      <a:pt x="2" y="2"/>
                    </a:lnTo>
                    <a:lnTo>
                      <a:pt x="2" y="2"/>
                    </a:lnTo>
                    <a:lnTo>
                      <a:pt x="4" y="2"/>
                    </a:lnTo>
                    <a:lnTo>
                      <a:pt x="4" y="0"/>
                    </a:lnTo>
                    <a:lnTo>
                      <a:pt x="4" y="0"/>
                    </a:lnTo>
                    <a:lnTo>
                      <a:pt x="4" y="0"/>
                    </a:lnTo>
                    <a:lnTo>
                      <a:pt x="6"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01" name="Freeform 326"/>
              <p:cNvSpPr>
                <a:spLocks/>
              </p:cNvSpPr>
              <p:nvPr/>
            </p:nvSpPr>
            <p:spPr bwMode="auto">
              <a:xfrm>
                <a:off x="5273" y="1815"/>
                <a:ext cx="6" cy="6"/>
              </a:xfrm>
              <a:custGeom>
                <a:avLst/>
                <a:gdLst>
                  <a:gd name="T0" fmla="*/ 6 w 6"/>
                  <a:gd name="T1" fmla="*/ 0 h 6"/>
                  <a:gd name="T2" fmla="*/ 6 w 6"/>
                  <a:gd name="T3" fmla="*/ 0 h 6"/>
                  <a:gd name="T4" fmla="*/ 6 w 6"/>
                  <a:gd name="T5" fmla="*/ 0 h 6"/>
                  <a:gd name="T6" fmla="*/ 6 w 6"/>
                  <a:gd name="T7" fmla="*/ 0 h 6"/>
                  <a:gd name="T8" fmla="*/ 6 w 6"/>
                  <a:gd name="T9" fmla="*/ 0 h 6"/>
                  <a:gd name="T10" fmla="*/ 6 w 6"/>
                  <a:gd name="T11" fmla="*/ 0 h 6"/>
                  <a:gd name="T12" fmla="*/ 4 w 6"/>
                  <a:gd name="T13" fmla="*/ 0 h 6"/>
                  <a:gd name="T14" fmla="*/ 4 w 6"/>
                  <a:gd name="T15" fmla="*/ 0 h 6"/>
                  <a:gd name="T16" fmla="*/ 2 w 6"/>
                  <a:gd name="T17" fmla="*/ 0 h 6"/>
                  <a:gd name="T18" fmla="*/ 2 w 6"/>
                  <a:gd name="T19" fmla="*/ 2 h 6"/>
                  <a:gd name="T20" fmla="*/ 2 w 6"/>
                  <a:gd name="T21" fmla="*/ 2 h 6"/>
                  <a:gd name="T22" fmla="*/ 2 w 6"/>
                  <a:gd name="T23" fmla="*/ 2 h 6"/>
                  <a:gd name="T24" fmla="*/ 0 w 6"/>
                  <a:gd name="T25" fmla="*/ 2 h 6"/>
                  <a:gd name="T26" fmla="*/ 0 w 6"/>
                  <a:gd name="T27" fmla="*/ 4 h 6"/>
                  <a:gd name="T28" fmla="*/ 0 w 6"/>
                  <a:gd name="T29" fmla="*/ 4 h 6"/>
                  <a:gd name="T30" fmla="*/ 0 w 6"/>
                  <a:gd name="T31" fmla="*/ 4 h 6"/>
                  <a:gd name="T32" fmla="*/ 0 w 6"/>
                  <a:gd name="T33" fmla="*/ 6 h 6"/>
                  <a:gd name="T34" fmla="*/ 0 w 6"/>
                  <a:gd name="T35" fmla="*/ 4 h 6"/>
                  <a:gd name="T36" fmla="*/ 0 w 6"/>
                  <a:gd name="T37" fmla="*/ 4 h 6"/>
                  <a:gd name="T38" fmla="*/ 0 w 6"/>
                  <a:gd name="T39" fmla="*/ 4 h 6"/>
                  <a:gd name="T40" fmla="*/ 2 w 6"/>
                  <a:gd name="T41" fmla="*/ 4 h 6"/>
                  <a:gd name="T42" fmla="*/ 2 w 6"/>
                  <a:gd name="T43" fmla="*/ 2 h 6"/>
                  <a:gd name="T44" fmla="*/ 2 w 6"/>
                  <a:gd name="T45" fmla="*/ 2 h 6"/>
                  <a:gd name="T46" fmla="*/ 2 w 6"/>
                  <a:gd name="T47" fmla="*/ 2 h 6"/>
                  <a:gd name="T48" fmla="*/ 4 w 6"/>
                  <a:gd name="T49" fmla="*/ 2 h 6"/>
                  <a:gd name="T50" fmla="*/ 4 w 6"/>
                  <a:gd name="T51" fmla="*/ 0 h 6"/>
                  <a:gd name="T52" fmla="*/ 4 w 6"/>
                  <a:gd name="T53" fmla="*/ 0 h 6"/>
                  <a:gd name="T54" fmla="*/ 4 w 6"/>
                  <a:gd name="T55" fmla="*/ 0 h 6"/>
                  <a:gd name="T56" fmla="*/ 6 w 6"/>
                  <a:gd name="T5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6">
                    <a:moveTo>
                      <a:pt x="6" y="0"/>
                    </a:moveTo>
                    <a:lnTo>
                      <a:pt x="6" y="0"/>
                    </a:lnTo>
                    <a:lnTo>
                      <a:pt x="6" y="0"/>
                    </a:lnTo>
                    <a:lnTo>
                      <a:pt x="6" y="0"/>
                    </a:lnTo>
                    <a:lnTo>
                      <a:pt x="6" y="0"/>
                    </a:lnTo>
                    <a:lnTo>
                      <a:pt x="6" y="0"/>
                    </a:lnTo>
                    <a:lnTo>
                      <a:pt x="4" y="0"/>
                    </a:lnTo>
                    <a:lnTo>
                      <a:pt x="4" y="0"/>
                    </a:lnTo>
                    <a:lnTo>
                      <a:pt x="2" y="0"/>
                    </a:lnTo>
                    <a:lnTo>
                      <a:pt x="2" y="2"/>
                    </a:lnTo>
                    <a:lnTo>
                      <a:pt x="2" y="2"/>
                    </a:lnTo>
                    <a:lnTo>
                      <a:pt x="2" y="2"/>
                    </a:lnTo>
                    <a:lnTo>
                      <a:pt x="0" y="2"/>
                    </a:lnTo>
                    <a:lnTo>
                      <a:pt x="0" y="4"/>
                    </a:lnTo>
                    <a:lnTo>
                      <a:pt x="0" y="4"/>
                    </a:lnTo>
                    <a:lnTo>
                      <a:pt x="0" y="4"/>
                    </a:lnTo>
                    <a:lnTo>
                      <a:pt x="0" y="6"/>
                    </a:lnTo>
                    <a:lnTo>
                      <a:pt x="0" y="4"/>
                    </a:lnTo>
                    <a:lnTo>
                      <a:pt x="0" y="4"/>
                    </a:lnTo>
                    <a:lnTo>
                      <a:pt x="0" y="4"/>
                    </a:lnTo>
                    <a:lnTo>
                      <a:pt x="2" y="4"/>
                    </a:lnTo>
                    <a:lnTo>
                      <a:pt x="2" y="2"/>
                    </a:lnTo>
                    <a:lnTo>
                      <a:pt x="2" y="2"/>
                    </a:lnTo>
                    <a:lnTo>
                      <a:pt x="2" y="2"/>
                    </a:lnTo>
                    <a:lnTo>
                      <a:pt x="4" y="2"/>
                    </a:lnTo>
                    <a:lnTo>
                      <a:pt x="4" y="0"/>
                    </a:lnTo>
                    <a:lnTo>
                      <a:pt x="4" y="0"/>
                    </a:lnTo>
                    <a:lnTo>
                      <a:pt x="4" y="0"/>
                    </a:lnTo>
                    <a:lnTo>
                      <a:pt x="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6" name="Group 327"/>
            <p:cNvGrpSpPr>
              <a:grpSpLocks/>
            </p:cNvGrpSpPr>
            <p:nvPr/>
          </p:nvGrpSpPr>
          <p:grpSpPr bwMode="auto">
            <a:xfrm>
              <a:off x="5271" y="1813"/>
              <a:ext cx="6" cy="8"/>
              <a:chOff x="5271" y="1813"/>
              <a:chExt cx="6" cy="8"/>
            </a:xfrm>
          </p:grpSpPr>
          <p:sp>
            <p:nvSpPr>
              <p:cNvPr id="898" name="Freeform 328"/>
              <p:cNvSpPr>
                <a:spLocks/>
              </p:cNvSpPr>
              <p:nvPr/>
            </p:nvSpPr>
            <p:spPr bwMode="auto">
              <a:xfrm>
                <a:off x="5271" y="1813"/>
                <a:ext cx="6" cy="8"/>
              </a:xfrm>
              <a:custGeom>
                <a:avLst/>
                <a:gdLst>
                  <a:gd name="T0" fmla="*/ 4 w 6"/>
                  <a:gd name="T1" fmla="*/ 4 h 8"/>
                  <a:gd name="T2" fmla="*/ 4 w 6"/>
                  <a:gd name="T3" fmla="*/ 2 h 8"/>
                  <a:gd name="T4" fmla="*/ 6 w 6"/>
                  <a:gd name="T5" fmla="*/ 2 h 8"/>
                  <a:gd name="T6" fmla="*/ 6 w 6"/>
                  <a:gd name="T7" fmla="*/ 2 h 8"/>
                  <a:gd name="T8" fmla="*/ 6 w 6"/>
                  <a:gd name="T9" fmla="*/ 0 h 8"/>
                  <a:gd name="T10" fmla="*/ 6 w 6"/>
                  <a:gd name="T11" fmla="*/ 0 h 8"/>
                  <a:gd name="T12" fmla="*/ 6 w 6"/>
                  <a:gd name="T13" fmla="*/ 0 h 8"/>
                  <a:gd name="T14" fmla="*/ 6 w 6"/>
                  <a:gd name="T15" fmla="*/ 0 h 8"/>
                  <a:gd name="T16" fmla="*/ 4 w 6"/>
                  <a:gd name="T17" fmla="*/ 0 h 8"/>
                  <a:gd name="T18" fmla="*/ 4 w 6"/>
                  <a:gd name="T19" fmla="*/ 2 h 8"/>
                  <a:gd name="T20" fmla="*/ 4 w 6"/>
                  <a:gd name="T21" fmla="*/ 2 h 8"/>
                  <a:gd name="T22" fmla="*/ 4 w 6"/>
                  <a:gd name="T23" fmla="*/ 2 h 8"/>
                  <a:gd name="T24" fmla="*/ 2 w 6"/>
                  <a:gd name="T25" fmla="*/ 4 h 8"/>
                  <a:gd name="T26" fmla="*/ 2 w 6"/>
                  <a:gd name="T27" fmla="*/ 4 h 8"/>
                  <a:gd name="T28" fmla="*/ 2 w 6"/>
                  <a:gd name="T29" fmla="*/ 4 h 8"/>
                  <a:gd name="T30" fmla="*/ 2 w 6"/>
                  <a:gd name="T31" fmla="*/ 6 h 8"/>
                  <a:gd name="T32" fmla="*/ 2 w 6"/>
                  <a:gd name="T33" fmla="*/ 4 h 8"/>
                  <a:gd name="T34" fmla="*/ 2 w 6"/>
                  <a:gd name="T35" fmla="*/ 6 h 8"/>
                  <a:gd name="T36" fmla="*/ 0 w 6"/>
                  <a:gd name="T37" fmla="*/ 6 h 8"/>
                  <a:gd name="T38" fmla="*/ 0 w 6"/>
                  <a:gd name="T39" fmla="*/ 6 h 8"/>
                  <a:gd name="T40" fmla="*/ 0 w 6"/>
                  <a:gd name="T41" fmla="*/ 6 h 8"/>
                  <a:gd name="T42" fmla="*/ 0 w 6"/>
                  <a:gd name="T43" fmla="*/ 8 h 8"/>
                  <a:gd name="T44" fmla="*/ 0 w 6"/>
                  <a:gd name="T45" fmla="*/ 8 h 8"/>
                  <a:gd name="T46" fmla="*/ 0 w 6"/>
                  <a:gd name="T47" fmla="*/ 6 h 8"/>
                  <a:gd name="T48" fmla="*/ 2 w 6"/>
                  <a:gd name="T49" fmla="*/ 6 h 8"/>
                  <a:gd name="T50" fmla="*/ 2 w 6"/>
                  <a:gd name="T51" fmla="*/ 6 h 8"/>
                  <a:gd name="T52" fmla="*/ 2 w 6"/>
                  <a:gd name="T53" fmla="*/ 6 h 8"/>
                  <a:gd name="T54" fmla="*/ 2 w 6"/>
                  <a:gd name="T55" fmla="*/ 4 h 8"/>
                  <a:gd name="T56" fmla="*/ 4 w 6"/>
                  <a:gd name="T57" fmla="*/ 4 h 8"/>
                  <a:gd name="T58" fmla="*/ 4 w 6"/>
                  <a:gd name="T5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8">
                    <a:moveTo>
                      <a:pt x="4" y="4"/>
                    </a:moveTo>
                    <a:lnTo>
                      <a:pt x="4" y="2"/>
                    </a:lnTo>
                    <a:lnTo>
                      <a:pt x="6" y="2"/>
                    </a:lnTo>
                    <a:lnTo>
                      <a:pt x="6" y="2"/>
                    </a:lnTo>
                    <a:lnTo>
                      <a:pt x="6" y="0"/>
                    </a:lnTo>
                    <a:lnTo>
                      <a:pt x="6" y="0"/>
                    </a:lnTo>
                    <a:lnTo>
                      <a:pt x="6" y="0"/>
                    </a:lnTo>
                    <a:lnTo>
                      <a:pt x="6" y="0"/>
                    </a:lnTo>
                    <a:lnTo>
                      <a:pt x="4" y="0"/>
                    </a:lnTo>
                    <a:lnTo>
                      <a:pt x="4" y="2"/>
                    </a:lnTo>
                    <a:lnTo>
                      <a:pt x="4" y="2"/>
                    </a:lnTo>
                    <a:lnTo>
                      <a:pt x="4" y="2"/>
                    </a:lnTo>
                    <a:lnTo>
                      <a:pt x="2" y="4"/>
                    </a:lnTo>
                    <a:lnTo>
                      <a:pt x="2" y="4"/>
                    </a:lnTo>
                    <a:lnTo>
                      <a:pt x="2" y="4"/>
                    </a:lnTo>
                    <a:lnTo>
                      <a:pt x="2" y="6"/>
                    </a:lnTo>
                    <a:lnTo>
                      <a:pt x="2" y="4"/>
                    </a:lnTo>
                    <a:lnTo>
                      <a:pt x="2" y="6"/>
                    </a:lnTo>
                    <a:lnTo>
                      <a:pt x="0" y="6"/>
                    </a:lnTo>
                    <a:lnTo>
                      <a:pt x="0" y="6"/>
                    </a:lnTo>
                    <a:lnTo>
                      <a:pt x="0" y="6"/>
                    </a:lnTo>
                    <a:lnTo>
                      <a:pt x="0" y="8"/>
                    </a:lnTo>
                    <a:lnTo>
                      <a:pt x="0" y="8"/>
                    </a:lnTo>
                    <a:lnTo>
                      <a:pt x="0" y="6"/>
                    </a:lnTo>
                    <a:lnTo>
                      <a:pt x="2" y="6"/>
                    </a:lnTo>
                    <a:lnTo>
                      <a:pt x="2" y="6"/>
                    </a:lnTo>
                    <a:lnTo>
                      <a:pt x="2" y="6"/>
                    </a:lnTo>
                    <a:lnTo>
                      <a:pt x="2" y="4"/>
                    </a:lnTo>
                    <a:lnTo>
                      <a:pt x="4" y="4"/>
                    </a:lnTo>
                    <a:lnTo>
                      <a:pt x="4"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9" name="Freeform 329"/>
              <p:cNvSpPr>
                <a:spLocks/>
              </p:cNvSpPr>
              <p:nvPr/>
            </p:nvSpPr>
            <p:spPr bwMode="auto">
              <a:xfrm>
                <a:off x="5271" y="1813"/>
                <a:ext cx="6" cy="8"/>
              </a:xfrm>
              <a:custGeom>
                <a:avLst/>
                <a:gdLst>
                  <a:gd name="T0" fmla="*/ 4 w 6"/>
                  <a:gd name="T1" fmla="*/ 4 h 8"/>
                  <a:gd name="T2" fmla="*/ 4 w 6"/>
                  <a:gd name="T3" fmla="*/ 2 h 8"/>
                  <a:gd name="T4" fmla="*/ 6 w 6"/>
                  <a:gd name="T5" fmla="*/ 2 h 8"/>
                  <a:gd name="T6" fmla="*/ 6 w 6"/>
                  <a:gd name="T7" fmla="*/ 2 h 8"/>
                  <a:gd name="T8" fmla="*/ 6 w 6"/>
                  <a:gd name="T9" fmla="*/ 0 h 8"/>
                  <a:gd name="T10" fmla="*/ 6 w 6"/>
                  <a:gd name="T11" fmla="*/ 0 h 8"/>
                  <a:gd name="T12" fmla="*/ 6 w 6"/>
                  <a:gd name="T13" fmla="*/ 0 h 8"/>
                  <a:gd name="T14" fmla="*/ 6 w 6"/>
                  <a:gd name="T15" fmla="*/ 0 h 8"/>
                  <a:gd name="T16" fmla="*/ 4 w 6"/>
                  <a:gd name="T17" fmla="*/ 0 h 8"/>
                  <a:gd name="T18" fmla="*/ 4 w 6"/>
                  <a:gd name="T19" fmla="*/ 2 h 8"/>
                  <a:gd name="T20" fmla="*/ 4 w 6"/>
                  <a:gd name="T21" fmla="*/ 2 h 8"/>
                  <a:gd name="T22" fmla="*/ 4 w 6"/>
                  <a:gd name="T23" fmla="*/ 2 h 8"/>
                  <a:gd name="T24" fmla="*/ 2 w 6"/>
                  <a:gd name="T25" fmla="*/ 4 h 8"/>
                  <a:gd name="T26" fmla="*/ 2 w 6"/>
                  <a:gd name="T27" fmla="*/ 4 h 8"/>
                  <a:gd name="T28" fmla="*/ 2 w 6"/>
                  <a:gd name="T29" fmla="*/ 4 h 8"/>
                  <a:gd name="T30" fmla="*/ 2 w 6"/>
                  <a:gd name="T31" fmla="*/ 6 h 8"/>
                  <a:gd name="T32" fmla="*/ 2 w 6"/>
                  <a:gd name="T33" fmla="*/ 4 h 8"/>
                  <a:gd name="T34" fmla="*/ 2 w 6"/>
                  <a:gd name="T35" fmla="*/ 6 h 8"/>
                  <a:gd name="T36" fmla="*/ 0 w 6"/>
                  <a:gd name="T37" fmla="*/ 6 h 8"/>
                  <a:gd name="T38" fmla="*/ 0 w 6"/>
                  <a:gd name="T39" fmla="*/ 6 h 8"/>
                  <a:gd name="T40" fmla="*/ 0 w 6"/>
                  <a:gd name="T41" fmla="*/ 6 h 8"/>
                  <a:gd name="T42" fmla="*/ 0 w 6"/>
                  <a:gd name="T43" fmla="*/ 8 h 8"/>
                  <a:gd name="T44" fmla="*/ 0 w 6"/>
                  <a:gd name="T45" fmla="*/ 8 h 8"/>
                  <a:gd name="T46" fmla="*/ 0 w 6"/>
                  <a:gd name="T47" fmla="*/ 6 h 8"/>
                  <a:gd name="T48" fmla="*/ 2 w 6"/>
                  <a:gd name="T49" fmla="*/ 6 h 8"/>
                  <a:gd name="T50" fmla="*/ 2 w 6"/>
                  <a:gd name="T51" fmla="*/ 6 h 8"/>
                  <a:gd name="T52" fmla="*/ 2 w 6"/>
                  <a:gd name="T53" fmla="*/ 6 h 8"/>
                  <a:gd name="T54" fmla="*/ 2 w 6"/>
                  <a:gd name="T55" fmla="*/ 4 h 8"/>
                  <a:gd name="T56" fmla="*/ 4 w 6"/>
                  <a:gd name="T57" fmla="*/ 4 h 8"/>
                  <a:gd name="T58" fmla="*/ 4 w 6"/>
                  <a:gd name="T5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8">
                    <a:moveTo>
                      <a:pt x="4" y="4"/>
                    </a:moveTo>
                    <a:lnTo>
                      <a:pt x="4" y="2"/>
                    </a:lnTo>
                    <a:lnTo>
                      <a:pt x="6" y="2"/>
                    </a:lnTo>
                    <a:lnTo>
                      <a:pt x="6" y="2"/>
                    </a:lnTo>
                    <a:lnTo>
                      <a:pt x="6" y="0"/>
                    </a:lnTo>
                    <a:lnTo>
                      <a:pt x="6" y="0"/>
                    </a:lnTo>
                    <a:lnTo>
                      <a:pt x="6" y="0"/>
                    </a:lnTo>
                    <a:lnTo>
                      <a:pt x="6" y="0"/>
                    </a:lnTo>
                    <a:lnTo>
                      <a:pt x="4" y="0"/>
                    </a:lnTo>
                    <a:lnTo>
                      <a:pt x="4" y="2"/>
                    </a:lnTo>
                    <a:lnTo>
                      <a:pt x="4" y="2"/>
                    </a:lnTo>
                    <a:lnTo>
                      <a:pt x="4" y="2"/>
                    </a:lnTo>
                    <a:lnTo>
                      <a:pt x="2" y="4"/>
                    </a:lnTo>
                    <a:lnTo>
                      <a:pt x="2" y="4"/>
                    </a:lnTo>
                    <a:lnTo>
                      <a:pt x="2" y="4"/>
                    </a:lnTo>
                    <a:lnTo>
                      <a:pt x="2" y="6"/>
                    </a:lnTo>
                    <a:lnTo>
                      <a:pt x="2" y="4"/>
                    </a:lnTo>
                    <a:lnTo>
                      <a:pt x="2" y="6"/>
                    </a:lnTo>
                    <a:lnTo>
                      <a:pt x="0" y="6"/>
                    </a:lnTo>
                    <a:lnTo>
                      <a:pt x="0" y="6"/>
                    </a:lnTo>
                    <a:lnTo>
                      <a:pt x="0" y="6"/>
                    </a:lnTo>
                    <a:lnTo>
                      <a:pt x="0" y="8"/>
                    </a:lnTo>
                    <a:lnTo>
                      <a:pt x="0" y="8"/>
                    </a:lnTo>
                    <a:lnTo>
                      <a:pt x="0" y="6"/>
                    </a:lnTo>
                    <a:lnTo>
                      <a:pt x="2" y="6"/>
                    </a:lnTo>
                    <a:lnTo>
                      <a:pt x="2" y="6"/>
                    </a:lnTo>
                    <a:lnTo>
                      <a:pt x="2" y="6"/>
                    </a:lnTo>
                    <a:lnTo>
                      <a:pt x="2" y="4"/>
                    </a:lnTo>
                    <a:lnTo>
                      <a:pt x="4" y="4"/>
                    </a:lnTo>
                    <a:lnTo>
                      <a:pt x="4"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7" name="Group 330"/>
            <p:cNvGrpSpPr>
              <a:grpSpLocks/>
            </p:cNvGrpSpPr>
            <p:nvPr/>
          </p:nvGrpSpPr>
          <p:grpSpPr bwMode="auto">
            <a:xfrm>
              <a:off x="5271" y="1813"/>
              <a:ext cx="6" cy="8"/>
              <a:chOff x="5271" y="1813"/>
              <a:chExt cx="6" cy="8"/>
            </a:xfrm>
          </p:grpSpPr>
          <p:sp>
            <p:nvSpPr>
              <p:cNvPr id="896" name="Freeform 331"/>
              <p:cNvSpPr>
                <a:spLocks/>
              </p:cNvSpPr>
              <p:nvPr/>
            </p:nvSpPr>
            <p:spPr bwMode="auto">
              <a:xfrm>
                <a:off x="5271" y="1813"/>
                <a:ext cx="6" cy="8"/>
              </a:xfrm>
              <a:custGeom>
                <a:avLst/>
                <a:gdLst>
                  <a:gd name="T0" fmla="*/ 2 w 6"/>
                  <a:gd name="T1" fmla="*/ 4 h 8"/>
                  <a:gd name="T2" fmla="*/ 2 w 6"/>
                  <a:gd name="T3" fmla="*/ 4 h 8"/>
                  <a:gd name="T4" fmla="*/ 0 w 6"/>
                  <a:gd name="T5" fmla="*/ 4 h 8"/>
                  <a:gd name="T6" fmla="*/ 0 w 6"/>
                  <a:gd name="T7" fmla="*/ 6 h 8"/>
                  <a:gd name="T8" fmla="*/ 0 w 6"/>
                  <a:gd name="T9" fmla="*/ 6 h 8"/>
                  <a:gd name="T10" fmla="*/ 0 w 6"/>
                  <a:gd name="T11" fmla="*/ 6 h 8"/>
                  <a:gd name="T12" fmla="*/ 0 w 6"/>
                  <a:gd name="T13" fmla="*/ 6 h 8"/>
                  <a:gd name="T14" fmla="*/ 0 w 6"/>
                  <a:gd name="T15" fmla="*/ 8 h 8"/>
                  <a:gd name="T16" fmla="*/ 0 w 6"/>
                  <a:gd name="T17" fmla="*/ 8 h 8"/>
                  <a:gd name="T18" fmla="*/ 0 w 6"/>
                  <a:gd name="T19" fmla="*/ 6 h 8"/>
                  <a:gd name="T20" fmla="*/ 0 w 6"/>
                  <a:gd name="T21" fmla="*/ 6 h 8"/>
                  <a:gd name="T22" fmla="*/ 0 w 6"/>
                  <a:gd name="T23" fmla="*/ 6 h 8"/>
                  <a:gd name="T24" fmla="*/ 2 w 6"/>
                  <a:gd name="T25" fmla="*/ 6 h 8"/>
                  <a:gd name="T26" fmla="*/ 2 w 6"/>
                  <a:gd name="T27" fmla="*/ 4 h 8"/>
                  <a:gd name="T28" fmla="*/ 2 w 6"/>
                  <a:gd name="T29" fmla="*/ 6 h 8"/>
                  <a:gd name="T30" fmla="*/ 2 w 6"/>
                  <a:gd name="T31" fmla="*/ 4 h 8"/>
                  <a:gd name="T32" fmla="*/ 2 w 6"/>
                  <a:gd name="T33" fmla="*/ 4 h 8"/>
                  <a:gd name="T34" fmla="*/ 4 w 6"/>
                  <a:gd name="T35" fmla="*/ 4 h 8"/>
                  <a:gd name="T36" fmla="*/ 4 w 6"/>
                  <a:gd name="T37" fmla="*/ 2 h 8"/>
                  <a:gd name="T38" fmla="*/ 4 w 6"/>
                  <a:gd name="T39" fmla="*/ 2 h 8"/>
                  <a:gd name="T40" fmla="*/ 4 w 6"/>
                  <a:gd name="T41" fmla="*/ 2 h 8"/>
                  <a:gd name="T42" fmla="*/ 6 w 6"/>
                  <a:gd name="T43" fmla="*/ 2 h 8"/>
                  <a:gd name="T44" fmla="*/ 6 w 6"/>
                  <a:gd name="T45" fmla="*/ 0 h 8"/>
                  <a:gd name="T46" fmla="*/ 6 w 6"/>
                  <a:gd name="T47" fmla="*/ 0 h 8"/>
                  <a:gd name="T48" fmla="*/ 6 w 6"/>
                  <a:gd name="T49" fmla="*/ 0 h 8"/>
                  <a:gd name="T50" fmla="*/ 6 w 6"/>
                  <a:gd name="T51" fmla="*/ 0 h 8"/>
                  <a:gd name="T52" fmla="*/ 4 w 6"/>
                  <a:gd name="T53" fmla="*/ 2 h 8"/>
                  <a:gd name="T54" fmla="*/ 4 w 6"/>
                  <a:gd name="T55" fmla="*/ 2 h 8"/>
                  <a:gd name="T56" fmla="*/ 4 w 6"/>
                  <a:gd name="T57" fmla="*/ 2 h 8"/>
                  <a:gd name="T58" fmla="*/ 2 w 6"/>
                  <a:gd name="T59" fmla="*/ 2 h 8"/>
                  <a:gd name="T60" fmla="*/ 2 w 6"/>
                  <a:gd name="T6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8">
                    <a:moveTo>
                      <a:pt x="2" y="4"/>
                    </a:moveTo>
                    <a:lnTo>
                      <a:pt x="2" y="4"/>
                    </a:lnTo>
                    <a:lnTo>
                      <a:pt x="0" y="4"/>
                    </a:lnTo>
                    <a:lnTo>
                      <a:pt x="0" y="6"/>
                    </a:lnTo>
                    <a:lnTo>
                      <a:pt x="0" y="6"/>
                    </a:lnTo>
                    <a:lnTo>
                      <a:pt x="0" y="6"/>
                    </a:lnTo>
                    <a:lnTo>
                      <a:pt x="0" y="6"/>
                    </a:lnTo>
                    <a:lnTo>
                      <a:pt x="0" y="8"/>
                    </a:lnTo>
                    <a:lnTo>
                      <a:pt x="0" y="8"/>
                    </a:lnTo>
                    <a:lnTo>
                      <a:pt x="0" y="6"/>
                    </a:lnTo>
                    <a:lnTo>
                      <a:pt x="0" y="6"/>
                    </a:lnTo>
                    <a:lnTo>
                      <a:pt x="0" y="6"/>
                    </a:lnTo>
                    <a:lnTo>
                      <a:pt x="2" y="6"/>
                    </a:lnTo>
                    <a:lnTo>
                      <a:pt x="2" y="4"/>
                    </a:lnTo>
                    <a:lnTo>
                      <a:pt x="2" y="6"/>
                    </a:lnTo>
                    <a:lnTo>
                      <a:pt x="2" y="4"/>
                    </a:lnTo>
                    <a:lnTo>
                      <a:pt x="2" y="4"/>
                    </a:lnTo>
                    <a:lnTo>
                      <a:pt x="4" y="4"/>
                    </a:lnTo>
                    <a:lnTo>
                      <a:pt x="4" y="2"/>
                    </a:lnTo>
                    <a:lnTo>
                      <a:pt x="4" y="2"/>
                    </a:lnTo>
                    <a:lnTo>
                      <a:pt x="4" y="2"/>
                    </a:lnTo>
                    <a:lnTo>
                      <a:pt x="6" y="2"/>
                    </a:lnTo>
                    <a:lnTo>
                      <a:pt x="6" y="0"/>
                    </a:lnTo>
                    <a:lnTo>
                      <a:pt x="6" y="0"/>
                    </a:lnTo>
                    <a:lnTo>
                      <a:pt x="6" y="0"/>
                    </a:lnTo>
                    <a:lnTo>
                      <a:pt x="6" y="0"/>
                    </a:lnTo>
                    <a:lnTo>
                      <a:pt x="4" y="2"/>
                    </a:lnTo>
                    <a:lnTo>
                      <a:pt x="4" y="2"/>
                    </a:lnTo>
                    <a:lnTo>
                      <a:pt x="4" y="2"/>
                    </a:lnTo>
                    <a:lnTo>
                      <a:pt x="2" y="2"/>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7" name="Freeform 332"/>
              <p:cNvSpPr>
                <a:spLocks/>
              </p:cNvSpPr>
              <p:nvPr/>
            </p:nvSpPr>
            <p:spPr bwMode="auto">
              <a:xfrm>
                <a:off x="5271" y="1813"/>
                <a:ext cx="6" cy="8"/>
              </a:xfrm>
              <a:custGeom>
                <a:avLst/>
                <a:gdLst>
                  <a:gd name="T0" fmla="*/ 2 w 6"/>
                  <a:gd name="T1" fmla="*/ 4 h 8"/>
                  <a:gd name="T2" fmla="*/ 2 w 6"/>
                  <a:gd name="T3" fmla="*/ 4 h 8"/>
                  <a:gd name="T4" fmla="*/ 0 w 6"/>
                  <a:gd name="T5" fmla="*/ 4 h 8"/>
                  <a:gd name="T6" fmla="*/ 0 w 6"/>
                  <a:gd name="T7" fmla="*/ 6 h 8"/>
                  <a:gd name="T8" fmla="*/ 0 w 6"/>
                  <a:gd name="T9" fmla="*/ 6 h 8"/>
                  <a:gd name="T10" fmla="*/ 0 w 6"/>
                  <a:gd name="T11" fmla="*/ 6 h 8"/>
                  <a:gd name="T12" fmla="*/ 0 w 6"/>
                  <a:gd name="T13" fmla="*/ 6 h 8"/>
                  <a:gd name="T14" fmla="*/ 0 w 6"/>
                  <a:gd name="T15" fmla="*/ 8 h 8"/>
                  <a:gd name="T16" fmla="*/ 0 w 6"/>
                  <a:gd name="T17" fmla="*/ 8 h 8"/>
                  <a:gd name="T18" fmla="*/ 0 w 6"/>
                  <a:gd name="T19" fmla="*/ 6 h 8"/>
                  <a:gd name="T20" fmla="*/ 0 w 6"/>
                  <a:gd name="T21" fmla="*/ 6 h 8"/>
                  <a:gd name="T22" fmla="*/ 0 w 6"/>
                  <a:gd name="T23" fmla="*/ 6 h 8"/>
                  <a:gd name="T24" fmla="*/ 2 w 6"/>
                  <a:gd name="T25" fmla="*/ 6 h 8"/>
                  <a:gd name="T26" fmla="*/ 2 w 6"/>
                  <a:gd name="T27" fmla="*/ 4 h 8"/>
                  <a:gd name="T28" fmla="*/ 2 w 6"/>
                  <a:gd name="T29" fmla="*/ 6 h 8"/>
                  <a:gd name="T30" fmla="*/ 2 w 6"/>
                  <a:gd name="T31" fmla="*/ 4 h 8"/>
                  <a:gd name="T32" fmla="*/ 2 w 6"/>
                  <a:gd name="T33" fmla="*/ 4 h 8"/>
                  <a:gd name="T34" fmla="*/ 4 w 6"/>
                  <a:gd name="T35" fmla="*/ 4 h 8"/>
                  <a:gd name="T36" fmla="*/ 4 w 6"/>
                  <a:gd name="T37" fmla="*/ 2 h 8"/>
                  <a:gd name="T38" fmla="*/ 4 w 6"/>
                  <a:gd name="T39" fmla="*/ 2 h 8"/>
                  <a:gd name="T40" fmla="*/ 4 w 6"/>
                  <a:gd name="T41" fmla="*/ 2 h 8"/>
                  <a:gd name="T42" fmla="*/ 6 w 6"/>
                  <a:gd name="T43" fmla="*/ 2 h 8"/>
                  <a:gd name="T44" fmla="*/ 6 w 6"/>
                  <a:gd name="T45" fmla="*/ 0 h 8"/>
                  <a:gd name="T46" fmla="*/ 6 w 6"/>
                  <a:gd name="T47" fmla="*/ 0 h 8"/>
                  <a:gd name="T48" fmla="*/ 6 w 6"/>
                  <a:gd name="T49" fmla="*/ 0 h 8"/>
                  <a:gd name="T50" fmla="*/ 6 w 6"/>
                  <a:gd name="T51" fmla="*/ 0 h 8"/>
                  <a:gd name="T52" fmla="*/ 4 w 6"/>
                  <a:gd name="T53" fmla="*/ 2 h 8"/>
                  <a:gd name="T54" fmla="*/ 4 w 6"/>
                  <a:gd name="T55" fmla="*/ 2 h 8"/>
                  <a:gd name="T56" fmla="*/ 4 w 6"/>
                  <a:gd name="T57" fmla="*/ 2 h 8"/>
                  <a:gd name="T58" fmla="*/ 2 w 6"/>
                  <a:gd name="T59" fmla="*/ 2 h 8"/>
                  <a:gd name="T60" fmla="*/ 2 w 6"/>
                  <a:gd name="T6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8">
                    <a:moveTo>
                      <a:pt x="2" y="4"/>
                    </a:moveTo>
                    <a:lnTo>
                      <a:pt x="2" y="4"/>
                    </a:lnTo>
                    <a:lnTo>
                      <a:pt x="0" y="4"/>
                    </a:lnTo>
                    <a:lnTo>
                      <a:pt x="0" y="6"/>
                    </a:lnTo>
                    <a:lnTo>
                      <a:pt x="0" y="6"/>
                    </a:lnTo>
                    <a:lnTo>
                      <a:pt x="0" y="6"/>
                    </a:lnTo>
                    <a:lnTo>
                      <a:pt x="0" y="6"/>
                    </a:lnTo>
                    <a:lnTo>
                      <a:pt x="0" y="8"/>
                    </a:lnTo>
                    <a:lnTo>
                      <a:pt x="0" y="8"/>
                    </a:lnTo>
                    <a:lnTo>
                      <a:pt x="0" y="6"/>
                    </a:lnTo>
                    <a:lnTo>
                      <a:pt x="0" y="6"/>
                    </a:lnTo>
                    <a:lnTo>
                      <a:pt x="0" y="6"/>
                    </a:lnTo>
                    <a:lnTo>
                      <a:pt x="2" y="6"/>
                    </a:lnTo>
                    <a:lnTo>
                      <a:pt x="2" y="4"/>
                    </a:lnTo>
                    <a:lnTo>
                      <a:pt x="2" y="6"/>
                    </a:lnTo>
                    <a:lnTo>
                      <a:pt x="2" y="4"/>
                    </a:lnTo>
                    <a:lnTo>
                      <a:pt x="2" y="4"/>
                    </a:lnTo>
                    <a:lnTo>
                      <a:pt x="4" y="4"/>
                    </a:lnTo>
                    <a:lnTo>
                      <a:pt x="4" y="2"/>
                    </a:lnTo>
                    <a:lnTo>
                      <a:pt x="4" y="2"/>
                    </a:lnTo>
                    <a:lnTo>
                      <a:pt x="4" y="2"/>
                    </a:lnTo>
                    <a:lnTo>
                      <a:pt x="6" y="2"/>
                    </a:lnTo>
                    <a:lnTo>
                      <a:pt x="6" y="0"/>
                    </a:lnTo>
                    <a:lnTo>
                      <a:pt x="6" y="0"/>
                    </a:lnTo>
                    <a:lnTo>
                      <a:pt x="6" y="0"/>
                    </a:lnTo>
                    <a:lnTo>
                      <a:pt x="6" y="0"/>
                    </a:lnTo>
                    <a:lnTo>
                      <a:pt x="4" y="2"/>
                    </a:lnTo>
                    <a:lnTo>
                      <a:pt x="4" y="2"/>
                    </a:lnTo>
                    <a:lnTo>
                      <a:pt x="4" y="2"/>
                    </a:lnTo>
                    <a:lnTo>
                      <a:pt x="2" y="2"/>
                    </a:lnTo>
                    <a:lnTo>
                      <a:pt x="2"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8" name="Group 333"/>
            <p:cNvGrpSpPr>
              <a:grpSpLocks/>
            </p:cNvGrpSpPr>
            <p:nvPr/>
          </p:nvGrpSpPr>
          <p:grpSpPr bwMode="auto">
            <a:xfrm>
              <a:off x="5271" y="1811"/>
              <a:ext cx="6" cy="6"/>
              <a:chOff x="5271" y="1811"/>
              <a:chExt cx="6" cy="6"/>
            </a:xfrm>
          </p:grpSpPr>
          <p:sp>
            <p:nvSpPr>
              <p:cNvPr id="894" name="Freeform 334"/>
              <p:cNvSpPr>
                <a:spLocks/>
              </p:cNvSpPr>
              <p:nvPr/>
            </p:nvSpPr>
            <p:spPr bwMode="auto">
              <a:xfrm>
                <a:off x="5271" y="1811"/>
                <a:ext cx="6" cy="6"/>
              </a:xfrm>
              <a:custGeom>
                <a:avLst/>
                <a:gdLst>
                  <a:gd name="T0" fmla="*/ 6 w 6"/>
                  <a:gd name="T1" fmla="*/ 0 h 6"/>
                  <a:gd name="T2" fmla="*/ 6 w 6"/>
                  <a:gd name="T3" fmla="*/ 0 h 6"/>
                  <a:gd name="T4" fmla="*/ 6 w 6"/>
                  <a:gd name="T5" fmla="*/ 0 h 6"/>
                  <a:gd name="T6" fmla="*/ 6 w 6"/>
                  <a:gd name="T7" fmla="*/ 0 h 6"/>
                  <a:gd name="T8" fmla="*/ 6 w 6"/>
                  <a:gd name="T9" fmla="*/ 0 h 6"/>
                  <a:gd name="T10" fmla="*/ 6 w 6"/>
                  <a:gd name="T11" fmla="*/ 0 h 6"/>
                  <a:gd name="T12" fmla="*/ 4 w 6"/>
                  <a:gd name="T13" fmla="*/ 0 h 6"/>
                  <a:gd name="T14" fmla="*/ 4 w 6"/>
                  <a:gd name="T15" fmla="*/ 2 h 6"/>
                  <a:gd name="T16" fmla="*/ 4 w 6"/>
                  <a:gd name="T17" fmla="*/ 2 h 6"/>
                  <a:gd name="T18" fmla="*/ 2 w 6"/>
                  <a:gd name="T19" fmla="*/ 2 h 6"/>
                  <a:gd name="T20" fmla="*/ 2 w 6"/>
                  <a:gd name="T21" fmla="*/ 4 h 6"/>
                  <a:gd name="T22" fmla="*/ 0 w 6"/>
                  <a:gd name="T23" fmla="*/ 4 h 6"/>
                  <a:gd name="T24" fmla="*/ 0 w 6"/>
                  <a:gd name="T25" fmla="*/ 4 h 6"/>
                  <a:gd name="T26" fmla="*/ 0 w 6"/>
                  <a:gd name="T27" fmla="*/ 6 h 6"/>
                  <a:gd name="T28" fmla="*/ 0 w 6"/>
                  <a:gd name="T29" fmla="*/ 6 h 6"/>
                  <a:gd name="T30" fmla="*/ 0 w 6"/>
                  <a:gd name="T31" fmla="*/ 6 h 6"/>
                  <a:gd name="T32" fmla="*/ 0 w 6"/>
                  <a:gd name="T33" fmla="*/ 6 h 6"/>
                  <a:gd name="T34" fmla="*/ 0 w 6"/>
                  <a:gd name="T35" fmla="*/ 6 h 6"/>
                  <a:gd name="T36" fmla="*/ 0 w 6"/>
                  <a:gd name="T37" fmla="*/ 4 h 6"/>
                  <a:gd name="T38" fmla="*/ 2 w 6"/>
                  <a:gd name="T39" fmla="*/ 4 h 6"/>
                  <a:gd name="T40" fmla="*/ 2 w 6"/>
                  <a:gd name="T41" fmla="*/ 4 h 6"/>
                  <a:gd name="T42" fmla="*/ 2 w 6"/>
                  <a:gd name="T43" fmla="*/ 4 h 6"/>
                  <a:gd name="T44" fmla="*/ 2 w 6"/>
                  <a:gd name="T45" fmla="*/ 2 h 6"/>
                  <a:gd name="T46" fmla="*/ 4 w 6"/>
                  <a:gd name="T47" fmla="*/ 2 h 6"/>
                  <a:gd name="T48" fmla="*/ 4 w 6"/>
                  <a:gd name="T49" fmla="*/ 2 h 6"/>
                  <a:gd name="T50" fmla="*/ 4 w 6"/>
                  <a:gd name="T51" fmla="*/ 2 h 6"/>
                  <a:gd name="T52" fmla="*/ 6 w 6"/>
                  <a:gd name="T53" fmla="*/ 2 h 6"/>
                  <a:gd name="T54" fmla="*/ 6 w 6"/>
                  <a:gd name="T5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6">
                    <a:moveTo>
                      <a:pt x="6" y="0"/>
                    </a:moveTo>
                    <a:lnTo>
                      <a:pt x="6" y="0"/>
                    </a:lnTo>
                    <a:lnTo>
                      <a:pt x="6" y="0"/>
                    </a:lnTo>
                    <a:lnTo>
                      <a:pt x="6" y="0"/>
                    </a:lnTo>
                    <a:lnTo>
                      <a:pt x="6" y="0"/>
                    </a:lnTo>
                    <a:lnTo>
                      <a:pt x="6" y="0"/>
                    </a:lnTo>
                    <a:lnTo>
                      <a:pt x="4" y="0"/>
                    </a:lnTo>
                    <a:lnTo>
                      <a:pt x="4" y="2"/>
                    </a:lnTo>
                    <a:lnTo>
                      <a:pt x="4" y="2"/>
                    </a:lnTo>
                    <a:lnTo>
                      <a:pt x="2" y="2"/>
                    </a:lnTo>
                    <a:lnTo>
                      <a:pt x="2" y="4"/>
                    </a:lnTo>
                    <a:lnTo>
                      <a:pt x="0" y="4"/>
                    </a:lnTo>
                    <a:lnTo>
                      <a:pt x="0" y="4"/>
                    </a:lnTo>
                    <a:lnTo>
                      <a:pt x="0" y="6"/>
                    </a:lnTo>
                    <a:lnTo>
                      <a:pt x="0" y="6"/>
                    </a:lnTo>
                    <a:lnTo>
                      <a:pt x="0" y="6"/>
                    </a:lnTo>
                    <a:lnTo>
                      <a:pt x="0" y="6"/>
                    </a:lnTo>
                    <a:lnTo>
                      <a:pt x="0" y="6"/>
                    </a:lnTo>
                    <a:lnTo>
                      <a:pt x="0" y="4"/>
                    </a:lnTo>
                    <a:lnTo>
                      <a:pt x="2" y="4"/>
                    </a:lnTo>
                    <a:lnTo>
                      <a:pt x="2" y="4"/>
                    </a:lnTo>
                    <a:lnTo>
                      <a:pt x="2" y="4"/>
                    </a:lnTo>
                    <a:lnTo>
                      <a:pt x="2" y="2"/>
                    </a:lnTo>
                    <a:lnTo>
                      <a:pt x="4" y="2"/>
                    </a:lnTo>
                    <a:lnTo>
                      <a:pt x="4" y="2"/>
                    </a:lnTo>
                    <a:lnTo>
                      <a:pt x="4" y="2"/>
                    </a:lnTo>
                    <a:lnTo>
                      <a:pt x="6" y="2"/>
                    </a:lnTo>
                    <a:lnTo>
                      <a:pt x="6"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5" name="Freeform 335"/>
              <p:cNvSpPr>
                <a:spLocks/>
              </p:cNvSpPr>
              <p:nvPr/>
            </p:nvSpPr>
            <p:spPr bwMode="auto">
              <a:xfrm>
                <a:off x="5271" y="1811"/>
                <a:ext cx="6" cy="6"/>
              </a:xfrm>
              <a:custGeom>
                <a:avLst/>
                <a:gdLst>
                  <a:gd name="T0" fmla="*/ 6 w 6"/>
                  <a:gd name="T1" fmla="*/ 0 h 6"/>
                  <a:gd name="T2" fmla="*/ 6 w 6"/>
                  <a:gd name="T3" fmla="*/ 0 h 6"/>
                  <a:gd name="T4" fmla="*/ 6 w 6"/>
                  <a:gd name="T5" fmla="*/ 0 h 6"/>
                  <a:gd name="T6" fmla="*/ 6 w 6"/>
                  <a:gd name="T7" fmla="*/ 0 h 6"/>
                  <a:gd name="T8" fmla="*/ 6 w 6"/>
                  <a:gd name="T9" fmla="*/ 0 h 6"/>
                  <a:gd name="T10" fmla="*/ 6 w 6"/>
                  <a:gd name="T11" fmla="*/ 0 h 6"/>
                  <a:gd name="T12" fmla="*/ 4 w 6"/>
                  <a:gd name="T13" fmla="*/ 0 h 6"/>
                  <a:gd name="T14" fmla="*/ 4 w 6"/>
                  <a:gd name="T15" fmla="*/ 2 h 6"/>
                  <a:gd name="T16" fmla="*/ 4 w 6"/>
                  <a:gd name="T17" fmla="*/ 2 h 6"/>
                  <a:gd name="T18" fmla="*/ 2 w 6"/>
                  <a:gd name="T19" fmla="*/ 2 h 6"/>
                  <a:gd name="T20" fmla="*/ 2 w 6"/>
                  <a:gd name="T21" fmla="*/ 4 h 6"/>
                  <a:gd name="T22" fmla="*/ 0 w 6"/>
                  <a:gd name="T23" fmla="*/ 4 h 6"/>
                  <a:gd name="T24" fmla="*/ 0 w 6"/>
                  <a:gd name="T25" fmla="*/ 4 h 6"/>
                  <a:gd name="T26" fmla="*/ 0 w 6"/>
                  <a:gd name="T27" fmla="*/ 6 h 6"/>
                  <a:gd name="T28" fmla="*/ 0 w 6"/>
                  <a:gd name="T29" fmla="*/ 6 h 6"/>
                  <a:gd name="T30" fmla="*/ 0 w 6"/>
                  <a:gd name="T31" fmla="*/ 6 h 6"/>
                  <a:gd name="T32" fmla="*/ 0 w 6"/>
                  <a:gd name="T33" fmla="*/ 6 h 6"/>
                  <a:gd name="T34" fmla="*/ 0 w 6"/>
                  <a:gd name="T35" fmla="*/ 6 h 6"/>
                  <a:gd name="T36" fmla="*/ 0 w 6"/>
                  <a:gd name="T37" fmla="*/ 4 h 6"/>
                  <a:gd name="T38" fmla="*/ 2 w 6"/>
                  <a:gd name="T39" fmla="*/ 4 h 6"/>
                  <a:gd name="T40" fmla="*/ 2 w 6"/>
                  <a:gd name="T41" fmla="*/ 4 h 6"/>
                  <a:gd name="T42" fmla="*/ 2 w 6"/>
                  <a:gd name="T43" fmla="*/ 4 h 6"/>
                  <a:gd name="T44" fmla="*/ 2 w 6"/>
                  <a:gd name="T45" fmla="*/ 2 h 6"/>
                  <a:gd name="T46" fmla="*/ 4 w 6"/>
                  <a:gd name="T47" fmla="*/ 2 h 6"/>
                  <a:gd name="T48" fmla="*/ 4 w 6"/>
                  <a:gd name="T49" fmla="*/ 2 h 6"/>
                  <a:gd name="T50" fmla="*/ 4 w 6"/>
                  <a:gd name="T51" fmla="*/ 2 h 6"/>
                  <a:gd name="T52" fmla="*/ 6 w 6"/>
                  <a:gd name="T53" fmla="*/ 2 h 6"/>
                  <a:gd name="T54" fmla="*/ 6 w 6"/>
                  <a:gd name="T5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6">
                    <a:moveTo>
                      <a:pt x="6" y="0"/>
                    </a:moveTo>
                    <a:lnTo>
                      <a:pt x="6" y="0"/>
                    </a:lnTo>
                    <a:lnTo>
                      <a:pt x="6" y="0"/>
                    </a:lnTo>
                    <a:lnTo>
                      <a:pt x="6" y="0"/>
                    </a:lnTo>
                    <a:lnTo>
                      <a:pt x="6" y="0"/>
                    </a:lnTo>
                    <a:lnTo>
                      <a:pt x="6" y="0"/>
                    </a:lnTo>
                    <a:lnTo>
                      <a:pt x="4" y="0"/>
                    </a:lnTo>
                    <a:lnTo>
                      <a:pt x="4" y="2"/>
                    </a:lnTo>
                    <a:lnTo>
                      <a:pt x="4" y="2"/>
                    </a:lnTo>
                    <a:lnTo>
                      <a:pt x="2" y="2"/>
                    </a:lnTo>
                    <a:lnTo>
                      <a:pt x="2" y="4"/>
                    </a:lnTo>
                    <a:lnTo>
                      <a:pt x="0" y="4"/>
                    </a:lnTo>
                    <a:lnTo>
                      <a:pt x="0" y="4"/>
                    </a:lnTo>
                    <a:lnTo>
                      <a:pt x="0" y="6"/>
                    </a:lnTo>
                    <a:lnTo>
                      <a:pt x="0" y="6"/>
                    </a:lnTo>
                    <a:lnTo>
                      <a:pt x="0" y="6"/>
                    </a:lnTo>
                    <a:lnTo>
                      <a:pt x="0" y="6"/>
                    </a:lnTo>
                    <a:lnTo>
                      <a:pt x="0" y="6"/>
                    </a:lnTo>
                    <a:lnTo>
                      <a:pt x="0" y="4"/>
                    </a:lnTo>
                    <a:lnTo>
                      <a:pt x="2" y="4"/>
                    </a:lnTo>
                    <a:lnTo>
                      <a:pt x="2" y="4"/>
                    </a:lnTo>
                    <a:lnTo>
                      <a:pt x="2" y="4"/>
                    </a:lnTo>
                    <a:lnTo>
                      <a:pt x="2" y="2"/>
                    </a:lnTo>
                    <a:lnTo>
                      <a:pt x="4" y="2"/>
                    </a:lnTo>
                    <a:lnTo>
                      <a:pt x="4" y="2"/>
                    </a:lnTo>
                    <a:lnTo>
                      <a:pt x="4" y="2"/>
                    </a:lnTo>
                    <a:lnTo>
                      <a:pt x="6" y="2"/>
                    </a:lnTo>
                    <a:lnTo>
                      <a:pt x="6"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49" name="Group 336"/>
            <p:cNvGrpSpPr>
              <a:grpSpLocks/>
            </p:cNvGrpSpPr>
            <p:nvPr/>
          </p:nvGrpSpPr>
          <p:grpSpPr bwMode="auto">
            <a:xfrm>
              <a:off x="5269" y="1809"/>
              <a:ext cx="6" cy="8"/>
              <a:chOff x="5269" y="1809"/>
              <a:chExt cx="6" cy="8"/>
            </a:xfrm>
          </p:grpSpPr>
          <p:sp>
            <p:nvSpPr>
              <p:cNvPr id="892" name="Freeform 337"/>
              <p:cNvSpPr>
                <a:spLocks/>
              </p:cNvSpPr>
              <p:nvPr/>
            </p:nvSpPr>
            <p:spPr bwMode="auto">
              <a:xfrm>
                <a:off x="5269" y="1809"/>
                <a:ext cx="6" cy="8"/>
              </a:xfrm>
              <a:custGeom>
                <a:avLst/>
                <a:gdLst>
                  <a:gd name="T0" fmla="*/ 4 w 6"/>
                  <a:gd name="T1" fmla="*/ 2 h 8"/>
                  <a:gd name="T2" fmla="*/ 4 w 6"/>
                  <a:gd name="T3" fmla="*/ 2 h 8"/>
                  <a:gd name="T4" fmla="*/ 4 w 6"/>
                  <a:gd name="T5" fmla="*/ 2 h 8"/>
                  <a:gd name="T6" fmla="*/ 4 w 6"/>
                  <a:gd name="T7" fmla="*/ 2 h 8"/>
                  <a:gd name="T8" fmla="*/ 4 w 6"/>
                  <a:gd name="T9" fmla="*/ 2 h 8"/>
                  <a:gd name="T10" fmla="*/ 6 w 6"/>
                  <a:gd name="T11" fmla="*/ 2 h 8"/>
                  <a:gd name="T12" fmla="*/ 6 w 6"/>
                  <a:gd name="T13" fmla="*/ 0 h 8"/>
                  <a:gd name="T14" fmla="*/ 6 w 6"/>
                  <a:gd name="T15" fmla="*/ 0 h 8"/>
                  <a:gd name="T16" fmla="*/ 6 w 6"/>
                  <a:gd name="T17" fmla="*/ 0 h 8"/>
                  <a:gd name="T18" fmla="*/ 6 w 6"/>
                  <a:gd name="T19" fmla="*/ 0 h 8"/>
                  <a:gd name="T20" fmla="*/ 6 w 6"/>
                  <a:gd name="T21" fmla="*/ 0 h 8"/>
                  <a:gd name="T22" fmla="*/ 4 w 6"/>
                  <a:gd name="T23" fmla="*/ 0 h 8"/>
                  <a:gd name="T24" fmla="*/ 4 w 6"/>
                  <a:gd name="T25" fmla="*/ 0 h 8"/>
                  <a:gd name="T26" fmla="*/ 4 w 6"/>
                  <a:gd name="T27" fmla="*/ 2 h 8"/>
                  <a:gd name="T28" fmla="*/ 2 w 6"/>
                  <a:gd name="T29" fmla="*/ 2 h 8"/>
                  <a:gd name="T30" fmla="*/ 2 w 6"/>
                  <a:gd name="T31" fmla="*/ 2 h 8"/>
                  <a:gd name="T32" fmla="*/ 2 w 6"/>
                  <a:gd name="T33" fmla="*/ 4 h 8"/>
                  <a:gd name="T34" fmla="*/ 2 w 6"/>
                  <a:gd name="T35" fmla="*/ 4 h 8"/>
                  <a:gd name="T36" fmla="*/ 2 w 6"/>
                  <a:gd name="T37" fmla="*/ 4 h 8"/>
                  <a:gd name="T38" fmla="*/ 0 w 6"/>
                  <a:gd name="T39" fmla="*/ 4 h 8"/>
                  <a:gd name="T40" fmla="*/ 0 w 6"/>
                  <a:gd name="T41" fmla="*/ 6 h 8"/>
                  <a:gd name="T42" fmla="*/ 0 w 6"/>
                  <a:gd name="T43" fmla="*/ 6 h 8"/>
                  <a:gd name="T44" fmla="*/ 0 w 6"/>
                  <a:gd name="T45" fmla="*/ 6 h 8"/>
                  <a:gd name="T46" fmla="*/ 0 w 6"/>
                  <a:gd name="T47" fmla="*/ 8 h 8"/>
                  <a:gd name="T48" fmla="*/ 0 w 6"/>
                  <a:gd name="T49" fmla="*/ 8 h 8"/>
                  <a:gd name="T50" fmla="*/ 0 w 6"/>
                  <a:gd name="T51" fmla="*/ 8 h 8"/>
                  <a:gd name="T52" fmla="*/ 0 w 6"/>
                  <a:gd name="T53" fmla="*/ 8 h 8"/>
                  <a:gd name="T54" fmla="*/ 0 w 6"/>
                  <a:gd name="T55" fmla="*/ 8 h 8"/>
                  <a:gd name="T56" fmla="*/ 0 w 6"/>
                  <a:gd name="T57" fmla="*/ 8 h 8"/>
                  <a:gd name="T58" fmla="*/ 0 w 6"/>
                  <a:gd name="T59" fmla="*/ 6 h 8"/>
                  <a:gd name="T60" fmla="*/ 2 w 6"/>
                  <a:gd name="T61" fmla="*/ 6 h 8"/>
                  <a:gd name="T62" fmla="*/ 2 w 6"/>
                  <a:gd name="T63" fmla="*/ 6 h 8"/>
                  <a:gd name="T64" fmla="*/ 2 w 6"/>
                  <a:gd name="T65" fmla="*/ 4 h 8"/>
                  <a:gd name="T66" fmla="*/ 2 w 6"/>
                  <a:gd name="T67" fmla="*/ 4 h 8"/>
                  <a:gd name="T68" fmla="*/ 4 w 6"/>
                  <a:gd name="T69" fmla="*/ 4 h 8"/>
                  <a:gd name="T70" fmla="*/ 4 w 6"/>
                  <a:gd name="T7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 h="8">
                    <a:moveTo>
                      <a:pt x="4" y="2"/>
                    </a:moveTo>
                    <a:lnTo>
                      <a:pt x="4" y="2"/>
                    </a:lnTo>
                    <a:lnTo>
                      <a:pt x="4" y="2"/>
                    </a:lnTo>
                    <a:lnTo>
                      <a:pt x="4" y="2"/>
                    </a:lnTo>
                    <a:lnTo>
                      <a:pt x="4" y="2"/>
                    </a:lnTo>
                    <a:lnTo>
                      <a:pt x="6" y="2"/>
                    </a:lnTo>
                    <a:lnTo>
                      <a:pt x="6" y="0"/>
                    </a:lnTo>
                    <a:lnTo>
                      <a:pt x="6" y="0"/>
                    </a:lnTo>
                    <a:lnTo>
                      <a:pt x="6" y="0"/>
                    </a:lnTo>
                    <a:lnTo>
                      <a:pt x="6" y="0"/>
                    </a:lnTo>
                    <a:lnTo>
                      <a:pt x="6" y="0"/>
                    </a:lnTo>
                    <a:lnTo>
                      <a:pt x="4" y="0"/>
                    </a:lnTo>
                    <a:lnTo>
                      <a:pt x="4" y="0"/>
                    </a:lnTo>
                    <a:lnTo>
                      <a:pt x="4" y="2"/>
                    </a:lnTo>
                    <a:lnTo>
                      <a:pt x="2" y="2"/>
                    </a:lnTo>
                    <a:lnTo>
                      <a:pt x="2" y="2"/>
                    </a:lnTo>
                    <a:lnTo>
                      <a:pt x="2" y="4"/>
                    </a:lnTo>
                    <a:lnTo>
                      <a:pt x="2" y="4"/>
                    </a:lnTo>
                    <a:lnTo>
                      <a:pt x="2" y="4"/>
                    </a:lnTo>
                    <a:lnTo>
                      <a:pt x="0" y="4"/>
                    </a:lnTo>
                    <a:lnTo>
                      <a:pt x="0" y="6"/>
                    </a:lnTo>
                    <a:lnTo>
                      <a:pt x="0" y="6"/>
                    </a:lnTo>
                    <a:lnTo>
                      <a:pt x="0" y="6"/>
                    </a:lnTo>
                    <a:lnTo>
                      <a:pt x="0" y="8"/>
                    </a:lnTo>
                    <a:lnTo>
                      <a:pt x="0" y="8"/>
                    </a:lnTo>
                    <a:lnTo>
                      <a:pt x="0" y="8"/>
                    </a:lnTo>
                    <a:lnTo>
                      <a:pt x="0" y="8"/>
                    </a:lnTo>
                    <a:lnTo>
                      <a:pt x="0" y="8"/>
                    </a:lnTo>
                    <a:lnTo>
                      <a:pt x="0" y="8"/>
                    </a:lnTo>
                    <a:lnTo>
                      <a:pt x="0" y="6"/>
                    </a:lnTo>
                    <a:lnTo>
                      <a:pt x="2" y="6"/>
                    </a:lnTo>
                    <a:lnTo>
                      <a:pt x="2" y="6"/>
                    </a:lnTo>
                    <a:lnTo>
                      <a:pt x="2" y="4"/>
                    </a:lnTo>
                    <a:lnTo>
                      <a:pt x="2" y="4"/>
                    </a:lnTo>
                    <a:lnTo>
                      <a:pt x="4" y="4"/>
                    </a:lnTo>
                    <a:lnTo>
                      <a:pt x="4"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3" name="Freeform 338"/>
              <p:cNvSpPr>
                <a:spLocks/>
              </p:cNvSpPr>
              <p:nvPr/>
            </p:nvSpPr>
            <p:spPr bwMode="auto">
              <a:xfrm>
                <a:off x="5269" y="1809"/>
                <a:ext cx="6" cy="8"/>
              </a:xfrm>
              <a:custGeom>
                <a:avLst/>
                <a:gdLst>
                  <a:gd name="T0" fmla="*/ 4 w 6"/>
                  <a:gd name="T1" fmla="*/ 2 h 8"/>
                  <a:gd name="T2" fmla="*/ 4 w 6"/>
                  <a:gd name="T3" fmla="*/ 2 h 8"/>
                  <a:gd name="T4" fmla="*/ 4 w 6"/>
                  <a:gd name="T5" fmla="*/ 2 h 8"/>
                  <a:gd name="T6" fmla="*/ 4 w 6"/>
                  <a:gd name="T7" fmla="*/ 2 h 8"/>
                  <a:gd name="T8" fmla="*/ 4 w 6"/>
                  <a:gd name="T9" fmla="*/ 2 h 8"/>
                  <a:gd name="T10" fmla="*/ 6 w 6"/>
                  <a:gd name="T11" fmla="*/ 2 h 8"/>
                  <a:gd name="T12" fmla="*/ 6 w 6"/>
                  <a:gd name="T13" fmla="*/ 0 h 8"/>
                  <a:gd name="T14" fmla="*/ 6 w 6"/>
                  <a:gd name="T15" fmla="*/ 0 h 8"/>
                  <a:gd name="T16" fmla="*/ 6 w 6"/>
                  <a:gd name="T17" fmla="*/ 0 h 8"/>
                  <a:gd name="T18" fmla="*/ 6 w 6"/>
                  <a:gd name="T19" fmla="*/ 0 h 8"/>
                  <a:gd name="T20" fmla="*/ 6 w 6"/>
                  <a:gd name="T21" fmla="*/ 0 h 8"/>
                  <a:gd name="T22" fmla="*/ 4 w 6"/>
                  <a:gd name="T23" fmla="*/ 0 h 8"/>
                  <a:gd name="T24" fmla="*/ 4 w 6"/>
                  <a:gd name="T25" fmla="*/ 0 h 8"/>
                  <a:gd name="T26" fmla="*/ 4 w 6"/>
                  <a:gd name="T27" fmla="*/ 2 h 8"/>
                  <a:gd name="T28" fmla="*/ 2 w 6"/>
                  <a:gd name="T29" fmla="*/ 2 h 8"/>
                  <a:gd name="T30" fmla="*/ 2 w 6"/>
                  <a:gd name="T31" fmla="*/ 2 h 8"/>
                  <a:gd name="T32" fmla="*/ 2 w 6"/>
                  <a:gd name="T33" fmla="*/ 4 h 8"/>
                  <a:gd name="T34" fmla="*/ 2 w 6"/>
                  <a:gd name="T35" fmla="*/ 4 h 8"/>
                  <a:gd name="T36" fmla="*/ 2 w 6"/>
                  <a:gd name="T37" fmla="*/ 4 h 8"/>
                  <a:gd name="T38" fmla="*/ 0 w 6"/>
                  <a:gd name="T39" fmla="*/ 4 h 8"/>
                  <a:gd name="T40" fmla="*/ 0 w 6"/>
                  <a:gd name="T41" fmla="*/ 6 h 8"/>
                  <a:gd name="T42" fmla="*/ 0 w 6"/>
                  <a:gd name="T43" fmla="*/ 6 h 8"/>
                  <a:gd name="T44" fmla="*/ 0 w 6"/>
                  <a:gd name="T45" fmla="*/ 6 h 8"/>
                  <a:gd name="T46" fmla="*/ 0 w 6"/>
                  <a:gd name="T47" fmla="*/ 8 h 8"/>
                  <a:gd name="T48" fmla="*/ 0 w 6"/>
                  <a:gd name="T49" fmla="*/ 8 h 8"/>
                  <a:gd name="T50" fmla="*/ 0 w 6"/>
                  <a:gd name="T51" fmla="*/ 8 h 8"/>
                  <a:gd name="T52" fmla="*/ 0 w 6"/>
                  <a:gd name="T53" fmla="*/ 8 h 8"/>
                  <a:gd name="T54" fmla="*/ 0 w 6"/>
                  <a:gd name="T55" fmla="*/ 8 h 8"/>
                  <a:gd name="T56" fmla="*/ 0 w 6"/>
                  <a:gd name="T57" fmla="*/ 8 h 8"/>
                  <a:gd name="T58" fmla="*/ 0 w 6"/>
                  <a:gd name="T59" fmla="*/ 6 h 8"/>
                  <a:gd name="T60" fmla="*/ 2 w 6"/>
                  <a:gd name="T61" fmla="*/ 6 h 8"/>
                  <a:gd name="T62" fmla="*/ 2 w 6"/>
                  <a:gd name="T63" fmla="*/ 6 h 8"/>
                  <a:gd name="T64" fmla="*/ 2 w 6"/>
                  <a:gd name="T65" fmla="*/ 4 h 8"/>
                  <a:gd name="T66" fmla="*/ 2 w 6"/>
                  <a:gd name="T67" fmla="*/ 4 h 8"/>
                  <a:gd name="T68" fmla="*/ 4 w 6"/>
                  <a:gd name="T69" fmla="*/ 4 h 8"/>
                  <a:gd name="T70" fmla="*/ 4 w 6"/>
                  <a:gd name="T7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 h="8">
                    <a:moveTo>
                      <a:pt x="4" y="2"/>
                    </a:moveTo>
                    <a:lnTo>
                      <a:pt x="4" y="2"/>
                    </a:lnTo>
                    <a:lnTo>
                      <a:pt x="4" y="2"/>
                    </a:lnTo>
                    <a:lnTo>
                      <a:pt x="4" y="2"/>
                    </a:lnTo>
                    <a:lnTo>
                      <a:pt x="4" y="2"/>
                    </a:lnTo>
                    <a:lnTo>
                      <a:pt x="6" y="2"/>
                    </a:lnTo>
                    <a:lnTo>
                      <a:pt x="6" y="0"/>
                    </a:lnTo>
                    <a:lnTo>
                      <a:pt x="6" y="0"/>
                    </a:lnTo>
                    <a:lnTo>
                      <a:pt x="6" y="0"/>
                    </a:lnTo>
                    <a:lnTo>
                      <a:pt x="6" y="0"/>
                    </a:lnTo>
                    <a:lnTo>
                      <a:pt x="6" y="0"/>
                    </a:lnTo>
                    <a:lnTo>
                      <a:pt x="4" y="0"/>
                    </a:lnTo>
                    <a:lnTo>
                      <a:pt x="4" y="0"/>
                    </a:lnTo>
                    <a:lnTo>
                      <a:pt x="4" y="2"/>
                    </a:lnTo>
                    <a:lnTo>
                      <a:pt x="2" y="2"/>
                    </a:lnTo>
                    <a:lnTo>
                      <a:pt x="2" y="2"/>
                    </a:lnTo>
                    <a:lnTo>
                      <a:pt x="2" y="4"/>
                    </a:lnTo>
                    <a:lnTo>
                      <a:pt x="2" y="4"/>
                    </a:lnTo>
                    <a:lnTo>
                      <a:pt x="2" y="4"/>
                    </a:lnTo>
                    <a:lnTo>
                      <a:pt x="0" y="4"/>
                    </a:lnTo>
                    <a:lnTo>
                      <a:pt x="0" y="6"/>
                    </a:lnTo>
                    <a:lnTo>
                      <a:pt x="0" y="6"/>
                    </a:lnTo>
                    <a:lnTo>
                      <a:pt x="0" y="6"/>
                    </a:lnTo>
                    <a:lnTo>
                      <a:pt x="0" y="8"/>
                    </a:lnTo>
                    <a:lnTo>
                      <a:pt x="0" y="8"/>
                    </a:lnTo>
                    <a:lnTo>
                      <a:pt x="0" y="8"/>
                    </a:lnTo>
                    <a:lnTo>
                      <a:pt x="0" y="8"/>
                    </a:lnTo>
                    <a:lnTo>
                      <a:pt x="0" y="8"/>
                    </a:lnTo>
                    <a:lnTo>
                      <a:pt x="0" y="8"/>
                    </a:lnTo>
                    <a:lnTo>
                      <a:pt x="0" y="6"/>
                    </a:lnTo>
                    <a:lnTo>
                      <a:pt x="2" y="6"/>
                    </a:lnTo>
                    <a:lnTo>
                      <a:pt x="2" y="6"/>
                    </a:lnTo>
                    <a:lnTo>
                      <a:pt x="2" y="4"/>
                    </a:lnTo>
                    <a:lnTo>
                      <a:pt x="2" y="4"/>
                    </a:lnTo>
                    <a:lnTo>
                      <a:pt x="4" y="4"/>
                    </a:lnTo>
                    <a:lnTo>
                      <a:pt x="4"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0" name="Group 339"/>
            <p:cNvGrpSpPr>
              <a:grpSpLocks/>
            </p:cNvGrpSpPr>
            <p:nvPr/>
          </p:nvGrpSpPr>
          <p:grpSpPr bwMode="auto">
            <a:xfrm>
              <a:off x="5267" y="1809"/>
              <a:ext cx="8" cy="8"/>
              <a:chOff x="5267" y="1809"/>
              <a:chExt cx="8" cy="8"/>
            </a:xfrm>
          </p:grpSpPr>
          <p:sp>
            <p:nvSpPr>
              <p:cNvPr id="890" name="Freeform 340"/>
              <p:cNvSpPr>
                <a:spLocks/>
              </p:cNvSpPr>
              <p:nvPr/>
            </p:nvSpPr>
            <p:spPr bwMode="auto">
              <a:xfrm>
                <a:off x="5267" y="1809"/>
                <a:ext cx="8" cy="8"/>
              </a:xfrm>
              <a:custGeom>
                <a:avLst/>
                <a:gdLst>
                  <a:gd name="T0" fmla="*/ 4 w 8"/>
                  <a:gd name="T1" fmla="*/ 4 h 8"/>
                  <a:gd name="T2" fmla="*/ 2 w 8"/>
                  <a:gd name="T3" fmla="*/ 4 h 8"/>
                  <a:gd name="T4" fmla="*/ 2 w 8"/>
                  <a:gd name="T5" fmla="*/ 4 h 8"/>
                  <a:gd name="T6" fmla="*/ 2 w 8"/>
                  <a:gd name="T7" fmla="*/ 4 h 8"/>
                  <a:gd name="T8" fmla="*/ 2 w 8"/>
                  <a:gd name="T9" fmla="*/ 6 h 8"/>
                  <a:gd name="T10" fmla="*/ 0 w 8"/>
                  <a:gd name="T11" fmla="*/ 6 h 8"/>
                  <a:gd name="T12" fmla="*/ 0 w 8"/>
                  <a:gd name="T13" fmla="*/ 6 h 8"/>
                  <a:gd name="T14" fmla="*/ 0 w 8"/>
                  <a:gd name="T15" fmla="*/ 6 h 8"/>
                  <a:gd name="T16" fmla="*/ 0 w 8"/>
                  <a:gd name="T17" fmla="*/ 8 h 8"/>
                  <a:gd name="T18" fmla="*/ 0 w 8"/>
                  <a:gd name="T19" fmla="*/ 8 h 8"/>
                  <a:gd name="T20" fmla="*/ 0 w 8"/>
                  <a:gd name="T21" fmla="*/ 6 h 8"/>
                  <a:gd name="T22" fmla="*/ 2 w 8"/>
                  <a:gd name="T23" fmla="*/ 6 h 8"/>
                  <a:gd name="T24" fmla="*/ 2 w 8"/>
                  <a:gd name="T25" fmla="*/ 6 h 8"/>
                  <a:gd name="T26" fmla="*/ 2 w 8"/>
                  <a:gd name="T27" fmla="*/ 6 h 8"/>
                  <a:gd name="T28" fmla="*/ 2 w 8"/>
                  <a:gd name="T29" fmla="*/ 4 h 8"/>
                  <a:gd name="T30" fmla="*/ 4 w 8"/>
                  <a:gd name="T31" fmla="*/ 4 h 8"/>
                  <a:gd name="T32" fmla="*/ 4 w 8"/>
                  <a:gd name="T33" fmla="*/ 4 h 8"/>
                  <a:gd name="T34" fmla="*/ 4 w 8"/>
                  <a:gd name="T35" fmla="*/ 2 h 8"/>
                  <a:gd name="T36" fmla="*/ 6 w 8"/>
                  <a:gd name="T37" fmla="*/ 2 h 8"/>
                  <a:gd name="T38" fmla="*/ 6 w 8"/>
                  <a:gd name="T39" fmla="*/ 0 h 8"/>
                  <a:gd name="T40" fmla="*/ 6 w 8"/>
                  <a:gd name="T41" fmla="*/ 0 h 8"/>
                  <a:gd name="T42" fmla="*/ 6 w 8"/>
                  <a:gd name="T43" fmla="*/ 0 h 8"/>
                  <a:gd name="T44" fmla="*/ 8 w 8"/>
                  <a:gd name="T45" fmla="*/ 0 h 8"/>
                  <a:gd name="T46" fmla="*/ 8 w 8"/>
                  <a:gd name="T47" fmla="*/ 0 h 8"/>
                  <a:gd name="T48" fmla="*/ 6 w 8"/>
                  <a:gd name="T49" fmla="*/ 0 h 8"/>
                  <a:gd name="T50" fmla="*/ 6 w 8"/>
                  <a:gd name="T51" fmla="*/ 0 h 8"/>
                  <a:gd name="T52" fmla="*/ 6 w 8"/>
                  <a:gd name="T53" fmla="*/ 0 h 8"/>
                  <a:gd name="T54" fmla="*/ 4 w 8"/>
                  <a:gd name="T55" fmla="*/ 2 h 8"/>
                  <a:gd name="T56" fmla="*/ 4 w 8"/>
                  <a:gd name="T57" fmla="*/ 2 h 8"/>
                  <a:gd name="T58" fmla="*/ 4 w 8"/>
                  <a:gd name="T59" fmla="*/ 2 h 8"/>
                  <a:gd name="T60" fmla="*/ 4 w 8"/>
                  <a:gd name="T6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8">
                    <a:moveTo>
                      <a:pt x="4" y="4"/>
                    </a:moveTo>
                    <a:lnTo>
                      <a:pt x="2" y="4"/>
                    </a:lnTo>
                    <a:lnTo>
                      <a:pt x="2" y="4"/>
                    </a:lnTo>
                    <a:lnTo>
                      <a:pt x="2" y="4"/>
                    </a:lnTo>
                    <a:lnTo>
                      <a:pt x="2" y="6"/>
                    </a:lnTo>
                    <a:lnTo>
                      <a:pt x="0" y="6"/>
                    </a:lnTo>
                    <a:lnTo>
                      <a:pt x="0" y="6"/>
                    </a:lnTo>
                    <a:lnTo>
                      <a:pt x="0" y="6"/>
                    </a:lnTo>
                    <a:lnTo>
                      <a:pt x="0" y="8"/>
                    </a:lnTo>
                    <a:lnTo>
                      <a:pt x="0" y="8"/>
                    </a:lnTo>
                    <a:lnTo>
                      <a:pt x="0" y="6"/>
                    </a:lnTo>
                    <a:lnTo>
                      <a:pt x="2" y="6"/>
                    </a:lnTo>
                    <a:lnTo>
                      <a:pt x="2" y="6"/>
                    </a:lnTo>
                    <a:lnTo>
                      <a:pt x="2" y="6"/>
                    </a:lnTo>
                    <a:lnTo>
                      <a:pt x="2" y="4"/>
                    </a:lnTo>
                    <a:lnTo>
                      <a:pt x="4" y="4"/>
                    </a:lnTo>
                    <a:lnTo>
                      <a:pt x="4" y="4"/>
                    </a:lnTo>
                    <a:lnTo>
                      <a:pt x="4" y="2"/>
                    </a:lnTo>
                    <a:lnTo>
                      <a:pt x="6" y="2"/>
                    </a:lnTo>
                    <a:lnTo>
                      <a:pt x="6" y="0"/>
                    </a:lnTo>
                    <a:lnTo>
                      <a:pt x="6" y="0"/>
                    </a:lnTo>
                    <a:lnTo>
                      <a:pt x="6" y="0"/>
                    </a:lnTo>
                    <a:lnTo>
                      <a:pt x="8" y="0"/>
                    </a:lnTo>
                    <a:lnTo>
                      <a:pt x="8" y="0"/>
                    </a:lnTo>
                    <a:lnTo>
                      <a:pt x="6" y="0"/>
                    </a:lnTo>
                    <a:lnTo>
                      <a:pt x="6" y="0"/>
                    </a:lnTo>
                    <a:lnTo>
                      <a:pt x="6" y="0"/>
                    </a:lnTo>
                    <a:lnTo>
                      <a:pt x="4" y="2"/>
                    </a:lnTo>
                    <a:lnTo>
                      <a:pt x="4" y="2"/>
                    </a:lnTo>
                    <a:lnTo>
                      <a:pt x="4" y="2"/>
                    </a:lnTo>
                    <a:lnTo>
                      <a:pt x="4"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91" name="Freeform 341"/>
              <p:cNvSpPr>
                <a:spLocks/>
              </p:cNvSpPr>
              <p:nvPr/>
            </p:nvSpPr>
            <p:spPr bwMode="auto">
              <a:xfrm>
                <a:off x="5267" y="1809"/>
                <a:ext cx="8" cy="8"/>
              </a:xfrm>
              <a:custGeom>
                <a:avLst/>
                <a:gdLst>
                  <a:gd name="T0" fmla="*/ 4 w 8"/>
                  <a:gd name="T1" fmla="*/ 4 h 8"/>
                  <a:gd name="T2" fmla="*/ 2 w 8"/>
                  <a:gd name="T3" fmla="*/ 4 h 8"/>
                  <a:gd name="T4" fmla="*/ 2 w 8"/>
                  <a:gd name="T5" fmla="*/ 4 h 8"/>
                  <a:gd name="T6" fmla="*/ 2 w 8"/>
                  <a:gd name="T7" fmla="*/ 4 h 8"/>
                  <a:gd name="T8" fmla="*/ 2 w 8"/>
                  <a:gd name="T9" fmla="*/ 6 h 8"/>
                  <a:gd name="T10" fmla="*/ 0 w 8"/>
                  <a:gd name="T11" fmla="*/ 6 h 8"/>
                  <a:gd name="T12" fmla="*/ 0 w 8"/>
                  <a:gd name="T13" fmla="*/ 6 h 8"/>
                  <a:gd name="T14" fmla="*/ 0 w 8"/>
                  <a:gd name="T15" fmla="*/ 6 h 8"/>
                  <a:gd name="T16" fmla="*/ 0 w 8"/>
                  <a:gd name="T17" fmla="*/ 8 h 8"/>
                  <a:gd name="T18" fmla="*/ 0 w 8"/>
                  <a:gd name="T19" fmla="*/ 8 h 8"/>
                  <a:gd name="T20" fmla="*/ 0 w 8"/>
                  <a:gd name="T21" fmla="*/ 6 h 8"/>
                  <a:gd name="T22" fmla="*/ 2 w 8"/>
                  <a:gd name="T23" fmla="*/ 6 h 8"/>
                  <a:gd name="T24" fmla="*/ 2 w 8"/>
                  <a:gd name="T25" fmla="*/ 6 h 8"/>
                  <a:gd name="T26" fmla="*/ 2 w 8"/>
                  <a:gd name="T27" fmla="*/ 6 h 8"/>
                  <a:gd name="T28" fmla="*/ 2 w 8"/>
                  <a:gd name="T29" fmla="*/ 4 h 8"/>
                  <a:gd name="T30" fmla="*/ 4 w 8"/>
                  <a:gd name="T31" fmla="*/ 4 h 8"/>
                  <a:gd name="T32" fmla="*/ 4 w 8"/>
                  <a:gd name="T33" fmla="*/ 4 h 8"/>
                  <a:gd name="T34" fmla="*/ 4 w 8"/>
                  <a:gd name="T35" fmla="*/ 2 h 8"/>
                  <a:gd name="T36" fmla="*/ 6 w 8"/>
                  <a:gd name="T37" fmla="*/ 2 h 8"/>
                  <a:gd name="T38" fmla="*/ 6 w 8"/>
                  <a:gd name="T39" fmla="*/ 0 h 8"/>
                  <a:gd name="T40" fmla="*/ 6 w 8"/>
                  <a:gd name="T41" fmla="*/ 0 h 8"/>
                  <a:gd name="T42" fmla="*/ 6 w 8"/>
                  <a:gd name="T43" fmla="*/ 0 h 8"/>
                  <a:gd name="T44" fmla="*/ 8 w 8"/>
                  <a:gd name="T45" fmla="*/ 0 h 8"/>
                  <a:gd name="T46" fmla="*/ 8 w 8"/>
                  <a:gd name="T47" fmla="*/ 0 h 8"/>
                  <a:gd name="T48" fmla="*/ 6 w 8"/>
                  <a:gd name="T49" fmla="*/ 0 h 8"/>
                  <a:gd name="T50" fmla="*/ 6 w 8"/>
                  <a:gd name="T51" fmla="*/ 0 h 8"/>
                  <a:gd name="T52" fmla="*/ 6 w 8"/>
                  <a:gd name="T53" fmla="*/ 0 h 8"/>
                  <a:gd name="T54" fmla="*/ 4 w 8"/>
                  <a:gd name="T55" fmla="*/ 2 h 8"/>
                  <a:gd name="T56" fmla="*/ 4 w 8"/>
                  <a:gd name="T57" fmla="*/ 2 h 8"/>
                  <a:gd name="T58" fmla="*/ 4 w 8"/>
                  <a:gd name="T59" fmla="*/ 2 h 8"/>
                  <a:gd name="T60" fmla="*/ 4 w 8"/>
                  <a:gd name="T6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8">
                    <a:moveTo>
                      <a:pt x="4" y="4"/>
                    </a:moveTo>
                    <a:lnTo>
                      <a:pt x="2" y="4"/>
                    </a:lnTo>
                    <a:lnTo>
                      <a:pt x="2" y="4"/>
                    </a:lnTo>
                    <a:lnTo>
                      <a:pt x="2" y="4"/>
                    </a:lnTo>
                    <a:lnTo>
                      <a:pt x="2" y="6"/>
                    </a:lnTo>
                    <a:lnTo>
                      <a:pt x="0" y="6"/>
                    </a:lnTo>
                    <a:lnTo>
                      <a:pt x="0" y="6"/>
                    </a:lnTo>
                    <a:lnTo>
                      <a:pt x="0" y="6"/>
                    </a:lnTo>
                    <a:lnTo>
                      <a:pt x="0" y="8"/>
                    </a:lnTo>
                    <a:lnTo>
                      <a:pt x="0" y="8"/>
                    </a:lnTo>
                    <a:lnTo>
                      <a:pt x="0" y="6"/>
                    </a:lnTo>
                    <a:lnTo>
                      <a:pt x="2" y="6"/>
                    </a:lnTo>
                    <a:lnTo>
                      <a:pt x="2" y="6"/>
                    </a:lnTo>
                    <a:lnTo>
                      <a:pt x="2" y="6"/>
                    </a:lnTo>
                    <a:lnTo>
                      <a:pt x="2" y="4"/>
                    </a:lnTo>
                    <a:lnTo>
                      <a:pt x="4" y="4"/>
                    </a:lnTo>
                    <a:lnTo>
                      <a:pt x="4" y="4"/>
                    </a:lnTo>
                    <a:lnTo>
                      <a:pt x="4" y="2"/>
                    </a:lnTo>
                    <a:lnTo>
                      <a:pt x="6" y="2"/>
                    </a:lnTo>
                    <a:lnTo>
                      <a:pt x="6" y="0"/>
                    </a:lnTo>
                    <a:lnTo>
                      <a:pt x="6" y="0"/>
                    </a:lnTo>
                    <a:lnTo>
                      <a:pt x="6" y="0"/>
                    </a:lnTo>
                    <a:lnTo>
                      <a:pt x="8" y="0"/>
                    </a:lnTo>
                    <a:lnTo>
                      <a:pt x="8" y="0"/>
                    </a:lnTo>
                    <a:lnTo>
                      <a:pt x="6" y="0"/>
                    </a:lnTo>
                    <a:lnTo>
                      <a:pt x="6" y="0"/>
                    </a:lnTo>
                    <a:lnTo>
                      <a:pt x="6" y="0"/>
                    </a:lnTo>
                    <a:lnTo>
                      <a:pt x="4" y="2"/>
                    </a:lnTo>
                    <a:lnTo>
                      <a:pt x="4" y="2"/>
                    </a:lnTo>
                    <a:lnTo>
                      <a:pt x="4" y="2"/>
                    </a:lnTo>
                    <a:lnTo>
                      <a:pt x="4"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1" name="Group 342"/>
            <p:cNvGrpSpPr>
              <a:grpSpLocks/>
            </p:cNvGrpSpPr>
            <p:nvPr/>
          </p:nvGrpSpPr>
          <p:grpSpPr bwMode="auto">
            <a:xfrm>
              <a:off x="5275" y="1817"/>
              <a:ext cx="6" cy="8"/>
              <a:chOff x="5275" y="1817"/>
              <a:chExt cx="6" cy="8"/>
            </a:xfrm>
          </p:grpSpPr>
          <p:sp>
            <p:nvSpPr>
              <p:cNvPr id="888" name="Freeform 343"/>
              <p:cNvSpPr>
                <a:spLocks/>
              </p:cNvSpPr>
              <p:nvPr/>
            </p:nvSpPr>
            <p:spPr bwMode="auto">
              <a:xfrm>
                <a:off x="5275" y="1817"/>
                <a:ext cx="6" cy="8"/>
              </a:xfrm>
              <a:custGeom>
                <a:avLst/>
                <a:gdLst>
                  <a:gd name="T0" fmla="*/ 6 w 6"/>
                  <a:gd name="T1" fmla="*/ 2 h 8"/>
                  <a:gd name="T2" fmla="*/ 6 w 6"/>
                  <a:gd name="T3" fmla="*/ 0 h 8"/>
                  <a:gd name="T4" fmla="*/ 6 w 6"/>
                  <a:gd name="T5" fmla="*/ 0 h 8"/>
                  <a:gd name="T6" fmla="*/ 6 w 6"/>
                  <a:gd name="T7" fmla="*/ 0 h 8"/>
                  <a:gd name="T8" fmla="*/ 6 w 6"/>
                  <a:gd name="T9" fmla="*/ 0 h 8"/>
                  <a:gd name="T10" fmla="*/ 6 w 6"/>
                  <a:gd name="T11" fmla="*/ 0 h 8"/>
                  <a:gd name="T12" fmla="*/ 4 w 6"/>
                  <a:gd name="T13" fmla="*/ 0 h 8"/>
                  <a:gd name="T14" fmla="*/ 4 w 6"/>
                  <a:gd name="T15" fmla="*/ 2 h 8"/>
                  <a:gd name="T16" fmla="*/ 4 w 6"/>
                  <a:gd name="T17" fmla="*/ 2 h 8"/>
                  <a:gd name="T18" fmla="*/ 4 w 6"/>
                  <a:gd name="T19" fmla="*/ 2 h 8"/>
                  <a:gd name="T20" fmla="*/ 4 w 6"/>
                  <a:gd name="T21" fmla="*/ 4 h 8"/>
                  <a:gd name="T22" fmla="*/ 2 w 6"/>
                  <a:gd name="T23" fmla="*/ 4 h 8"/>
                  <a:gd name="T24" fmla="*/ 2 w 6"/>
                  <a:gd name="T25" fmla="*/ 4 h 8"/>
                  <a:gd name="T26" fmla="*/ 2 w 6"/>
                  <a:gd name="T27" fmla="*/ 4 h 8"/>
                  <a:gd name="T28" fmla="*/ 2 w 6"/>
                  <a:gd name="T29" fmla="*/ 6 h 8"/>
                  <a:gd name="T30" fmla="*/ 2 w 6"/>
                  <a:gd name="T31" fmla="*/ 6 h 8"/>
                  <a:gd name="T32" fmla="*/ 0 w 6"/>
                  <a:gd name="T33" fmla="*/ 6 h 8"/>
                  <a:gd name="T34" fmla="*/ 0 w 6"/>
                  <a:gd name="T35" fmla="*/ 8 h 8"/>
                  <a:gd name="T36" fmla="*/ 0 w 6"/>
                  <a:gd name="T37" fmla="*/ 8 h 8"/>
                  <a:gd name="T38" fmla="*/ 0 w 6"/>
                  <a:gd name="T39" fmla="*/ 8 h 8"/>
                  <a:gd name="T40" fmla="*/ 2 w 6"/>
                  <a:gd name="T41" fmla="*/ 6 h 8"/>
                  <a:gd name="T42" fmla="*/ 2 w 6"/>
                  <a:gd name="T43" fmla="*/ 6 h 8"/>
                  <a:gd name="T44" fmla="*/ 2 w 6"/>
                  <a:gd name="T45" fmla="*/ 6 h 8"/>
                  <a:gd name="T46" fmla="*/ 2 w 6"/>
                  <a:gd name="T47" fmla="*/ 4 h 8"/>
                  <a:gd name="T48" fmla="*/ 4 w 6"/>
                  <a:gd name="T49" fmla="*/ 4 h 8"/>
                  <a:gd name="T50" fmla="*/ 4 w 6"/>
                  <a:gd name="T51" fmla="*/ 4 h 8"/>
                  <a:gd name="T52" fmla="*/ 4 w 6"/>
                  <a:gd name="T53" fmla="*/ 2 h 8"/>
                  <a:gd name="T54" fmla="*/ 4 w 6"/>
                  <a:gd name="T55" fmla="*/ 2 h 8"/>
                  <a:gd name="T56" fmla="*/ 6 w 6"/>
                  <a:gd name="T5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8">
                    <a:moveTo>
                      <a:pt x="6" y="2"/>
                    </a:moveTo>
                    <a:lnTo>
                      <a:pt x="6" y="0"/>
                    </a:lnTo>
                    <a:lnTo>
                      <a:pt x="6" y="0"/>
                    </a:lnTo>
                    <a:lnTo>
                      <a:pt x="6" y="0"/>
                    </a:lnTo>
                    <a:lnTo>
                      <a:pt x="6" y="0"/>
                    </a:lnTo>
                    <a:lnTo>
                      <a:pt x="6" y="0"/>
                    </a:lnTo>
                    <a:lnTo>
                      <a:pt x="4" y="0"/>
                    </a:lnTo>
                    <a:lnTo>
                      <a:pt x="4" y="2"/>
                    </a:lnTo>
                    <a:lnTo>
                      <a:pt x="4" y="2"/>
                    </a:lnTo>
                    <a:lnTo>
                      <a:pt x="4" y="2"/>
                    </a:lnTo>
                    <a:lnTo>
                      <a:pt x="4" y="4"/>
                    </a:lnTo>
                    <a:lnTo>
                      <a:pt x="2" y="4"/>
                    </a:lnTo>
                    <a:lnTo>
                      <a:pt x="2" y="4"/>
                    </a:lnTo>
                    <a:lnTo>
                      <a:pt x="2" y="4"/>
                    </a:lnTo>
                    <a:lnTo>
                      <a:pt x="2" y="6"/>
                    </a:lnTo>
                    <a:lnTo>
                      <a:pt x="2" y="6"/>
                    </a:lnTo>
                    <a:lnTo>
                      <a:pt x="0" y="6"/>
                    </a:lnTo>
                    <a:lnTo>
                      <a:pt x="0" y="8"/>
                    </a:lnTo>
                    <a:lnTo>
                      <a:pt x="0" y="8"/>
                    </a:lnTo>
                    <a:lnTo>
                      <a:pt x="0" y="8"/>
                    </a:lnTo>
                    <a:lnTo>
                      <a:pt x="2" y="6"/>
                    </a:lnTo>
                    <a:lnTo>
                      <a:pt x="2" y="6"/>
                    </a:lnTo>
                    <a:lnTo>
                      <a:pt x="2" y="6"/>
                    </a:lnTo>
                    <a:lnTo>
                      <a:pt x="2" y="4"/>
                    </a:lnTo>
                    <a:lnTo>
                      <a:pt x="4" y="4"/>
                    </a:lnTo>
                    <a:lnTo>
                      <a:pt x="4" y="4"/>
                    </a:lnTo>
                    <a:lnTo>
                      <a:pt x="4" y="2"/>
                    </a:lnTo>
                    <a:lnTo>
                      <a:pt x="4" y="2"/>
                    </a:lnTo>
                    <a:lnTo>
                      <a:pt x="6"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9" name="Freeform 344"/>
              <p:cNvSpPr>
                <a:spLocks/>
              </p:cNvSpPr>
              <p:nvPr/>
            </p:nvSpPr>
            <p:spPr bwMode="auto">
              <a:xfrm>
                <a:off x="5275" y="1817"/>
                <a:ext cx="6" cy="8"/>
              </a:xfrm>
              <a:custGeom>
                <a:avLst/>
                <a:gdLst>
                  <a:gd name="T0" fmla="*/ 6 w 6"/>
                  <a:gd name="T1" fmla="*/ 2 h 8"/>
                  <a:gd name="T2" fmla="*/ 6 w 6"/>
                  <a:gd name="T3" fmla="*/ 0 h 8"/>
                  <a:gd name="T4" fmla="*/ 6 w 6"/>
                  <a:gd name="T5" fmla="*/ 0 h 8"/>
                  <a:gd name="T6" fmla="*/ 6 w 6"/>
                  <a:gd name="T7" fmla="*/ 0 h 8"/>
                  <a:gd name="T8" fmla="*/ 6 w 6"/>
                  <a:gd name="T9" fmla="*/ 0 h 8"/>
                  <a:gd name="T10" fmla="*/ 6 w 6"/>
                  <a:gd name="T11" fmla="*/ 0 h 8"/>
                  <a:gd name="T12" fmla="*/ 4 w 6"/>
                  <a:gd name="T13" fmla="*/ 0 h 8"/>
                  <a:gd name="T14" fmla="*/ 4 w 6"/>
                  <a:gd name="T15" fmla="*/ 2 h 8"/>
                  <a:gd name="T16" fmla="*/ 4 w 6"/>
                  <a:gd name="T17" fmla="*/ 2 h 8"/>
                  <a:gd name="T18" fmla="*/ 4 w 6"/>
                  <a:gd name="T19" fmla="*/ 2 h 8"/>
                  <a:gd name="T20" fmla="*/ 4 w 6"/>
                  <a:gd name="T21" fmla="*/ 4 h 8"/>
                  <a:gd name="T22" fmla="*/ 2 w 6"/>
                  <a:gd name="T23" fmla="*/ 4 h 8"/>
                  <a:gd name="T24" fmla="*/ 2 w 6"/>
                  <a:gd name="T25" fmla="*/ 4 h 8"/>
                  <a:gd name="T26" fmla="*/ 2 w 6"/>
                  <a:gd name="T27" fmla="*/ 4 h 8"/>
                  <a:gd name="T28" fmla="*/ 2 w 6"/>
                  <a:gd name="T29" fmla="*/ 6 h 8"/>
                  <a:gd name="T30" fmla="*/ 2 w 6"/>
                  <a:gd name="T31" fmla="*/ 6 h 8"/>
                  <a:gd name="T32" fmla="*/ 0 w 6"/>
                  <a:gd name="T33" fmla="*/ 6 h 8"/>
                  <a:gd name="T34" fmla="*/ 0 w 6"/>
                  <a:gd name="T35" fmla="*/ 8 h 8"/>
                  <a:gd name="T36" fmla="*/ 0 w 6"/>
                  <a:gd name="T37" fmla="*/ 8 h 8"/>
                  <a:gd name="T38" fmla="*/ 0 w 6"/>
                  <a:gd name="T39" fmla="*/ 8 h 8"/>
                  <a:gd name="T40" fmla="*/ 2 w 6"/>
                  <a:gd name="T41" fmla="*/ 6 h 8"/>
                  <a:gd name="T42" fmla="*/ 2 w 6"/>
                  <a:gd name="T43" fmla="*/ 6 h 8"/>
                  <a:gd name="T44" fmla="*/ 2 w 6"/>
                  <a:gd name="T45" fmla="*/ 6 h 8"/>
                  <a:gd name="T46" fmla="*/ 2 w 6"/>
                  <a:gd name="T47" fmla="*/ 4 h 8"/>
                  <a:gd name="T48" fmla="*/ 4 w 6"/>
                  <a:gd name="T49" fmla="*/ 4 h 8"/>
                  <a:gd name="T50" fmla="*/ 4 w 6"/>
                  <a:gd name="T51" fmla="*/ 4 h 8"/>
                  <a:gd name="T52" fmla="*/ 4 w 6"/>
                  <a:gd name="T53" fmla="*/ 2 h 8"/>
                  <a:gd name="T54" fmla="*/ 4 w 6"/>
                  <a:gd name="T55" fmla="*/ 2 h 8"/>
                  <a:gd name="T56" fmla="*/ 6 w 6"/>
                  <a:gd name="T5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8">
                    <a:moveTo>
                      <a:pt x="6" y="2"/>
                    </a:moveTo>
                    <a:lnTo>
                      <a:pt x="6" y="0"/>
                    </a:lnTo>
                    <a:lnTo>
                      <a:pt x="6" y="0"/>
                    </a:lnTo>
                    <a:lnTo>
                      <a:pt x="6" y="0"/>
                    </a:lnTo>
                    <a:lnTo>
                      <a:pt x="6" y="0"/>
                    </a:lnTo>
                    <a:lnTo>
                      <a:pt x="6" y="0"/>
                    </a:lnTo>
                    <a:lnTo>
                      <a:pt x="4" y="0"/>
                    </a:lnTo>
                    <a:lnTo>
                      <a:pt x="4" y="2"/>
                    </a:lnTo>
                    <a:lnTo>
                      <a:pt x="4" y="2"/>
                    </a:lnTo>
                    <a:lnTo>
                      <a:pt x="4" y="2"/>
                    </a:lnTo>
                    <a:lnTo>
                      <a:pt x="4" y="4"/>
                    </a:lnTo>
                    <a:lnTo>
                      <a:pt x="2" y="4"/>
                    </a:lnTo>
                    <a:lnTo>
                      <a:pt x="2" y="4"/>
                    </a:lnTo>
                    <a:lnTo>
                      <a:pt x="2" y="4"/>
                    </a:lnTo>
                    <a:lnTo>
                      <a:pt x="2" y="6"/>
                    </a:lnTo>
                    <a:lnTo>
                      <a:pt x="2" y="6"/>
                    </a:lnTo>
                    <a:lnTo>
                      <a:pt x="0" y="6"/>
                    </a:lnTo>
                    <a:lnTo>
                      <a:pt x="0" y="8"/>
                    </a:lnTo>
                    <a:lnTo>
                      <a:pt x="0" y="8"/>
                    </a:lnTo>
                    <a:lnTo>
                      <a:pt x="0" y="8"/>
                    </a:lnTo>
                    <a:lnTo>
                      <a:pt x="2" y="6"/>
                    </a:lnTo>
                    <a:lnTo>
                      <a:pt x="2" y="6"/>
                    </a:lnTo>
                    <a:lnTo>
                      <a:pt x="2" y="6"/>
                    </a:lnTo>
                    <a:lnTo>
                      <a:pt x="2" y="4"/>
                    </a:lnTo>
                    <a:lnTo>
                      <a:pt x="4" y="4"/>
                    </a:lnTo>
                    <a:lnTo>
                      <a:pt x="4" y="4"/>
                    </a:lnTo>
                    <a:lnTo>
                      <a:pt x="4" y="2"/>
                    </a:lnTo>
                    <a:lnTo>
                      <a:pt x="4" y="2"/>
                    </a:lnTo>
                    <a:lnTo>
                      <a:pt x="6"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2" name="Group 345"/>
            <p:cNvGrpSpPr>
              <a:grpSpLocks/>
            </p:cNvGrpSpPr>
            <p:nvPr/>
          </p:nvGrpSpPr>
          <p:grpSpPr bwMode="auto">
            <a:xfrm>
              <a:off x="5275" y="1815"/>
              <a:ext cx="6" cy="10"/>
              <a:chOff x="5275" y="1815"/>
              <a:chExt cx="6" cy="10"/>
            </a:xfrm>
          </p:grpSpPr>
          <p:sp>
            <p:nvSpPr>
              <p:cNvPr id="886" name="Freeform 346"/>
              <p:cNvSpPr>
                <a:spLocks/>
              </p:cNvSpPr>
              <p:nvPr/>
            </p:nvSpPr>
            <p:spPr bwMode="auto">
              <a:xfrm>
                <a:off x="5275" y="1815"/>
                <a:ext cx="6" cy="10"/>
              </a:xfrm>
              <a:custGeom>
                <a:avLst/>
                <a:gdLst>
                  <a:gd name="T0" fmla="*/ 4 w 6"/>
                  <a:gd name="T1" fmla="*/ 4 h 10"/>
                  <a:gd name="T2" fmla="*/ 4 w 6"/>
                  <a:gd name="T3" fmla="*/ 4 h 10"/>
                  <a:gd name="T4" fmla="*/ 4 w 6"/>
                  <a:gd name="T5" fmla="*/ 4 h 10"/>
                  <a:gd name="T6" fmla="*/ 4 w 6"/>
                  <a:gd name="T7" fmla="*/ 2 h 10"/>
                  <a:gd name="T8" fmla="*/ 4 w 6"/>
                  <a:gd name="T9" fmla="*/ 2 h 10"/>
                  <a:gd name="T10" fmla="*/ 6 w 6"/>
                  <a:gd name="T11" fmla="*/ 2 h 10"/>
                  <a:gd name="T12" fmla="*/ 6 w 6"/>
                  <a:gd name="T13" fmla="*/ 0 h 10"/>
                  <a:gd name="T14" fmla="*/ 6 w 6"/>
                  <a:gd name="T15" fmla="*/ 0 h 10"/>
                  <a:gd name="T16" fmla="*/ 4 w 6"/>
                  <a:gd name="T17" fmla="*/ 0 h 10"/>
                  <a:gd name="T18" fmla="*/ 4 w 6"/>
                  <a:gd name="T19" fmla="*/ 0 h 10"/>
                  <a:gd name="T20" fmla="*/ 4 w 6"/>
                  <a:gd name="T21" fmla="*/ 2 h 10"/>
                  <a:gd name="T22" fmla="*/ 4 w 6"/>
                  <a:gd name="T23" fmla="*/ 2 h 10"/>
                  <a:gd name="T24" fmla="*/ 4 w 6"/>
                  <a:gd name="T25" fmla="*/ 2 h 10"/>
                  <a:gd name="T26" fmla="*/ 4 w 6"/>
                  <a:gd name="T27" fmla="*/ 4 h 10"/>
                  <a:gd name="T28" fmla="*/ 2 w 6"/>
                  <a:gd name="T29" fmla="*/ 4 h 10"/>
                  <a:gd name="T30" fmla="*/ 2 w 6"/>
                  <a:gd name="T31" fmla="*/ 4 h 10"/>
                  <a:gd name="T32" fmla="*/ 2 w 6"/>
                  <a:gd name="T33" fmla="*/ 6 h 10"/>
                  <a:gd name="T34" fmla="*/ 2 w 6"/>
                  <a:gd name="T35" fmla="*/ 6 h 10"/>
                  <a:gd name="T36" fmla="*/ 0 w 6"/>
                  <a:gd name="T37" fmla="*/ 8 h 10"/>
                  <a:gd name="T38" fmla="*/ 0 w 6"/>
                  <a:gd name="T39" fmla="*/ 8 h 10"/>
                  <a:gd name="T40" fmla="*/ 0 w 6"/>
                  <a:gd name="T41" fmla="*/ 10 h 10"/>
                  <a:gd name="T42" fmla="*/ 0 w 6"/>
                  <a:gd name="T43" fmla="*/ 10 h 10"/>
                  <a:gd name="T44" fmla="*/ 0 w 6"/>
                  <a:gd name="T45" fmla="*/ 10 h 10"/>
                  <a:gd name="T46" fmla="*/ 0 w 6"/>
                  <a:gd name="T47" fmla="*/ 10 h 10"/>
                  <a:gd name="T48" fmla="*/ 0 w 6"/>
                  <a:gd name="T49" fmla="*/ 10 h 10"/>
                  <a:gd name="T50" fmla="*/ 2 w 6"/>
                  <a:gd name="T51" fmla="*/ 8 h 10"/>
                  <a:gd name="T52" fmla="*/ 2 w 6"/>
                  <a:gd name="T53" fmla="*/ 8 h 10"/>
                  <a:gd name="T54" fmla="*/ 2 w 6"/>
                  <a:gd name="T55" fmla="*/ 6 h 10"/>
                  <a:gd name="T56" fmla="*/ 2 w 6"/>
                  <a:gd name="T57" fmla="*/ 6 h 10"/>
                  <a:gd name="T58" fmla="*/ 4 w 6"/>
                  <a:gd name="T59" fmla="*/ 6 h 10"/>
                  <a:gd name="T60" fmla="*/ 4 w 6"/>
                  <a:gd name="T6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10">
                    <a:moveTo>
                      <a:pt x="4" y="4"/>
                    </a:moveTo>
                    <a:lnTo>
                      <a:pt x="4" y="4"/>
                    </a:lnTo>
                    <a:lnTo>
                      <a:pt x="4" y="4"/>
                    </a:lnTo>
                    <a:lnTo>
                      <a:pt x="4" y="2"/>
                    </a:lnTo>
                    <a:lnTo>
                      <a:pt x="4" y="2"/>
                    </a:lnTo>
                    <a:lnTo>
                      <a:pt x="6" y="2"/>
                    </a:lnTo>
                    <a:lnTo>
                      <a:pt x="6" y="0"/>
                    </a:lnTo>
                    <a:lnTo>
                      <a:pt x="6" y="0"/>
                    </a:lnTo>
                    <a:lnTo>
                      <a:pt x="4" y="0"/>
                    </a:lnTo>
                    <a:lnTo>
                      <a:pt x="4" y="0"/>
                    </a:lnTo>
                    <a:lnTo>
                      <a:pt x="4" y="2"/>
                    </a:lnTo>
                    <a:lnTo>
                      <a:pt x="4" y="2"/>
                    </a:lnTo>
                    <a:lnTo>
                      <a:pt x="4" y="2"/>
                    </a:lnTo>
                    <a:lnTo>
                      <a:pt x="4" y="4"/>
                    </a:lnTo>
                    <a:lnTo>
                      <a:pt x="2" y="4"/>
                    </a:lnTo>
                    <a:lnTo>
                      <a:pt x="2" y="4"/>
                    </a:lnTo>
                    <a:lnTo>
                      <a:pt x="2" y="6"/>
                    </a:lnTo>
                    <a:lnTo>
                      <a:pt x="2" y="6"/>
                    </a:lnTo>
                    <a:lnTo>
                      <a:pt x="0" y="8"/>
                    </a:lnTo>
                    <a:lnTo>
                      <a:pt x="0" y="8"/>
                    </a:lnTo>
                    <a:lnTo>
                      <a:pt x="0" y="10"/>
                    </a:lnTo>
                    <a:lnTo>
                      <a:pt x="0" y="10"/>
                    </a:lnTo>
                    <a:lnTo>
                      <a:pt x="0" y="10"/>
                    </a:lnTo>
                    <a:lnTo>
                      <a:pt x="0" y="10"/>
                    </a:lnTo>
                    <a:lnTo>
                      <a:pt x="0" y="10"/>
                    </a:lnTo>
                    <a:lnTo>
                      <a:pt x="2" y="8"/>
                    </a:lnTo>
                    <a:lnTo>
                      <a:pt x="2" y="8"/>
                    </a:lnTo>
                    <a:lnTo>
                      <a:pt x="2" y="6"/>
                    </a:lnTo>
                    <a:lnTo>
                      <a:pt x="2" y="6"/>
                    </a:lnTo>
                    <a:lnTo>
                      <a:pt x="4" y="6"/>
                    </a:lnTo>
                    <a:lnTo>
                      <a:pt x="4"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7" name="Freeform 347"/>
              <p:cNvSpPr>
                <a:spLocks/>
              </p:cNvSpPr>
              <p:nvPr/>
            </p:nvSpPr>
            <p:spPr bwMode="auto">
              <a:xfrm>
                <a:off x="5275" y="1815"/>
                <a:ext cx="6" cy="10"/>
              </a:xfrm>
              <a:custGeom>
                <a:avLst/>
                <a:gdLst>
                  <a:gd name="T0" fmla="*/ 4 w 6"/>
                  <a:gd name="T1" fmla="*/ 4 h 10"/>
                  <a:gd name="T2" fmla="*/ 4 w 6"/>
                  <a:gd name="T3" fmla="*/ 4 h 10"/>
                  <a:gd name="T4" fmla="*/ 4 w 6"/>
                  <a:gd name="T5" fmla="*/ 4 h 10"/>
                  <a:gd name="T6" fmla="*/ 4 w 6"/>
                  <a:gd name="T7" fmla="*/ 2 h 10"/>
                  <a:gd name="T8" fmla="*/ 4 w 6"/>
                  <a:gd name="T9" fmla="*/ 2 h 10"/>
                  <a:gd name="T10" fmla="*/ 6 w 6"/>
                  <a:gd name="T11" fmla="*/ 2 h 10"/>
                  <a:gd name="T12" fmla="*/ 6 w 6"/>
                  <a:gd name="T13" fmla="*/ 0 h 10"/>
                  <a:gd name="T14" fmla="*/ 6 w 6"/>
                  <a:gd name="T15" fmla="*/ 0 h 10"/>
                  <a:gd name="T16" fmla="*/ 4 w 6"/>
                  <a:gd name="T17" fmla="*/ 0 h 10"/>
                  <a:gd name="T18" fmla="*/ 4 w 6"/>
                  <a:gd name="T19" fmla="*/ 0 h 10"/>
                  <a:gd name="T20" fmla="*/ 4 w 6"/>
                  <a:gd name="T21" fmla="*/ 2 h 10"/>
                  <a:gd name="T22" fmla="*/ 4 w 6"/>
                  <a:gd name="T23" fmla="*/ 2 h 10"/>
                  <a:gd name="T24" fmla="*/ 4 w 6"/>
                  <a:gd name="T25" fmla="*/ 2 h 10"/>
                  <a:gd name="T26" fmla="*/ 4 w 6"/>
                  <a:gd name="T27" fmla="*/ 4 h 10"/>
                  <a:gd name="T28" fmla="*/ 2 w 6"/>
                  <a:gd name="T29" fmla="*/ 4 h 10"/>
                  <a:gd name="T30" fmla="*/ 2 w 6"/>
                  <a:gd name="T31" fmla="*/ 4 h 10"/>
                  <a:gd name="T32" fmla="*/ 2 w 6"/>
                  <a:gd name="T33" fmla="*/ 6 h 10"/>
                  <a:gd name="T34" fmla="*/ 2 w 6"/>
                  <a:gd name="T35" fmla="*/ 6 h 10"/>
                  <a:gd name="T36" fmla="*/ 0 w 6"/>
                  <a:gd name="T37" fmla="*/ 8 h 10"/>
                  <a:gd name="T38" fmla="*/ 0 w 6"/>
                  <a:gd name="T39" fmla="*/ 8 h 10"/>
                  <a:gd name="T40" fmla="*/ 0 w 6"/>
                  <a:gd name="T41" fmla="*/ 10 h 10"/>
                  <a:gd name="T42" fmla="*/ 0 w 6"/>
                  <a:gd name="T43" fmla="*/ 10 h 10"/>
                  <a:gd name="T44" fmla="*/ 0 w 6"/>
                  <a:gd name="T45" fmla="*/ 10 h 10"/>
                  <a:gd name="T46" fmla="*/ 0 w 6"/>
                  <a:gd name="T47" fmla="*/ 10 h 10"/>
                  <a:gd name="T48" fmla="*/ 0 w 6"/>
                  <a:gd name="T49" fmla="*/ 10 h 10"/>
                  <a:gd name="T50" fmla="*/ 2 w 6"/>
                  <a:gd name="T51" fmla="*/ 8 h 10"/>
                  <a:gd name="T52" fmla="*/ 2 w 6"/>
                  <a:gd name="T53" fmla="*/ 8 h 10"/>
                  <a:gd name="T54" fmla="*/ 2 w 6"/>
                  <a:gd name="T55" fmla="*/ 6 h 10"/>
                  <a:gd name="T56" fmla="*/ 2 w 6"/>
                  <a:gd name="T57" fmla="*/ 6 h 10"/>
                  <a:gd name="T58" fmla="*/ 4 w 6"/>
                  <a:gd name="T59" fmla="*/ 6 h 10"/>
                  <a:gd name="T60" fmla="*/ 4 w 6"/>
                  <a:gd name="T6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10">
                    <a:moveTo>
                      <a:pt x="4" y="4"/>
                    </a:moveTo>
                    <a:lnTo>
                      <a:pt x="4" y="4"/>
                    </a:lnTo>
                    <a:lnTo>
                      <a:pt x="4" y="4"/>
                    </a:lnTo>
                    <a:lnTo>
                      <a:pt x="4" y="2"/>
                    </a:lnTo>
                    <a:lnTo>
                      <a:pt x="4" y="2"/>
                    </a:lnTo>
                    <a:lnTo>
                      <a:pt x="6" y="2"/>
                    </a:lnTo>
                    <a:lnTo>
                      <a:pt x="6" y="0"/>
                    </a:lnTo>
                    <a:lnTo>
                      <a:pt x="6" y="0"/>
                    </a:lnTo>
                    <a:lnTo>
                      <a:pt x="4" y="0"/>
                    </a:lnTo>
                    <a:lnTo>
                      <a:pt x="4" y="0"/>
                    </a:lnTo>
                    <a:lnTo>
                      <a:pt x="4" y="2"/>
                    </a:lnTo>
                    <a:lnTo>
                      <a:pt x="4" y="2"/>
                    </a:lnTo>
                    <a:lnTo>
                      <a:pt x="4" y="2"/>
                    </a:lnTo>
                    <a:lnTo>
                      <a:pt x="4" y="4"/>
                    </a:lnTo>
                    <a:lnTo>
                      <a:pt x="2" y="4"/>
                    </a:lnTo>
                    <a:lnTo>
                      <a:pt x="2" y="4"/>
                    </a:lnTo>
                    <a:lnTo>
                      <a:pt x="2" y="6"/>
                    </a:lnTo>
                    <a:lnTo>
                      <a:pt x="2" y="6"/>
                    </a:lnTo>
                    <a:lnTo>
                      <a:pt x="0" y="8"/>
                    </a:lnTo>
                    <a:lnTo>
                      <a:pt x="0" y="8"/>
                    </a:lnTo>
                    <a:lnTo>
                      <a:pt x="0" y="10"/>
                    </a:lnTo>
                    <a:lnTo>
                      <a:pt x="0" y="10"/>
                    </a:lnTo>
                    <a:lnTo>
                      <a:pt x="0" y="10"/>
                    </a:lnTo>
                    <a:lnTo>
                      <a:pt x="0" y="10"/>
                    </a:lnTo>
                    <a:lnTo>
                      <a:pt x="0" y="10"/>
                    </a:lnTo>
                    <a:lnTo>
                      <a:pt x="2" y="8"/>
                    </a:lnTo>
                    <a:lnTo>
                      <a:pt x="2" y="8"/>
                    </a:lnTo>
                    <a:lnTo>
                      <a:pt x="2" y="6"/>
                    </a:lnTo>
                    <a:lnTo>
                      <a:pt x="2" y="6"/>
                    </a:lnTo>
                    <a:lnTo>
                      <a:pt x="4" y="6"/>
                    </a:lnTo>
                    <a:lnTo>
                      <a:pt x="4"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3" name="Group 348"/>
            <p:cNvGrpSpPr>
              <a:grpSpLocks/>
            </p:cNvGrpSpPr>
            <p:nvPr/>
          </p:nvGrpSpPr>
          <p:grpSpPr bwMode="auto">
            <a:xfrm>
              <a:off x="5273" y="1815"/>
              <a:ext cx="6" cy="8"/>
              <a:chOff x="5273" y="1815"/>
              <a:chExt cx="6" cy="8"/>
            </a:xfrm>
          </p:grpSpPr>
          <p:sp>
            <p:nvSpPr>
              <p:cNvPr id="884" name="Freeform 349"/>
              <p:cNvSpPr>
                <a:spLocks/>
              </p:cNvSpPr>
              <p:nvPr/>
            </p:nvSpPr>
            <p:spPr bwMode="auto">
              <a:xfrm>
                <a:off x="5273" y="1815"/>
                <a:ext cx="6" cy="8"/>
              </a:xfrm>
              <a:custGeom>
                <a:avLst/>
                <a:gdLst>
                  <a:gd name="T0" fmla="*/ 2 w 6"/>
                  <a:gd name="T1" fmla="*/ 4 h 8"/>
                  <a:gd name="T2" fmla="*/ 2 w 6"/>
                  <a:gd name="T3" fmla="*/ 4 h 8"/>
                  <a:gd name="T4" fmla="*/ 2 w 6"/>
                  <a:gd name="T5" fmla="*/ 6 h 8"/>
                  <a:gd name="T6" fmla="*/ 0 w 6"/>
                  <a:gd name="T7" fmla="*/ 6 h 8"/>
                  <a:gd name="T8" fmla="*/ 0 w 6"/>
                  <a:gd name="T9" fmla="*/ 6 h 8"/>
                  <a:gd name="T10" fmla="*/ 0 w 6"/>
                  <a:gd name="T11" fmla="*/ 6 h 8"/>
                  <a:gd name="T12" fmla="*/ 0 w 6"/>
                  <a:gd name="T13" fmla="*/ 8 h 8"/>
                  <a:gd name="T14" fmla="*/ 0 w 6"/>
                  <a:gd name="T15" fmla="*/ 8 h 8"/>
                  <a:gd name="T16" fmla="*/ 0 w 6"/>
                  <a:gd name="T17" fmla="*/ 8 h 8"/>
                  <a:gd name="T18" fmla="*/ 0 w 6"/>
                  <a:gd name="T19" fmla="*/ 8 h 8"/>
                  <a:gd name="T20" fmla="*/ 0 w 6"/>
                  <a:gd name="T21" fmla="*/ 8 h 8"/>
                  <a:gd name="T22" fmla="*/ 0 w 6"/>
                  <a:gd name="T23" fmla="*/ 8 h 8"/>
                  <a:gd name="T24" fmla="*/ 0 w 6"/>
                  <a:gd name="T25" fmla="*/ 6 h 8"/>
                  <a:gd name="T26" fmla="*/ 2 w 6"/>
                  <a:gd name="T27" fmla="*/ 6 h 8"/>
                  <a:gd name="T28" fmla="*/ 2 w 6"/>
                  <a:gd name="T29" fmla="*/ 6 h 8"/>
                  <a:gd name="T30" fmla="*/ 2 w 6"/>
                  <a:gd name="T31" fmla="*/ 4 h 8"/>
                  <a:gd name="T32" fmla="*/ 4 w 6"/>
                  <a:gd name="T33" fmla="*/ 4 h 8"/>
                  <a:gd name="T34" fmla="*/ 4 w 6"/>
                  <a:gd name="T35" fmla="*/ 2 h 8"/>
                  <a:gd name="T36" fmla="*/ 4 w 6"/>
                  <a:gd name="T37" fmla="*/ 2 h 8"/>
                  <a:gd name="T38" fmla="*/ 6 w 6"/>
                  <a:gd name="T39" fmla="*/ 2 h 8"/>
                  <a:gd name="T40" fmla="*/ 6 w 6"/>
                  <a:gd name="T41" fmla="*/ 0 h 8"/>
                  <a:gd name="T42" fmla="*/ 6 w 6"/>
                  <a:gd name="T43" fmla="*/ 0 h 8"/>
                  <a:gd name="T44" fmla="*/ 6 w 6"/>
                  <a:gd name="T45" fmla="*/ 0 h 8"/>
                  <a:gd name="T46" fmla="*/ 6 w 6"/>
                  <a:gd name="T47" fmla="*/ 0 h 8"/>
                  <a:gd name="T48" fmla="*/ 4 w 6"/>
                  <a:gd name="T49" fmla="*/ 2 h 8"/>
                  <a:gd name="T50" fmla="*/ 4 w 6"/>
                  <a:gd name="T51" fmla="*/ 2 h 8"/>
                  <a:gd name="T52" fmla="*/ 2 w 6"/>
                  <a:gd name="T53" fmla="*/ 4 h 8"/>
                  <a:gd name="T54" fmla="*/ 2 w 6"/>
                  <a:gd name="T55" fmla="*/ 4 h 8"/>
                  <a:gd name="T56" fmla="*/ 2 w 6"/>
                  <a:gd name="T5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8">
                    <a:moveTo>
                      <a:pt x="2" y="4"/>
                    </a:moveTo>
                    <a:lnTo>
                      <a:pt x="2" y="4"/>
                    </a:lnTo>
                    <a:lnTo>
                      <a:pt x="2" y="6"/>
                    </a:lnTo>
                    <a:lnTo>
                      <a:pt x="0" y="6"/>
                    </a:lnTo>
                    <a:lnTo>
                      <a:pt x="0" y="6"/>
                    </a:lnTo>
                    <a:lnTo>
                      <a:pt x="0" y="6"/>
                    </a:lnTo>
                    <a:lnTo>
                      <a:pt x="0" y="8"/>
                    </a:lnTo>
                    <a:lnTo>
                      <a:pt x="0" y="8"/>
                    </a:lnTo>
                    <a:lnTo>
                      <a:pt x="0" y="8"/>
                    </a:lnTo>
                    <a:lnTo>
                      <a:pt x="0" y="8"/>
                    </a:lnTo>
                    <a:lnTo>
                      <a:pt x="0" y="8"/>
                    </a:lnTo>
                    <a:lnTo>
                      <a:pt x="0" y="8"/>
                    </a:lnTo>
                    <a:lnTo>
                      <a:pt x="0" y="6"/>
                    </a:lnTo>
                    <a:lnTo>
                      <a:pt x="2" y="6"/>
                    </a:lnTo>
                    <a:lnTo>
                      <a:pt x="2" y="6"/>
                    </a:lnTo>
                    <a:lnTo>
                      <a:pt x="2" y="4"/>
                    </a:lnTo>
                    <a:lnTo>
                      <a:pt x="4" y="4"/>
                    </a:lnTo>
                    <a:lnTo>
                      <a:pt x="4" y="2"/>
                    </a:lnTo>
                    <a:lnTo>
                      <a:pt x="4" y="2"/>
                    </a:lnTo>
                    <a:lnTo>
                      <a:pt x="6" y="2"/>
                    </a:lnTo>
                    <a:lnTo>
                      <a:pt x="6" y="0"/>
                    </a:lnTo>
                    <a:lnTo>
                      <a:pt x="6" y="0"/>
                    </a:lnTo>
                    <a:lnTo>
                      <a:pt x="6" y="0"/>
                    </a:lnTo>
                    <a:lnTo>
                      <a:pt x="6" y="0"/>
                    </a:lnTo>
                    <a:lnTo>
                      <a:pt x="4" y="2"/>
                    </a:lnTo>
                    <a:lnTo>
                      <a:pt x="4" y="2"/>
                    </a:lnTo>
                    <a:lnTo>
                      <a:pt x="2" y="4"/>
                    </a:lnTo>
                    <a:lnTo>
                      <a:pt x="2" y="4"/>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5" name="Freeform 350"/>
              <p:cNvSpPr>
                <a:spLocks/>
              </p:cNvSpPr>
              <p:nvPr/>
            </p:nvSpPr>
            <p:spPr bwMode="auto">
              <a:xfrm>
                <a:off x="5273" y="1815"/>
                <a:ext cx="6" cy="8"/>
              </a:xfrm>
              <a:custGeom>
                <a:avLst/>
                <a:gdLst>
                  <a:gd name="T0" fmla="*/ 2 w 6"/>
                  <a:gd name="T1" fmla="*/ 4 h 8"/>
                  <a:gd name="T2" fmla="*/ 2 w 6"/>
                  <a:gd name="T3" fmla="*/ 4 h 8"/>
                  <a:gd name="T4" fmla="*/ 2 w 6"/>
                  <a:gd name="T5" fmla="*/ 6 h 8"/>
                  <a:gd name="T6" fmla="*/ 0 w 6"/>
                  <a:gd name="T7" fmla="*/ 6 h 8"/>
                  <a:gd name="T8" fmla="*/ 0 w 6"/>
                  <a:gd name="T9" fmla="*/ 6 h 8"/>
                  <a:gd name="T10" fmla="*/ 0 w 6"/>
                  <a:gd name="T11" fmla="*/ 6 h 8"/>
                  <a:gd name="T12" fmla="*/ 0 w 6"/>
                  <a:gd name="T13" fmla="*/ 8 h 8"/>
                  <a:gd name="T14" fmla="*/ 0 w 6"/>
                  <a:gd name="T15" fmla="*/ 8 h 8"/>
                  <a:gd name="T16" fmla="*/ 0 w 6"/>
                  <a:gd name="T17" fmla="*/ 8 h 8"/>
                  <a:gd name="T18" fmla="*/ 0 w 6"/>
                  <a:gd name="T19" fmla="*/ 8 h 8"/>
                  <a:gd name="T20" fmla="*/ 0 w 6"/>
                  <a:gd name="T21" fmla="*/ 8 h 8"/>
                  <a:gd name="T22" fmla="*/ 0 w 6"/>
                  <a:gd name="T23" fmla="*/ 8 h 8"/>
                  <a:gd name="T24" fmla="*/ 0 w 6"/>
                  <a:gd name="T25" fmla="*/ 6 h 8"/>
                  <a:gd name="T26" fmla="*/ 2 w 6"/>
                  <a:gd name="T27" fmla="*/ 6 h 8"/>
                  <a:gd name="T28" fmla="*/ 2 w 6"/>
                  <a:gd name="T29" fmla="*/ 6 h 8"/>
                  <a:gd name="T30" fmla="*/ 2 w 6"/>
                  <a:gd name="T31" fmla="*/ 4 h 8"/>
                  <a:gd name="T32" fmla="*/ 4 w 6"/>
                  <a:gd name="T33" fmla="*/ 4 h 8"/>
                  <a:gd name="T34" fmla="*/ 4 w 6"/>
                  <a:gd name="T35" fmla="*/ 2 h 8"/>
                  <a:gd name="T36" fmla="*/ 4 w 6"/>
                  <a:gd name="T37" fmla="*/ 2 h 8"/>
                  <a:gd name="T38" fmla="*/ 6 w 6"/>
                  <a:gd name="T39" fmla="*/ 2 h 8"/>
                  <a:gd name="T40" fmla="*/ 6 w 6"/>
                  <a:gd name="T41" fmla="*/ 0 h 8"/>
                  <a:gd name="T42" fmla="*/ 6 w 6"/>
                  <a:gd name="T43" fmla="*/ 0 h 8"/>
                  <a:gd name="T44" fmla="*/ 6 w 6"/>
                  <a:gd name="T45" fmla="*/ 0 h 8"/>
                  <a:gd name="T46" fmla="*/ 6 w 6"/>
                  <a:gd name="T47" fmla="*/ 0 h 8"/>
                  <a:gd name="T48" fmla="*/ 4 w 6"/>
                  <a:gd name="T49" fmla="*/ 2 h 8"/>
                  <a:gd name="T50" fmla="*/ 4 w 6"/>
                  <a:gd name="T51" fmla="*/ 2 h 8"/>
                  <a:gd name="T52" fmla="*/ 2 w 6"/>
                  <a:gd name="T53" fmla="*/ 4 h 8"/>
                  <a:gd name="T54" fmla="*/ 2 w 6"/>
                  <a:gd name="T55" fmla="*/ 4 h 8"/>
                  <a:gd name="T56" fmla="*/ 2 w 6"/>
                  <a:gd name="T5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8">
                    <a:moveTo>
                      <a:pt x="2" y="4"/>
                    </a:moveTo>
                    <a:lnTo>
                      <a:pt x="2" y="4"/>
                    </a:lnTo>
                    <a:lnTo>
                      <a:pt x="2" y="6"/>
                    </a:lnTo>
                    <a:lnTo>
                      <a:pt x="0" y="6"/>
                    </a:lnTo>
                    <a:lnTo>
                      <a:pt x="0" y="6"/>
                    </a:lnTo>
                    <a:lnTo>
                      <a:pt x="0" y="6"/>
                    </a:lnTo>
                    <a:lnTo>
                      <a:pt x="0" y="8"/>
                    </a:lnTo>
                    <a:lnTo>
                      <a:pt x="0" y="8"/>
                    </a:lnTo>
                    <a:lnTo>
                      <a:pt x="0" y="8"/>
                    </a:lnTo>
                    <a:lnTo>
                      <a:pt x="0" y="8"/>
                    </a:lnTo>
                    <a:lnTo>
                      <a:pt x="0" y="8"/>
                    </a:lnTo>
                    <a:lnTo>
                      <a:pt x="0" y="8"/>
                    </a:lnTo>
                    <a:lnTo>
                      <a:pt x="0" y="6"/>
                    </a:lnTo>
                    <a:lnTo>
                      <a:pt x="2" y="6"/>
                    </a:lnTo>
                    <a:lnTo>
                      <a:pt x="2" y="6"/>
                    </a:lnTo>
                    <a:lnTo>
                      <a:pt x="2" y="4"/>
                    </a:lnTo>
                    <a:lnTo>
                      <a:pt x="4" y="4"/>
                    </a:lnTo>
                    <a:lnTo>
                      <a:pt x="4" y="2"/>
                    </a:lnTo>
                    <a:lnTo>
                      <a:pt x="4" y="2"/>
                    </a:lnTo>
                    <a:lnTo>
                      <a:pt x="6" y="2"/>
                    </a:lnTo>
                    <a:lnTo>
                      <a:pt x="6" y="0"/>
                    </a:lnTo>
                    <a:lnTo>
                      <a:pt x="6" y="0"/>
                    </a:lnTo>
                    <a:lnTo>
                      <a:pt x="6" y="0"/>
                    </a:lnTo>
                    <a:lnTo>
                      <a:pt x="6" y="0"/>
                    </a:lnTo>
                    <a:lnTo>
                      <a:pt x="4" y="2"/>
                    </a:lnTo>
                    <a:lnTo>
                      <a:pt x="4" y="2"/>
                    </a:lnTo>
                    <a:lnTo>
                      <a:pt x="2" y="4"/>
                    </a:lnTo>
                    <a:lnTo>
                      <a:pt x="2" y="4"/>
                    </a:lnTo>
                    <a:lnTo>
                      <a:pt x="2"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4" name="Group 351"/>
            <p:cNvGrpSpPr>
              <a:grpSpLocks/>
            </p:cNvGrpSpPr>
            <p:nvPr/>
          </p:nvGrpSpPr>
          <p:grpSpPr bwMode="auto">
            <a:xfrm>
              <a:off x="5279" y="1821"/>
              <a:ext cx="4" cy="6"/>
              <a:chOff x="5279" y="1821"/>
              <a:chExt cx="4" cy="6"/>
            </a:xfrm>
          </p:grpSpPr>
          <p:sp>
            <p:nvSpPr>
              <p:cNvPr id="882" name="Freeform 352"/>
              <p:cNvSpPr>
                <a:spLocks/>
              </p:cNvSpPr>
              <p:nvPr/>
            </p:nvSpPr>
            <p:spPr bwMode="auto">
              <a:xfrm>
                <a:off x="5279" y="1821"/>
                <a:ext cx="4" cy="6"/>
              </a:xfrm>
              <a:custGeom>
                <a:avLst/>
                <a:gdLst>
                  <a:gd name="T0" fmla="*/ 4 w 4"/>
                  <a:gd name="T1" fmla="*/ 0 h 6"/>
                  <a:gd name="T2" fmla="*/ 4 w 4"/>
                  <a:gd name="T3" fmla="*/ 0 h 6"/>
                  <a:gd name="T4" fmla="*/ 4 w 4"/>
                  <a:gd name="T5" fmla="*/ 0 h 6"/>
                  <a:gd name="T6" fmla="*/ 4 w 4"/>
                  <a:gd name="T7" fmla="*/ 0 h 6"/>
                  <a:gd name="T8" fmla="*/ 4 w 4"/>
                  <a:gd name="T9" fmla="*/ 0 h 6"/>
                  <a:gd name="T10" fmla="*/ 4 w 4"/>
                  <a:gd name="T11" fmla="*/ 0 h 6"/>
                  <a:gd name="T12" fmla="*/ 2 w 4"/>
                  <a:gd name="T13" fmla="*/ 0 h 6"/>
                  <a:gd name="T14" fmla="*/ 2 w 4"/>
                  <a:gd name="T15" fmla="*/ 2 h 6"/>
                  <a:gd name="T16" fmla="*/ 2 w 4"/>
                  <a:gd name="T17" fmla="*/ 2 h 6"/>
                  <a:gd name="T18" fmla="*/ 2 w 4"/>
                  <a:gd name="T19" fmla="*/ 2 h 6"/>
                  <a:gd name="T20" fmla="*/ 2 w 4"/>
                  <a:gd name="T21" fmla="*/ 4 h 6"/>
                  <a:gd name="T22" fmla="*/ 0 w 4"/>
                  <a:gd name="T23" fmla="*/ 4 h 6"/>
                  <a:gd name="T24" fmla="*/ 0 w 4"/>
                  <a:gd name="T25" fmla="*/ 4 h 6"/>
                  <a:gd name="T26" fmla="*/ 0 w 4"/>
                  <a:gd name="T27" fmla="*/ 4 h 6"/>
                  <a:gd name="T28" fmla="*/ 0 w 4"/>
                  <a:gd name="T29" fmla="*/ 6 h 6"/>
                  <a:gd name="T30" fmla="*/ 0 w 4"/>
                  <a:gd name="T31" fmla="*/ 6 h 6"/>
                  <a:gd name="T32" fmla="*/ 0 w 4"/>
                  <a:gd name="T33" fmla="*/ 6 h 6"/>
                  <a:gd name="T34" fmla="*/ 0 w 4"/>
                  <a:gd name="T35" fmla="*/ 6 h 6"/>
                  <a:gd name="T36" fmla="*/ 0 w 4"/>
                  <a:gd name="T37" fmla="*/ 4 h 6"/>
                  <a:gd name="T38" fmla="*/ 0 w 4"/>
                  <a:gd name="T39" fmla="*/ 4 h 6"/>
                  <a:gd name="T40" fmla="*/ 0 w 4"/>
                  <a:gd name="T41" fmla="*/ 4 h 6"/>
                  <a:gd name="T42" fmla="*/ 2 w 4"/>
                  <a:gd name="T43" fmla="*/ 4 h 6"/>
                  <a:gd name="T44" fmla="*/ 2 w 4"/>
                  <a:gd name="T45" fmla="*/ 2 h 6"/>
                  <a:gd name="T46" fmla="*/ 2 w 4"/>
                  <a:gd name="T47" fmla="*/ 2 h 6"/>
                  <a:gd name="T48" fmla="*/ 2 w 4"/>
                  <a:gd name="T49" fmla="*/ 2 h 6"/>
                  <a:gd name="T50" fmla="*/ 4 w 4"/>
                  <a:gd name="T51" fmla="*/ 2 h 6"/>
                  <a:gd name="T52" fmla="*/ 4 w 4"/>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6">
                    <a:moveTo>
                      <a:pt x="4" y="0"/>
                    </a:moveTo>
                    <a:lnTo>
                      <a:pt x="4" y="0"/>
                    </a:lnTo>
                    <a:lnTo>
                      <a:pt x="4" y="0"/>
                    </a:lnTo>
                    <a:lnTo>
                      <a:pt x="4" y="0"/>
                    </a:lnTo>
                    <a:lnTo>
                      <a:pt x="4" y="0"/>
                    </a:lnTo>
                    <a:lnTo>
                      <a:pt x="4" y="0"/>
                    </a:lnTo>
                    <a:lnTo>
                      <a:pt x="2" y="0"/>
                    </a:lnTo>
                    <a:lnTo>
                      <a:pt x="2" y="2"/>
                    </a:lnTo>
                    <a:lnTo>
                      <a:pt x="2" y="2"/>
                    </a:lnTo>
                    <a:lnTo>
                      <a:pt x="2" y="2"/>
                    </a:lnTo>
                    <a:lnTo>
                      <a:pt x="2" y="4"/>
                    </a:lnTo>
                    <a:lnTo>
                      <a:pt x="0" y="4"/>
                    </a:lnTo>
                    <a:lnTo>
                      <a:pt x="0" y="4"/>
                    </a:lnTo>
                    <a:lnTo>
                      <a:pt x="0" y="4"/>
                    </a:lnTo>
                    <a:lnTo>
                      <a:pt x="0" y="6"/>
                    </a:lnTo>
                    <a:lnTo>
                      <a:pt x="0" y="6"/>
                    </a:lnTo>
                    <a:lnTo>
                      <a:pt x="0" y="6"/>
                    </a:lnTo>
                    <a:lnTo>
                      <a:pt x="0" y="6"/>
                    </a:lnTo>
                    <a:lnTo>
                      <a:pt x="0" y="4"/>
                    </a:lnTo>
                    <a:lnTo>
                      <a:pt x="0" y="4"/>
                    </a:lnTo>
                    <a:lnTo>
                      <a:pt x="0" y="4"/>
                    </a:lnTo>
                    <a:lnTo>
                      <a:pt x="2" y="4"/>
                    </a:lnTo>
                    <a:lnTo>
                      <a:pt x="2" y="2"/>
                    </a:lnTo>
                    <a:lnTo>
                      <a:pt x="2" y="2"/>
                    </a:lnTo>
                    <a:lnTo>
                      <a:pt x="2" y="2"/>
                    </a:lnTo>
                    <a:lnTo>
                      <a:pt x="4" y="2"/>
                    </a:lnTo>
                    <a:lnTo>
                      <a:pt x="4"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3" name="Freeform 353"/>
              <p:cNvSpPr>
                <a:spLocks/>
              </p:cNvSpPr>
              <p:nvPr/>
            </p:nvSpPr>
            <p:spPr bwMode="auto">
              <a:xfrm>
                <a:off x="5279" y="1821"/>
                <a:ext cx="4" cy="6"/>
              </a:xfrm>
              <a:custGeom>
                <a:avLst/>
                <a:gdLst>
                  <a:gd name="T0" fmla="*/ 4 w 4"/>
                  <a:gd name="T1" fmla="*/ 0 h 6"/>
                  <a:gd name="T2" fmla="*/ 4 w 4"/>
                  <a:gd name="T3" fmla="*/ 0 h 6"/>
                  <a:gd name="T4" fmla="*/ 4 w 4"/>
                  <a:gd name="T5" fmla="*/ 0 h 6"/>
                  <a:gd name="T6" fmla="*/ 4 w 4"/>
                  <a:gd name="T7" fmla="*/ 0 h 6"/>
                  <a:gd name="T8" fmla="*/ 4 w 4"/>
                  <a:gd name="T9" fmla="*/ 0 h 6"/>
                  <a:gd name="T10" fmla="*/ 4 w 4"/>
                  <a:gd name="T11" fmla="*/ 0 h 6"/>
                  <a:gd name="T12" fmla="*/ 2 w 4"/>
                  <a:gd name="T13" fmla="*/ 0 h 6"/>
                  <a:gd name="T14" fmla="*/ 2 w 4"/>
                  <a:gd name="T15" fmla="*/ 2 h 6"/>
                  <a:gd name="T16" fmla="*/ 2 w 4"/>
                  <a:gd name="T17" fmla="*/ 2 h 6"/>
                  <a:gd name="T18" fmla="*/ 2 w 4"/>
                  <a:gd name="T19" fmla="*/ 2 h 6"/>
                  <a:gd name="T20" fmla="*/ 2 w 4"/>
                  <a:gd name="T21" fmla="*/ 4 h 6"/>
                  <a:gd name="T22" fmla="*/ 0 w 4"/>
                  <a:gd name="T23" fmla="*/ 4 h 6"/>
                  <a:gd name="T24" fmla="*/ 0 w 4"/>
                  <a:gd name="T25" fmla="*/ 4 h 6"/>
                  <a:gd name="T26" fmla="*/ 0 w 4"/>
                  <a:gd name="T27" fmla="*/ 4 h 6"/>
                  <a:gd name="T28" fmla="*/ 0 w 4"/>
                  <a:gd name="T29" fmla="*/ 6 h 6"/>
                  <a:gd name="T30" fmla="*/ 0 w 4"/>
                  <a:gd name="T31" fmla="*/ 6 h 6"/>
                  <a:gd name="T32" fmla="*/ 0 w 4"/>
                  <a:gd name="T33" fmla="*/ 6 h 6"/>
                  <a:gd name="T34" fmla="*/ 0 w 4"/>
                  <a:gd name="T35" fmla="*/ 6 h 6"/>
                  <a:gd name="T36" fmla="*/ 0 w 4"/>
                  <a:gd name="T37" fmla="*/ 4 h 6"/>
                  <a:gd name="T38" fmla="*/ 0 w 4"/>
                  <a:gd name="T39" fmla="*/ 4 h 6"/>
                  <a:gd name="T40" fmla="*/ 0 w 4"/>
                  <a:gd name="T41" fmla="*/ 4 h 6"/>
                  <a:gd name="T42" fmla="*/ 2 w 4"/>
                  <a:gd name="T43" fmla="*/ 4 h 6"/>
                  <a:gd name="T44" fmla="*/ 2 w 4"/>
                  <a:gd name="T45" fmla="*/ 2 h 6"/>
                  <a:gd name="T46" fmla="*/ 2 w 4"/>
                  <a:gd name="T47" fmla="*/ 2 h 6"/>
                  <a:gd name="T48" fmla="*/ 2 w 4"/>
                  <a:gd name="T49" fmla="*/ 2 h 6"/>
                  <a:gd name="T50" fmla="*/ 4 w 4"/>
                  <a:gd name="T51" fmla="*/ 2 h 6"/>
                  <a:gd name="T52" fmla="*/ 4 w 4"/>
                  <a:gd name="T5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6">
                    <a:moveTo>
                      <a:pt x="4" y="0"/>
                    </a:moveTo>
                    <a:lnTo>
                      <a:pt x="4" y="0"/>
                    </a:lnTo>
                    <a:lnTo>
                      <a:pt x="4" y="0"/>
                    </a:lnTo>
                    <a:lnTo>
                      <a:pt x="4" y="0"/>
                    </a:lnTo>
                    <a:lnTo>
                      <a:pt x="4" y="0"/>
                    </a:lnTo>
                    <a:lnTo>
                      <a:pt x="4" y="0"/>
                    </a:lnTo>
                    <a:lnTo>
                      <a:pt x="2" y="0"/>
                    </a:lnTo>
                    <a:lnTo>
                      <a:pt x="2" y="2"/>
                    </a:lnTo>
                    <a:lnTo>
                      <a:pt x="2" y="2"/>
                    </a:lnTo>
                    <a:lnTo>
                      <a:pt x="2" y="2"/>
                    </a:lnTo>
                    <a:lnTo>
                      <a:pt x="2" y="4"/>
                    </a:lnTo>
                    <a:lnTo>
                      <a:pt x="0" y="4"/>
                    </a:lnTo>
                    <a:lnTo>
                      <a:pt x="0" y="4"/>
                    </a:lnTo>
                    <a:lnTo>
                      <a:pt x="0" y="4"/>
                    </a:lnTo>
                    <a:lnTo>
                      <a:pt x="0" y="6"/>
                    </a:lnTo>
                    <a:lnTo>
                      <a:pt x="0" y="6"/>
                    </a:lnTo>
                    <a:lnTo>
                      <a:pt x="0" y="6"/>
                    </a:lnTo>
                    <a:lnTo>
                      <a:pt x="0" y="6"/>
                    </a:lnTo>
                    <a:lnTo>
                      <a:pt x="0" y="4"/>
                    </a:lnTo>
                    <a:lnTo>
                      <a:pt x="0" y="4"/>
                    </a:lnTo>
                    <a:lnTo>
                      <a:pt x="0" y="4"/>
                    </a:lnTo>
                    <a:lnTo>
                      <a:pt x="2" y="4"/>
                    </a:lnTo>
                    <a:lnTo>
                      <a:pt x="2" y="2"/>
                    </a:lnTo>
                    <a:lnTo>
                      <a:pt x="2" y="2"/>
                    </a:lnTo>
                    <a:lnTo>
                      <a:pt x="2" y="2"/>
                    </a:lnTo>
                    <a:lnTo>
                      <a:pt x="4" y="2"/>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5" name="Group 354"/>
            <p:cNvGrpSpPr>
              <a:grpSpLocks/>
            </p:cNvGrpSpPr>
            <p:nvPr/>
          </p:nvGrpSpPr>
          <p:grpSpPr bwMode="auto">
            <a:xfrm>
              <a:off x="5279" y="1821"/>
              <a:ext cx="4" cy="6"/>
              <a:chOff x="5279" y="1821"/>
              <a:chExt cx="4" cy="6"/>
            </a:xfrm>
          </p:grpSpPr>
          <p:sp>
            <p:nvSpPr>
              <p:cNvPr id="880" name="Freeform 355"/>
              <p:cNvSpPr>
                <a:spLocks/>
              </p:cNvSpPr>
              <p:nvPr/>
            </p:nvSpPr>
            <p:spPr bwMode="auto">
              <a:xfrm>
                <a:off x="5279" y="1821"/>
                <a:ext cx="4" cy="6"/>
              </a:xfrm>
              <a:custGeom>
                <a:avLst/>
                <a:gdLst>
                  <a:gd name="T0" fmla="*/ 2 w 4"/>
                  <a:gd name="T1" fmla="*/ 2 h 6"/>
                  <a:gd name="T2" fmla="*/ 2 w 4"/>
                  <a:gd name="T3" fmla="*/ 2 h 6"/>
                  <a:gd name="T4" fmla="*/ 2 w 4"/>
                  <a:gd name="T5" fmla="*/ 2 h 6"/>
                  <a:gd name="T6" fmla="*/ 2 w 4"/>
                  <a:gd name="T7" fmla="*/ 0 h 6"/>
                  <a:gd name="T8" fmla="*/ 4 w 4"/>
                  <a:gd name="T9" fmla="*/ 0 h 6"/>
                  <a:gd name="T10" fmla="*/ 4 w 4"/>
                  <a:gd name="T11" fmla="*/ 0 h 6"/>
                  <a:gd name="T12" fmla="*/ 4 w 4"/>
                  <a:gd name="T13" fmla="*/ 0 h 6"/>
                  <a:gd name="T14" fmla="*/ 4 w 4"/>
                  <a:gd name="T15" fmla="*/ 0 h 6"/>
                  <a:gd name="T16" fmla="*/ 2 w 4"/>
                  <a:gd name="T17" fmla="*/ 0 h 6"/>
                  <a:gd name="T18" fmla="*/ 2 w 4"/>
                  <a:gd name="T19" fmla="*/ 0 h 6"/>
                  <a:gd name="T20" fmla="*/ 2 w 4"/>
                  <a:gd name="T21" fmla="*/ 0 h 6"/>
                  <a:gd name="T22" fmla="*/ 2 w 4"/>
                  <a:gd name="T23" fmla="*/ 2 h 6"/>
                  <a:gd name="T24" fmla="*/ 0 w 4"/>
                  <a:gd name="T25" fmla="*/ 2 h 6"/>
                  <a:gd name="T26" fmla="*/ 0 w 4"/>
                  <a:gd name="T27" fmla="*/ 2 h 6"/>
                  <a:gd name="T28" fmla="*/ 0 w 4"/>
                  <a:gd name="T29" fmla="*/ 2 h 6"/>
                  <a:gd name="T30" fmla="*/ 0 w 4"/>
                  <a:gd name="T31" fmla="*/ 4 h 6"/>
                  <a:gd name="T32" fmla="*/ 0 w 4"/>
                  <a:gd name="T33" fmla="*/ 4 h 6"/>
                  <a:gd name="T34" fmla="*/ 0 w 4"/>
                  <a:gd name="T35" fmla="*/ 4 h 6"/>
                  <a:gd name="T36" fmla="*/ 0 w 4"/>
                  <a:gd name="T37" fmla="*/ 6 h 6"/>
                  <a:gd name="T38" fmla="*/ 0 w 4"/>
                  <a:gd name="T39" fmla="*/ 6 h 6"/>
                  <a:gd name="T40" fmla="*/ 0 w 4"/>
                  <a:gd name="T41" fmla="*/ 4 h 6"/>
                  <a:gd name="T42" fmla="*/ 0 w 4"/>
                  <a:gd name="T43" fmla="*/ 4 h 6"/>
                  <a:gd name="T44" fmla="*/ 0 w 4"/>
                  <a:gd name="T45" fmla="*/ 2 h 6"/>
                  <a:gd name="T46" fmla="*/ 2 w 4"/>
                  <a:gd name="T47" fmla="*/ 2 h 6"/>
                  <a:gd name="T48" fmla="*/ 2 w 4"/>
                  <a:gd name="T4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6">
                    <a:moveTo>
                      <a:pt x="2" y="2"/>
                    </a:moveTo>
                    <a:lnTo>
                      <a:pt x="2" y="2"/>
                    </a:lnTo>
                    <a:lnTo>
                      <a:pt x="2" y="2"/>
                    </a:lnTo>
                    <a:lnTo>
                      <a:pt x="2" y="0"/>
                    </a:lnTo>
                    <a:lnTo>
                      <a:pt x="4" y="0"/>
                    </a:lnTo>
                    <a:lnTo>
                      <a:pt x="4" y="0"/>
                    </a:lnTo>
                    <a:lnTo>
                      <a:pt x="4" y="0"/>
                    </a:lnTo>
                    <a:lnTo>
                      <a:pt x="4" y="0"/>
                    </a:lnTo>
                    <a:lnTo>
                      <a:pt x="2" y="0"/>
                    </a:lnTo>
                    <a:lnTo>
                      <a:pt x="2" y="0"/>
                    </a:lnTo>
                    <a:lnTo>
                      <a:pt x="2" y="0"/>
                    </a:lnTo>
                    <a:lnTo>
                      <a:pt x="2" y="2"/>
                    </a:lnTo>
                    <a:lnTo>
                      <a:pt x="0" y="2"/>
                    </a:lnTo>
                    <a:lnTo>
                      <a:pt x="0" y="2"/>
                    </a:lnTo>
                    <a:lnTo>
                      <a:pt x="0" y="2"/>
                    </a:lnTo>
                    <a:lnTo>
                      <a:pt x="0" y="4"/>
                    </a:lnTo>
                    <a:lnTo>
                      <a:pt x="0" y="4"/>
                    </a:lnTo>
                    <a:lnTo>
                      <a:pt x="0" y="4"/>
                    </a:lnTo>
                    <a:lnTo>
                      <a:pt x="0" y="6"/>
                    </a:lnTo>
                    <a:lnTo>
                      <a:pt x="0" y="6"/>
                    </a:lnTo>
                    <a:lnTo>
                      <a:pt x="0" y="4"/>
                    </a:lnTo>
                    <a:lnTo>
                      <a:pt x="0" y="4"/>
                    </a:lnTo>
                    <a:lnTo>
                      <a:pt x="0" y="2"/>
                    </a:lnTo>
                    <a:lnTo>
                      <a:pt x="2" y="2"/>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81" name="Freeform 356"/>
              <p:cNvSpPr>
                <a:spLocks/>
              </p:cNvSpPr>
              <p:nvPr/>
            </p:nvSpPr>
            <p:spPr bwMode="auto">
              <a:xfrm>
                <a:off x="5279" y="1821"/>
                <a:ext cx="4" cy="6"/>
              </a:xfrm>
              <a:custGeom>
                <a:avLst/>
                <a:gdLst>
                  <a:gd name="T0" fmla="*/ 2 w 4"/>
                  <a:gd name="T1" fmla="*/ 2 h 6"/>
                  <a:gd name="T2" fmla="*/ 2 w 4"/>
                  <a:gd name="T3" fmla="*/ 2 h 6"/>
                  <a:gd name="T4" fmla="*/ 2 w 4"/>
                  <a:gd name="T5" fmla="*/ 2 h 6"/>
                  <a:gd name="T6" fmla="*/ 2 w 4"/>
                  <a:gd name="T7" fmla="*/ 0 h 6"/>
                  <a:gd name="T8" fmla="*/ 4 w 4"/>
                  <a:gd name="T9" fmla="*/ 0 h 6"/>
                  <a:gd name="T10" fmla="*/ 4 w 4"/>
                  <a:gd name="T11" fmla="*/ 0 h 6"/>
                  <a:gd name="T12" fmla="*/ 4 w 4"/>
                  <a:gd name="T13" fmla="*/ 0 h 6"/>
                  <a:gd name="T14" fmla="*/ 4 w 4"/>
                  <a:gd name="T15" fmla="*/ 0 h 6"/>
                  <a:gd name="T16" fmla="*/ 2 w 4"/>
                  <a:gd name="T17" fmla="*/ 0 h 6"/>
                  <a:gd name="T18" fmla="*/ 2 w 4"/>
                  <a:gd name="T19" fmla="*/ 0 h 6"/>
                  <a:gd name="T20" fmla="*/ 2 w 4"/>
                  <a:gd name="T21" fmla="*/ 0 h 6"/>
                  <a:gd name="T22" fmla="*/ 2 w 4"/>
                  <a:gd name="T23" fmla="*/ 2 h 6"/>
                  <a:gd name="T24" fmla="*/ 0 w 4"/>
                  <a:gd name="T25" fmla="*/ 2 h 6"/>
                  <a:gd name="T26" fmla="*/ 0 w 4"/>
                  <a:gd name="T27" fmla="*/ 2 h 6"/>
                  <a:gd name="T28" fmla="*/ 0 w 4"/>
                  <a:gd name="T29" fmla="*/ 2 h 6"/>
                  <a:gd name="T30" fmla="*/ 0 w 4"/>
                  <a:gd name="T31" fmla="*/ 4 h 6"/>
                  <a:gd name="T32" fmla="*/ 0 w 4"/>
                  <a:gd name="T33" fmla="*/ 4 h 6"/>
                  <a:gd name="T34" fmla="*/ 0 w 4"/>
                  <a:gd name="T35" fmla="*/ 4 h 6"/>
                  <a:gd name="T36" fmla="*/ 0 w 4"/>
                  <a:gd name="T37" fmla="*/ 6 h 6"/>
                  <a:gd name="T38" fmla="*/ 0 w 4"/>
                  <a:gd name="T39" fmla="*/ 6 h 6"/>
                  <a:gd name="T40" fmla="*/ 0 w 4"/>
                  <a:gd name="T41" fmla="*/ 4 h 6"/>
                  <a:gd name="T42" fmla="*/ 0 w 4"/>
                  <a:gd name="T43" fmla="*/ 4 h 6"/>
                  <a:gd name="T44" fmla="*/ 0 w 4"/>
                  <a:gd name="T45" fmla="*/ 2 h 6"/>
                  <a:gd name="T46" fmla="*/ 2 w 4"/>
                  <a:gd name="T47" fmla="*/ 2 h 6"/>
                  <a:gd name="T48" fmla="*/ 2 w 4"/>
                  <a:gd name="T4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6">
                    <a:moveTo>
                      <a:pt x="2" y="2"/>
                    </a:moveTo>
                    <a:lnTo>
                      <a:pt x="2" y="2"/>
                    </a:lnTo>
                    <a:lnTo>
                      <a:pt x="2" y="2"/>
                    </a:lnTo>
                    <a:lnTo>
                      <a:pt x="2" y="0"/>
                    </a:lnTo>
                    <a:lnTo>
                      <a:pt x="4" y="0"/>
                    </a:lnTo>
                    <a:lnTo>
                      <a:pt x="4" y="0"/>
                    </a:lnTo>
                    <a:lnTo>
                      <a:pt x="4" y="0"/>
                    </a:lnTo>
                    <a:lnTo>
                      <a:pt x="4" y="0"/>
                    </a:lnTo>
                    <a:lnTo>
                      <a:pt x="2" y="0"/>
                    </a:lnTo>
                    <a:lnTo>
                      <a:pt x="2" y="0"/>
                    </a:lnTo>
                    <a:lnTo>
                      <a:pt x="2" y="0"/>
                    </a:lnTo>
                    <a:lnTo>
                      <a:pt x="2" y="2"/>
                    </a:lnTo>
                    <a:lnTo>
                      <a:pt x="0" y="2"/>
                    </a:lnTo>
                    <a:lnTo>
                      <a:pt x="0" y="2"/>
                    </a:lnTo>
                    <a:lnTo>
                      <a:pt x="0" y="2"/>
                    </a:lnTo>
                    <a:lnTo>
                      <a:pt x="0" y="4"/>
                    </a:lnTo>
                    <a:lnTo>
                      <a:pt x="0" y="4"/>
                    </a:lnTo>
                    <a:lnTo>
                      <a:pt x="0" y="4"/>
                    </a:lnTo>
                    <a:lnTo>
                      <a:pt x="0" y="6"/>
                    </a:lnTo>
                    <a:lnTo>
                      <a:pt x="0" y="6"/>
                    </a:lnTo>
                    <a:lnTo>
                      <a:pt x="0" y="4"/>
                    </a:lnTo>
                    <a:lnTo>
                      <a:pt x="0" y="4"/>
                    </a:lnTo>
                    <a:lnTo>
                      <a:pt x="0" y="2"/>
                    </a:lnTo>
                    <a:lnTo>
                      <a:pt x="2" y="2"/>
                    </a:lnTo>
                    <a:lnTo>
                      <a:pt x="2"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6" name="Group 357"/>
            <p:cNvGrpSpPr>
              <a:grpSpLocks/>
            </p:cNvGrpSpPr>
            <p:nvPr/>
          </p:nvGrpSpPr>
          <p:grpSpPr bwMode="auto">
            <a:xfrm>
              <a:off x="5275" y="1821"/>
              <a:ext cx="6" cy="6"/>
              <a:chOff x="5275" y="1821"/>
              <a:chExt cx="6" cy="6"/>
            </a:xfrm>
          </p:grpSpPr>
          <p:sp>
            <p:nvSpPr>
              <p:cNvPr id="878" name="Freeform 358"/>
              <p:cNvSpPr>
                <a:spLocks/>
              </p:cNvSpPr>
              <p:nvPr/>
            </p:nvSpPr>
            <p:spPr bwMode="auto">
              <a:xfrm>
                <a:off x="5275" y="1821"/>
                <a:ext cx="6" cy="6"/>
              </a:xfrm>
              <a:custGeom>
                <a:avLst/>
                <a:gdLst>
                  <a:gd name="T0" fmla="*/ 2 w 6"/>
                  <a:gd name="T1" fmla="*/ 2 h 6"/>
                  <a:gd name="T2" fmla="*/ 2 w 6"/>
                  <a:gd name="T3" fmla="*/ 2 h 6"/>
                  <a:gd name="T4" fmla="*/ 2 w 6"/>
                  <a:gd name="T5" fmla="*/ 2 h 6"/>
                  <a:gd name="T6" fmla="*/ 2 w 6"/>
                  <a:gd name="T7" fmla="*/ 4 h 6"/>
                  <a:gd name="T8" fmla="*/ 0 w 6"/>
                  <a:gd name="T9" fmla="*/ 4 h 6"/>
                  <a:gd name="T10" fmla="*/ 0 w 6"/>
                  <a:gd name="T11" fmla="*/ 6 h 6"/>
                  <a:gd name="T12" fmla="*/ 0 w 6"/>
                  <a:gd name="T13" fmla="*/ 6 h 6"/>
                  <a:gd name="T14" fmla="*/ 0 w 6"/>
                  <a:gd name="T15" fmla="*/ 4 h 6"/>
                  <a:gd name="T16" fmla="*/ 2 w 6"/>
                  <a:gd name="T17" fmla="*/ 4 h 6"/>
                  <a:gd name="T18" fmla="*/ 2 w 6"/>
                  <a:gd name="T19" fmla="*/ 4 h 6"/>
                  <a:gd name="T20" fmla="*/ 2 w 6"/>
                  <a:gd name="T21" fmla="*/ 4 h 6"/>
                  <a:gd name="T22" fmla="*/ 2 w 6"/>
                  <a:gd name="T23" fmla="*/ 2 h 6"/>
                  <a:gd name="T24" fmla="*/ 4 w 6"/>
                  <a:gd name="T25" fmla="*/ 2 h 6"/>
                  <a:gd name="T26" fmla="*/ 4 w 6"/>
                  <a:gd name="T27" fmla="*/ 2 h 6"/>
                  <a:gd name="T28" fmla="*/ 4 w 6"/>
                  <a:gd name="T29" fmla="*/ 2 h 6"/>
                  <a:gd name="T30" fmla="*/ 4 w 6"/>
                  <a:gd name="T31" fmla="*/ 0 h 6"/>
                  <a:gd name="T32" fmla="*/ 6 w 6"/>
                  <a:gd name="T33" fmla="*/ 0 h 6"/>
                  <a:gd name="T34" fmla="*/ 6 w 6"/>
                  <a:gd name="T35" fmla="*/ 0 h 6"/>
                  <a:gd name="T36" fmla="*/ 6 w 6"/>
                  <a:gd name="T37" fmla="*/ 0 h 6"/>
                  <a:gd name="T38" fmla="*/ 6 w 6"/>
                  <a:gd name="T39" fmla="*/ 0 h 6"/>
                  <a:gd name="T40" fmla="*/ 6 w 6"/>
                  <a:gd name="T41" fmla="*/ 0 h 6"/>
                  <a:gd name="T42" fmla="*/ 4 w 6"/>
                  <a:gd name="T43" fmla="*/ 0 h 6"/>
                  <a:gd name="T44" fmla="*/ 4 w 6"/>
                  <a:gd name="T45" fmla="*/ 0 h 6"/>
                  <a:gd name="T46" fmla="*/ 4 w 6"/>
                  <a:gd name="T47" fmla="*/ 2 h 6"/>
                  <a:gd name="T48" fmla="*/ 2 w 6"/>
                  <a:gd name="T49" fmla="*/ 2 h 6"/>
                  <a:gd name="T50" fmla="*/ 4 w 6"/>
                  <a:gd name="T51" fmla="*/ 2 h 6"/>
                  <a:gd name="T52" fmla="*/ 2 w 6"/>
                  <a:gd name="T5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6">
                    <a:moveTo>
                      <a:pt x="2" y="2"/>
                    </a:moveTo>
                    <a:lnTo>
                      <a:pt x="2" y="2"/>
                    </a:lnTo>
                    <a:lnTo>
                      <a:pt x="2" y="2"/>
                    </a:lnTo>
                    <a:lnTo>
                      <a:pt x="2" y="4"/>
                    </a:lnTo>
                    <a:lnTo>
                      <a:pt x="0" y="4"/>
                    </a:lnTo>
                    <a:lnTo>
                      <a:pt x="0" y="6"/>
                    </a:lnTo>
                    <a:lnTo>
                      <a:pt x="0" y="6"/>
                    </a:lnTo>
                    <a:lnTo>
                      <a:pt x="0" y="4"/>
                    </a:lnTo>
                    <a:lnTo>
                      <a:pt x="2" y="4"/>
                    </a:lnTo>
                    <a:lnTo>
                      <a:pt x="2" y="4"/>
                    </a:lnTo>
                    <a:lnTo>
                      <a:pt x="2" y="4"/>
                    </a:lnTo>
                    <a:lnTo>
                      <a:pt x="2" y="2"/>
                    </a:lnTo>
                    <a:lnTo>
                      <a:pt x="4" y="2"/>
                    </a:lnTo>
                    <a:lnTo>
                      <a:pt x="4" y="2"/>
                    </a:lnTo>
                    <a:lnTo>
                      <a:pt x="4" y="2"/>
                    </a:lnTo>
                    <a:lnTo>
                      <a:pt x="4" y="0"/>
                    </a:lnTo>
                    <a:lnTo>
                      <a:pt x="6" y="0"/>
                    </a:lnTo>
                    <a:lnTo>
                      <a:pt x="6" y="0"/>
                    </a:lnTo>
                    <a:lnTo>
                      <a:pt x="6" y="0"/>
                    </a:lnTo>
                    <a:lnTo>
                      <a:pt x="6" y="0"/>
                    </a:lnTo>
                    <a:lnTo>
                      <a:pt x="6" y="0"/>
                    </a:lnTo>
                    <a:lnTo>
                      <a:pt x="4" y="0"/>
                    </a:lnTo>
                    <a:lnTo>
                      <a:pt x="4" y="0"/>
                    </a:lnTo>
                    <a:lnTo>
                      <a:pt x="4" y="2"/>
                    </a:lnTo>
                    <a:lnTo>
                      <a:pt x="2" y="2"/>
                    </a:lnTo>
                    <a:lnTo>
                      <a:pt x="4" y="2"/>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9" name="Freeform 359"/>
              <p:cNvSpPr>
                <a:spLocks/>
              </p:cNvSpPr>
              <p:nvPr/>
            </p:nvSpPr>
            <p:spPr bwMode="auto">
              <a:xfrm>
                <a:off x="5275" y="1821"/>
                <a:ext cx="6" cy="6"/>
              </a:xfrm>
              <a:custGeom>
                <a:avLst/>
                <a:gdLst>
                  <a:gd name="T0" fmla="*/ 2 w 6"/>
                  <a:gd name="T1" fmla="*/ 2 h 6"/>
                  <a:gd name="T2" fmla="*/ 2 w 6"/>
                  <a:gd name="T3" fmla="*/ 2 h 6"/>
                  <a:gd name="T4" fmla="*/ 2 w 6"/>
                  <a:gd name="T5" fmla="*/ 2 h 6"/>
                  <a:gd name="T6" fmla="*/ 2 w 6"/>
                  <a:gd name="T7" fmla="*/ 4 h 6"/>
                  <a:gd name="T8" fmla="*/ 0 w 6"/>
                  <a:gd name="T9" fmla="*/ 4 h 6"/>
                  <a:gd name="T10" fmla="*/ 0 w 6"/>
                  <a:gd name="T11" fmla="*/ 6 h 6"/>
                  <a:gd name="T12" fmla="*/ 0 w 6"/>
                  <a:gd name="T13" fmla="*/ 6 h 6"/>
                  <a:gd name="T14" fmla="*/ 0 w 6"/>
                  <a:gd name="T15" fmla="*/ 4 h 6"/>
                  <a:gd name="T16" fmla="*/ 2 w 6"/>
                  <a:gd name="T17" fmla="*/ 4 h 6"/>
                  <a:gd name="T18" fmla="*/ 2 w 6"/>
                  <a:gd name="T19" fmla="*/ 4 h 6"/>
                  <a:gd name="T20" fmla="*/ 2 w 6"/>
                  <a:gd name="T21" fmla="*/ 4 h 6"/>
                  <a:gd name="T22" fmla="*/ 2 w 6"/>
                  <a:gd name="T23" fmla="*/ 2 h 6"/>
                  <a:gd name="T24" fmla="*/ 4 w 6"/>
                  <a:gd name="T25" fmla="*/ 2 h 6"/>
                  <a:gd name="T26" fmla="*/ 4 w 6"/>
                  <a:gd name="T27" fmla="*/ 2 h 6"/>
                  <a:gd name="T28" fmla="*/ 4 w 6"/>
                  <a:gd name="T29" fmla="*/ 2 h 6"/>
                  <a:gd name="T30" fmla="*/ 4 w 6"/>
                  <a:gd name="T31" fmla="*/ 0 h 6"/>
                  <a:gd name="T32" fmla="*/ 6 w 6"/>
                  <a:gd name="T33" fmla="*/ 0 h 6"/>
                  <a:gd name="T34" fmla="*/ 6 w 6"/>
                  <a:gd name="T35" fmla="*/ 0 h 6"/>
                  <a:gd name="T36" fmla="*/ 6 w 6"/>
                  <a:gd name="T37" fmla="*/ 0 h 6"/>
                  <a:gd name="T38" fmla="*/ 6 w 6"/>
                  <a:gd name="T39" fmla="*/ 0 h 6"/>
                  <a:gd name="T40" fmla="*/ 6 w 6"/>
                  <a:gd name="T41" fmla="*/ 0 h 6"/>
                  <a:gd name="T42" fmla="*/ 4 w 6"/>
                  <a:gd name="T43" fmla="*/ 0 h 6"/>
                  <a:gd name="T44" fmla="*/ 4 w 6"/>
                  <a:gd name="T45" fmla="*/ 0 h 6"/>
                  <a:gd name="T46" fmla="*/ 4 w 6"/>
                  <a:gd name="T47" fmla="*/ 2 h 6"/>
                  <a:gd name="T48" fmla="*/ 2 w 6"/>
                  <a:gd name="T49" fmla="*/ 2 h 6"/>
                  <a:gd name="T50" fmla="*/ 4 w 6"/>
                  <a:gd name="T51" fmla="*/ 2 h 6"/>
                  <a:gd name="T52" fmla="*/ 2 w 6"/>
                  <a:gd name="T5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6">
                    <a:moveTo>
                      <a:pt x="2" y="2"/>
                    </a:moveTo>
                    <a:lnTo>
                      <a:pt x="2" y="2"/>
                    </a:lnTo>
                    <a:lnTo>
                      <a:pt x="2" y="2"/>
                    </a:lnTo>
                    <a:lnTo>
                      <a:pt x="2" y="4"/>
                    </a:lnTo>
                    <a:lnTo>
                      <a:pt x="0" y="4"/>
                    </a:lnTo>
                    <a:lnTo>
                      <a:pt x="0" y="6"/>
                    </a:lnTo>
                    <a:lnTo>
                      <a:pt x="0" y="6"/>
                    </a:lnTo>
                    <a:lnTo>
                      <a:pt x="0" y="4"/>
                    </a:lnTo>
                    <a:lnTo>
                      <a:pt x="2" y="4"/>
                    </a:lnTo>
                    <a:lnTo>
                      <a:pt x="2" y="4"/>
                    </a:lnTo>
                    <a:lnTo>
                      <a:pt x="2" y="4"/>
                    </a:lnTo>
                    <a:lnTo>
                      <a:pt x="2" y="2"/>
                    </a:lnTo>
                    <a:lnTo>
                      <a:pt x="4" y="2"/>
                    </a:lnTo>
                    <a:lnTo>
                      <a:pt x="4" y="2"/>
                    </a:lnTo>
                    <a:lnTo>
                      <a:pt x="4" y="2"/>
                    </a:lnTo>
                    <a:lnTo>
                      <a:pt x="4" y="0"/>
                    </a:lnTo>
                    <a:lnTo>
                      <a:pt x="6" y="0"/>
                    </a:lnTo>
                    <a:lnTo>
                      <a:pt x="6" y="0"/>
                    </a:lnTo>
                    <a:lnTo>
                      <a:pt x="6" y="0"/>
                    </a:lnTo>
                    <a:lnTo>
                      <a:pt x="6" y="0"/>
                    </a:lnTo>
                    <a:lnTo>
                      <a:pt x="6" y="0"/>
                    </a:lnTo>
                    <a:lnTo>
                      <a:pt x="4" y="0"/>
                    </a:lnTo>
                    <a:lnTo>
                      <a:pt x="4" y="0"/>
                    </a:lnTo>
                    <a:lnTo>
                      <a:pt x="4" y="2"/>
                    </a:lnTo>
                    <a:lnTo>
                      <a:pt x="2" y="2"/>
                    </a:lnTo>
                    <a:lnTo>
                      <a:pt x="4" y="2"/>
                    </a:lnTo>
                    <a:lnTo>
                      <a:pt x="2"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7" name="Group 360"/>
            <p:cNvGrpSpPr>
              <a:grpSpLocks/>
            </p:cNvGrpSpPr>
            <p:nvPr/>
          </p:nvGrpSpPr>
          <p:grpSpPr bwMode="auto">
            <a:xfrm>
              <a:off x="5281" y="1825"/>
              <a:ext cx="6" cy="6"/>
              <a:chOff x="5281" y="1825"/>
              <a:chExt cx="6" cy="6"/>
            </a:xfrm>
          </p:grpSpPr>
          <p:sp>
            <p:nvSpPr>
              <p:cNvPr id="876" name="Freeform 361"/>
              <p:cNvSpPr>
                <a:spLocks/>
              </p:cNvSpPr>
              <p:nvPr/>
            </p:nvSpPr>
            <p:spPr bwMode="auto">
              <a:xfrm>
                <a:off x="5281" y="1825"/>
                <a:ext cx="6" cy="6"/>
              </a:xfrm>
              <a:custGeom>
                <a:avLst/>
                <a:gdLst>
                  <a:gd name="T0" fmla="*/ 4 w 6"/>
                  <a:gd name="T1" fmla="*/ 0 h 6"/>
                  <a:gd name="T2" fmla="*/ 4 w 6"/>
                  <a:gd name="T3" fmla="*/ 0 h 6"/>
                  <a:gd name="T4" fmla="*/ 6 w 6"/>
                  <a:gd name="T5" fmla="*/ 0 h 6"/>
                  <a:gd name="T6" fmla="*/ 6 w 6"/>
                  <a:gd name="T7" fmla="*/ 0 h 6"/>
                  <a:gd name="T8" fmla="*/ 4 w 6"/>
                  <a:gd name="T9" fmla="*/ 0 h 6"/>
                  <a:gd name="T10" fmla="*/ 4 w 6"/>
                  <a:gd name="T11" fmla="*/ 0 h 6"/>
                  <a:gd name="T12" fmla="*/ 4 w 6"/>
                  <a:gd name="T13" fmla="*/ 0 h 6"/>
                  <a:gd name="T14" fmla="*/ 4 w 6"/>
                  <a:gd name="T15" fmla="*/ 0 h 6"/>
                  <a:gd name="T16" fmla="*/ 2 w 6"/>
                  <a:gd name="T17" fmla="*/ 0 h 6"/>
                  <a:gd name="T18" fmla="*/ 2 w 6"/>
                  <a:gd name="T19" fmla="*/ 2 h 6"/>
                  <a:gd name="T20" fmla="*/ 2 w 6"/>
                  <a:gd name="T21" fmla="*/ 2 h 6"/>
                  <a:gd name="T22" fmla="*/ 2 w 6"/>
                  <a:gd name="T23" fmla="*/ 2 h 6"/>
                  <a:gd name="T24" fmla="*/ 0 w 6"/>
                  <a:gd name="T25" fmla="*/ 2 h 6"/>
                  <a:gd name="T26" fmla="*/ 0 w 6"/>
                  <a:gd name="T27" fmla="*/ 4 h 6"/>
                  <a:gd name="T28" fmla="*/ 0 w 6"/>
                  <a:gd name="T29" fmla="*/ 2 h 6"/>
                  <a:gd name="T30" fmla="*/ 0 w 6"/>
                  <a:gd name="T31" fmla="*/ 4 h 6"/>
                  <a:gd name="T32" fmla="*/ 0 w 6"/>
                  <a:gd name="T33" fmla="*/ 4 h 6"/>
                  <a:gd name="T34" fmla="*/ 0 w 6"/>
                  <a:gd name="T35" fmla="*/ 4 h 6"/>
                  <a:gd name="T36" fmla="*/ 0 w 6"/>
                  <a:gd name="T37" fmla="*/ 6 h 6"/>
                  <a:gd name="T38" fmla="*/ 0 w 6"/>
                  <a:gd name="T39" fmla="*/ 6 h 6"/>
                  <a:gd name="T40" fmla="*/ 0 w 6"/>
                  <a:gd name="T41" fmla="*/ 6 h 6"/>
                  <a:gd name="T42" fmla="*/ 0 w 6"/>
                  <a:gd name="T43" fmla="*/ 4 h 6"/>
                  <a:gd name="T44" fmla="*/ 0 w 6"/>
                  <a:gd name="T45" fmla="*/ 4 h 6"/>
                  <a:gd name="T46" fmla="*/ 0 w 6"/>
                  <a:gd name="T47" fmla="*/ 4 h 6"/>
                  <a:gd name="T48" fmla="*/ 2 w 6"/>
                  <a:gd name="T49" fmla="*/ 4 h 6"/>
                  <a:gd name="T50" fmla="*/ 2 w 6"/>
                  <a:gd name="T51" fmla="*/ 2 h 6"/>
                  <a:gd name="T52" fmla="*/ 2 w 6"/>
                  <a:gd name="T53" fmla="*/ 2 h 6"/>
                  <a:gd name="T54" fmla="*/ 2 w 6"/>
                  <a:gd name="T55" fmla="*/ 2 h 6"/>
                  <a:gd name="T56" fmla="*/ 4 w 6"/>
                  <a:gd name="T57" fmla="*/ 2 h 6"/>
                  <a:gd name="T58" fmla="*/ 4 w 6"/>
                  <a:gd name="T59" fmla="*/ 0 h 6"/>
                  <a:gd name="T60" fmla="*/ 4 w 6"/>
                  <a:gd name="T61" fmla="*/ 0 h 6"/>
                  <a:gd name="T62" fmla="*/ 4 w 6"/>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6">
                    <a:moveTo>
                      <a:pt x="4" y="0"/>
                    </a:moveTo>
                    <a:lnTo>
                      <a:pt x="4" y="0"/>
                    </a:lnTo>
                    <a:lnTo>
                      <a:pt x="6" y="0"/>
                    </a:lnTo>
                    <a:lnTo>
                      <a:pt x="6" y="0"/>
                    </a:lnTo>
                    <a:lnTo>
                      <a:pt x="4" y="0"/>
                    </a:lnTo>
                    <a:lnTo>
                      <a:pt x="4" y="0"/>
                    </a:lnTo>
                    <a:lnTo>
                      <a:pt x="4" y="0"/>
                    </a:lnTo>
                    <a:lnTo>
                      <a:pt x="4" y="0"/>
                    </a:lnTo>
                    <a:lnTo>
                      <a:pt x="2" y="0"/>
                    </a:lnTo>
                    <a:lnTo>
                      <a:pt x="2" y="2"/>
                    </a:lnTo>
                    <a:lnTo>
                      <a:pt x="2" y="2"/>
                    </a:lnTo>
                    <a:lnTo>
                      <a:pt x="2" y="2"/>
                    </a:lnTo>
                    <a:lnTo>
                      <a:pt x="0" y="2"/>
                    </a:lnTo>
                    <a:lnTo>
                      <a:pt x="0" y="4"/>
                    </a:lnTo>
                    <a:lnTo>
                      <a:pt x="0" y="2"/>
                    </a:lnTo>
                    <a:lnTo>
                      <a:pt x="0" y="4"/>
                    </a:lnTo>
                    <a:lnTo>
                      <a:pt x="0" y="4"/>
                    </a:lnTo>
                    <a:lnTo>
                      <a:pt x="0" y="4"/>
                    </a:lnTo>
                    <a:lnTo>
                      <a:pt x="0" y="6"/>
                    </a:lnTo>
                    <a:lnTo>
                      <a:pt x="0" y="6"/>
                    </a:lnTo>
                    <a:lnTo>
                      <a:pt x="0" y="6"/>
                    </a:lnTo>
                    <a:lnTo>
                      <a:pt x="0" y="4"/>
                    </a:lnTo>
                    <a:lnTo>
                      <a:pt x="0" y="4"/>
                    </a:lnTo>
                    <a:lnTo>
                      <a:pt x="0" y="4"/>
                    </a:lnTo>
                    <a:lnTo>
                      <a:pt x="2" y="4"/>
                    </a:lnTo>
                    <a:lnTo>
                      <a:pt x="2" y="2"/>
                    </a:lnTo>
                    <a:lnTo>
                      <a:pt x="2" y="2"/>
                    </a:lnTo>
                    <a:lnTo>
                      <a:pt x="2" y="2"/>
                    </a:lnTo>
                    <a:lnTo>
                      <a:pt x="4" y="2"/>
                    </a:lnTo>
                    <a:lnTo>
                      <a:pt x="4" y="0"/>
                    </a:lnTo>
                    <a:lnTo>
                      <a:pt x="4" y="0"/>
                    </a:lnTo>
                    <a:lnTo>
                      <a:pt x="4" y="0"/>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7" name="Freeform 362"/>
              <p:cNvSpPr>
                <a:spLocks/>
              </p:cNvSpPr>
              <p:nvPr/>
            </p:nvSpPr>
            <p:spPr bwMode="auto">
              <a:xfrm>
                <a:off x="5281" y="1825"/>
                <a:ext cx="6" cy="6"/>
              </a:xfrm>
              <a:custGeom>
                <a:avLst/>
                <a:gdLst>
                  <a:gd name="T0" fmla="*/ 4 w 6"/>
                  <a:gd name="T1" fmla="*/ 0 h 6"/>
                  <a:gd name="T2" fmla="*/ 4 w 6"/>
                  <a:gd name="T3" fmla="*/ 0 h 6"/>
                  <a:gd name="T4" fmla="*/ 6 w 6"/>
                  <a:gd name="T5" fmla="*/ 0 h 6"/>
                  <a:gd name="T6" fmla="*/ 6 w 6"/>
                  <a:gd name="T7" fmla="*/ 0 h 6"/>
                  <a:gd name="T8" fmla="*/ 4 w 6"/>
                  <a:gd name="T9" fmla="*/ 0 h 6"/>
                  <a:gd name="T10" fmla="*/ 4 w 6"/>
                  <a:gd name="T11" fmla="*/ 0 h 6"/>
                  <a:gd name="T12" fmla="*/ 4 w 6"/>
                  <a:gd name="T13" fmla="*/ 0 h 6"/>
                  <a:gd name="T14" fmla="*/ 4 w 6"/>
                  <a:gd name="T15" fmla="*/ 0 h 6"/>
                  <a:gd name="T16" fmla="*/ 2 w 6"/>
                  <a:gd name="T17" fmla="*/ 0 h 6"/>
                  <a:gd name="T18" fmla="*/ 2 w 6"/>
                  <a:gd name="T19" fmla="*/ 2 h 6"/>
                  <a:gd name="T20" fmla="*/ 2 w 6"/>
                  <a:gd name="T21" fmla="*/ 2 h 6"/>
                  <a:gd name="T22" fmla="*/ 2 w 6"/>
                  <a:gd name="T23" fmla="*/ 2 h 6"/>
                  <a:gd name="T24" fmla="*/ 0 w 6"/>
                  <a:gd name="T25" fmla="*/ 2 h 6"/>
                  <a:gd name="T26" fmla="*/ 0 w 6"/>
                  <a:gd name="T27" fmla="*/ 4 h 6"/>
                  <a:gd name="T28" fmla="*/ 0 w 6"/>
                  <a:gd name="T29" fmla="*/ 2 h 6"/>
                  <a:gd name="T30" fmla="*/ 0 w 6"/>
                  <a:gd name="T31" fmla="*/ 4 h 6"/>
                  <a:gd name="T32" fmla="*/ 0 w 6"/>
                  <a:gd name="T33" fmla="*/ 4 h 6"/>
                  <a:gd name="T34" fmla="*/ 0 w 6"/>
                  <a:gd name="T35" fmla="*/ 4 h 6"/>
                  <a:gd name="T36" fmla="*/ 0 w 6"/>
                  <a:gd name="T37" fmla="*/ 6 h 6"/>
                  <a:gd name="T38" fmla="*/ 0 w 6"/>
                  <a:gd name="T39" fmla="*/ 6 h 6"/>
                  <a:gd name="T40" fmla="*/ 0 w 6"/>
                  <a:gd name="T41" fmla="*/ 6 h 6"/>
                  <a:gd name="T42" fmla="*/ 0 w 6"/>
                  <a:gd name="T43" fmla="*/ 4 h 6"/>
                  <a:gd name="T44" fmla="*/ 0 w 6"/>
                  <a:gd name="T45" fmla="*/ 4 h 6"/>
                  <a:gd name="T46" fmla="*/ 0 w 6"/>
                  <a:gd name="T47" fmla="*/ 4 h 6"/>
                  <a:gd name="T48" fmla="*/ 2 w 6"/>
                  <a:gd name="T49" fmla="*/ 4 h 6"/>
                  <a:gd name="T50" fmla="*/ 2 w 6"/>
                  <a:gd name="T51" fmla="*/ 2 h 6"/>
                  <a:gd name="T52" fmla="*/ 2 w 6"/>
                  <a:gd name="T53" fmla="*/ 2 h 6"/>
                  <a:gd name="T54" fmla="*/ 2 w 6"/>
                  <a:gd name="T55" fmla="*/ 2 h 6"/>
                  <a:gd name="T56" fmla="*/ 4 w 6"/>
                  <a:gd name="T57" fmla="*/ 2 h 6"/>
                  <a:gd name="T58" fmla="*/ 4 w 6"/>
                  <a:gd name="T59" fmla="*/ 0 h 6"/>
                  <a:gd name="T60" fmla="*/ 4 w 6"/>
                  <a:gd name="T61" fmla="*/ 0 h 6"/>
                  <a:gd name="T62" fmla="*/ 4 w 6"/>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6">
                    <a:moveTo>
                      <a:pt x="4" y="0"/>
                    </a:moveTo>
                    <a:lnTo>
                      <a:pt x="4" y="0"/>
                    </a:lnTo>
                    <a:lnTo>
                      <a:pt x="6" y="0"/>
                    </a:lnTo>
                    <a:lnTo>
                      <a:pt x="6" y="0"/>
                    </a:lnTo>
                    <a:lnTo>
                      <a:pt x="4" y="0"/>
                    </a:lnTo>
                    <a:lnTo>
                      <a:pt x="4" y="0"/>
                    </a:lnTo>
                    <a:lnTo>
                      <a:pt x="4" y="0"/>
                    </a:lnTo>
                    <a:lnTo>
                      <a:pt x="4" y="0"/>
                    </a:lnTo>
                    <a:lnTo>
                      <a:pt x="2" y="0"/>
                    </a:lnTo>
                    <a:lnTo>
                      <a:pt x="2" y="2"/>
                    </a:lnTo>
                    <a:lnTo>
                      <a:pt x="2" y="2"/>
                    </a:lnTo>
                    <a:lnTo>
                      <a:pt x="2" y="2"/>
                    </a:lnTo>
                    <a:lnTo>
                      <a:pt x="0" y="2"/>
                    </a:lnTo>
                    <a:lnTo>
                      <a:pt x="0" y="4"/>
                    </a:lnTo>
                    <a:lnTo>
                      <a:pt x="0" y="2"/>
                    </a:lnTo>
                    <a:lnTo>
                      <a:pt x="0" y="4"/>
                    </a:lnTo>
                    <a:lnTo>
                      <a:pt x="0" y="4"/>
                    </a:lnTo>
                    <a:lnTo>
                      <a:pt x="0" y="4"/>
                    </a:lnTo>
                    <a:lnTo>
                      <a:pt x="0" y="6"/>
                    </a:lnTo>
                    <a:lnTo>
                      <a:pt x="0" y="6"/>
                    </a:lnTo>
                    <a:lnTo>
                      <a:pt x="0" y="6"/>
                    </a:lnTo>
                    <a:lnTo>
                      <a:pt x="0" y="4"/>
                    </a:lnTo>
                    <a:lnTo>
                      <a:pt x="0" y="4"/>
                    </a:lnTo>
                    <a:lnTo>
                      <a:pt x="0" y="4"/>
                    </a:lnTo>
                    <a:lnTo>
                      <a:pt x="2" y="4"/>
                    </a:lnTo>
                    <a:lnTo>
                      <a:pt x="2" y="2"/>
                    </a:lnTo>
                    <a:lnTo>
                      <a:pt x="2" y="2"/>
                    </a:lnTo>
                    <a:lnTo>
                      <a:pt x="2" y="2"/>
                    </a:lnTo>
                    <a:lnTo>
                      <a:pt x="4" y="2"/>
                    </a:lnTo>
                    <a:lnTo>
                      <a:pt x="4" y="0"/>
                    </a:lnTo>
                    <a:lnTo>
                      <a:pt x="4" y="0"/>
                    </a:lnTo>
                    <a:lnTo>
                      <a:pt x="4"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8" name="Group 363"/>
            <p:cNvGrpSpPr>
              <a:grpSpLocks/>
            </p:cNvGrpSpPr>
            <p:nvPr/>
          </p:nvGrpSpPr>
          <p:grpSpPr bwMode="auto">
            <a:xfrm>
              <a:off x="5279" y="1823"/>
              <a:ext cx="6" cy="8"/>
              <a:chOff x="5279" y="1823"/>
              <a:chExt cx="6" cy="8"/>
            </a:xfrm>
          </p:grpSpPr>
          <p:sp>
            <p:nvSpPr>
              <p:cNvPr id="874" name="Freeform 364"/>
              <p:cNvSpPr>
                <a:spLocks/>
              </p:cNvSpPr>
              <p:nvPr/>
            </p:nvSpPr>
            <p:spPr bwMode="auto">
              <a:xfrm>
                <a:off x="5279" y="1823"/>
                <a:ext cx="6" cy="8"/>
              </a:xfrm>
              <a:custGeom>
                <a:avLst/>
                <a:gdLst>
                  <a:gd name="T0" fmla="*/ 4 w 6"/>
                  <a:gd name="T1" fmla="*/ 2 h 8"/>
                  <a:gd name="T2" fmla="*/ 4 w 6"/>
                  <a:gd name="T3" fmla="*/ 2 h 8"/>
                  <a:gd name="T4" fmla="*/ 6 w 6"/>
                  <a:gd name="T5" fmla="*/ 2 h 8"/>
                  <a:gd name="T6" fmla="*/ 6 w 6"/>
                  <a:gd name="T7" fmla="*/ 2 h 8"/>
                  <a:gd name="T8" fmla="*/ 6 w 6"/>
                  <a:gd name="T9" fmla="*/ 0 h 8"/>
                  <a:gd name="T10" fmla="*/ 6 w 6"/>
                  <a:gd name="T11" fmla="*/ 0 h 8"/>
                  <a:gd name="T12" fmla="*/ 6 w 6"/>
                  <a:gd name="T13" fmla="*/ 0 h 8"/>
                  <a:gd name="T14" fmla="*/ 6 w 6"/>
                  <a:gd name="T15" fmla="*/ 0 h 8"/>
                  <a:gd name="T16" fmla="*/ 4 w 6"/>
                  <a:gd name="T17" fmla="*/ 0 h 8"/>
                  <a:gd name="T18" fmla="*/ 4 w 6"/>
                  <a:gd name="T19" fmla="*/ 2 h 8"/>
                  <a:gd name="T20" fmla="*/ 4 w 6"/>
                  <a:gd name="T21" fmla="*/ 2 h 8"/>
                  <a:gd name="T22" fmla="*/ 4 w 6"/>
                  <a:gd name="T23" fmla="*/ 2 h 8"/>
                  <a:gd name="T24" fmla="*/ 2 w 6"/>
                  <a:gd name="T25" fmla="*/ 2 h 8"/>
                  <a:gd name="T26" fmla="*/ 2 w 6"/>
                  <a:gd name="T27" fmla="*/ 4 h 8"/>
                  <a:gd name="T28" fmla="*/ 2 w 6"/>
                  <a:gd name="T29" fmla="*/ 4 h 8"/>
                  <a:gd name="T30" fmla="*/ 2 w 6"/>
                  <a:gd name="T31" fmla="*/ 4 h 8"/>
                  <a:gd name="T32" fmla="*/ 0 w 6"/>
                  <a:gd name="T33" fmla="*/ 4 h 8"/>
                  <a:gd name="T34" fmla="*/ 0 w 6"/>
                  <a:gd name="T35" fmla="*/ 6 h 8"/>
                  <a:gd name="T36" fmla="*/ 0 w 6"/>
                  <a:gd name="T37" fmla="*/ 6 h 8"/>
                  <a:gd name="T38" fmla="*/ 0 w 6"/>
                  <a:gd name="T39" fmla="*/ 6 h 8"/>
                  <a:gd name="T40" fmla="*/ 0 w 6"/>
                  <a:gd name="T41" fmla="*/ 8 h 8"/>
                  <a:gd name="T42" fmla="*/ 0 w 6"/>
                  <a:gd name="T43" fmla="*/ 8 h 8"/>
                  <a:gd name="T44" fmla="*/ 0 w 6"/>
                  <a:gd name="T45" fmla="*/ 8 h 8"/>
                  <a:gd name="T46" fmla="*/ 0 w 6"/>
                  <a:gd name="T47" fmla="*/ 8 h 8"/>
                  <a:gd name="T48" fmla="*/ 0 w 6"/>
                  <a:gd name="T49" fmla="*/ 6 h 8"/>
                  <a:gd name="T50" fmla="*/ 0 w 6"/>
                  <a:gd name="T51" fmla="*/ 6 h 8"/>
                  <a:gd name="T52" fmla="*/ 2 w 6"/>
                  <a:gd name="T53" fmla="*/ 6 h 8"/>
                  <a:gd name="T54" fmla="*/ 2 w 6"/>
                  <a:gd name="T55" fmla="*/ 4 h 8"/>
                  <a:gd name="T56" fmla="*/ 2 w 6"/>
                  <a:gd name="T57" fmla="*/ 4 h 8"/>
                  <a:gd name="T58" fmla="*/ 2 w 6"/>
                  <a:gd name="T59" fmla="*/ 4 h 8"/>
                  <a:gd name="T60" fmla="*/ 4 w 6"/>
                  <a:gd name="T61" fmla="*/ 4 h 8"/>
                  <a:gd name="T62" fmla="*/ 4 w 6"/>
                  <a:gd name="T6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8">
                    <a:moveTo>
                      <a:pt x="4" y="2"/>
                    </a:moveTo>
                    <a:lnTo>
                      <a:pt x="4" y="2"/>
                    </a:lnTo>
                    <a:lnTo>
                      <a:pt x="6" y="2"/>
                    </a:lnTo>
                    <a:lnTo>
                      <a:pt x="6" y="2"/>
                    </a:lnTo>
                    <a:lnTo>
                      <a:pt x="6" y="0"/>
                    </a:lnTo>
                    <a:lnTo>
                      <a:pt x="6" y="0"/>
                    </a:lnTo>
                    <a:lnTo>
                      <a:pt x="6" y="0"/>
                    </a:lnTo>
                    <a:lnTo>
                      <a:pt x="6" y="0"/>
                    </a:lnTo>
                    <a:lnTo>
                      <a:pt x="4" y="0"/>
                    </a:lnTo>
                    <a:lnTo>
                      <a:pt x="4" y="2"/>
                    </a:lnTo>
                    <a:lnTo>
                      <a:pt x="4" y="2"/>
                    </a:lnTo>
                    <a:lnTo>
                      <a:pt x="4" y="2"/>
                    </a:lnTo>
                    <a:lnTo>
                      <a:pt x="2" y="2"/>
                    </a:lnTo>
                    <a:lnTo>
                      <a:pt x="2" y="4"/>
                    </a:lnTo>
                    <a:lnTo>
                      <a:pt x="2" y="4"/>
                    </a:lnTo>
                    <a:lnTo>
                      <a:pt x="2" y="4"/>
                    </a:lnTo>
                    <a:lnTo>
                      <a:pt x="0" y="4"/>
                    </a:lnTo>
                    <a:lnTo>
                      <a:pt x="0" y="6"/>
                    </a:lnTo>
                    <a:lnTo>
                      <a:pt x="0" y="6"/>
                    </a:lnTo>
                    <a:lnTo>
                      <a:pt x="0" y="6"/>
                    </a:lnTo>
                    <a:lnTo>
                      <a:pt x="0" y="8"/>
                    </a:lnTo>
                    <a:lnTo>
                      <a:pt x="0" y="8"/>
                    </a:lnTo>
                    <a:lnTo>
                      <a:pt x="0" y="8"/>
                    </a:lnTo>
                    <a:lnTo>
                      <a:pt x="0" y="8"/>
                    </a:lnTo>
                    <a:lnTo>
                      <a:pt x="0" y="6"/>
                    </a:lnTo>
                    <a:lnTo>
                      <a:pt x="0" y="6"/>
                    </a:lnTo>
                    <a:lnTo>
                      <a:pt x="2" y="6"/>
                    </a:lnTo>
                    <a:lnTo>
                      <a:pt x="2" y="4"/>
                    </a:lnTo>
                    <a:lnTo>
                      <a:pt x="2" y="4"/>
                    </a:lnTo>
                    <a:lnTo>
                      <a:pt x="2" y="4"/>
                    </a:lnTo>
                    <a:lnTo>
                      <a:pt x="4" y="4"/>
                    </a:lnTo>
                    <a:lnTo>
                      <a:pt x="4"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5" name="Freeform 365"/>
              <p:cNvSpPr>
                <a:spLocks/>
              </p:cNvSpPr>
              <p:nvPr/>
            </p:nvSpPr>
            <p:spPr bwMode="auto">
              <a:xfrm>
                <a:off x="5279" y="1823"/>
                <a:ext cx="6" cy="8"/>
              </a:xfrm>
              <a:custGeom>
                <a:avLst/>
                <a:gdLst>
                  <a:gd name="T0" fmla="*/ 4 w 6"/>
                  <a:gd name="T1" fmla="*/ 2 h 8"/>
                  <a:gd name="T2" fmla="*/ 4 w 6"/>
                  <a:gd name="T3" fmla="*/ 2 h 8"/>
                  <a:gd name="T4" fmla="*/ 6 w 6"/>
                  <a:gd name="T5" fmla="*/ 2 h 8"/>
                  <a:gd name="T6" fmla="*/ 6 w 6"/>
                  <a:gd name="T7" fmla="*/ 2 h 8"/>
                  <a:gd name="T8" fmla="*/ 6 w 6"/>
                  <a:gd name="T9" fmla="*/ 0 h 8"/>
                  <a:gd name="T10" fmla="*/ 6 w 6"/>
                  <a:gd name="T11" fmla="*/ 0 h 8"/>
                  <a:gd name="T12" fmla="*/ 6 w 6"/>
                  <a:gd name="T13" fmla="*/ 0 h 8"/>
                  <a:gd name="T14" fmla="*/ 6 w 6"/>
                  <a:gd name="T15" fmla="*/ 0 h 8"/>
                  <a:gd name="T16" fmla="*/ 4 w 6"/>
                  <a:gd name="T17" fmla="*/ 0 h 8"/>
                  <a:gd name="T18" fmla="*/ 4 w 6"/>
                  <a:gd name="T19" fmla="*/ 2 h 8"/>
                  <a:gd name="T20" fmla="*/ 4 w 6"/>
                  <a:gd name="T21" fmla="*/ 2 h 8"/>
                  <a:gd name="T22" fmla="*/ 4 w 6"/>
                  <a:gd name="T23" fmla="*/ 2 h 8"/>
                  <a:gd name="T24" fmla="*/ 2 w 6"/>
                  <a:gd name="T25" fmla="*/ 2 h 8"/>
                  <a:gd name="T26" fmla="*/ 2 w 6"/>
                  <a:gd name="T27" fmla="*/ 4 h 8"/>
                  <a:gd name="T28" fmla="*/ 2 w 6"/>
                  <a:gd name="T29" fmla="*/ 4 h 8"/>
                  <a:gd name="T30" fmla="*/ 2 w 6"/>
                  <a:gd name="T31" fmla="*/ 4 h 8"/>
                  <a:gd name="T32" fmla="*/ 0 w 6"/>
                  <a:gd name="T33" fmla="*/ 4 h 8"/>
                  <a:gd name="T34" fmla="*/ 0 w 6"/>
                  <a:gd name="T35" fmla="*/ 6 h 8"/>
                  <a:gd name="T36" fmla="*/ 0 w 6"/>
                  <a:gd name="T37" fmla="*/ 6 h 8"/>
                  <a:gd name="T38" fmla="*/ 0 w 6"/>
                  <a:gd name="T39" fmla="*/ 6 h 8"/>
                  <a:gd name="T40" fmla="*/ 0 w 6"/>
                  <a:gd name="T41" fmla="*/ 8 h 8"/>
                  <a:gd name="T42" fmla="*/ 0 w 6"/>
                  <a:gd name="T43" fmla="*/ 8 h 8"/>
                  <a:gd name="T44" fmla="*/ 0 w 6"/>
                  <a:gd name="T45" fmla="*/ 8 h 8"/>
                  <a:gd name="T46" fmla="*/ 0 w 6"/>
                  <a:gd name="T47" fmla="*/ 8 h 8"/>
                  <a:gd name="T48" fmla="*/ 0 w 6"/>
                  <a:gd name="T49" fmla="*/ 6 h 8"/>
                  <a:gd name="T50" fmla="*/ 0 w 6"/>
                  <a:gd name="T51" fmla="*/ 6 h 8"/>
                  <a:gd name="T52" fmla="*/ 2 w 6"/>
                  <a:gd name="T53" fmla="*/ 6 h 8"/>
                  <a:gd name="T54" fmla="*/ 2 w 6"/>
                  <a:gd name="T55" fmla="*/ 4 h 8"/>
                  <a:gd name="T56" fmla="*/ 2 w 6"/>
                  <a:gd name="T57" fmla="*/ 4 h 8"/>
                  <a:gd name="T58" fmla="*/ 2 w 6"/>
                  <a:gd name="T59" fmla="*/ 4 h 8"/>
                  <a:gd name="T60" fmla="*/ 4 w 6"/>
                  <a:gd name="T61" fmla="*/ 4 h 8"/>
                  <a:gd name="T62" fmla="*/ 4 w 6"/>
                  <a:gd name="T6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8">
                    <a:moveTo>
                      <a:pt x="4" y="2"/>
                    </a:moveTo>
                    <a:lnTo>
                      <a:pt x="4" y="2"/>
                    </a:lnTo>
                    <a:lnTo>
                      <a:pt x="6" y="2"/>
                    </a:lnTo>
                    <a:lnTo>
                      <a:pt x="6" y="2"/>
                    </a:lnTo>
                    <a:lnTo>
                      <a:pt x="6" y="0"/>
                    </a:lnTo>
                    <a:lnTo>
                      <a:pt x="6" y="0"/>
                    </a:lnTo>
                    <a:lnTo>
                      <a:pt x="6" y="0"/>
                    </a:lnTo>
                    <a:lnTo>
                      <a:pt x="6" y="0"/>
                    </a:lnTo>
                    <a:lnTo>
                      <a:pt x="4" y="0"/>
                    </a:lnTo>
                    <a:lnTo>
                      <a:pt x="4" y="2"/>
                    </a:lnTo>
                    <a:lnTo>
                      <a:pt x="4" y="2"/>
                    </a:lnTo>
                    <a:lnTo>
                      <a:pt x="4" y="2"/>
                    </a:lnTo>
                    <a:lnTo>
                      <a:pt x="2" y="2"/>
                    </a:lnTo>
                    <a:lnTo>
                      <a:pt x="2" y="4"/>
                    </a:lnTo>
                    <a:lnTo>
                      <a:pt x="2" y="4"/>
                    </a:lnTo>
                    <a:lnTo>
                      <a:pt x="2" y="4"/>
                    </a:lnTo>
                    <a:lnTo>
                      <a:pt x="0" y="4"/>
                    </a:lnTo>
                    <a:lnTo>
                      <a:pt x="0" y="6"/>
                    </a:lnTo>
                    <a:lnTo>
                      <a:pt x="0" y="6"/>
                    </a:lnTo>
                    <a:lnTo>
                      <a:pt x="0" y="6"/>
                    </a:lnTo>
                    <a:lnTo>
                      <a:pt x="0" y="8"/>
                    </a:lnTo>
                    <a:lnTo>
                      <a:pt x="0" y="8"/>
                    </a:lnTo>
                    <a:lnTo>
                      <a:pt x="0" y="8"/>
                    </a:lnTo>
                    <a:lnTo>
                      <a:pt x="0" y="8"/>
                    </a:lnTo>
                    <a:lnTo>
                      <a:pt x="0" y="6"/>
                    </a:lnTo>
                    <a:lnTo>
                      <a:pt x="0" y="6"/>
                    </a:lnTo>
                    <a:lnTo>
                      <a:pt x="2" y="6"/>
                    </a:lnTo>
                    <a:lnTo>
                      <a:pt x="2" y="4"/>
                    </a:lnTo>
                    <a:lnTo>
                      <a:pt x="2" y="4"/>
                    </a:lnTo>
                    <a:lnTo>
                      <a:pt x="2" y="4"/>
                    </a:lnTo>
                    <a:lnTo>
                      <a:pt x="4" y="4"/>
                    </a:lnTo>
                    <a:lnTo>
                      <a:pt x="4"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59" name="Group 366"/>
            <p:cNvGrpSpPr>
              <a:grpSpLocks/>
            </p:cNvGrpSpPr>
            <p:nvPr/>
          </p:nvGrpSpPr>
          <p:grpSpPr bwMode="auto">
            <a:xfrm>
              <a:off x="5279" y="1823"/>
              <a:ext cx="4" cy="6"/>
              <a:chOff x="5279" y="1823"/>
              <a:chExt cx="4" cy="6"/>
            </a:xfrm>
          </p:grpSpPr>
          <p:sp>
            <p:nvSpPr>
              <p:cNvPr id="872" name="Freeform 367"/>
              <p:cNvSpPr>
                <a:spLocks/>
              </p:cNvSpPr>
              <p:nvPr/>
            </p:nvSpPr>
            <p:spPr bwMode="auto">
              <a:xfrm>
                <a:off x="5279" y="1823"/>
                <a:ext cx="4" cy="6"/>
              </a:xfrm>
              <a:custGeom>
                <a:avLst/>
                <a:gdLst>
                  <a:gd name="T0" fmla="*/ 2 w 4"/>
                  <a:gd name="T1" fmla="*/ 4 h 6"/>
                  <a:gd name="T2" fmla="*/ 0 w 4"/>
                  <a:gd name="T3" fmla="*/ 4 h 6"/>
                  <a:gd name="T4" fmla="*/ 0 w 4"/>
                  <a:gd name="T5" fmla="*/ 4 h 6"/>
                  <a:gd name="T6" fmla="*/ 0 w 4"/>
                  <a:gd name="T7" fmla="*/ 4 h 6"/>
                  <a:gd name="T8" fmla="*/ 0 w 4"/>
                  <a:gd name="T9" fmla="*/ 6 h 6"/>
                  <a:gd name="T10" fmla="*/ 0 w 4"/>
                  <a:gd name="T11" fmla="*/ 6 h 6"/>
                  <a:gd name="T12" fmla="*/ 0 w 4"/>
                  <a:gd name="T13" fmla="*/ 6 h 6"/>
                  <a:gd name="T14" fmla="*/ 0 w 4"/>
                  <a:gd name="T15" fmla="*/ 6 h 6"/>
                  <a:gd name="T16" fmla="*/ 0 w 4"/>
                  <a:gd name="T17" fmla="*/ 6 h 6"/>
                  <a:gd name="T18" fmla="*/ 0 w 4"/>
                  <a:gd name="T19" fmla="*/ 6 h 6"/>
                  <a:gd name="T20" fmla="*/ 0 w 4"/>
                  <a:gd name="T21" fmla="*/ 4 h 6"/>
                  <a:gd name="T22" fmla="*/ 2 w 4"/>
                  <a:gd name="T23" fmla="*/ 4 h 6"/>
                  <a:gd name="T24" fmla="*/ 2 w 4"/>
                  <a:gd name="T25" fmla="*/ 4 h 6"/>
                  <a:gd name="T26" fmla="*/ 2 w 4"/>
                  <a:gd name="T27" fmla="*/ 2 h 6"/>
                  <a:gd name="T28" fmla="*/ 2 w 4"/>
                  <a:gd name="T29" fmla="*/ 2 h 6"/>
                  <a:gd name="T30" fmla="*/ 4 w 4"/>
                  <a:gd name="T31" fmla="*/ 2 h 6"/>
                  <a:gd name="T32" fmla="*/ 4 w 4"/>
                  <a:gd name="T33" fmla="*/ 0 h 6"/>
                  <a:gd name="T34" fmla="*/ 4 w 4"/>
                  <a:gd name="T35" fmla="*/ 0 h 6"/>
                  <a:gd name="T36" fmla="*/ 4 w 4"/>
                  <a:gd name="T37" fmla="*/ 0 h 6"/>
                  <a:gd name="T38" fmla="*/ 4 w 4"/>
                  <a:gd name="T39" fmla="*/ 0 h 6"/>
                  <a:gd name="T40" fmla="*/ 4 w 4"/>
                  <a:gd name="T41" fmla="*/ 0 h 6"/>
                  <a:gd name="T42" fmla="*/ 2 w 4"/>
                  <a:gd name="T43" fmla="*/ 2 h 6"/>
                  <a:gd name="T44" fmla="*/ 2 w 4"/>
                  <a:gd name="T45" fmla="*/ 2 h 6"/>
                  <a:gd name="T46" fmla="*/ 2 w 4"/>
                  <a:gd name="T4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6">
                    <a:moveTo>
                      <a:pt x="2" y="4"/>
                    </a:moveTo>
                    <a:lnTo>
                      <a:pt x="0" y="4"/>
                    </a:lnTo>
                    <a:lnTo>
                      <a:pt x="0" y="4"/>
                    </a:lnTo>
                    <a:lnTo>
                      <a:pt x="0" y="4"/>
                    </a:lnTo>
                    <a:lnTo>
                      <a:pt x="0" y="6"/>
                    </a:lnTo>
                    <a:lnTo>
                      <a:pt x="0" y="6"/>
                    </a:lnTo>
                    <a:lnTo>
                      <a:pt x="0" y="6"/>
                    </a:lnTo>
                    <a:lnTo>
                      <a:pt x="0" y="6"/>
                    </a:lnTo>
                    <a:lnTo>
                      <a:pt x="0" y="6"/>
                    </a:lnTo>
                    <a:lnTo>
                      <a:pt x="0" y="6"/>
                    </a:lnTo>
                    <a:lnTo>
                      <a:pt x="0" y="4"/>
                    </a:lnTo>
                    <a:lnTo>
                      <a:pt x="2" y="4"/>
                    </a:lnTo>
                    <a:lnTo>
                      <a:pt x="2" y="4"/>
                    </a:lnTo>
                    <a:lnTo>
                      <a:pt x="2" y="2"/>
                    </a:lnTo>
                    <a:lnTo>
                      <a:pt x="2" y="2"/>
                    </a:lnTo>
                    <a:lnTo>
                      <a:pt x="4" y="2"/>
                    </a:lnTo>
                    <a:lnTo>
                      <a:pt x="4" y="0"/>
                    </a:lnTo>
                    <a:lnTo>
                      <a:pt x="4" y="0"/>
                    </a:lnTo>
                    <a:lnTo>
                      <a:pt x="4" y="0"/>
                    </a:lnTo>
                    <a:lnTo>
                      <a:pt x="4" y="0"/>
                    </a:lnTo>
                    <a:lnTo>
                      <a:pt x="4" y="0"/>
                    </a:lnTo>
                    <a:lnTo>
                      <a:pt x="2" y="2"/>
                    </a:lnTo>
                    <a:lnTo>
                      <a:pt x="2" y="2"/>
                    </a:lnTo>
                    <a:lnTo>
                      <a:pt x="2" y="4"/>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3" name="Freeform 368"/>
              <p:cNvSpPr>
                <a:spLocks/>
              </p:cNvSpPr>
              <p:nvPr/>
            </p:nvSpPr>
            <p:spPr bwMode="auto">
              <a:xfrm>
                <a:off x="5279" y="1823"/>
                <a:ext cx="4" cy="6"/>
              </a:xfrm>
              <a:custGeom>
                <a:avLst/>
                <a:gdLst>
                  <a:gd name="T0" fmla="*/ 2 w 4"/>
                  <a:gd name="T1" fmla="*/ 4 h 6"/>
                  <a:gd name="T2" fmla="*/ 0 w 4"/>
                  <a:gd name="T3" fmla="*/ 4 h 6"/>
                  <a:gd name="T4" fmla="*/ 0 w 4"/>
                  <a:gd name="T5" fmla="*/ 4 h 6"/>
                  <a:gd name="T6" fmla="*/ 0 w 4"/>
                  <a:gd name="T7" fmla="*/ 4 h 6"/>
                  <a:gd name="T8" fmla="*/ 0 w 4"/>
                  <a:gd name="T9" fmla="*/ 6 h 6"/>
                  <a:gd name="T10" fmla="*/ 0 w 4"/>
                  <a:gd name="T11" fmla="*/ 6 h 6"/>
                  <a:gd name="T12" fmla="*/ 0 w 4"/>
                  <a:gd name="T13" fmla="*/ 6 h 6"/>
                  <a:gd name="T14" fmla="*/ 0 w 4"/>
                  <a:gd name="T15" fmla="*/ 6 h 6"/>
                  <a:gd name="T16" fmla="*/ 0 w 4"/>
                  <a:gd name="T17" fmla="*/ 6 h 6"/>
                  <a:gd name="T18" fmla="*/ 0 w 4"/>
                  <a:gd name="T19" fmla="*/ 6 h 6"/>
                  <a:gd name="T20" fmla="*/ 0 w 4"/>
                  <a:gd name="T21" fmla="*/ 4 h 6"/>
                  <a:gd name="T22" fmla="*/ 2 w 4"/>
                  <a:gd name="T23" fmla="*/ 4 h 6"/>
                  <a:gd name="T24" fmla="*/ 2 w 4"/>
                  <a:gd name="T25" fmla="*/ 4 h 6"/>
                  <a:gd name="T26" fmla="*/ 2 w 4"/>
                  <a:gd name="T27" fmla="*/ 2 h 6"/>
                  <a:gd name="T28" fmla="*/ 2 w 4"/>
                  <a:gd name="T29" fmla="*/ 2 h 6"/>
                  <a:gd name="T30" fmla="*/ 4 w 4"/>
                  <a:gd name="T31" fmla="*/ 2 h 6"/>
                  <a:gd name="T32" fmla="*/ 4 w 4"/>
                  <a:gd name="T33" fmla="*/ 0 h 6"/>
                  <a:gd name="T34" fmla="*/ 4 w 4"/>
                  <a:gd name="T35" fmla="*/ 0 h 6"/>
                  <a:gd name="T36" fmla="*/ 4 w 4"/>
                  <a:gd name="T37" fmla="*/ 0 h 6"/>
                  <a:gd name="T38" fmla="*/ 4 w 4"/>
                  <a:gd name="T39" fmla="*/ 0 h 6"/>
                  <a:gd name="T40" fmla="*/ 4 w 4"/>
                  <a:gd name="T41" fmla="*/ 0 h 6"/>
                  <a:gd name="T42" fmla="*/ 2 w 4"/>
                  <a:gd name="T43" fmla="*/ 2 h 6"/>
                  <a:gd name="T44" fmla="*/ 2 w 4"/>
                  <a:gd name="T45" fmla="*/ 2 h 6"/>
                  <a:gd name="T46" fmla="*/ 2 w 4"/>
                  <a:gd name="T4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6">
                    <a:moveTo>
                      <a:pt x="2" y="4"/>
                    </a:moveTo>
                    <a:lnTo>
                      <a:pt x="0" y="4"/>
                    </a:lnTo>
                    <a:lnTo>
                      <a:pt x="0" y="4"/>
                    </a:lnTo>
                    <a:lnTo>
                      <a:pt x="0" y="4"/>
                    </a:lnTo>
                    <a:lnTo>
                      <a:pt x="0" y="6"/>
                    </a:lnTo>
                    <a:lnTo>
                      <a:pt x="0" y="6"/>
                    </a:lnTo>
                    <a:lnTo>
                      <a:pt x="0" y="6"/>
                    </a:lnTo>
                    <a:lnTo>
                      <a:pt x="0" y="6"/>
                    </a:lnTo>
                    <a:lnTo>
                      <a:pt x="0" y="6"/>
                    </a:lnTo>
                    <a:lnTo>
                      <a:pt x="0" y="6"/>
                    </a:lnTo>
                    <a:lnTo>
                      <a:pt x="0" y="4"/>
                    </a:lnTo>
                    <a:lnTo>
                      <a:pt x="2" y="4"/>
                    </a:lnTo>
                    <a:lnTo>
                      <a:pt x="2" y="4"/>
                    </a:lnTo>
                    <a:lnTo>
                      <a:pt x="2" y="2"/>
                    </a:lnTo>
                    <a:lnTo>
                      <a:pt x="2" y="2"/>
                    </a:lnTo>
                    <a:lnTo>
                      <a:pt x="4" y="2"/>
                    </a:lnTo>
                    <a:lnTo>
                      <a:pt x="4" y="0"/>
                    </a:lnTo>
                    <a:lnTo>
                      <a:pt x="4" y="0"/>
                    </a:lnTo>
                    <a:lnTo>
                      <a:pt x="4" y="0"/>
                    </a:lnTo>
                    <a:lnTo>
                      <a:pt x="4" y="0"/>
                    </a:lnTo>
                    <a:lnTo>
                      <a:pt x="4" y="0"/>
                    </a:lnTo>
                    <a:lnTo>
                      <a:pt x="2" y="2"/>
                    </a:lnTo>
                    <a:lnTo>
                      <a:pt x="2" y="2"/>
                    </a:lnTo>
                    <a:lnTo>
                      <a:pt x="2"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60" name="Group 369"/>
            <p:cNvGrpSpPr>
              <a:grpSpLocks/>
            </p:cNvGrpSpPr>
            <p:nvPr/>
          </p:nvGrpSpPr>
          <p:grpSpPr bwMode="auto">
            <a:xfrm>
              <a:off x="5283" y="1827"/>
              <a:ext cx="6" cy="10"/>
              <a:chOff x="5283" y="1827"/>
              <a:chExt cx="6" cy="10"/>
            </a:xfrm>
          </p:grpSpPr>
          <p:sp>
            <p:nvSpPr>
              <p:cNvPr id="870" name="Freeform 370"/>
              <p:cNvSpPr>
                <a:spLocks/>
              </p:cNvSpPr>
              <p:nvPr/>
            </p:nvSpPr>
            <p:spPr bwMode="auto">
              <a:xfrm>
                <a:off x="5283" y="1827"/>
                <a:ext cx="6" cy="10"/>
              </a:xfrm>
              <a:custGeom>
                <a:avLst/>
                <a:gdLst>
                  <a:gd name="T0" fmla="*/ 4 w 6"/>
                  <a:gd name="T1" fmla="*/ 2 h 10"/>
                  <a:gd name="T2" fmla="*/ 4 w 6"/>
                  <a:gd name="T3" fmla="*/ 2 h 10"/>
                  <a:gd name="T4" fmla="*/ 6 w 6"/>
                  <a:gd name="T5" fmla="*/ 0 h 10"/>
                  <a:gd name="T6" fmla="*/ 6 w 6"/>
                  <a:gd name="T7" fmla="*/ 0 h 10"/>
                  <a:gd name="T8" fmla="*/ 4 w 6"/>
                  <a:gd name="T9" fmla="*/ 0 h 10"/>
                  <a:gd name="T10" fmla="*/ 4 w 6"/>
                  <a:gd name="T11" fmla="*/ 2 h 10"/>
                  <a:gd name="T12" fmla="*/ 4 w 6"/>
                  <a:gd name="T13" fmla="*/ 2 h 10"/>
                  <a:gd name="T14" fmla="*/ 4 w 6"/>
                  <a:gd name="T15" fmla="*/ 2 h 10"/>
                  <a:gd name="T16" fmla="*/ 2 w 6"/>
                  <a:gd name="T17" fmla="*/ 2 h 10"/>
                  <a:gd name="T18" fmla="*/ 2 w 6"/>
                  <a:gd name="T19" fmla="*/ 4 h 10"/>
                  <a:gd name="T20" fmla="*/ 2 w 6"/>
                  <a:gd name="T21" fmla="*/ 4 h 10"/>
                  <a:gd name="T22" fmla="*/ 2 w 6"/>
                  <a:gd name="T23" fmla="*/ 6 h 10"/>
                  <a:gd name="T24" fmla="*/ 0 w 6"/>
                  <a:gd name="T25" fmla="*/ 6 h 10"/>
                  <a:gd name="T26" fmla="*/ 0 w 6"/>
                  <a:gd name="T27" fmla="*/ 8 h 10"/>
                  <a:gd name="T28" fmla="*/ 0 w 6"/>
                  <a:gd name="T29" fmla="*/ 8 h 10"/>
                  <a:gd name="T30" fmla="*/ 0 w 6"/>
                  <a:gd name="T31" fmla="*/ 8 h 10"/>
                  <a:gd name="T32" fmla="*/ 0 w 6"/>
                  <a:gd name="T33" fmla="*/ 8 h 10"/>
                  <a:gd name="T34" fmla="*/ 0 w 6"/>
                  <a:gd name="T35" fmla="*/ 10 h 10"/>
                  <a:gd name="T36" fmla="*/ 0 w 6"/>
                  <a:gd name="T37" fmla="*/ 8 h 10"/>
                  <a:gd name="T38" fmla="*/ 0 w 6"/>
                  <a:gd name="T39" fmla="*/ 8 h 10"/>
                  <a:gd name="T40" fmla="*/ 0 w 6"/>
                  <a:gd name="T41" fmla="*/ 8 h 10"/>
                  <a:gd name="T42" fmla="*/ 0 w 6"/>
                  <a:gd name="T43" fmla="*/ 8 h 10"/>
                  <a:gd name="T44" fmla="*/ 0 w 6"/>
                  <a:gd name="T45" fmla="*/ 6 h 10"/>
                  <a:gd name="T46" fmla="*/ 2 w 6"/>
                  <a:gd name="T47" fmla="*/ 6 h 10"/>
                  <a:gd name="T48" fmla="*/ 2 w 6"/>
                  <a:gd name="T49" fmla="*/ 6 h 10"/>
                  <a:gd name="T50" fmla="*/ 2 w 6"/>
                  <a:gd name="T51" fmla="*/ 6 h 10"/>
                  <a:gd name="T52" fmla="*/ 2 w 6"/>
                  <a:gd name="T53" fmla="*/ 4 h 10"/>
                  <a:gd name="T54" fmla="*/ 4 w 6"/>
                  <a:gd name="T55" fmla="*/ 4 h 10"/>
                  <a:gd name="T56" fmla="*/ 4 w 6"/>
                  <a:gd name="T57" fmla="*/ 2 h 10"/>
                  <a:gd name="T58" fmla="*/ 4 w 6"/>
                  <a:gd name="T59" fmla="*/ 2 h 10"/>
                  <a:gd name="T60" fmla="*/ 4 w 6"/>
                  <a:gd name="T61"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10">
                    <a:moveTo>
                      <a:pt x="4" y="2"/>
                    </a:moveTo>
                    <a:lnTo>
                      <a:pt x="4" y="2"/>
                    </a:lnTo>
                    <a:lnTo>
                      <a:pt x="6" y="0"/>
                    </a:lnTo>
                    <a:lnTo>
                      <a:pt x="6" y="0"/>
                    </a:lnTo>
                    <a:lnTo>
                      <a:pt x="4" y="0"/>
                    </a:lnTo>
                    <a:lnTo>
                      <a:pt x="4" y="2"/>
                    </a:lnTo>
                    <a:lnTo>
                      <a:pt x="4" y="2"/>
                    </a:lnTo>
                    <a:lnTo>
                      <a:pt x="4" y="2"/>
                    </a:lnTo>
                    <a:lnTo>
                      <a:pt x="2" y="2"/>
                    </a:lnTo>
                    <a:lnTo>
                      <a:pt x="2" y="4"/>
                    </a:lnTo>
                    <a:lnTo>
                      <a:pt x="2" y="4"/>
                    </a:lnTo>
                    <a:lnTo>
                      <a:pt x="2" y="6"/>
                    </a:lnTo>
                    <a:lnTo>
                      <a:pt x="0" y="6"/>
                    </a:lnTo>
                    <a:lnTo>
                      <a:pt x="0" y="8"/>
                    </a:lnTo>
                    <a:lnTo>
                      <a:pt x="0" y="8"/>
                    </a:lnTo>
                    <a:lnTo>
                      <a:pt x="0" y="8"/>
                    </a:lnTo>
                    <a:lnTo>
                      <a:pt x="0" y="8"/>
                    </a:lnTo>
                    <a:lnTo>
                      <a:pt x="0" y="10"/>
                    </a:lnTo>
                    <a:lnTo>
                      <a:pt x="0" y="8"/>
                    </a:lnTo>
                    <a:lnTo>
                      <a:pt x="0" y="8"/>
                    </a:lnTo>
                    <a:lnTo>
                      <a:pt x="0" y="8"/>
                    </a:lnTo>
                    <a:lnTo>
                      <a:pt x="0" y="8"/>
                    </a:lnTo>
                    <a:lnTo>
                      <a:pt x="0" y="6"/>
                    </a:lnTo>
                    <a:lnTo>
                      <a:pt x="2" y="6"/>
                    </a:lnTo>
                    <a:lnTo>
                      <a:pt x="2" y="6"/>
                    </a:lnTo>
                    <a:lnTo>
                      <a:pt x="2" y="6"/>
                    </a:lnTo>
                    <a:lnTo>
                      <a:pt x="2" y="4"/>
                    </a:lnTo>
                    <a:lnTo>
                      <a:pt x="4" y="4"/>
                    </a:lnTo>
                    <a:lnTo>
                      <a:pt x="4" y="2"/>
                    </a:lnTo>
                    <a:lnTo>
                      <a:pt x="4" y="2"/>
                    </a:lnTo>
                    <a:lnTo>
                      <a:pt x="4"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71" name="Freeform 371"/>
              <p:cNvSpPr>
                <a:spLocks/>
              </p:cNvSpPr>
              <p:nvPr/>
            </p:nvSpPr>
            <p:spPr bwMode="auto">
              <a:xfrm>
                <a:off x="5283" y="1827"/>
                <a:ext cx="6" cy="10"/>
              </a:xfrm>
              <a:custGeom>
                <a:avLst/>
                <a:gdLst>
                  <a:gd name="T0" fmla="*/ 4 w 6"/>
                  <a:gd name="T1" fmla="*/ 2 h 10"/>
                  <a:gd name="T2" fmla="*/ 4 w 6"/>
                  <a:gd name="T3" fmla="*/ 2 h 10"/>
                  <a:gd name="T4" fmla="*/ 6 w 6"/>
                  <a:gd name="T5" fmla="*/ 0 h 10"/>
                  <a:gd name="T6" fmla="*/ 6 w 6"/>
                  <a:gd name="T7" fmla="*/ 0 h 10"/>
                  <a:gd name="T8" fmla="*/ 4 w 6"/>
                  <a:gd name="T9" fmla="*/ 0 h 10"/>
                  <a:gd name="T10" fmla="*/ 4 w 6"/>
                  <a:gd name="T11" fmla="*/ 2 h 10"/>
                  <a:gd name="T12" fmla="*/ 4 w 6"/>
                  <a:gd name="T13" fmla="*/ 2 h 10"/>
                  <a:gd name="T14" fmla="*/ 4 w 6"/>
                  <a:gd name="T15" fmla="*/ 2 h 10"/>
                  <a:gd name="T16" fmla="*/ 2 w 6"/>
                  <a:gd name="T17" fmla="*/ 2 h 10"/>
                  <a:gd name="T18" fmla="*/ 2 w 6"/>
                  <a:gd name="T19" fmla="*/ 4 h 10"/>
                  <a:gd name="T20" fmla="*/ 2 w 6"/>
                  <a:gd name="T21" fmla="*/ 4 h 10"/>
                  <a:gd name="T22" fmla="*/ 2 w 6"/>
                  <a:gd name="T23" fmla="*/ 6 h 10"/>
                  <a:gd name="T24" fmla="*/ 0 w 6"/>
                  <a:gd name="T25" fmla="*/ 6 h 10"/>
                  <a:gd name="T26" fmla="*/ 0 w 6"/>
                  <a:gd name="T27" fmla="*/ 8 h 10"/>
                  <a:gd name="T28" fmla="*/ 0 w 6"/>
                  <a:gd name="T29" fmla="*/ 8 h 10"/>
                  <a:gd name="T30" fmla="*/ 0 w 6"/>
                  <a:gd name="T31" fmla="*/ 8 h 10"/>
                  <a:gd name="T32" fmla="*/ 0 w 6"/>
                  <a:gd name="T33" fmla="*/ 8 h 10"/>
                  <a:gd name="T34" fmla="*/ 0 w 6"/>
                  <a:gd name="T35" fmla="*/ 10 h 10"/>
                  <a:gd name="T36" fmla="*/ 0 w 6"/>
                  <a:gd name="T37" fmla="*/ 8 h 10"/>
                  <a:gd name="T38" fmla="*/ 0 w 6"/>
                  <a:gd name="T39" fmla="*/ 8 h 10"/>
                  <a:gd name="T40" fmla="*/ 0 w 6"/>
                  <a:gd name="T41" fmla="*/ 8 h 10"/>
                  <a:gd name="T42" fmla="*/ 0 w 6"/>
                  <a:gd name="T43" fmla="*/ 8 h 10"/>
                  <a:gd name="T44" fmla="*/ 0 w 6"/>
                  <a:gd name="T45" fmla="*/ 6 h 10"/>
                  <a:gd name="T46" fmla="*/ 2 w 6"/>
                  <a:gd name="T47" fmla="*/ 6 h 10"/>
                  <a:gd name="T48" fmla="*/ 2 w 6"/>
                  <a:gd name="T49" fmla="*/ 6 h 10"/>
                  <a:gd name="T50" fmla="*/ 2 w 6"/>
                  <a:gd name="T51" fmla="*/ 6 h 10"/>
                  <a:gd name="T52" fmla="*/ 2 w 6"/>
                  <a:gd name="T53" fmla="*/ 4 h 10"/>
                  <a:gd name="T54" fmla="*/ 4 w 6"/>
                  <a:gd name="T55" fmla="*/ 4 h 10"/>
                  <a:gd name="T56" fmla="*/ 4 w 6"/>
                  <a:gd name="T57" fmla="*/ 2 h 10"/>
                  <a:gd name="T58" fmla="*/ 4 w 6"/>
                  <a:gd name="T59" fmla="*/ 2 h 10"/>
                  <a:gd name="T60" fmla="*/ 4 w 6"/>
                  <a:gd name="T61"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10">
                    <a:moveTo>
                      <a:pt x="4" y="2"/>
                    </a:moveTo>
                    <a:lnTo>
                      <a:pt x="4" y="2"/>
                    </a:lnTo>
                    <a:lnTo>
                      <a:pt x="6" y="0"/>
                    </a:lnTo>
                    <a:lnTo>
                      <a:pt x="6" y="0"/>
                    </a:lnTo>
                    <a:lnTo>
                      <a:pt x="4" y="0"/>
                    </a:lnTo>
                    <a:lnTo>
                      <a:pt x="4" y="2"/>
                    </a:lnTo>
                    <a:lnTo>
                      <a:pt x="4" y="2"/>
                    </a:lnTo>
                    <a:lnTo>
                      <a:pt x="4" y="2"/>
                    </a:lnTo>
                    <a:lnTo>
                      <a:pt x="2" y="2"/>
                    </a:lnTo>
                    <a:lnTo>
                      <a:pt x="2" y="4"/>
                    </a:lnTo>
                    <a:lnTo>
                      <a:pt x="2" y="4"/>
                    </a:lnTo>
                    <a:lnTo>
                      <a:pt x="2" y="6"/>
                    </a:lnTo>
                    <a:lnTo>
                      <a:pt x="0" y="6"/>
                    </a:lnTo>
                    <a:lnTo>
                      <a:pt x="0" y="8"/>
                    </a:lnTo>
                    <a:lnTo>
                      <a:pt x="0" y="8"/>
                    </a:lnTo>
                    <a:lnTo>
                      <a:pt x="0" y="8"/>
                    </a:lnTo>
                    <a:lnTo>
                      <a:pt x="0" y="8"/>
                    </a:lnTo>
                    <a:lnTo>
                      <a:pt x="0" y="10"/>
                    </a:lnTo>
                    <a:lnTo>
                      <a:pt x="0" y="8"/>
                    </a:lnTo>
                    <a:lnTo>
                      <a:pt x="0" y="8"/>
                    </a:lnTo>
                    <a:lnTo>
                      <a:pt x="0" y="8"/>
                    </a:lnTo>
                    <a:lnTo>
                      <a:pt x="0" y="8"/>
                    </a:lnTo>
                    <a:lnTo>
                      <a:pt x="0" y="6"/>
                    </a:lnTo>
                    <a:lnTo>
                      <a:pt x="2" y="6"/>
                    </a:lnTo>
                    <a:lnTo>
                      <a:pt x="2" y="6"/>
                    </a:lnTo>
                    <a:lnTo>
                      <a:pt x="2" y="6"/>
                    </a:lnTo>
                    <a:lnTo>
                      <a:pt x="2" y="4"/>
                    </a:lnTo>
                    <a:lnTo>
                      <a:pt x="4" y="4"/>
                    </a:lnTo>
                    <a:lnTo>
                      <a:pt x="4" y="2"/>
                    </a:lnTo>
                    <a:lnTo>
                      <a:pt x="4" y="2"/>
                    </a:lnTo>
                    <a:lnTo>
                      <a:pt x="4"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61" name="Group 372"/>
            <p:cNvGrpSpPr>
              <a:grpSpLocks/>
            </p:cNvGrpSpPr>
            <p:nvPr/>
          </p:nvGrpSpPr>
          <p:grpSpPr bwMode="auto">
            <a:xfrm>
              <a:off x="5281" y="1827"/>
              <a:ext cx="8" cy="8"/>
              <a:chOff x="5281" y="1827"/>
              <a:chExt cx="8" cy="8"/>
            </a:xfrm>
          </p:grpSpPr>
          <p:sp>
            <p:nvSpPr>
              <p:cNvPr id="868" name="Freeform 373"/>
              <p:cNvSpPr>
                <a:spLocks/>
              </p:cNvSpPr>
              <p:nvPr/>
            </p:nvSpPr>
            <p:spPr bwMode="auto">
              <a:xfrm>
                <a:off x="5281" y="1827"/>
                <a:ext cx="8" cy="8"/>
              </a:xfrm>
              <a:custGeom>
                <a:avLst/>
                <a:gdLst>
                  <a:gd name="T0" fmla="*/ 6 w 8"/>
                  <a:gd name="T1" fmla="*/ 2 h 8"/>
                  <a:gd name="T2" fmla="*/ 6 w 8"/>
                  <a:gd name="T3" fmla="*/ 2 h 8"/>
                  <a:gd name="T4" fmla="*/ 6 w 8"/>
                  <a:gd name="T5" fmla="*/ 2 h 8"/>
                  <a:gd name="T6" fmla="*/ 6 w 8"/>
                  <a:gd name="T7" fmla="*/ 2 h 8"/>
                  <a:gd name="T8" fmla="*/ 6 w 8"/>
                  <a:gd name="T9" fmla="*/ 0 h 8"/>
                  <a:gd name="T10" fmla="*/ 8 w 8"/>
                  <a:gd name="T11" fmla="*/ 0 h 8"/>
                  <a:gd name="T12" fmla="*/ 8 w 8"/>
                  <a:gd name="T13" fmla="*/ 0 h 8"/>
                  <a:gd name="T14" fmla="*/ 6 w 8"/>
                  <a:gd name="T15" fmla="*/ 0 h 8"/>
                  <a:gd name="T16" fmla="*/ 6 w 8"/>
                  <a:gd name="T17" fmla="*/ 0 h 8"/>
                  <a:gd name="T18" fmla="*/ 6 w 8"/>
                  <a:gd name="T19" fmla="*/ 2 h 8"/>
                  <a:gd name="T20" fmla="*/ 4 w 8"/>
                  <a:gd name="T21" fmla="*/ 2 h 8"/>
                  <a:gd name="T22" fmla="*/ 4 w 8"/>
                  <a:gd name="T23" fmla="*/ 2 h 8"/>
                  <a:gd name="T24" fmla="*/ 4 w 8"/>
                  <a:gd name="T25" fmla="*/ 4 h 8"/>
                  <a:gd name="T26" fmla="*/ 2 w 8"/>
                  <a:gd name="T27" fmla="*/ 4 h 8"/>
                  <a:gd name="T28" fmla="*/ 2 w 8"/>
                  <a:gd name="T29" fmla="*/ 4 h 8"/>
                  <a:gd name="T30" fmla="*/ 2 w 8"/>
                  <a:gd name="T31" fmla="*/ 4 h 8"/>
                  <a:gd name="T32" fmla="*/ 2 w 8"/>
                  <a:gd name="T33" fmla="*/ 6 h 8"/>
                  <a:gd name="T34" fmla="*/ 0 w 8"/>
                  <a:gd name="T35" fmla="*/ 6 h 8"/>
                  <a:gd name="T36" fmla="*/ 0 w 8"/>
                  <a:gd name="T37" fmla="*/ 6 h 8"/>
                  <a:gd name="T38" fmla="*/ 0 w 8"/>
                  <a:gd name="T39" fmla="*/ 8 h 8"/>
                  <a:gd name="T40" fmla="*/ 0 w 8"/>
                  <a:gd name="T41" fmla="*/ 8 h 8"/>
                  <a:gd name="T42" fmla="*/ 0 w 8"/>
                  <a:gd name="T43" fmla="*/ 8 h 8"/>
                  <a:gd name="T44" fmla="*/ 0 w 8"/>
                  <a:gd name="T45" fmla="*/ 8 h 8"/>
                  <a:gd name="T46" fmla="*/ 2 w 8"/>
                  <a:gd name="T47" fmla="*/ 6 h 8"/>
                  <a:gd name="T48" fmla="*/ 2 w 8"/>
                  <a:gd name="T49" fmla="*/ 6 h 8"/>
                  <a:gd name="T50" fmla="*/ 2 w 8"/>
                  <a:gd name="T51" fmla="*/ 6 h 8"/>
                  <a:gd name="T52" fmla="*/ 4 w 8"/>
                  <a:gd name="T53" fmla="*/ 4 h 8"/>
                  <a:gd name="T54" fmla="*/ 4 w 8"/>
                  <a:gd name="T55" fmla="*/ 4 h 8"/>
                  <a:gd name="T56" fmla="*/ 4 w 8"/>
                  <a:gd name="T57" fmla="*/ 4 h 8"/>
                  <a:gd name="T58" fmla="*/ 4 w 8"/>
                  <a:gd name="T59" fmla="*/ 2 h 8"/>
                  <a:gd name="T60" fmla="*/ 6 w 8"/>
                  <a:gd name="T6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8">
                    <a:moveTo>
                      <a:pt x="6" y="2"/>
                    </a:moveTo>
                    <a:lnTo>
                      <a:pt x="6" y="2"/>
                    </a:lnTo>
                    <a:lnTo>
                      <a:pt x="6" y="2"/>
                    </a:lnTo>
                    <a:lnTo>
                      <a:pt x="6" y="2"/>
                    </a:lnTo>
                    <a:lnTo>
                      <a:pt x="6" y="0"/>
                    </a:lnTo>
                    <a:lnTo>
                      <a:pt x="8" y="0"/>
                    </a:lnTo>
                    <a:lnTo>
                      <a:pt x="8" y="0"/>
                    </a:lnTo>
                    <a:lnTo>
                      <a:pt x="6" y="0"/>
                    </a:lnTo>
                    <a:lnTo>
                      <a:pt x="6" y="0"/>
                    </a:lnTo>
                    <a:lnTo>
                      <a:pt x="6" y="2"/>
                    </a:lnTo>
                    <a:lnTo>
                      <a:pt x="4" y="2"/>
                    </a:lnTo>
                    <a:lnTo>
                      <a:pt x="4" y="2"/>
                    </a:lnTo>
                    <a:lnTo>
                      <a:pt x="4" y="4"/>
                    </a:lnTo>
                    <a:lnTo>
                      <a:pt x="2" y="4"/>
                    </a:lnTo>
                    <a:lnTo>
                      <a:pt x="2" y="4"/>
                    </a:lnTo>
                    <a:lnTo>
                      <a:pt x="2" y="4"/>
                    </a:lnTo>
                    <a:lnTo>
                      <a:pt x="2" y="6"/>
                    </a:lnTo>
                    <a:lnTo>
                      <a:pt x="0" y="6"/>
                    </a:lnTo>
                    <a:lnTo>
                      <a:pt x="0" y="6"/>
                    </a:lnTo>
                    <a:lnTo>
                      <a:pt x="0" y="8"/>
                    </a:lnTo>
                    <a:lnTo>
                      <a:pt x="0" y="8"/>
                    </a:lnTo>
                    <a:lnTo>
                      <a:pt x="0" y="8"/>
                    </a:lnTo>
                    <a:lnTo>
                      <a:pt x="0" y="8"/>
                    </a:lnTo>
                    <a:lnTo>
                      <a:pt x="2" y="6"/>
                    </a:lnTo>
                    <a:lnTo>
                      <a:pt x="2" y="6"/>
                    </a:lnTo>
                    <a:lnTo>
                      <a:pt x="2" y="6"/>
                    </a:lnTo>
                    <a:lnTo>
                      <a:pt x="4" y="4"/>
                    </a:lnTo>
                    <a:lnTo>
                      <a:pt x="4" y="4"/>
                    </a:lnTo>
                    <a:lnTo>
                      <a:pt x="4" y="4"/>
                    </a:lnTo>
                    <a:lnTo>
                      <a:pt x="4" y="2"/>
                    </a:lnTo>
                    <a:lnTo>
                      <a:pt x="6"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69" name="Freeform 374"/>
              <p:cNvSpPr>
                <a:spLocks/>
              </p:cNvSpPr>
              <p:nvPr/>
            </p:nvSpPr>
            <p:spPr bwMode="auto">
              <a:xfrm>
                <a:off x="5281" y="1827"/>
                <a:ext cx="8" cy="8"/>
              </a:xfrm>
              <a:custGeom>
                <a:avLst/>
                <a:gdLst>
                  <a:gd name="T0" fmla="*/ 6 w 8"/>
                  <a:gd name="T1" fmla="*/ 2 h 8"/>
                  <a:gd name="T2" fmla="*/ 6 w 8"/>
                  <a:gd name="T3" fmla="*/ 2 h 8"/>
                  <a:gd name="T4" fmla="*/ 6 w 8"/>
                  <a:gd name="T5" fmla="*/ 2 h 8"/>
                  <a:gd name="T6" fmla="*/ 6 w 8"/>
                  <a:gd name="T7" fmla="*/ 2 h 8"/>
                  <a:gd name="T8" fmla="*/ 6 w 8"/>
                  <a:gd name="T9" fmla="*/ 0 h 8"/>
                  <a:gd name="T10" fmla="*/ 8 w 8"/>
                  <a:gd name="T11" fmla="*/ 0 h 8"/>
                  <a:gd name="T12" fmla="*/ 8 w 8"/>
                  <a:gd name="T13" fmla="*/ 0 h 8"/>
                  <a:gd name="T14" fmla="*/ 6 w 8"/>
                  <a:gd name="T15" fmla="*/ 0 h 8"/>
                  <a:gd name="T16" fmla="*/ 6 w 8"/>
                  <a:gd name="T17" fmla="*/ 0 h 8"/>
                  <a:gd name="T18" fmla="*/ 6 w 8"/>
                  <a:gd name="T19" fmla="*/ 2 h 8"/>
                  <a:gd name="T20" fmla="*/ 4 w 8"/>
                  <a:gd name="T21" fmla="*/ 2 h 8"/>
                  <a:gd name="T22" fmla="*/ 4 w 8"/>
                  <a:gd name="T23" fmla="*/ 2 h 8"/>
                  <a:gd name="T24" fmla="*/ 4 w 8"/>
                  <a:gd name="T25" fmla="*/ 4 h 8"/>
                  <a:gd name="T26" fmla="*/ 2 w 8"/>
                  <a:gd name="T27" fmla="*/ 4 h 8"/>
                  <a:gd name="T28" fmla="*/ 2 w 8"/>
                  <a:gd name="T29" fmla="*/ 4 h 8"/>
                  <a:gd name="T30" fmla="*/ 2 w 8"/>
                  <a:gd name="T31" fmla="*/ 4 h 8"/>
                  <a:gd name="T32" fmla="*/ 2 w 8"/>
                  <a:gd name="T33" fmla="*/ 6 h 8"/>
                  <a:gd name="T34" fmla="*/ 0 w 8"/>
                  <a:gd name="T35" fmla="*/ 6 h 8"/>
                  <a:gd name="T36" fmla="*/ 0 w 8"/>
                  <a:gd name="T37" fmla="*/ 6 h 8"/>
                  <a:gd name="T38" fmla="*/ 0 w 8"/>
                  <a:gd name="T39" fmla="*/ 8 h 8"/>
                  <a:gd name="T40" fmla="*/ 0 w 8"/>
                  <a:gd name="T41" fmla="*/ 8 h 8"/>
                  <a:gd name="T42" fmla="*/ 0 w 8"/>
                  <a:gd name="T43" fmla="*/ 8 h 8"/>
                  <a:gd name="T44" fmla="*/ 0 w 8"/>
                  <a:gd name="T45" fmla="*/ 8 h 8"/>
                  <a:gd name="T46" fmla="*/ 2 w 8"/>
                  <a:gd name="T47" fmla="*/ 6 h 8"/>
                  <a:gd name="T48" fmla="*/ 2 w 8"/>
                  <a:gd name="T49" fmla="*/ 6 h 8"/>
                  <a:gd name="T50" fmla="*/ 2 w 8"/>
                  <a:gd name="T51" fmla="*/ 6 h 8"/>
                  <a:gd name="T52" fmla="*/ 4 w 8"/>
                  <a:gd name="T53" fmla="*/ 4 h 8"/>
                  <a:gd name="T54" fmla="*/ 4 w 8"/>
                  <a:gd name="T55" fmla="*/ 4 h 8"/>
                  <a:gd name="T56" fmla="*/ 4 w 8"/>
                  <a:gd name="T57" fmla="*/ 4 h 8"/>
                  <a:gd name="T58" fmla="*/ 4 w 8"/>
                  <a:gd name="T59" fmla="*/ 2 h 8"/>
                  <a:gd name="T60" fmla="*/ 6 w 8"/>
                  <a:gd name="T6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8">
                    <a:moveTo>
                      <a:pt x="6" y="2"/>
                    </a:moveTo>
                    <a:lnTo>
                      <a:pt x="6" y="2"/>
                    </a:lnTo>
                    <a:lnTo>
                      <a:pt x="6" y="2"/>
                    </a:lnTo>
                    <a:lnTo>
                      <a:pt x="6" y="2"/>
                    </a:lnTo>
                    <a:lnTo>
                      <a:pt x="6" y="0"/>
                    </a:lnTo>
                    <a:lnTo>
                      <a:pt x="8" y="0"/>
                    </a:lnTo>
                    <a:lnTo>
                      <a:pt x="8" y="0"/>
                    </a:lnTo>
                    <a:lnTo>
                      <a:pt x="6" y="0"/>
                    </a:lnTo>
                    <a:lnTo>
                      <a:pt x="6" y="0"/>
                    </a:lnTo>
                    <a:lnTo>
                      <a:pt x="6" y="2"/>
                    </a:lnTo>
                    <a:lnTo>
                      <a:pt x="4" y="2"/>
                    </a:lnTo>
                    <a:lnTo>
                      <a:pt x="4" y="2"/>
                    </a:lnTo>
                    <a:lnTo>
                      <a:pt x="4" y="4"/>
                    </a:lnTo>
                    <a:lnTo>
                      <a:pt x="2" y="4"/>
                    </a:lnTo>
                    <a:lnTo>
                      <a:pt x="2" y="4"/>
                    </a:lnTo>
                    <a:lnTo>
                      <a:pt x="2" y="4"/>
                    </a:lnTo>
                    <a:lnTo>
                      <a:pt x="2" y="6"/>
                    </a:lnTo>
                    <a:lnTo>
                      <a:pt x="0" y="6"/>
                    </a:lnTo>
                    <a:lnTo>
                      <a:pt x="0" y="6"/>
                    </a:lnTo>
                    <a:lnTo>
                      <a:pt x="0" y="8"/>
                    </a:lnTo>
                    <a:lnTo>
                      <a:pt x="0" y="8"/>
                    </a:lnTo>
                    <a:lnTo>
                      <a:pt x="0" y="8"/>
                    </a:lnTo>
                    <a:lnTo>
                      <a:pt x="0" y="8"/>
                    </a:lnTo>
                    <a:lnTo>
                      <a:pt x="2" y="6"/>
                    </a:lnTo>
                    <a:lnTo>
                      <a:pt x="2" y="6"/>
                    </a:lnTo>
                    <a:lnTo>
                      <a:pt x="2" y="6"/>
                    </a:lnTo>
                    <a:lnTo>
                      <a:pt x="4" y="4"/>
                    </a:lnTo>
                    <a:lnTo>
                      <a:pt x="4" y="4"/>
                    </a:lnTo>
                    <a:lnTo>
                      <a:pt x="4" y="4"/>
                    </a:lnTo>
                    <a:lnTo>
                      <a:pt x="4" y="2"/>
                    </a:lnTo>
                    <a:lnTo>
                      <a:pt x="6"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62" name="Group 375"/>
            <p:cNvGrpSpPr>
              <a:grpSpLocks/>
            </p:cNvGrpSpPr>
            <p:nvPr/>
          </p:nvGrpSpPr>
          <p:grpSpPr bwMode="auto">
            <a:xfrm>
              <a:off x="5281" y="1827"/>
              <a:ext cx="6" cy="6"/>
              <a:chOff x="5281" y="1827"/>
              <a:chExt cx="6" cy="6"/>
            </a:xfrm>
          </p:grpSpPr>
          <p:sp>
            <p:nvSpPr>
              <p:cNvPr id="866" name="Freeform 376"/>
              <p:cNvSpPr>
                <a:spLocks/>
              </p:cNvSpPr>
              <p:nvPr/>
            </p:nvSpPr>
            <p:spPr bwMode="auto">
              <a:xfrm>
                <a:off x="5281" y="1827"/>
                <a:ext cx="6" cy="6"/>
              </a:xfrm>
              <a:custGeom>
                <a:avLst/>
                <a:gdLst>
                  <a:gd name="T0" fmla="*/ 2 w 6"/>
                  <a:gd name="T1" fmla="*/ 2 h 6"/>
                  <a:gd name="T2" fmla="*/ 2 w 6"/>
                  <a:gd name="T3" fmla="*/ 2 h 6"/>
                  <a:gd name="T4" fmla="*/ 2 w 6"/>
                  <a:gd name="T5" fmla="*/ 4 h 6"/>
                  <a:gd name="T6" fmla="*/ 0 w 6"/>
                  <a:gd name="T7" fmla="*/ 4 h 6"/>
                  <a:gd name="T8" fmla="*/ 0 w 6"/>
                  <a:gd name="T9" fmla="*/ 4 h 6"/>
                  <a:gd name="T10" fmla="*/ 0 w 6"/>
                  <a:gd name="T11" fmla="*/ 4 h 6"/>
                  <a:gd name="T12" fmla="*/ 0 w 6"/>
                  <a:gd name="T13" fmla="*/ 6 h 6"/>
                  <a:gd name="T14" fmla="*/ 0 w 6"/>
                  <a:gd name="T15" fmla="*/ 6 h 6"/>
                  <a:gd name="T16" fmla="*/ 0 w 6"/>
                  <a:gd name="T17" fmla="*/ 4 h 6"/>
                  <a:gd name="T18" fmla="*/ 0 w 6"/>
                  <a:gd name="T19" fmla="*/ 4 h 6"/>
                  <a:gd name="T20" fmla="*/ 0 w 6"/>
                  <a:gd name="T21" fmla="*/ 4 h 6"/>
                  <a:gd name="T22" fmla="*/ 2 w 6"/>
                  <a:gd name="T23" fmla="*/ 4 h 6"/>
                  <a:gd name="T24" fmla="*/ 2 w 6"/>
                  <a:gd name="T25" fmla="*/ 2 h 6"/>
                  <a:gd name="T26" fmla="*/ 2 w 6"/>
                  <a:gd name="T27" fmla="*/ 2 h 6"/>
                  <a:gd name="T28" fmla="*/ 4 w 6"/>
                  <a:gd name="T29" fmla="*/ 2 h 6"/>
                  <a:gd name="T30" fmla="*/ 4 w 6"/>
                  <a:gd name="T31" fmla="*/ 2 h 6"/>
                  <a:gd name="T32" fmla="*/ 4 w 6"/>
                  <a:gd name="T33" fmla="*/ 2 h 6"/>
                  <a:gd name="T34" fmla="*/ 4 w 6"/>
                  <a:gd name="T35" fmla="*/ 0 h 6"/>
                  <a:gd name="T36" fmla="*/ 6 w 6"/>
                  <a:gd name="T37" fmla="*/ 0 h 6"/>
                  <a:gd name="T38" fmla="*/ 6 w 6"/>
                  <a:gd name="T39" fmla="*/ 0 h 6"/>
                  <a:gd name="T40" fmla="*/ 4 w 6"/>
                  <a:gd name="T41" fmla="*/ 0 h 6"/>
                  <a:gd name="T42" fmla="*/ 4 w 6"/>
                  <a:gd name="T43" fmla="*/ 0 h 6"/>
                  <a:gd name="T44" fmla="*/ 4 w 6"/>
                  <a:gd name="T45" fmla="*/ 2 h 6"/>
                  <a:gd name="T46" fmla="*/ 2 w 6"/>
                  <a:gd name="T47" fmla="*/ 2 h 6"/>
                  <a:gd name="T48" fmla="*/ 2 w 6"/>
                  <a:gd name="T49" fmla="*/ 2 h 6"/>
                  <a:gd name="T50" fmla="*/ 2 w 6"/>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6">
                    <a:moveTo>
                      <a:pt x="2" y="2"/>
                    </a:moveTo>
                    <a:lnTo>
                      <a:pt x="2" y="2"/>
                    </a:lnTo>
                    <a:lnTo>
                      <a:pt x="2" y="4"/>
                    </a:lnTo>
                    <a:lnTo>
                      <a:pt x="0" y="4"/>
                    </a:lnTo>
                    <a:lnTo>
                      <a:pt x="0" y="4"/>
                    </a:lnTo>
                    <a:lnTo>
                      <a:pt x="0" y="4"/>
                    </a:lnTo>
                    <a:lnTo>
                      <a:pt x="0" y="6"/>
                    </a:lnTo>
                    <a:lnTo>
                      <a:pt x="0" y="6"/>
                    </a:lnTo>
                    <a:lnTo>
                      <a:pt x="0" y="4"/>
                    </a:lnTo>
                    <a:lnTo>
                      <a:pt x="0" y="4"/>
                    </a:lnTo>
                    <a:lnTo>
                      <a:pt x="0" y="4"/>
                    </a:lnTo>
                    <a:lnTo>
                      <a:pt x="2" y="4"/>
                    </a:lnTo>
                    <a:lnTo>
                      <a:pt x="2" y="2"/>
                    </a:lnTo>
                    <a:lnTo>
                      <a:pt x="2" y="2"/>
                    </a:lnTo>
                    <a:lnTo>
                      <a:pt x="4" y="2"/>
                    </a:lnTo>
                    <a:lnTo>
                      <a:pt x="4" y="2"/>
                    </a:lnTo>
                    <a:lnTo>
                      <a:pt x="4" y="2"/>
                    </a:lnTo>
                    <a:lnTo>
                      <a:pt x="4" y="0"/>
                    </a:lnTo>
                    <a:lnTo>
                      <a:pt x="6" y="0"/>
                    </a:lnTo>
                    <a:lnTo>
                      <a:pt x="6" y="0"/>
                    </a:lnTo>
                    <a:lnTo>
                      <a:pt x="4" y="0"/>
                    </a:lnTo>
                    <a:lnTo>
                      <a:pt x="4" y="0"/>
                    </a:lnTo>
                    <a:lnTo>
                      <a:pt x="4" y="2"/>
                    </a:lnTo>
                    <a:lnTo>
                      <a:pt x="2" y="2"/>
                    </a:lnTo>
                    <a:lnTo>
                      <a:pt x="2" y="2"/>
                    </a:lnTo>
                    <a:lnTo>
                      <a:pt x="2" y="2"/>
                    </a:lnTo>
                    <a:close/>
                  </a:path>
                </a:pathLst>
              </a:custGeom>
              <a:solidFill>
                <a:srgbClr val="4D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67" name="Freeform 377"/>
              <p:cNvSpPr>
                <a:spLocks/>
              </p:cNvSpPr>
              <p:nvPr/>
            </p:nvSpPr>
            <p:spPr bwMode="auto">
              <a:xfrm>
                <a:off x="5281" y="1827"/>
                <a:ext cx="6" cy="6"/>
              </a:xfrm>
              <a:custGeom>
                <a:avLst/>
                <a:gdLst>
                  <a:gd name="T0" fmla="*/ 2 w 6"/>
                  <a:gd name="T1" fmla="*/ 2 h 6"/>
                  <a:gd name="T2" fmla="*/ 2 w 6"/>
                  <a:gd name="T3" fmla="*/ 2 h 6"/>
                  <a:gd name="T4" fmla="*/ 2 w 6"/>
                  <a:gd name="T5" fmla="*/ 4 h 6"/>
                  <a:gd name="T6" fmla="*/ 0 w 6"/>
                  <a:gd name="T7" fmla="*/ 4 h 6"/>
                  <a:gd name="T8" fmla="*/ 0 w 6"/>
                  <a:gd name="T9" fmla="*/ 4 h 6"/>
                  <a:gd name="T10" fmla="*/ 0 w 6"/>
                  <a:gd name="T11" fmla="*/ 4 h 6"/>
                  <a:gd name="T12" fmla="*/ 0 w 6"/>
                  <a:gd name="T13" fmla="*/ 6 h 6"/>
                  <a:gd name="T14" fmla="*/ 0 w 6"/>
                  <a:gd name="T15" fmla="*/ 6 h 6"/>
                  <a:gd name="T16" fmla="*/ 0 w 6"/>
                  <a:gd name="T17" fmla="*/ 4 h 6"/>
                  <a:gd name="T18" fmla="*/ 0 w 6"/>
                  <a:gd name="T19" fmla="*/ 4 h 6"/>
                  <a:gd name="T20" fmla="*/ 0 w 6"/>
                  <a:gd name="T21" fmla="*/ 4 h 6"/>
                  <a:gd name="T22" fmla="*/ 2 w 6"/>
                  <a:gd name="T23" fmla="*/ 4 h 6"/>
                  <a:gd name="T24" fmla="*/ 2 w 6"/>
                  <a:gd name="T25" fmla="*/ 2 h 6"/>
                  <a:gd name="T26" fmla="*/ 2 w 6"/>
                  <a:gd name="T27" fmla="*/ 2 h 6"/>
                  <a:gd name="T28" fmla="*/ 4 w 6"/>
                  <a:gd name="T29" fmla="*/ 2 h 6"/>
                  <a:gd name="T30" fmla="*/ 4 w 6"/>
                  <a:gd name="T31" fmla="*/ 2 h 6"/>
                  <a:gd name="T32" fmla="*/ 4 w 6"/>
                  <a:gd name="T33" fmla="*/ 2 h 6"/>
                  <a:gd name="T34" fmla="*/ 4 w 6"/>
                  <a:gd name="T35" fmla="*/ 0 h 6"/>
                  <a:gd name="T36" fmla="*/ 6 w 6"/>
                  <a:gd name="T37" fmla="*/ 0 h 6"/>
                  <a:gd name="T38" fmla="*/ 6 w 6"/>
                  <a:gd name="T39" fmla="*/ 0 h 6"/>
                  <a:gd name="T40" fmla="*/ 4 w 6"/>
                  <a:gd name="T41" fmla="*/ 0 h 6"/>
                  <a:gd name="T42" fmla="*/ 4 w 6"/>
                  <a:gd name="T43" fmla="*/ 0 h 6"/>
                  <a:gd name="T44" fmla="*/ 4 w 6"/>
                  <a:gd name="T45" fmla="*/ 2 h 6"/>
                  <a:gd name="T46" fmla="*/ 2 w 6"/>
                  <a:gd name="T47" fmla="*/ 2 h 6"/>
                  <a:gd name="T48" fmla="*/ 2 w 6"/>
                  <a:gd name="T49" fmla="*/ 2 h 6"/>
                  <a:gd name="T50" fmla="*/ 2 w 6"/>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6">
                    <a:moveTo>
                      <a:pt x="2" y="2"/>
                    </a:moveTo>
                    <a:lnTo>
                      <a:pt x="2" y="2"/>
                    </a:lnTo>
                    <a:lnTo>
                      <a:pt x="2" y="4"/>
                    </a:lnTo>
                    <a:lnTo>
                      <a:pt x="0" y="4"/>
                    </a:lnTo>
                    <a:lnTo>
                      <a:pt x="0" y="4"/>
                    </a:lnTo>
                    <a:lnTo>
                      <a:pt x="0" y="4"/>
                    </a:lnTo>
                    <a:lnTo>
                      <a:pt x="0" y="6"/>
                    </a:lnTo>
                    <a:lnTo>
                      <a:pt x="0" y="6"/>
                    </a:lnTo>
                    <a:lnTo>
                      <a:pt x="0" y="4"/>
                    </a:lnTo>
                    <a:lnTo>
                      <a:pt x="0" y="4"/>
                    </a:lnTo>
                    <a:lnTo>
                      <a:pt x="0" y="4"/>
                    </a:lnTo>
                    <a:lnTo>
                      <a:pt x="2" y="4"/>
                    </a:lnTo>
                    <a:lnTo>
                      <a:pt x="2" y="2"/>
                    </a:lnTo>
                    <a:lnTo>
                      <a:pt x="2" y="2"/>
                    </a:lnTo>
                    <a:lnTo>
                      <a:pt x="4" y="2"/>
                    </a:lnTo>
                    <a:lnTo>
                      <a:pt x="4" y="2"/>
                    </a:lnTo>
                    <a:lnTo>
                      <a:pt x="4" y="2"/>
                    </a:lnTo>
                    <a:lnTo>
                      <a:pt x="4" y="0"/>
                    </a:lnTo>
                    <a:lnTo>
                      <a:pt x="6" y="0"/>
                    </a:lnTo>
                    <a:lnTo>
                      <a:pt x="6" y="0"/>
                    </a:lnTo>
                    <a:lnTo>
                      <a:pt x="4" y="0"/>
                    </a:lnTo>
                    <a:lnTo>
                      <a:pt x="4" y="0"/>
                    </a:lnTo>
                    <a:lnTo>
                      <a:pt x="4" y="2"/>
                    </a:lnTo>
                    <a:lnTo>
                      <a:pt x="2" y="2"/>
                    </a:lnTo>
                    <a:lnTo>
                      <a:pt x="2" y="2"/>
                    </a:lnTo>
                    <a:lnTo>
                      <a:pt x="2"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863" name="Group 378"/>
            <p:cNvGrpSpPr>
              <a:grpSpLocks/>
            </p:cNvGrpSpPr>
            <p:nvPr/>
          </p:nvGrpSpPr>
          <p:grpSpPr bwMode="auto">
            <a:xfrm>
              <a:off x="5255" y="1779"/>
              <a:ext cx="14" cy="22"/>
              <a:chOff x="5255" y="1779"/>
              <a:chExt cx="14" cy="22"/>
            </a:xfrm>
          </p:grpSpPr>
          <p:sp>
            <p:nvSpPr>
              <p:cNvPr id="864" name="Freeform 379"/>
              <p:cNvSpPr>
                <a:spLocks/>
              </p:cNvSpPr>
              <p:nvPr/>
            </p:nvSpPr>
            <p:spPr bwMode="auto">
              <a:xfrm>
                <a:off x="5255" y="1779"/>
                <a:ext cx="14" cy="22"/>
              </a:xfrm>
              <a:custGeom>
                <a:avLst/>
                <a:gdLst>
                  <a:gd name="T0" fmla="*/ 0 w 14"/>
                  <a:gd name="T1" fmla="*/ 0 h 22"/>
                  <a:gd name="T2" fmla="*/ 0 w 14"/>
                  <a:gd name="T3" fmla="*/ 0 h 22"/>
                  <a:gd name="T4" fmla="*/ 0 w 14"/>
                  <a:gd name="T5" fmla="*/ 0 h 22"/>
                  <a:gd name="T6" fmla="*/ 0 w 14"/>
                  <a:gd name="T7" fmla="*/ 0 h 22"/>
                  <a:gd name="T8" fmla="*/ 2 w 14"/>
                  <a:gd name="T9" fmla="*/ 2 h 22"/>
                  <a:gd name="T10" fmla="*/ 6 w 14"/>
                  <a:gd name="T11" fmla="*/ 10 h 22"/>
                  <a:gd name="T12" fmla="*/ 12 w 14"/>
                  <a:gd name="T13" fmla="*/ 18 h 22"/>
                  <a:gd name="T14" fmla="*/ 14 w 14"/>
                  <a:gd name="T15" fmla="*/ 22 h 22"/>
                  <a:gd name="T16" fmla="*/ 12 w 14"/>
                  <a:gd name="T17" fmla="*/ 18 h 22"/>
                  <a:gd name="T18" fmla="*/ 8 w 14"/>
                  <a:gd name="T19" fmla="*/ 10 h 22"/>
                  <a:gd name="T20" fmla="*/ 2 w 14"/>
                  <a:gd name="T21" fmla="*/ 2 h 22"/>
                  <a:gd name="T22" fmla="*/ 0 w 14"/>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2">
                    <a:moveTo>
                      <a:pt x="0" y="0"/>
                    </a:moveTo>
                    <a:lnTo>
                      <a:pt x="0" y="0"/>
                    </a:lnTo>
                    <a:lnTo>
                      <a:pt x="0" y="0"/>
                    </a:lnTo>
                    <a:lnTo>
                      <a:pt x="0" y="0"/>
                    </a:lnTo>
                    <a:lnTo>
                      <a:pt x="2" y="2"/>
                    </a:lnTo>
                    <a:lnTo>
                      <a:pt x="6" y="10"/>
                    </a:lnTo>
                    <a:lnTo>
                      <a:pt x="12" y="18"/>
                    </a:lnTo>
                    <a:lnTo>
                      <a:pt x="14" y="22"/>
                    </a:lnTo>
                    <a:lnTo>
                      <a:pt x="12" y="18"/>
                    </a:lnTo>
                    <a:lnTo>
                      <a:pt x="8" y="10"/>
                    </a:lnTo>
                    <a:lnTo>
                      <a:pt x="2" y="2"/>
                    </a:lnTo>
                    <a:lnTo>
                      <a:pt x="0" y="0"/>
                    </a:lnTo>
                    <a:close/>
                  </a:path>
                </a:pathLst>
              </a:custGeom>
              <a:solidFill>
                <a:srgbClr val="5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865" name="Freeform 380"/>
              <p:cNvSpPr>
                <a:spLocks/>
              </p:cNvSpPr>
              <p:nvPr/>
            </p:nvSpPr>
            <p:spPr bwMode="auto">
              <a:xfrm>
                <a:off x="5255" y="1779"/>
                <a:ext cx="14" cy="22"/>
              </a:xfrm>
              <a:custGeom>
                <a:avLst/>
                <a:gdLst>
                  <a:gd name="T0" fmla="*/ 0 w 14"/>
                  <a:gd name="T1" fmla="*/ 0 h 22"/>
                  <a:gd name="T2" fmla="*/ 0 w 14"/>
                  <a:gd name="T3" fmla="*/ 0 h 22"/>
                  <a:gd name="T4" fmla="*/ 0 w 14"/>
                  <a:gd name="T5" fmla="*/ 0 h 22"/>
                  <a:gd name="T6" fmla="*/ 0 w 14"/>
                  <a:gd name="T7" fmla="*/ 0 h 22"/>
                  <a:gd name="T8" fmla="*/ 2 w 14"/>
                  <a:gd name="T9" fmla="*/ 2 h 22"/>
                  <a:gd name="T10" fmla="*/ 6 w 14"/>
                  <a:gd name="T11" fmla="*/ 10 h 22"/>
                  <a:gd name="T12" fmla="*/ 12 w 14"/>
                  <a:gd name="T13" fmla="*/ 18 h 22"/>
                  <a:gd name="T14" fmla="*/ 14 w 14"/>
                  <a:gd name="T15" fmla="*/ 22 h 22"/>
                  <a:gd name="T16" fmla="*/ 12 w 14"/>
                  <a:gd name="T17" fmla="*/ 18 h 22"/>
                  <a:gd name="T18" fmla="*/ 8 w 14"/>
                  <a:gd name="T19" fmla="*/ 10 h 22"/>
                  <a:gd name="T20" fmla="*/ 2 w 14"/>
                  <a:gd name="T21" fmla="*/ 2 h 22"/>
                  <a:gd name="T22" fmla="*/ 0 w 14"/>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2">
                    <a:moveTo>
                      <a:pt x="0" y="0"/>
                    </a:moveTo>
                    <a:lnTo>
                      <a:pt x="0" y="0"/>
                    </a:lnTo>
                    <a:lnTo>
                      <a:pt x="0" y="0"/>
                    </a:lnTo>
                    <a:lnTo>
                      <a:pt x="0" y="0"/>
                    </a:lnTo>
                    <a:lnTo>
                      <a:pt x="2" y="2"/>
                    </a:lnTo>
                    <a:lnTo>
                      <a:pt x="6" y="10"/>
                    </a:lnTo>
                    <a:lnTo>
                      <a:pt x="12" y="18"/>
                    </a:lnTo>
                    <a:lnTo>
                      <a:pt x="14" y="22"/>
                    </a:lnTo>
                    <a:lnTo>
                      <a:pt x="12" y="18"/>
                    </a:lnTo>
                    <a:lnTo>
                      <a:pt x="8" y="10"/>
                    </a:lnTo>
                    <a:lnTo>
                      <a:pt x="2" y="2"/>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950" name="Group 381"/>
          <p:cNvGrpSpPr>
            <a:grpSpLocks/>
          </p:cNvGrpSpPr>
          <p:nvPr/>
        </p:nvGrpSpPr>
        <p:grpSpPr bwMode="auto">
          <a:xfrm>
            <a:off x="7779068" y="1780381"/>
            <a:ext cx="155575" cy="127000"/>
            <a:chOff x="5303" y="1900"/>
            <a:chExt cx="98" cy="80"/>
          </a:xfrm>
        </p:grpSpPr>
        <p:grpSp>
          <p:nvGrpSpPr>
            <p:cNvPr id="951" name="Group 382"/>
            <p:cNvGrpSpPr>
              <a:grpSpLocks/>
            </p:cNvGrpSpPr>
            <p:nvPr/>
          </p:nvGrpSpPr>
          <p:grpSpPr bwMode="auto">
            <a:xfrm>
              <a:off x="5305" y="1906"/>
              <a:ext cx="16" cy="42"/>
              <a:chOff x="5305" y="1906"/>
              <a:chExt cx="16" cy="42"/>
            </a:xfrm>
          </p:grpSpPr>
          <p:sp>
            <p:nvSpPr>
              <p:cNvPr id="984" name="Freeform 383"/>
              <p:cNvSpPr>
                <a:spLocks/>
              </p:cNvSpPr>
              <p:nvPr/>
            </p:nvSpPr>
            <p:spPr bwMode="auto">
              <a:xfrm>
                <a:off x="5305" y="1906"/>
                <a:ext cx="16" cy="42"/>
              </a:xfrm>
              <a:custGeom>
                <a:avLst/>
                <a:gdLst>
                  <a:gd name="T0" fmla="*/ 2 w 16"/>
                  <a:gd name="T1" fmla="*/ 0 h 42"/>
                  <a:gd name="T2" fmla="*/ 0 w 16"/>
                  <a:gd name="T3" fmla="*/ 4 h 42"/>
                  <a:gd name="T4" fmla="*/ 2 w 16"/>
                  <a:gd name="T5" fmla="*/ 16 h 42"/>
                  <a:gd name="T6" fmla="*/ 2 w 16"/>
                  <a:gd name="T7" fmla="*/ 42 h 42"/>
                  <a:gd name="T8" fmla="*/ 14 w 16"/>
                  <a:gd name="T9" fmla="*/ 42 h 42"/>
                  <a:gd name="T10" fmla="*/ 14 w 16"/>
                  <a:gd name="T11" fmla="*/ 16 h 42"/>
                  <a:gd name="T12" fmla="*/ 16 w 16"/>
                  <a:gd name="T13" fmla="*/ 2 h 42"/>
                  <a:gd name="T14" fmla="*/ 14 w 16"/>
                  <a:gd name="T15" fmla="*/ 0 h 42"/>
                  <a:gd name="T16" fmla="*/ 2 w 16"/>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2">
                    <a:moveTo>
                      <a:pt x="2" y="0"/>
                    </a:moveTo>
                    <a:lnTo>
                      <a:pt x="0" y="4"/>
                    </a:lnTo>
                    <a:lnTo>
                      <a:pt x="2" y="16"/>
                    </a:lnTo>
                    <a:lnTo>
                      <a:pt x="2" y="42"/>
                    </a:lnTo>
                    <a:lnTo>
                      <a:pt x="14" y="42"/>
                    </a:lnTo>
                    <a:lnTo>
                      <a:pt x="14" y="16"/>
                    </a:lnTo>
                    <a:lnTo>
                      <a:pt x="16" y="2"/>
                    </a:lnTo>
                    <a:lnTo>
                      <a:pt x="14" y="0"/>
                    </a:lnTo>
                    <a:lnTo>
                      <a:pt x="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85" name="Freeform 384"/>
              <p:cNvSpPr>
                <a:spLocks/>
              </p:cNvSpPr>
              <p:nvPr/>
            </p:nvSpPr>
            <p:spPr bwMode="auto">
              <a:xfrm>
                <a:off x="5305" y="1906"/>
                <a:ext cx="16" cy="42"/>
              </a:xfrm>
              <a:custGeom>
                <a:avLst/>
                <a:gdLst>
                  <a:gd name="T0" fmla="*/ 2 w 16"/>
                  <a:gd name="T1" fmla="*/ 0 h 42"/>
                  <a:gd name="T2" fmla="*/ 0 w 16"/>
                  <a:gd name="T3" fmla="*/ 4 h 42"/>
                  <a:gd name="T4" fmla="*/ 2 w 16"/>
                  <a:gd name="T5" fmla="*/ 16 h 42"/>
                  <a:gd name="T6" fmla="*/ 2 w 16"/>
                  <a:gd name="T7" fmla="*/ 42 h 42"/>
                  <a:gd name="T8" fmla="*/ 14 w 16"/>
                  <a:gd name="T9" fmla="*/ 42 h 42"/>
                  <a:gd name="T10" fmla="*/ 14 w 16"/>
                  <a:gd name="T11" fmla="*/ 16 h 42"/>
                  <a:gd name="T12" fmla="*/ 16 w 16"/>
                  <a:gd name="T13" fmla="*/ 2 h 42"/>
                  <a:gd name="T14" fmla="*/ 14 w 16"/>
                  <a:gd name="T15" fmla="*/ 0 h 42"/>
                  <a:gd name="T16" fmla="*/ 2 w 16"/>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2">
                    <a:moveTo>
                      <a:pt x="2" y="0"/>
                    </a:moveTo>
                    <a:lnTo>
                      <a:pt x="0" y="4"/>
                    </a:lnTo>
                    <a:lnTo>
                      <a:pt x="2" y="16"/>
                    </a:lnTo>
                    <a:lnTo>
                      <a:pt x="2" y="42"/>
                    </a:lnTo>
                    <a:lnTo>
                      <a:pt x="14" y="42"/>
                    </a:lnTo>
                    <a:lnTo>
                      <a:pt x="14" y="16"/>
                    </a:lnTo>
                    <a:lnTo>
                      <a:pt x="16" y="2"/>
                    </a:lnTo>
                    <a:lnTo>
                      <a:pt x="14"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52" name="Group 385"/>
            <p:cNvGrpSpPr>
              <a:grpSpLocks/>
            </p:cNvGrpSpPr>
            <p:nvPr/>
          </p:nvGrpSpPr>
          <p:grpSpPr bwMode="auto">
            <a:xfrm>
              <a:off x="5303" y="1910"/>
              <a:ext cx="94" cy="12"/>
              <a:chOff x="5303" y="1910"/>
              <a:chExt cx="94" cy="12"/>
            </a:xfrm>
          </p:grpSpPr>
          <p:sp>
            <p:nvSpPr>
              <p:cNvPr id="982" name="Freeform 386"/>
              <p:cNvSpPr>
                <a:spLocks/>
              </p:cNvSpPr>
              <p:nvPr/>
            </p:nvSpPr>
            <p:spPr bwMode="auto">
              <a:xfrm>
                <a:off x="5303" y="1910"/>
                <a:ext cx="94" cy="12"/>
              </a:xfrm>
              <a:custGeom>
                <a:avLst/>
                <a:gdLst>
                  <a:gd name="T0" fmla="*/ 0 w 94"/>
                  <a:gd name="T1" fmla="*/ 0 h 12"/>
                  <a:gd name="T2" fmla="*/ 0 w 94"/>
                  <a:gd name="T3" fmla="*/ 12 h 12"/>
                  <a:gd name="T4" fmla="*/ 94 w 94"/>
                  <a:gd name="T5" fmla="*/ 12 h 12"/>
                  <a:gd name="T6" fmla="*/ 92 w 94"/>
                  <a:gd name="T7" fmla="*/ 0 h 12"/>
                  <a:gd name="T8" fmla="*/ 0 w 94"/>
                  <a:gd name="T9" fmla="*/ 0 h 12"/>
                </a:gdLst>
                <a:ahLst/>
                <a:cxnLst>
                  <a:cxn ang="0">
                    <a:pos x="T0" y="T1"/>
                  </a:cxn>
                  <a:cxn ang="0">
                    <a:pos x="T2" y="T3"/>
                  </a:cxn>
                  <a:cxn ang="0">
                    <a:pos x="T4" y="T5"/>
                  </a:cxn>
                  <a:cxn ang="0">
                    <a:pos x="T6" y="T7"/>
                  </a:cxn>
                  <a:cxn ang="0">
                    <a:pos x="T8" y="T9"/>
                  </a:cxn>
                </a:cxnLst>
                <a:rect l="0" t="0" r="r" b="b"/>
                <a:pathLst>
                  <a:path w="94" h="12">
                    <a:moveTo>
                      <a:pt x="0" y="0"/>
                    </a:moveTo>
                    <a:lnTo>
                      <a:pt x="0" y="12"/>
                    </a:lnTo>
                    <a:lnTo>
                      <a:pt x="94" y="12"/>
                    </a:lnTo>
                    <a:lnTo>
                      <a:pt x="92" y="0"/>
                    </a:lnTo>
                    <a:lnTo>
                      <a:pt x="0" y="0"/>
                    </a:ln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83" name="Freeform 387"/>
              <p:cNvSpPr>
                <a:spLocks/>
              </p:cNvSpPr>
              <p:nvPr/>
            </p:nvSpPr>
            <p:spPr bwMode="auto">
              <a:xfrm>
                <a:off x="5303" y="1910"/>
                <a:ext cx="94" cy="12"/>
              </a:xfrm>
              <a:custGeom>
                <a:avLst/>
                <a:gdLst>
                  <a:gd name="T0" fmla="*/ 0 w 94"/>
                  <a:gd name="T1" fmla="*/ 0 h 12"/>
                  <a:gd name="T2" fmla="*/ 0 w 94"/>
                  <a:gd name="T3" fmla="*/ 12 h 12"/>
                  <a:gd name="T4" fmla="*/ 94 w 94"/>
                  <a:gd name="T5" fmla="*/ 12 h 12"/>
                  <a:gd name="T6" fmla="*/ 92 w 94"/>
                  <a:gd name="T7" fmla="*/ 0 h 12"/>
                  <a:gd name="T8" fmla="*/ 0 w 94"/>
                  <a:gd name="T9" fmla="*/ 0 h 12"/>
                </a:gdLst>
                <a:ahLst/>
                <a:cxnLst>
                  <a:cxn ang="0">
                    <a:pos x="T0" y="T1"/>
                  </a:cxn>
                  <a:cxn ang="0">
                    <a:pos x="T2" y="T3"/>
                  </a:cxn>
                  <a:cxn ang="0">
                    <a:pos x="T4" y="T5"/>
                  </a:cxn>
                  <a:cxn ang="0">
                    <a:pos x="T6" y="T7"/>
                  </a:cxn>
                  <a:cxn ang="0">
                    <a:pos x="T8" y="T9"/>
                  </a:cxn>
                </a:cxnLst>
                <a:rect l="0" t="0" r="r" b="b"/>
                <a:pathLst>
                  <a:path w="94" h="12">
                    <a:moveTo>
                      <a:pt x="0" y="0"/>
                    </a:moveTo>
                    <a:lnTo>
                      <a:pt x="0" y="12"/>
                    </a:lnTo>
                    <a:lnTo>
                      <a:pt x="94" y="12"/>
                    </a:lnTo>
                    <a:lnTo>
                      <a:pt x="92"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953" name="Rectangle 388"/>
            <p:cNvSpPr>
              <a:spLocks noChangeArrowheads="1"/>
            </p:cNvSpPr>
            <p:nvPr/>
          </p:nvSpPr>
          <p:spPr bwMode="auto">
            <a:xfrm>
              <a:off x="5309" y="1954"/>
              <a:ext cx="12" cy="20"/>
            </a:xfrm>
            <a:prstGeom prst="rect">
              <a:avLst/>
            </a:prstGeom>
            <a:solidFill>
              <a:srgbClr val="009688"/>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954" name="Group 389"/>
            <p:cNvGrpSpPr>
              <a:grpSpLocks/>
            </p:cNvGrpSpPr>
            <p:nvPr/>
          </p:nvGrpSpPr>
          <p:grpSpPr bwMode="auto">
            <a:xfrm>
              <a:off x="5303" y="1970"/>
              <a:ext cx="98" cy="10"/>
              <a:chOff x="5303" y="1970"/>
              <a:chExt cx="98" cy="10"/>
            </a:xfrm>
          </p:grpSpPr>
          <p:sp>
            <p:nvSpPr>
              <p:cNvPr id="980" name="Freeform 390"/>
              <p:cNvSpPr>
                <a:spLocks/>
              </p:cNvSpPr>
              <p:nvPr/>
            </p:nvSpPr>
            <p:spPr bwMode="auto">
              <a:xfrm>
                <a:off x="5303" y="1970"/>
                <a:ext cx="98" cy="10"/>
              </a:xfrm>
              <a:custGeom>
                <a:avLst/>
                <a:gdLst>
                  <a:gd name="T0" fmla="*/ 0 w 98"/>
                  <a:gd name="T1" fmla="*/ 4 h 10"/>
                  <a:gd name="T2" fmla="*/ 0 w 98"/>
                  <a:gd name="T3" fmla="*/ 10 h 10"/>
                  <a:gd name="T4" fmla="*/ 98 w 98"/>
                  <a:gd name="T5" fmla="*/ 10 h 10"/>
                  <a:gd name="T6" fmla="*/ 98 w 98"/>
                  <a:gd name="T7" fmla="*/ 4 h 10"/>
                  <a:gd name="T8" fmla="*/ 38 w 98"/>
                  <a:gd name="T9" fmla="*/ 4 h 10"/>
                  <a:gd name="T10" fmla="*/ 38 w 98"/>
                  <a:gd name="T11" fmla="*/ 0 h 10"/>
                  <a:gd name="T12" fmla="*/ 32 w 98"/>
                  <a:gd name="T13" fmla="*/ 0 h 10"/>
                  <a:gd name="T14" fmla="*/ 32 w 98"/>
                  <a:gd name="T15" fmla="*/ 4 h 10"/>
                  <a:gd name="T16" fmla="*/ 0 w 98"/>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
                    <a:moveTo>
                      <a:pt x="0" y="4"/>
                    </a:moveTo>
                    <a:lnTo>
                      <a:pt x="0" y="10"/>
                    </a:lnTo>
                    <a:lnTo>
                      <a:pt x="98" y="10"/>
                    </a:lnTo>
                    <a:lnTo>
                      <a:pt x="98" y="4"/>
                    </a:lnTo>
                    <a:lnTo>
                      <a:pt x="38" y="4"/>
                    </a:lnTo>
                    <a:lnTo>
                      <a:pt x="38" y="0"/>
                    </a:lnTo>
                    <a:lnTo>
                      <a:pt x="32" y="0"/>
                    </a:lnTo>
                    <a:lnTo>
                      <a:pt x="32" y="4"/>
                    </a:lnTo>
                    <a:lnTo>
                      <a:pt x="0" y="4"/>
                    </a:lnTo>
                    <a:close/>
                  </a:path>
                </a:pathLst>
              </a:custGeom>
              <a:solidFill>
                <a:srgbClr val="006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81" name="Freeform 391"/>
              <p:cNvSpPr>
                <a:spLocks/>
              </p:cNvSpPr>
              <p:nvPr/>
            </p:nvSpPr>
            <p:spPr bwMode="auto">
              <a:xfrm>
                <a:off x="5303" y="1970"/>
                <a:ext cx="98" cy="10"/>
              </a:xfrm>
              <a:custGeom>
                <a:avLst/>
                <a:gdLst>
                  <a:gd name="T0" fmla="*/ 0 w 98"/>
                  <a:gd name="T1" fmla="*/ 4 h 10"/>
                  <a:gd name="T2" fmla="*/ 0 w 98"/>
                  <a:gd name="T3" fmla="*/ 10 h 10"/>
                  <a:gd name="T4" fmla="*/ 98 w 98"/>
                  <a:gd name="T5" fmla="*/ 10 h 10"/>
                  <a:gd name="T6" fmla="*/ 98 w 98"/>
                  <a:gd name="T7" fmla="*/ 4 h 10"/>
                  <a:gd name="T8" fmla="*/ 38 w 98"/>
                  <a:gd name="T9" fmla="*/ 4 h 10"/>
                  <a:gd name="T10" fmla="*/ 38 w 98"/>
                  <a:gd name="T11" fmla="*/ 0 h 10"/>
                  <a:gd name="T12" fmla="*/ 32 w 98"/>
                  <a:gd name="T13" fmla="*/ 0 h 10"/>
                  <a:gd name="T14" fmla="*/ 32 w 98"/>
                  <a:gd name="T15" fmla="*/ 4 h 10"/>
                  <a:gd name="T16" fmla="*/ 0 w 98"/>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
                    <a:moveTo>
                      <a:pt x="0" y="4"/>
                    </a:moveTo>
                    <a:lnTo>
                      <a:pt x="0" y="10"/>
                    </a:lnTo>
                    <a:lnTo>
                      <a:pt x="98" y="10"/>
                    </a:lnTo>
                    <a:lnTo>
                      <a:pt x="98" y="4"/>
                    </a:lnTo>
                    <a:lnTo>
                      <a:pt x="38" y="4"/>
                    </a:lnTo>
                    <a:lnTo>
                      <a:pt x="38" y="0"/>
                    </a:lnTo>
                    <a:lnTo>
                      <a:pt x="32" y="0"/>
                    </a:lnTo>
                    <a:lnTo>
                      <a:pt x="32" y="4"/>
                    </a:lnTo>
                    <a:lnTo>
                      <a:pt x="0" y="4"/>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55" name="Group 392"/>
            <p:cNvGrpSpPr>
              <a:grpSpLocks/>
            </p:cNvGrpSpPr>
            <p:nvPr/>
          </p:nvGrpSpPr>
          <p:grpSpPr bwMode="auto">
            <a:xfrm>
              <a:off x="5353" y="1900"/>
              <a:ext cx="24" cy="10"/>
              <a:chOff x="5353" y="1900"/>
              <a:chExt cx="24" cy="10"/>
            </a:xfrm>
          </p:grpSpPr>
          <p:grpSp>
            <p:nvGrpSpPr>
              <p:cNvPr id="974" name="Group 393"/>
              <p:cNvGrpSpPr>
                <a:grpSpLocks/>
              </p:cNvGrpSpPr>
              <p:nvPr/>
            </p:nvGrpSpPr>
            <p:grpSpPr bwMode="auto">
              <a:xfrm>
                <a:off x="5353" y="1900"/>
                <a:ext cx="1" cy="4"/>
                <a:chOff x="5353" y="1900"/>
                <a:chExt cx="1" cy="4"/>
              </a:xfrm>
            </p:grpSpPr>
            <p:sp>
              <p:nvSpPr>
                <p:cNvPr id="978" name="Freeform 394"/>
                <p:cNvSpPr>
                  <a:spLocks/>
                </p:cNvSpPr>
                <p:nvPr/>
              </p:nvSpPr>
              <p:spPr bwMode="auto">
                <a:xfrm>
                  <a:off x="5353" y="1900"/>
                  <a:ext cx="1"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79" name="Freeform 395"/>
                <p:cNvSpPr>
                  <a:spLocks/>
                </p:cNvSpPr>
                <p:nvPr/>
              </p:nvSpPr>
              <p:spPr bwMode="auto">
                <a:xfrm>
                  <a:off x="5353" y="1900"/>
                  <a:ext cx="1" cy="4"/>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75" name="Group 396"/>
              <p:cNvGrpSpPr>
                <a:grpSpLocks/>
              </p:cNvGrpSpPr>
              <p:nvPr/>
            </p:nvGrpSpPr>
            <p:grpSpPr bwMode="auto">
              <a:xfrm>
                <a:off x="5353" y="1906"/>
                <a:ext cx="24" cy="4"/>
                <a:chOff x="5353" y="1906"/>
                <a:chExt cx="24" cy="4"/>
              </a:xfrm>
            </p:grpSpPr>
            <p:sp>
              <p:nvSpPr>
                <p:cNvPr id="976" name="Freeform 397"/>
                <p:cNvSpPr>
                  <a:spLocks/>
                </p:cNvSpPr>
                <p:nvPr/>
              </p:nvSpPr>
              <p:spPr bwMode="auto">
                <a:xfrm>
                  <a:off x="5353" y="1906"/>
                  <a:ext cx="24" cy="4"/>
                </a:xfrm>
                <a:custGeom>
                  <a:avLst/>
                  <a:gdLst>
                    <a:gd name="T0" fmla="*/ 0 w 24"/>
                    <a:gd name="T1" fmla="*/ 0 h 4"/>
                    <a:gd name="T2" fmla="*/ 0 w 24"/>
                    <a:gd name="T3" fmla="*/ 2 h 4"/>
                    <a:gd name="T4" fmla="*/ 10 w 24"/>
                    <a:gd name="T5" fmla="*/ 2 h 4"/>
                    <a:gd name="T6" fmla="*/ 10 w 24"/>
                    <a:gd name="T7" fmla="*/ 4 h 4"/>
                    <a:gd name="T8" fmla="*/ 24 w 24"/>
                    <a:gd name="T9" fmla="*/ 4 h 4"/>
                    <a:gd name="T10" fmla="*/ 24 w 24"/>
                    <a:gd name="T11" fmla="*/ 0 h 4"/>
                    <a:gd name="T12" fmla="*/ 20 w 24"/>
                    <a:gd name="T13" fmla="*/ 0 h 4"/>
                    <a:gd name="T14" fmla="*/ 20 w 24"/>
                    <a:gd name="T15" fmla="*/ 0 h 4"/>
                    <a:gd name="T16" fmla="*/ 0 w 2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4">
                      <a:moveTo>
                        <a:pt x="0" y="0"/>
                      </a:moveTo>
                      <a:lnTo>
                        <a:pt x="0" y="2"/>
                      </a:lnTo>
                      <a:lnTo>
                        <a:pt x="10" y="2"/>
                      </a:lnTo>
                      <a:lnTo>
                        <a:pt x="10" y="4"/>
                      </a:lnTo>
                      <a:lnTo>
                        <a:pt x="24" y="4"/>
                      </a:lnTo>
                      <a:lnTo>
                        <a:pt x="24" y="0"/>
                      </a:lnTo>
                      <a:lnTo>
                        <a:pt x="20" y="0"/>
                      </a:lnTo>
                      <a:lnTo>
                        <a:pt x="20" y="0"/>
                      </a:lnTo>
                      <a:lnTo>
                        <a:pt x="0" y="0"/>
                      </a:lnTo>
                      <a:close/>
                    </a:path>
                  </a:pathLst>
                </a:custGeom>
                <a:solidFill>
                  <a:srgbClr val="006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77" name="Freeform 398"/>
                <p:cNvSpPr>
                  <a:spLocks/>
                </p:cNvSpPr>
                <p:nvPr/>
              </p:nvSpPr>
              <p:spPr bwMode="auto">
                <a:xfrm>
                  <a:off x="5353" y="1906"/>
                  <a:ext cx="24" cy="4"/>
                </a:xfrm>
                <a:custGeom>
                  <a:avLst/>
                  <a:gdLst>
                    <a:gd name="T0" fmla="*/ 0 w 24"/>
                    <a:gd name="T1" fmla="*/ 0 h 4"/>
                    <a:gd name="T2" fmla="*/ 0 w 24"/>
                    <a:gd name="T3" fmla="*/ 2 h 4"/>
                    <a:gd name="T4" fmla="*/ 10 w 24"/>
                    <a:gd name="T5" fmla="*/ 2 h 4"/>
                    <a:gd name="T6" fmla="*/ 10 w 24"/>
                    <a:gd name="T7" fmla="*/ 4 h 4"/>
                    <a:gd name="T8" fmla="*/ 24 w 24"/>
                    <a:gd name="T9" fmla="*/ 4 h 4"/>
                    <a:gd name="T10" fmla="*/ 24 w 24"/>
                    <a:gd name="T11" fmla="*/ 0 h 4"/>
                    <a:gd name="T12" fmla="*/ 20 w 24"/>
                    <a:gd name="T13" fmla="*/ 0 h 4"/>
                    <a:gd name="T14" fmla="*/ 20 w 24"/>
                    <a:gd name="T15" fmla="*/ 0 h 4"/>
                    <a:gd name="T16" fmla="*/ 0 w 2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4">
                      <a:moveTo>
                        <a:pt x="0" y="0"/>
                      </a:moveTo>
                      <a:lnTo>
                        <a:pt x="0" y="2"/>
                      </a:lnTo>
                      <a:lnTo>
                        <a:pt x="10" y="2"/>
                      </a:lnTo>
                      <a:lnTo>
                        <a:pt x="10" y="4"/>
                      </a:lnTo>
                      <a:lnTo>
                        <a:pt x="24" y="4"/>
                      </a:lnTo>
                      <a:lnTo>
                        <a:pt x="24" y="0"/>
                      </a:lnTo>
                      <a:lnTo>
                        <a:pt x="20" y="0"/>
                      </a:lnTo>
                      <a:lnTo>
                        <a:pt x="2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956" name="Group 399"/>
            <p:cNvGrpSpPr>
              <a:grpSpLocks/>
            </p:cNvGrpSpPr>
            <p:nvPr/>
          </p:nvGrpSpPr>
          <p:grpSpPr bwMode="auto">
            <a:xfrm>
              <a:off x="5349" y="1922"/>
              <a:ext cx="18" cy="4"/>
              <a:chOff x="5349" y="1922"/>
              <a:chExt cx="18" cy="4"/>
            </a:xfrm>
          </p:grpSpPr>
          <p:sp>
            <p:nvSpPr>
              <p:cNvPr id="972" name="Rectangle 400"/>
              <p:cNvSpPr>
                <a:spLocks noChangeArrowheads="1"/>
              </p:cNvSpPr>
              <p:nvPr/>
            </p:nvSpPr>
            <p:spPr bwMode="auto">
              <a:xfrm>
                <a:off x="5349" y="1922"/>
                <a:ext cx="18" cy="4"/>
              </a:xfrm>
              <a:prstGeom prst="rect">
                <a:avLst/>
              </a:prstGeom>
              <a:solidFill>
                <a:srgbClr val="006B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73" name="Rectangle 401"/>
              <p:cNvSpPr>
                <a:spLocks noChangeArrowheads="1"/>
              </p:cNvSpPr>
              <p:nvPr/>
            </p:nvSpPr>
            <p:spPr bwMode="auto">
              <a:xfrm>
                <a:off x="5349" y="1922"/>
                <a:ext cx="18" cy="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57" name="Group 402"/>
            <p:cNvGrpSpPr>
              <a:grpSpLocks/>
            </p:cNvGrpSpPr>
            <p:nvPr/>
          </p:nvGrpSpPr>
          <p:grpSpPr bwMode="auto">
            <a:xfrm>
              <a:off x="5351" y="1926"/>
              <a:ext cx="30" cy="20"/>
              <a:chOff x="5351" y="1926"/>
              <a:chExt cx="30" cy="20"/>
            </a:xfrm>
          </p:grpSpPr>
          <p:sp>
            <p:nvSpPr>
              <p:cNvPr id="970" name="Freeform 403"/>
              <p:cNvSpPr>
                <a:spLocks/>
              </p:cNvSpPr>
              <p:nvPr/>
            </p:nvSpPr>
            <p:spPr bwMode="auto">
              <a:xfrm>
                <a:off x="5351" y="1926"/>
                <a:ext cx="30" cy="20"/>
              </a:xfrm>
              <a:custGeom>
                <a:avLst/>
                <a:gdLst>
                  <a:gd name="T0" fmla="*/ 0 w 30"/>
                  <a:gd name="T1" fmla="*/ 0 h 20"/>
                  <a:gd name="T2" fmla="*/ 0 w 30"/>
                  <a:gd name="T3" fmla="*/ 4 h 20"/>
                  <a:gd name="T4" fmla="*/ 20 w 30"/>
                  <a:gd name="T5" fmla="*/ 4 h 20"/>
                  <a:gd name="T6" fmla="*/ 26 w 30"/>
                  <a:gd name="T7" fmla="*/ 20 h 20"/>
                  <a:gd name="T8" fmla="*/ 30 w 30"/>
                  <a:gd name="T9" fmla="*/ 20 h 20"/>
                  <a:gd name="T10" fmla="*/ 30 w 30"/>
                  <a:gd name="T11" fmla="*/ 18 h 20"/>
                  <a:gd name="T12" fmla="*/ 28 w 30"/>
                  <a:gd name="T13" fmla="*/ 18 h 20"/>
                  <a:gd name="T14" fmla="*/ 24 w 30"/>
                  <a:gd name="T15" fmla="*/ 2 h 20"/>
                  <a:gd name="T16" fmla="*/ 24 w 30"/>
                  <a:gd name="T17" fmla="*/ 0 h 20"/>
                  <a:gd name="T18" fmla="*/ 22 w 30"/>
                  <a:gd name="T19" fmla="*/ 0 h 20"/>
                  <a:gd name="T20" fmla="*/ 20 w 30"/>
                  <a:gd name="T21" fmla="*/ 0 h 20"/>
                  <a:gd name="T22" fmla="*/ 0 w 30"/>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0" y="0"/>
                    </a:moveTo>
                    <a:lnTo>
                      <a:pt x="0" y="4"/>
                    </a:lnTo>
                    <a:lnTo>
                      <a:pt x="20" y="4"/>
                    </a:lnTo>
                    <a:lnTo>
                      <a:pt x="26" y="20"/>
                    </a:lnTo>
                    <a:lnTo>
                      <a:pt x="30" y="20"/>
                    </a:lnTo>
                    <a:lnTo>
                      <a:pt x="30" y="18"/>
                    </a:lnTo>
                    <a:lnTo>
                      <a:pt x="28" y="18"/>
                    </a:lnTo>
                    <a:lnTo>
                      <a:pt x="24" y="2"/>
                    </a:lnTo>
                    <a:lnTo>
                      <a:pt x="24" y="0"/>
                    </a:lnTo>
                    <a:lnTo>
                      <a:pt x="22" y="0"/>
                    </a:lnTo>
                    <a:lnTo>
                      <a:pt x="20" y="0"/>
                    </a:lnTo>
                    <a:lnTo>
                      <a:pt x="0" y="0"/>
                    </a:lnTo>
                    <a:close/>
                  </a:path>
                </a:pathLst>
              </a:custGeom>
              <a:solidFill>
                <a:srgbClr val="009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71" name="Freeform 404"/>
              <p:cNvSpPr>
                <a:spLocks/>
              </p:cNvSpPr>
              <p:nvPr/>
            </p:nvSpPr>
            <p:spPr bwMode="auto">
              <a:xfrm>
                <a:off x="5351" y="1926"/>
                <a:ext cx="30" cy="20"/>
              </a:xfrm>
              <a:custGeom>
                <a:avLst/>
                <a:gdLst>
                  <a:gd name="T0" fmla="*/ 0 w 30"/>
                  <a:gd name="T1" fmla="*/ 0 h 20"/>
                  <a:gd name="T2" fmla="*/ 0 w 30"/>
                  <a:gd name="T3" fmla="*/ 4 h 20"/>
                  <a:gd name="T4" fmla="*/ 20 w 30"/>
                  <a:gd name="T5" fmla="*/ 4 h 20"/>
                  <a:gd name="T6" fmla="*/ 26 w 30"/>
                  <a:gd name="T7" fmla="*/ 20 h 20"/>
                  <a:gd name="T8" fmla="*/ 30 w 30"/>
                  <a:gd name="T9" fmla="*/ 20 h 20"/>
                  <a:gd name="T10" fmla="*/ 30 w 30"/>
                  <a:gd name="T11" fmla="*/ 18 h 20"/>
                  <a:gd name="T12" fmla="*/ 28 w 30"/>
                  <a:gd name="T13" fmla="*/ 18 h 20"/>
                  <a:gd name="T14" fmla="*/ 24 w 30"/>
                  <a:gd name="T15" fmla="*/ 2 h 20"/>
                  <a:gd name="T16" fmla="*/ 24 w 30"/>
                  <a:gd name="T17" fmla="*/ 0 h 20"/>
                  <a:gd name="T18" fmla="*/ 22 w 30"/>
                  <a:gd name="T19" fmla="*/ 0 h 20"/>
                  <a:gd name="T20" fmla="*/ 20 w 30"/>
                  <a:gd name="T21" fmla="*/ 0 h 20"/>
                  <a:gd name="T22" fmla="*/ 0 w 30"/>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0" y="0"/>
                    </a:moveTo>
                    <a:lnTo>
                      <a:pt x="0" y="4"/>
                    </a:lnTo>
                    <a:lnTo>
                      <a:pt x="20" y="4"/>
                    </a:lnTo>
                    <a:lnTo>
                      <a:pt x="26" y="20"/>
                    </a:lnTo>
                    <a:lnTo>
                      <a:pt x="30" y="20"/>
                    </a:lnTo>
                    <a:lnTo>
                      <a:pt x="30" y="18"/>
                    </a:lnTo>
                    <a:lnTo>
                      <a:pt x="28" y="18"/>
                    </a:lnTo>
                    <a:lnTo>
                      <a:pt x="24" y="2"/>
                    </a:lnTo>
                    <a:lnTo>
                      <a:pt x="24" y="0"/>
                    </a:lnTo>
                    <a:lnTo>
                      <a:pt x="22" y="0"/>
                    </a:lnTo>
                    <a:lnTo>
                      <a:pt x="20"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58" name="Group 405"/>
            <p:cNvGrpSpPr>
              <a:grpSpLocks/>
            </p:cNvGrpSpPr>
            <p:nvPr/>
          </p:nvGrpSpPr>
          <p:grpSpPr bwMode="auto">
            <a:xfrm>
              <a:off x="5343" y="1956"/>
              <a:ext cx="30" cy="14"/>
              <a:chOff x="5343" y="1956"/>
              <a:chExt cx="30" cy="14"/>
            </a:xfrm>
          </p:grpSpPr>
          <p:sp>
            <p:nvSpPr>
              <p:cNvPr id="968" name="Freeform 406"/>
              <p:cNvSpPr>
                <a:spLocks/>
              </p:cNvSpPr>
              <p:nvPr/>
            </p:nvSpPr>
            <p:spPr bwMode="auto">
              <a:xfrm>
                <a:off x="5343" y="1956"/>
                <a:ext cx="30" cy="14"/>
              </a:xfrm>
              <a:custGeom>
                <a:avLst/>
                <a:gdLst>
                  <a:gd name="T0" fmla="*/ 0 w 30"/>
                  <a:gd name="T1" fmla="*/ 0 h 14"/>
                  <a:gd name="T2" fmla="*/ 2 w 30"/>
                  <a:gd name="T3" fmla="*/ 2 h 14"/>
                  <a:gd name="T4" fmla="*/ 0 w 30"/>
                  <a:gd name="T5" fmla="*/ 2 h 14"/>
                  <a:gd name="T6" fmla="*/ 4 w 30"/>
                  <a:gd name="T7" fmla="*/ 6 h 14"/>
                  <a:gd name="T8" fmla="*/ 4 w 30"/>
                  <a:gd name="T9" fmla="*/ 8 h 14"/>
                  <a:gd name="T10" fmla="*/ 10 w 30"/>
                  <a:gd name="T11" fmla="*/ 10 h 14"/>
                  <a:gd name="T12" fmla="*/ 8 w 30"/>
                  <a:gd name="T13" fmla="*/ 12 h 14"/>
                  <a:gd name="T14" fmla="*/ 14 w 30"/>
                  <a:gd name="T15" fmla="*/ 10 h 14"/>
                  <a:gd name="T16" fmla="*/ 14 w 30"/>
                  <a:gd name="T17" fmla="*/ 14 h 14"/>
                  <a:gd name="T18" fmla="*/ 20 w 30"/>
                  <a:gd name="T19" fmla="*/ 10 h 14"/>
                  <a:gd name="T20" fmla="*/ 22 w 30"/>
                  <a:gd name="T21" fmla="*/ 12 h 14"/>
                  <a:gd name="T22" fmla="*/ 24 w 30"/>
                  <a:gd name="T23" fmla="*/ 6 h 14"/>
                  <a:gd name="T24" fmla="*/ 26 w 30"/>
                  <a:gd name="T25" fmla="*/ 8 h 14"/>
                  <a:gd name="T26" fmla="*/ 28 w 30"/>
                  <a:gd name="T27" fmla="*/ 2 h 14"/>
                  <a:gd name="T28" fmla="*/ 30 w 30"/>
                  <a:gd name="T29" fmla="*/ 4 h 14"/>
                  <a:gd name="T30" fmla="*/ 28 w 30"/>
                  <a:gd name="T31" fmla="*/ 0 h 14"/>
                  <a:gd name="T32" fmla="*/ 0 w 3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14">
                    <a:moveTo>
                      <a:pt x="0" y="0"/>
                    </a:moveTo>
                    <a:lnTo>
                      <a:pt x="2" y="2"/>
                    </a:lnTo>
                    <a:lnTo>
                      <a:pt x="0" y="2"/>
                    </a:lnTo>
                    <a:lnTo>
                      <a:pt x="4" y="6"/>
                    </a:lnTo>
                    <a:lnTo>
                      <a:pt x="4" y="8"/>
                    </a:lnTo>
                    <a:lnTo>
                      <a:pt x="10" y="10"/>
                    </a:lnTo>
                    <a:lnTo>
                      <a:pt x="8" y="12"/>
                    </a:lnTo>
                    <a:lnTo>
                      <a:pt x="14" y="10"/>
                    </a:lnTo>
                    <a:lnTo>
                      <a:pt x="14" y="14"/>
                    </a:lnTo>
                    <a:lnTo>
                      <a:pt x="20" y="10"/>
                    </a:lnTo>
                    <a:lnTo>
                      <a:pt x="22" y="12"/>
                    </a:lnTo>
                    <a:lnTo>
                      <a:pt x="24" y="6"/>
                    </a:lnTo>
                    <a:lnTo>
                      <a:pt x="26" y="8"/>
                    </a:lnTo>
                    <a:lnTo>
                      <a:pt x="28" y="2"/>
                    </a:lnTo>
                    <a:lnTo>
                      <a:pt x="30" y="4"/>
                    </a:lnTo>
                    <a:lnTo>
                      <a:pt x="28" y="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69" name="Freeform 407"/>
              <p:cNvSpPr>
                <a:spLocks/>
              </p:cNvSpPr>
              <p:nvPr/>
            </p:nvSpPr>
            <p:spPr bwMode="auto">
              <a:xfrm>
                <a:off x="5343" y="1956"/>
                <a:ext cx="30" cy="14"/>
              </a:xfrm>
              <a:custGeom>
                <a:avLst/>
                <a:gdLst>
                  <a:gd name="T0" fmla="*/ 0 w 30"/>
                  <a:gd name="T1" fmla="*/ 0 h 14"/>
                  <a:gd name="T2" fmla="*/ 2 w 30"/>
                  <a:gd name="T3" fmla="*/ 2 h 14"/>
                  <a:gd name="T4" fmla="*/ 0 w 30"/>
                  <a:gd name="T5" fmla="*/ 2 h 14"/>
                  <a:gd name="T6" fmla="*/ 4 w 30"/>
                  <a:gd name="T7" fmla="*/ 6 h 14"/>
                  <a:gd name="T8" fmla="*/ 4 w 30"/>
                  <a:gd name="T9" fmla="*/ 8 h 14"/>
                  <a:gd name="T10" fmla="*/ 10 w 30"/>
                  <a:gd name="T11" fmla="*/ 10 h 14"/>
                  <a:gd name="T12" fmla="*/ 8 w 30"/>
                  <a:gd name="T13" fmla="*/ 12 h 14"/>
                  <a:gd name="T14" fmla="*/ 14 w 30"/>
                  <a:gd name="T15" fmla="*/ 10 h 14"/>
                  <a:gd name="T16" fmla="*/ 14 w 30"/>
                  <a:gd name="T17" fmla="*/ 14 h 14"/>
                  <a:gd name="T18" fmla="*/ 20 w 30"/>
                  <a:gd name="T19" fmla="*/ 10 h 14"/>
                  <a:gd name="T20" fmla="*/ 22 w 30"/>
                  <a:gd name="T21" fmla="*/ 12 h 14"/>
                  <a:gd name="T22" fmla="*/ 24 w 30"/>
                  <a:gd name="T23" fmla="*/ 6 h 14"/>
                  <a:gd name="T24" fmla="*/ 26 w 30"/>
                  <a:gd name="T25" fmla="*/ 8 h 14"/>
                  <a:gd name="T26" fmla="*/ 28 w 30"/>
                  <a:gd name="T27" fmla="*/ 2 h 14"/>
                  <a:gd name="T28" fmla="*/ 30 w 30"/>
                  <a:gd name="T29" fmla="*/ 4 h 14"/>
                  <a:gd name="T30" fmla="*/ 28 w 30"/>
                  <a:gd name="T31" fmla="*/ 0 h 14"/>
                  <a:gd name="T32" fmla="*/ 0 w 3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14">
                    <a:moveTo>
                      <a:pt x="0" y="0"/>
                    </a:moveTo>
                    <a:lnTo>
                      <a:pt x="2" y="2"/>
                    </a:lnTo>
                    <a:lnTo>
                      <a:pt x="0" y="2"/>
                    </a:lnTo>
                    <a:lnTo>
                      <a:pt x="4" y="6"/>
                    </a:lnTo>
                    <a:lnTo>
                      <a:pt x="4" y="8"/>
                    </a:lnTo>
                    <a:lnTo>
                      <a:pt x="10" y="10"/>
                    </a:lnTo>
                    <a:lnTo>
                      <a:pt x="8" y="12"/>
                    </a:lnTo>
                    <a:lnTo>
                      <a:pt x="14" y="10"/>
                    </a:lnTo>
                    <a:lnTo>
                      <a:pt x="14" y="14"/>
                    </a:lnTo>
                    <a:lnTo>
                      <a:pt x="20" y="10"/>
                    </a:lnTo>
                    <a:lnTo>
                      <a:pt x="22" y="12"/>
                    </a:lnTo>
                    <a:lnTo>
                      <a:pt x="24" y="6"/>
                    </a:lnTo>
                    <a:lnTo>
                      <a:pt x="26" y="8"/>
                    </a:lnTo>
                    <a:lnTo>
                      <a:pt x="28" y="2"/>
                    </a:lnTo>
                    <a:lnTo>
                      <a:pt x="30" y="4"/>
                    </a:lnTo>
                    <a:lnTo>
                      <a:pt x="28" y="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59" name="Group 408"/>
            <p:cNvGrpSpPr>
              <a:grpSpLocks/>
            </p:cNvGrpSpPr>
            <p:nvPr/>
          </p:nvGrpSpPr>
          <p:grpSpPr bwMode="auto">
            <a:xfrm>
              <a:off x="5377" y="1940"/>
              <a:ext cx="10" cy="28"/>
              <a:chOff x="5377" y="1940"/>
              <a:chExt cx="10" cy="28"/>
            </a:xfrm>
          </p:grpSpPr>
          <p:sp>
            <p:nvSpPr>
              <p:cNvPr id="966" name="Freeform 409"/>
              <p:cNvSpPr>
                <a:spLocks/>
              </p:cNvSpPr>
              <p:nvPr/>
            </p:nvSpPr>
            <p:spPr bwMode="auto">
              <a:xfrm>
                <a:off x="5377" y="1940"/>
                <a:ext cx="10" cy="28"/>
              </a:xfrm>
              <a:custGeom>
                <a:avLst/>
                <a:gdLst>
                  <a:gd name="T0" fmla="*/ 10 w 10"/>
                  <a:gd name="T1" fmla="*/ 0 h 28"/>
                  <a:gd name="T2" fmla="*/ 0 w 10"/>
                  <a:gd name="T3" fmla="*/ 24 h 28"/>
                  <a:gd name="T4" fmla="*/ 0 w 10"/>
                  <a:gd name="T5" fmla="*/ 26 h 28"/>
                  <a:gd name="T6" fmla="*/ 0 w 10"/>
                  <a:gd name="T7" fmla="*/ 28 h 28"/>
                  <a:gd name="T8" fmla="*/ 0 w 10"/>
                  <a:gd name="T9" fmla="*/ 28 h 28"/>
                  <a:gd name="T10" fmla="*/ 2 w 10"/>
                  <a:gd name="T11" fmla="*/ 28 h 28"/>
                  <a:gd name="T12" fmla="*/ 2 w 10"/>
                  <a:gd name="T13" fmla="*/ 26 h 28"/>
                  <a:gd name="T14" fmla="*/ 2 w 10"/>
                  <a:gd name="T15" fmla="*/ 24 h 28"/>
                  <a:gd name="T16" fmla="*/ 2 w 10"/>
                  <a:gd name="T17" fmla="*/ 24 h 28"/>
                  <a:gd name="T18" fmla="*/ 10 w 10"/>
                  <a:gd name="T19" fmla="*/ 0 h 28"/>
                  <a:gd name="T20" fmla="*/ 10 w 10"/>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8">
                    <a:moveTo>
                      <a:pt x="10" y="0"/>
                    </a:moveTo>
                    <a:lnTo>
                      <a:pt x="0" y="24"/>
                    </a:lnTo>
                    <a:lnTo>
                      <a:pt x="0" y="26"/>
                    </a:lnTo>
                    <a:lnTo>
                      <a:pt x="0" y="28"/>
                    </a:lnTo>
                    <a:lnTo>
                      <a:pt x="0" y="28"/>
                    </a:lnTo>
                    <a:lnTo>
                      <a:pt x="2" y="28"/>
                    </a:lnTo>
                    <a:lnTo>
                      <a:pt x="2" y="26"/>
                    </a:lnTo>
                    <a:lnTo>
                      <a:pt x="2" y="24"/>
                    </a:lnTo>
                    <a:lnTo>
                      <a:pt x="2" y="24"/>
                    </a:lnTo>
                    <a:lnTo>
                      <a:pt x="10" y="0"/>
                    </a:lnTo>
                    <a:lnTo>
                      <a:pt x="1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67" name="Freeform 410"/>
              <p:cNvSpPr>
                <a:spLocks/>
              </p:cNvSpPr>
              <p:nvPr/>
            </p:nvSpPr>
            <p:spPr bwMode="auto">
              <a:xfrm>
                <a:off x="5377" y="1940"/>
                <a:ext cx="10" cy="28"/>
              </a:xfrm>
              <a:custGeom>
                <a:avLst/>
                <a:gdLst>
                  <a:gd name="T0" fmla="*/ 10 w 10"/>
                  <a:gd name="T1" fmla="*/ 0 h 28"/>
                  <a:gd name="T2" fmla="*/ 0 w 10"/>
                  <a:gd name="T3" fmla="*/ 24 h 28"/>
                  <a:gd name="T4" fmla="*/ 0 w 10"/>
                  <a:gd name="T5" fmla="*/ 26 h 28"/>
                  <a:gd name="T6" fmla="*/ 0 w 10"/>
                  <a:gd name="T7" fmla="*/ 28 h 28"/>
                  <a:gd name="T8" fmla="*/ 0 w 10"/>
                  <a:gd name="T9" fmla="*/ 28 h 28"/>
                  <a:gd name="T10" fmla="*/ 2 w 10"/>
                  <a:gd name="T11" fmla="*/ 28 h 28"/>
                  <a:gd name="T12" fmla="*/ 2 w 10"/>
                  <a:gd name="T13" fmla="*/ 26 h 28"/>
                  <a:gd name="T14" fmla="*/ 2 w 10"/>
                  <a:gd name="T15" fmla="*/ 24 h 28"/>
                  <a:gd name="T16" fmla="*/ 2 w 10"/>
                  <a:gd name="T17" fmla="*/ 24 h 28"/>
                  <a:gd name="T18" fmla="*/ 10 w 10"/>
                  <a:gd name="T19" fmla="*/ 0 h 28"/>
                  <a:gd name="T20" fmla="*/ 10 w 10"/>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8">
                    <a:moveTo>
                      <a:pt x="10" y="0"/>
                    </a:moveTo>
                    <a:lnTo>
                      <a:pt x="0" y="24"/>
                    </a:lnTo>
                    <a:lnTo>
                      <a:pt x="0" y="26"/>
                    </a:lnTo>
                    <a:lnTo>
                      <a:pt x="0" y="28"/>
                    </a:lnTo>
                    <a:lnTo>
                      <a:pt x="0" y="28"/>
                    </a:lnTo>
                    <a:lnTo>
                      <a:pt x="2" y="28"/>
                    </a:lnTo>
                    <a:lnTo>
                      <a:pt x="2" y="26"/>
                    </a:lnTo>
                    <a:lnTo>
                      <a:pt x="2" y="24"/>
                    </a:lnTo>
                    <a:lnTo>
                      <a:pt x="2" y="24"/>
                    </a:lnTo>
                    <a:lnTo>
                      <a:pt x="10" y="0"/>
                    </a:lnTo>
                    <a:lnTo>
                      <a:pt x="1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60" name="Group 411"/>
            <p:cNvGrpSpPr>
              <a:grpSpLocks/>
            </p:cNvGrpSpPr>
            <p:nvPr/>
          </p:nvGrpSpPr>
          <p:grpSpPr bwMode="auto">
            <a:xfrm>
              <a:off x="5341" y="1930"/>
              <a:ext cx="42" cy="26"/>
              <a:chOff x="5341" y="1930"/>
              <a:chExt cx="42" cy="26"/>
            </a:xfrm>
          </p:grpSpPr>
          <p:sp>
            <p:nvSpPr>
              <p:cNvPr id="964" name="Freeform 412"/>
              <p:cNvSpPr>
                <a:spLocks/>
              </p:cNvSpPr>
              <p:nvPr/>
            </p:nvSpPr>
            <p:spPr bwMode="auto">
              <a:xfrm>
                <a:off x="5341" y="1930"/>
                <a:ext cx="42" cy="26"/>
              </a:xfrm>
              <a:custGeom>
                <a:avLst/>
                <a:gdLst>
                  <a:gd name="T0" fmla="*/ 2 w 42"/>
                  <a:gd name="T1" fmla="*/ 0 h 26"/>
                  <a:gd name="T2" fmla="*/ 0 w 42"/>
                  <a:gd name="T3" fmla="*/ 18 h 26"/>
                  <a:gd name="T4" fmla="*/ 0 w 42"/>
                  <a:gd name="T5" fmla="*/ 26 h 26"/>
                  <a:gd name="T6" fmla="*/ 42 w 42"/>
                  <a:gd name="T7" fmla="*/ 26 h 26"/>
                  <a:gd name="T8" fmla="*/ 42 w 42"/>
                  <a:gd name="T9" fmla="*/ 24 h 26"/>
                  <a:gd name="T10" fmla="*/ 42 w 42"/>
                  <a:gd name="T11" fmla="*/ 24 h 26"/>
                  <a:gd name="T12" fmla="*/ 42 w 42"/>
                  <a:gd name="T13" fmla="*/ 22 h 26"/>
                  <a:gd name="T14" fmla="*/ 36 w 42"/>
                  <a:gd name="T15" fmla="*/ 20 h 26"/>
                  <a:gd name="T16" fmla="*/ 30 w 42"/>
                  <a:gd name="T17" fmla="*/ 0 h 26"/>
                  <a:gd name="T18" fmla="*/ 2 w 4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26">
                    <a:moveTo>
                      <a:pt x="2" y="0"/>
                    </a:moveTo>
                    <a:lnTo>
                      <a:pt x="0" y="18"/>
                    </a:lnTo>
                    <a:lnTo>
                      <a:pt x="0" y="26"/>
                    </a:lnTo>
                    <a:lnTo>
                      <a:pt x="42" y="26"/>
                    </a:lnTo>
                    <a:lnTo>
                      <a:pt x="42" y="24"/>
                    </a:lnTo>
                    <a:lnTo>
                      <a:pt x="42" y="24"/>
                    </a:lnTo>
                    <a:lnTo>
                      <a:pt x="42" y="22"/>
                    </a:lnTo>
                    <a:lnTo>
                      <a:pt x="36" y="20"/>
                    </a:lnTo>
                    <a:lnTo>
                      <a:pt x="30" y="0"/>
                    </a:lnTo>
                    <a:lnTo>
                      <a:pt x="2"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65" name="Freeform 413"/>
              <p:cNvSpPr>
                <a:spLocks/>
              </p:cNvSpPr>
              <p:nvPr/>
            </p:nvSpPr>
            <p:spPr bwMode="auto">
              <a:xfrm>
                <a:off x="5341" y="1930"/>
                <a:ext cx="42" cy="26"/>
              </a:xfrm>
              <a:custGeom>
                <a:avLst/>
                <a:gdLst>
                  <a:gd name="T0" fmla="*/ 2 w 42"/>
                  <a:gd name="T1" fmla="*/ 0 h 26"/>
                  <a:gd name="T2" fmla="*/ 0 w 42"/>
                  <a:gd name="T3" fmla="*/ 18 h 26"/>
                  <a:gd name="T4" fmla="*/ 0 w 42"/>
                  <a:gd name="T5" fmla="*/ 26 h 26"/>
                  <a:gd name="T6" fmla="*/ 42 w 42"/>
                  <a:gd name="T7" fmla="*/ 26 h 26"/>
                  <a:gd name="T8" fmla="*/ 42 w 42"/>
                  <a:gd name="T9" fmla="*/ 24 h 26"/>
                  <a:gd name="T10" fmla="*/ 42 w 42"/>
                  <a:gd name="T11" fmla="*/ 24 h 26"/>
                  <a:gd name="T12" fmla="*/ 42 w 42"/>
                  <a:gd name="T13" fmla="*/ 22 h 26"/>
                  <a:gd name="T14" fmla="*/ 36 w 42"/>
                  <a:gd name="T15" fmla="*/ 20 h 26"/>
                  <a:gd name="T16" fmla="*/ 30 w 42"/>
                  <a:gd name="T17" fmla="*/ 0 h 26"/>
                  <a:gd name="T18" fmla="*/ 2 w 42"/>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26">
                    <a:moveTo>
                      <a:pt x="2" y="0"/>
                    </a:moveTo>
                    <a:lnTo>
                      <a:pt x="0" y="18"/>
                    </a:lnTo>
                    <a:lnTo>
                      <a:pt x="0" y="26"/>
                    </a:lnTo>
                    <a:lnTo>
                      <a:pt x="42" y="26"/>
                    </a:lnTo>
                    <a:lnTo>
                      <a:pt x="42" y="24"/>
                    </a:lnTo>
                    <a:lnTo>
                      <a:pt x="42" y="24"/>
                    </a:lnTo>
                    <a:lnTo>
                      <a:pt x="42" y="22"/>
                    </a:lnTo>
                    <a:lnTo>
                      <a:pt x="36" y="20"/>
                    </a:lnTo>
                    <a:lnTo>
                      <a:pt x="30"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61" name="Group 414"/>
            <p:cNvGrpSpPr>
              <a:grpSpLocks/>
            </p:cNvGrpSpPr>
            <p:nvPr/>
          </p:nvGrpSpPr>
          <p:grpSpPr bwMode="auto">
            <a:xfrm>
              <a:off x="5349" y="1946"/>
              <a:ext cx="18" cy="12"/>
              <a:chOff x="5349" y="1946"/>
              <a:chExt cx="18" cy="12"/>
            </a:xfrm>
          </p:grpSpPr>
          <p:sp>
            <p:nvSpPr>
              <p:cNvPr id="962" name="Freeform 415"/>
              <p:cNvSpPr>
                <a:spLocks/>
              </p:cNvSpPr>
              <p:nvPr/>
            </p:nvSpPr>
            <p:spPr bwMode="auto">
              <a:xfrm>
                <a:off x="5349" y="1946"/>
                <a:ext cx="18" cy="12"/>
              </a:xfrm>
              <a:custGeom>
                <a:avLst/>
                <a:gdLst>
                  <a:gd name="T0" fmla="*/ 2 w 18"/>
                  <a:gd name="T1" fmla="*/ 0 h 12"/>
                  <a:gd name="T2" fmla="*/ 0 w 18"/>
                  <a:gd name="T3" fmla="*/ 12 h 12"/>
                  <a:gd name="T4" fmla="*/ 18 w 18"/>
                  <a:gd name="T5" fmla="*/ 12 h 12"/>
                  <a:gd name="T6" fmla="*/ 14 w 18"/>
                  <a:gd name="T7" fmla="*/ 0 h 12"/>
                  <a:gd name="T8" fmla="*/ 2 w 18"/>
                  <a:gd name="T9" fmla="*/ 0 h 12"/>
                </a:gdLst>
                <a:ahLst/>
                <a:cxnLst>
                  <a:cxn ang="0">
                    <a:pos x="T0" y="T1"/>
                  </a:cxn>
                  <a:cxn ang="0">
                    <a:pos x="T2" y="T3"/>
                  </a:cxn>
                  <a:cxn ang="0">
                    <a:pos x="T4" y="T5"/>
                  </a:cxn>
                  <a:cxn ang="0">
                    <a:pos x="T6" y="T7"/>
                  </a:cxn>
                  <a:cxn ang="0">
                    <a:pos x="T8" y="T9"/>
                  </a:cxn>
                </a:cxnLst>
                <a:rect l="0" t="0" r="r" b="b"/>
                <a:pathLst>
                  <a:path w="18" h="12">
                    <a:moveTo>
                      <a:pt x="2" y="0"/>
                    </a:moveTo>
                    <a:lnTo>
                      <a:pt x="0" y="12"/>
                    </a:lnTo>
                    <a:lnTo>
                      <a:pt x="18" y="12"/>
                    </a:lnTo>
                    <a:lnTo>
                      <a:pt x="14" y="0"/>
                    </a:lnTo>
                    <a:lnTo>
                      <a:pt x="2" y="0"/>
                    </a:lnTo>
                    <a:close/>
                  </a:path>
                </a:pathLst>
              </a:custGeom>
              <a:solidFill>
                <a:srgbClr val="006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63" name="Freeform 416"/>
              <p:cNvSpPr>
                <a:spLocks/>
              </p:cNvSpPr>
              <p:nvPr/>
            </p:nvSpPr>
            <p:spPr bwMode="auto">
              <a:xfrm>
                <a:off x="5349" y="1946"/>
                <a:ext cx="18" cy="12"/>
              </a:xfrm>
              <a:custGeom>
                <a:avLst/>
                <a:gdLst>
                  <a:gd name="T0" fmla="*/ 2 w 18"/>
                  <a:gd name="T1" fmla="*/ 0 h 12"/>
                  <a:gd name="T2" fmla="*/ 0 w 18"/>
                  <a:gd name="T3" fmla="*/ 12 h 12"/>
                  <a:gd name="T4" fmla="*/ 18 w 18"/>
                  <a:gd name="T5" fmla="*/ 12 h 12"/>
                  <a:gd name="T6" fmla="*/ 14 w 18"/>
                  <a:gd name="T7" fmla="*/ 0 h 12"/>
                  <a:gd name="T8" fmla="*/ 2 w 18"/>
                  <a:gd name="T9" fmla="*/ 0 h 12"/>
                </a:gdLst>
                <a:ahLst/>
                <a:cxnLst>
                  <a:cxn ang="0">
                    <a:pos x="T0" y="T1"/>
                  </a:cxn>
                  <a:cxn ang="0">
                    <a:pos x="T2" y="T3"/>
                  </a:cxn>
                  <a:cxn ang="0">
                    <a:pos x="T4" y="T5"/>
                  </a:cxn>
                  <a:cxn ang="0">
                    <a:pos x="T6" y="T7"/>
                  </a:cxn>
                  <a:cxn ang="0">
                    <a:pos x="T8" y="T9"/>
                  </a:cxn>
                </a:cxnLst>
                <a:rect l="0" t="0" r="r" b="b"/>
                <a:pathLst>
                  <a:path w="18" h="12">
                    <a:moveTo>
                      <a:pt x="2" y="0"/>
                    </a:moveTo>
                    <a:lnTo>
                      <a:pt x="0" y="12"/>
                    </a:lnTo>
                    <a:lnTo>
                      <a:pt x="18" y="12"/>
                    </a:lnTo>
                    <a:lnTo>
                      <a:pt x="14" y="0"/>
                    </a:lnTo>
                    <a:lnTo>
                      <a:pt x="2"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nvGrpSpPr>
          <p:cNvPr id="986" name="Group 417"/>
          <p:cNvGrpSpPr>
            <a:grpSpLocks/>
          </p:cNvGrpSpPr>
          <p:nvPr/>
        </p:nvGrpSpPr>
        <p:grpSpPr bwMode="auto">
          <a:xfrm>
            <a:off x="7671118" y="1878806"/>
            <a:ext cx="79375" cy="88900"/>
            <a:chOff x="5235" y="1962"/>
            <a:chExt cx="50" cy="56"/>
          </a:xfrm>
        </p:grpSpPr>
        <p:grpSp>
          <p:nvGrpSpPr>
            <p:cNvPr id="987" name="Group 418"/>
            <p:cNvGrpSpPr>
              <a:grpSpLocks/>
            </p:cNvGrpSpPr>
            <p:nvPr/>
          </p:nvGrpSpPr>
          <p:grpSpPr bwMode="auto">
            <a:xfrm>
              <a:off x="5235" y="1962"/>
              <a:ext cx="50" cy="56"/>
              <a:chOff x="5235" y="1962"/>
              <a:chExt cx="50" cy="56"/>
            </a:xfrm>
          </p:grpSpPr>
          <p:sp>
            <p:nvSpPr>
              <p:cNvPr id="993" name="Freeform 419"/>
              <p:cNvSpPr>
                <a:spLocks/>
              </p:cNvSpPr>
              <p:nvPr/>
            </p:nvSpPr>
            <p:spPr bwMode="auto">
              <a:xfrm>
                <a:off x="5243" y="1970"/>
                <a:ext cx="42" cy="48"/>
              </a:xfrm>
              <a:custGeom>
                <a:avLst/>
                <a:gdLst>
                  <a:gd name="T0" fmla="*/ 20 w 42"/>
                  <a:gd name="T1" fmla="*/ 0 h 48"/>
                  <a:gd name="T2" fmla="*/ 14 w 42"/>
                  <a:gd name="T3" fmla="*/ 4 h 48"/>
                  <a:gd name="T4" fmla="*/ 12 w 42"/>
                  <a:gd name="T5" fmla="*/ 2 h 48"/>
                  <a:gd name="T6" fmla="*/ 8 w 42"/>
                  <a:gd name="T7" fmla="*/ 10 h 48"/>
                  <a:gd name="T8" fmla="*/ 4 w 42"/>
                  <a:gd name="T9" fmla="*/ 6 h 48"/>
                  <a:gd name="T10" fmla="*/ 4 w 42"/>
                  <a:gd name="T11" fmla="*/ 16 h 48"/>
                  <a:gd name="T12" fmla="*/ 0 w 42"/>
                  <a:gd name="T13" fmla="*/ 14 h 48"/>
                  <a:gd name="T14" fmla="*/ 2 w 42"/>
                  <a:gd name="T15" fmla="*/ 24 h 48"/>
                  <a:gd name="T16" fmla="*/ 0 w 42"/>
                  <a:gd name="T17" fmla="*/ 24 h 48"/>
                  <a:gd name="T18" fmla="*/ 4 w 42"/>
                  <a:gd name="T19" fmla="*/ 32 h 48"/>
                  <a:gd name="T20" fmla="*/ 0 w 42"/>
                  <a:gd name="T21" fmla="*/ 32 h 48"/>
                  <a:gd name="T22" fmla="*/ 8 w 42"/>
                  <a:gd name="T23" fmla="*/ 38 h 48"/>
                  <a:gd name="T24" fmla="*/ 6 w 42"/>
                  <a:gd name="T25" fmla="*/ 42 h 48"/>
                  <a:gd name="T26" fmla="*/ 14 w 42"/>
                  <a:gd name="T27" fmla="*/ 44 h 48"/>
                  <a:gd name="T28" fmla="*/ 12 w 42"/>
                  <a:gd name="T29" fmla="*/ 46 h 48"/>
                  <a:gd name="T30" fmla="*/ 20 w 42"/>
                  <a:gd name="T31" fmla="*/ 44 h 48"/>
                  <a:gd name="T32" fmla="*/ 20 w 42"/>
                  <a:gd name="T33" fmla="*/ 48 h 48"/>
                  <a:gd name="T34" fmla="*/ 28 w 42"/>
                  <a:gd name="T35" fmla="*/ 44 h 48"/>
                  <a:gd name="T36" fmla="*/ 28 w 42"/>
                  <a:gd name="T37" fmla="*/ 46 h 48"/>
                  <a:gd name="T38" fmla="*/ 34 w 42"/>
                  <a:gd name="T39" fmla="*/ 38 h 48"/>
                  <a:gd name="T40" fmla="*/ 36 w 42"/>
                  <a:gd name="T41" fmla="*/ 42 h 48"/>
                  <a:gd name="T42" fmla="*/ 38 w 42"/>
                  <a:gd name="T43" fmla="*/ 32 h 48"/>
                  <a:gd name="T44" fmla="*/ 40 w 42"/>
                  <a:gd name="T45" fmla="*/ 34 h 48"/>
                  <a:gd name="T46" fmla="*/ 40 w 42"/>
                  <a:gd name="T47" fmla="*/ 24 h 48"/>
                  <a:gd name="T48" fmla="*/ 42 w 42"/>
                  <a:gd name="T49" fmla="*/ 24 h 48"/>
                  <a:gd name="T50" fmla="*/ 38 w 42"/>
                  <a:gd name="T51" fmla="*/ 16 h 48"/>
                  <a:gd name="T52" fmla="*/ 40 w 42"/>
                  <a:gd name="T53" fmla="*/ 14 h 48"/>
                  <a:gd name="T54" fmla="*/ 34 w 42"/>
                  <a:gd name="T55" fmla="*/ 10 h 48"/>
                  <a:gd name="T56" fmla="*/ 36 w 42"/>
                  <a:gd name="T57" fmla="*/ 6 h 48"/>
                  <a:gd name="T58" fmla="*/ 28 w 42"/>
                  <a:gd name="T59" fmla="*/ 4 h 48"/>
                  <a:gd name="T60" fmla="*/ 28 w 42"/>
                  <a:gd name="T61" fmla="*/ 2 h 48"/>
                  <a:gd name="T62" fmla="*/ 20 w 42"/>
                  <a:gd name="T63" fmla="*/ 2 h 48"/>
                  <a:gd name="T64" fmla="*/ 20 w 42"/>
                  <a:gd name="T6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8">
                    <a:moveTo>
                      <a:pt x="20" y="0"/>
                    </a:moveTo>
                    <a:lnTo>
                      <a:pt x="14" y="4"/>
                    </a:lnTo>
                    <a:lnTo>
                      <a:pt x="12" y="2"/>
                    </a:lnTo>
                    <a:lnTo>
                      <a:pt x="8" y="10"/>
                    </a:lnTo>
                    <a:lnTo>
                      <a:pt x="4" y="6"/>
                    </a:lnTo>
                    <a:lnTo>
                      <a:pt x="4" y="16"/>
                    </a:lnTo>
                    <a:lnTo>
                      <a:pt x="0" y="14"/>
                    </a:lnTo>
                    <a:lnTo>
                      <a:pt x="2" y="24"/>
                    </a:lnTo>
                    <a:lnTo>
                      <a:pt x="0" y="24"/>
                    </a:lnTo>
                    <a:lnTo>
                      <a:pt x="4" y="32"/>
                    </a:lnTo>
                    <a:lnTo>
                      <a:pt x="0" y="32"/>
                    </a:lnTo>
                    <a:lnTo>
                      <a:pt x="8" y="38"/>
                    </a:lnTo>
                    <a:lnTo>
                      <a:pt x="6" y="42"/>
                    </a:lnTo>
                    <a:lnTo>
                      <a:pt x="14" y="44"/>
                    </a:lnTo>
                    <a:lnTo>
                      <a:pt x="12" y="46"/>
                    </a:lnTo>
                    <a:lnTo>
                      <a:pt x="20" y="44"/>
                    </a:lnTo>
                    <a:lnTo>
                      <a:pt x="20" y="48"/>
                    </a:lnTo>
                    <a:lnTo>
                      <a:pt x="28" y="44"/>
                    </a:lnTo>
                    <a:lnTo>
                      <a:pt x="28" y="46"/>
                    </a:lnTo>
                    <a:lnTo>
                      <a:pt x="34" y="38"/>
                    </a:lnTo>
                    <a:lnTo>
                      <a:pt x="36" y="42"/>
                    </a:lnTo>
                    <a:lnTo>
                      <a:pt x="38" y="32"/>
                    </a:lnTo>
                    <a:lnTo>
                      <a:pt x="40" y="34"/>
                    </a:lnTo>
                    <a:lnTo>
                      <a:pt x="40" y="24"/>
                    </a:lnTo>
                    <a:lnTo>
                      <a:pt x="42" y="24"/>
                    </a:lnTo>
                    <a:lnTo>
                      <a:pt x="38" y="16"/>
                    </a:lnTo>
                    <a:lnTo>
                      <a:pt x="40" y="14"/>
                    </a:lnTo>
                    <a:lnTo>
                      <a:pt x="34" y="10"/>
                    </a:lnTo>
                    <a:lnTo>
                      <a:pt x="36" y="6"/>
                    </a:lnTo>
                    <a:lnTo>
                      <a:pt x="28" y="4"/>
                    </a:lnTo>
                    <a:lnTo>
                      <a:pt x="28" y="2"/>
                    </a:lnTo>
                    <a:lnTo>
                      <a:pt x="20" y="2"/>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4" name="Freeform 420"/>
              <p:cNvSpPr>
                <a:spLocks/>
              </p:cNvSpPr>
              <p:nvPr/>
            </p:nvSpPr>
            <p:spPr bwMode="auto">
              <a:xfrm>
                <a:off x="5235" y="1962"/>
                <a:ext cx="42" cy="48"/>
              </a:xfrm>
              <a:custGeom>
                <a:avLst/>
                <a:gdLst>
                  <a:gd name="T0" fmla="*/ 20 w 42"/>
                  <a:gd name="T1" fmla="*/ 0 h 48"/>
                  <a:gd name="T2" fmla="*/ 14 w 42"/>
                  <a:gd name="T3" fmla="*/ 4 h 48"/>
                  <a:gd name="T4" fmla="*/ 12 w 42"/>
                  <a:gd name="T5" fmla="*/ 2 h 48"/>
                  <a:gd name="T6" fmla="*/ 8 w 42"/>
                  <a:gd name="T7" fmla="*/ 10 h 48"/>
                  <a:gd name="T8" fmla="*/ 4 w 42"/>
                  <a:gd name="T9" fmla="*/ 6 h 48"/>
                  <a:gd name="T10" fmla="*/ 4 w 42"/>
                  <a:gd name="T11" fmla="*/ 16 h 48"/>
                  <a:gd name="T12" fmla="*/ 0 w 42"/>
                  <a:gd name="T13" fmla="*/ 14 h 48"/>
                  <a:gd name="T14" fmla="*/ 2 w 42"/>
                  <a:gd name="T15" fmla="*/ 24 h 48"/>
                  <a:gd name="T16" fmla="*/ 0 w 42"/>
                  <a:gd name="T17" fmla="*/ 24 h 48"/>
                  <a:gd name="T18" fmla="*/ 4 w 42"/>
                  <a:gd name="T19" fmla="*/ 32 h 48"/>
                  <a:gd name="T20" fmla="*/ 0 w 42"/>
                  <a:gd name="T21" fmla="*/ 32 h 48"/>
                  <a:gd name="T22" fmla="*/ 8 w 42"/>
                  <a:gd name="T23" fmla="*/ 38 h 48"/>
                  <a:gd name="T24" fmla="*/ 6 w 42"/>
                  <a:gd name="T25" fmla="*/ 42 h 48"/>
                  <a:gd name="T26" fmla="*/ 14 w 42"/>
                  <a:gd name="T27" fmla="*/ 44 h 48"/>
                  <a:gd name="T28" fmla="*/ 12 w 42"/>
                  <a:gd name="T29" fmla="*/ 46 h 48"/>
                  <a:gd name="T30" fmla="*/ 20 w 42"/>
                  <a:gd name="T31" fmla="*/ 44 h 48"/>
                  <a:gd name="T32" fmla="*/ 20 w 42"/>
                  <a:gd name="T33" fmla="*/ 48 h 48"/>
                  <a:gd name="T34" fmla="*/ 28 w 42"/>
                  <a:gd name="T35" fmla="*/ 44 h 48"/>
                  <a:gd name="T36" fmla="*/ 28 w 42"/>
                  <a:gd name="T37" fmla="*/ 46 h 48"/>
                  <a:gd name="T38" fmla="*/ 34 w 42"/>
                  <a:gd name="T39" fmla="*/ 38 h 48"/>
                  <a:gd name="T40" fmla="*/ 36 w 42"/>
                  <a:gd name="T41" fmla="*/ 42 h 48"/>
                  <a:gd name="T42" fmla="*/ 38 w 42"/>
                  <a:gd name="T43" fmla="*/ 32 h 48"/>
                  <a:gd name="T44" fmla="*/ 40 w 42"/>
                  <a:gd name="T45" fmla="*/ 34 h 48"/>
                  <a:gd name="T46" fmla="*/ 40 w 42"/>
                  <a:gd name="T47" fmla="*/ 24 h 48"/>
                  <a:gd name="T48" fmla="*/ 42 w 42"/>
                  <a:gd name="T49" fmla="*/ 24 h 48"/>
                  <a:gd name="T50" fmla="*/ 38 w 42"/>
                  <a:gd name="T51" fmla="*/ 16 h 48"/>
                  <a:gd name="T52" fmla="*/ 40 w 42"/>
                  <a:gd name="T53" fmla="*/ 14 h 48"/>
                  <a:gd name="T54" fmla="*/ 34 w 42"/>
                  <a:gd name="T55" fmla="*/ 10 h 48"/>
                  <a:gd name="T56" fmla="*/ 36 w 42"/>
                  <a:gd name="T57" fmla="*/ 6 h 48"/>
                  <a:gd name="T58" fmla="*/ 28 w 42"/>
                  <a:gd name="T59" fmla="*/ 4 h 48"/>
                  <a:gd name="T60" fmla="*/ 28 w 42"/>
                  <a:gd name="T61" fmla="*/ 2 h 48"/>
                  <a:gd name="T62" fmla="*/ 20 w 42"/>
                  <a:gd name="T63" fmla="*/ 2 h 48"/>
                  <a:gd name="T64" fmla="*/ 20 w 42"/>
                  <a:gd name="T6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8">
                    <a:moveTo>
                      <a:pt x="20" y="0"/>
                    </a:moveTo>
                    <a:lnTo>
                      <a:pt x="14" y="4"/>
                    </a:lnTo>
                    <a:lnTo>
                      <a:pt x="12" y="2"/>
                    </a:lnTo>
                    <a:lnTo>
                      <a:pt x="8" y="10"/>
                    </a:lnTo>
                    <a:lnTo>
                      <a:pt x="4" y="6"/>
                    </a:lnTo>
                    <a:lnTo>
                      <a:pt x="4" y="16"/>
                    </a:lnTo>
                    <a:lnTo>
                      <a:pt x="0" y="14"/>
                    </a:lnTo>
                    <a:lnTo>
                      <a:pt x="2" y="24"/>
                    </a:lnTo>
                    <a:lnTo>
                      <a:pt x="0" y="24"/>
                    </a:lnTo>
                    <a:lnTo>
                      <a:pt x="4" y="32"/>
                    </a:lnTo>
                    <a:lnTo>
                      <a:pt x="0" y="32"/>
                    </a:lnTo>
                    <a:lnTo>
                      <a:pt x="8" y="38"/>
                    </a:lnTo>
                    <a:lnTo>
                      <a:pt x="6" y="42"/>
                    </a:lnTo>
                    <a:lnTo>
                      <a:pt x="14" y="44"/>
                    </a:lnTo>
                    <a:lnTo>
                      <a:pt x="12" y="46"/>
                    </a:lnTo>
                    <a:lnTo>
                      <a:pt x="20" y="44"/>
                    </a:lnTo>
                    <a:lnTo>
                      <a:pt x="20" y="48"/>
                    </a:lnTo>
                    <a:lnTo>
                      <a:pt x="28" y="44"/>
                    </a:lnTo>
                    <a:lnTo>
                      <a:pt x="28" y="46"/>
                    </a:lnTo>
                    <a:lnTo>
                      <a:pt x="34" y="38"/>
                    </a:lnTo>
                    <a:lnTo>
                      <a:pt x="36" y="42"/>
                    </a:lnTo>
                    <a:lnTo>
                      <a:pt x="38" y="32"/>
                    </a:lnTo>
                    <a:lnTo>
                      <a:pt x="40" y="34"/>
                    </a:lnTo>
                    <a:lnTo>
                      <a:pt x="40" y="24"/>
                    </a:lnTo>
                    <a:lnTo>
                      <a:pt x="42" y="24"/>
                    </a:lnTo>
                    <a:lnTo>
                      <a:pt x="38" y="16"/>
                    </a:lnTo>
                    <a:lnTo>
                      <a:pt x="40" y="14"/>
                    </a:lnTo>
                    <a:lnTo>
                      <a:pt x="34" y="10"/>
                    </a:lnTo>
                    <a:lnTo>
                      <a:pt x="36" y="6"/>
                    </a:lnTo>
                    <a:lnTo>
                      <a:pt x="28" y="4"/>
                    </a:lnTo>
                    <a:lnTo>
                      <a:pt x="28" y="2"/>
                    </a:lnTo>
                    <a:lnTo>
                      <a:pt x="20" y="2"/>
                    </a:lnTo>
                    <a:lnTo>
                      <a:pt x="2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5" name="Freeform 421"/>
              <p:cNvSpPr>
                <a:spLocks/>
              </p:cNvSpPr>
              <p:nvPr/>
            </p:nvSpPr>
            <p:spPr bwMode="auto">
              <a:xfrm>
                <a:off x="5235" y="1962"/>
                <a:ext cx="42" cy="48"/>
              </a:xfrm>
              <a:custGeom>
                <a:avLst/>
                <a:gdLst>
                  <a:gd name="T0" fmla="*/ 20 w 42"/>
                  <a:gd name="T1" fmla="*/ 0 h 48"/>
                  <a:gd name="T2" fmla="*/ 14 w 42"/>
                  <a:gd name="T3" fmla="*/ 4 h 48"/>
                  <a:gd name="T4" fmla="*/ 12 w 42"/>
                  <a:gd name="T5" fmla="*/ 2 h 48"/>
                  <a:gd name="T6" fmla="*/ 8 w 42"/>
                  <a:gd name="T7" fmla="*/ 10 h 48"/>
                  <a:gd name="T8" fmla="*/ 4 w 42"/>
                  <a:gd name="T9" fmla="*/ 6 h 48"/>
                  <a:gd name="T10" fmla="*/ 4 w 42"/>
                  <a:gd name="T11" fmla="*/ 16 h 48"/>
                  <a:gd name="T12" fmla="*/ 0 w 42"/>
                  <a:gd name="T13" fmla="*/ 14 h 48"/>
                  <a:gd name="T14" fmla="*/ 2 w 42"/>
                  <a:gd name="T15" fmla="*/ 24 h 48"/>
                  <a:gd name="T16" fmla="*/ 0 w 42"/>
                  <a:gd name="T17" fmla="*/ 24 h 48"/>
                  <a:gd name="T18" fmla="*/ 4 w 42"/>
                  <a:gd name="T19" fmla="*/ 32 h 48"/>
                  <a:gd name="T20" fmla="*/ 0 w 42"/>
                  <a:gd name="T21" fmla="*/ 32 h 48"/>
                  <a:gd name="T22" fmla="*/ 8 w 42"/>
                  <a:gd name="T23" fmla="*/ 38 h 48"/>
                  <a:gd name="T24" fmla="*/ 6 w 42"/>
                  <a:gd name="T25" fmla="*/ 42 h 48"/>
                  <a:gd name="T26" fmla="*/ 14 w 42"/>
                  <a:gd name="T27" fmla="*/ 44 h 48"/>
                  <a:gd name="T28" fmla="*/ 12 w 42"/>
                  <a:gd name="T29" fmla="*/ 46 h 48"/>
                  <a:gd name="T30" fmla="*/ 20 w 42"/>
                  <a:gd name="T31" fmla="*/ 44 h 48"/>
                  <a:gd name="T32" fmla="*/ 20 w 42"/>
                  <a:gd name="T33" fmla="*/ 48 h 48"/>
                  <a:gd name="T34" fmla="*/ 28 w 42"/>
                  <a:gd name="T35" fmla="*/ 44 h 48"/>
                  <a:gd name="T36" fmla="*/ 28 w 42"/>
                  <a:gd name="T37" fmla="*/ 46 h 48"/>
                  <a:gd name="T38" fmla="*/ 34 w 42"/>
                  <a:gd name="T39" fmla="*/ 38 h 48"/>
                  <a:gd name="T40" fmla="*/ 36 w 42"/>
                  <a:gd name="T41" fmla="*/ 42 h 48"/>
                  <a:gd name="T42" fmla="*/ 38 w 42"/>
                  <a:gd name="T43" fmla="*/ 32 h 48"/>
                  <a:gd name="T44" fmla="*/ 40 w 42"/>
                  <a:gd name="T45" fmla="*/ 34 h 48"/>
                  <a:gd name="T46" fmla="*/ 40 w 42"/>
                  <a:gd name="T47" fmla="*/ 24 h 48"/>
                  <a:gd name="T48" fmla="*/ 42 w 42"/>
                  <a:gd name="T49" fmla="*/ 24 h 48"/>
                  <a:gd name="T50" fmla="*/ 38 w 42"/>
                  <a:gd name="T51" fmla="*/ 16 h 48"/>
                  <a:gd name="T52" fmla="*/ 40 w 42"/>
                  <a:gd name="T53" fmla="*/ 14 h 48"/>
                  <a:gd name="T54" fmla="*/ 34 w 42"/>
                  <a:gd name="T55" fmla="*/ 10 h 48"/>
                  <a:gd name="T56" fmla="*/ 36 w 42"/>
                  <a:gd name="T57" fmla="*/ 6 h 48"/>
                  <a:gd name="T58" fmla="*/ 28 w 42"/>
                  <a:gd name="T59" fmla="*/ 4 h 48"/>
                  <a:gd name="T60" fmla="*/ 28 w 42"/>
                  <a:gd name="T61" fmla="*/ 2 h 48"/>
                  <a:gd name="T62" fmla="*/ 20 w 42"/>
                  <a:gd name="T63" fmla="*/ 2 h 48"/>
                  <a:gd name="T64" fmla="*/ 20 w 42"/>
                  <a:gd name="T6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8">
                    <a:moveTo>
                      <a:pt x="20" y="0"/>
                    </a:moveTo>
                    <a:lnTo>
                      <a:pt x="14" y="4"/>
                    </a:lnTo>
                    <a:lnTo>
                      <a:pt x="12" y="2"/>
                    </a:lnTo>
                    <a:lnTo>
                      <a:pt x="8" y="10"/>
                    </a:lnTo>
                    <a:lnTo>
                      <a:pt x="4" y="6"/>
                    </a:lnTo>
                    <a:lnTo>
                      <a:pt x="4" y="16"/>
                    </a:lnTo>
                    <a:lnTo>
                      <a:pt x="0" y="14"/>
                    </a:lnTo>
                    <a:lnTo>
                      <a:pt x="2" y="24"/>
                    </a:lnTo>
                    <a:lnTo>
                      <a:pt x="0" y="24"/>
                    </a:lnTo>
                    <a:lnTo>
                      <a:pt x="4" y="32"/>
                    </a:lnTo>
                    <a:lnTo>
                      <a:pt x="0" y="32"/>
                    </a:lnTo>
                    <a:lnTo>
                      <a:pt x="8" y="38"/>
                    </a:lnTo>
                    <a:lnTo>
                      <a:pt x="6" y="42"/>
                    </a:lnTo>
                    <a:lnTo>
                      <a:pt x="14" y="44"/>
                    </a:lnTo>
                    <a:lnTo>
                      <a:pt x="12" y="46"/>
                    </a:lnTo>
                    <a:lnTo>
                      <a:pt x="20" y="44"/>
                    </a:lnTo>
                    <a:lnTo>
                      <a:pt x="20" y="48"/>
                    </a:lnTo>
                    <a:lnTo>
                      <a:pt x="28" y="44"/>
                    </a:lnTo>
                    <a:lnTo>
                      <a:pt x="28" y="46"/>
                    </a:lnTo>
                    <a:lnTo>
                      <a:pt x="34" y="38"/>
                    </a:lnTo>
                    <a:lnTo>
                      <a:pt x="36" y="42"/>
                    </a:lnTo>
                    <a:lnTo>
                      <a:pt x="38" y="32"/>
                    </a:lnTo>
                    <a:lnTo>
                      <a:pt x="40" y="34"/>
                    </a:lnTo>
                    <a:lnTo>
                      <a:pt x="40" y="24"/>
                    </a:lnTo>
                    <a:lnTo>
                      <a:pt x="42" y="24"/>
                    </a:lnTo>
                    <a:lnTo>
                      <a:pt x="38" y="16"/>
                    </a:lnTo>
                    <a:lnTo>
                      <a:pt x="40" y="14"/>
                    </a:lnTo>
                    <a:lnTo>
                      <a:pt x="34" y="10"/>
                    </a:lnTo>
                    <a:lnTo>
                      <a:pt x="36" y="6"/>
                    </a:lnTo>
                    <a:lnTo>
                      <a:pt x="28" y="4"/>
                    </a:lnTo>
                    <a:lnTo>
                      <a:pt x="28" y="2"/>
                    </a:lnTo>
                    <a:lnTo>
                      <a:pt x="20" y="2"/>
                    </a:lnTo>
                    <a:lnTo>
                      <a:pt x="2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988" name="Group 422"/>
            <p:cNvGrpSpPr>
              <a:grpSpLocks/>
            </p:cNvGrpSpPr>
            <p:nvPr/>
          </p:nvGrpSpPr>
          <p:grpSpPr bwMode="auto">
            <a:xfrm>
              <a:off x="5253" y="1982"/>
              <a:ext cx="8" cy="8"/>
              <a:chOff x="5253" y="1982"/>
              <a:chExt cx="8" cy="8"/>
            </a:xfrm>
          </p:grpSpPr>
          <p:sp>
            <p:nvSpPr>
              <p:cNvPr id="989" name="Oval 423"/>
              <p:cNvSpPr>
                <a:spLocks noChangeArrowheads="1"/>
              </p:cNvSpPr>
              <p:nvPr/>
            </p:nvSpPr>
            <p:spPr bwMode="auto">
              <a:xfrm>
                <a:off x="5253" y="1986"/>
                <a:ext cx="8" cy="4"/>
              </a:xfrm>
              <a:prstGeom prst="ellipse">
                <a:avLst/>
              </a:prstGeom>
              <a:solidFill>
                <a:srgbClr val="FFFFFF"/>
              </a:solidFill>
              <a:ln w="12700">
                <a:solidFill>
                  <a:srgbClr val="000000"/>
                </a:solidFill>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990" name="Group 424"/>
              <p:cNvGrpSpPr>
                <a:grpSpLocks/>
              </p:cNvGrpSpPr>
              <p:nvPr/>
            </p:nvGrpSpPr>
            <p:grpSpPr bwMode="auto">
              <a:xfrm>
                <a:off x="5253" y="1982"/>
                <a:ext cx="6" cy="8"/>
                <a:chOff x="5253" y="1982"/>
                <a:chExt cx="6" cy="8"/>
              </a:xfrm>
            </p:grpSpPr>
            <p:sp>
              <p:nvSpPr>
                <p:cNvPr id="991" name="Freeform 425"/>
                <p:cNvSpPr>
                  <a:spLocks/>
                </p:cNvSpPr>
                <p:nvPr/>
              </p:nvSpPr>
              <p:spPr bwMode="auto">
                <a:xfrm>
                  <a:off x="5253" y="1982"/>
                  <a:ext cx="6" cy="8"/>
                </a:xfrm>
                <a:custGeom>
                  <a:avLst/>
                  <a:gdLst>
                    <a:gd name="T0" fmla="*/ 6 w 6"/>
                    <a:gd name="T1" fmla="*/ 2 h 8"/>
                    <a:gd name="T2" fmla="*/ 4 w 6"/>
                    <a:gd name="T3" fmla="*/ 0 h 8"/>
                    <a:gd name="T4" fmla="*/ 4 w 6"/>
                    <a:gd name="T5" fmla="*/ 0 h 8"/>
                    <a:gd name="T6" fmla="*/ 2 w 6"/>
                    <a:gd name="T7" fmla="*/ 0 h 8"/>
                    <a:gd name="T8" fmla="*/ 0 w 6"/>
                    <a:gd name="T9" fmla="*/ 0 h 8"/>
                    <a:gd name="T10" fmla="*/ 0 w 6"/>
                    <a:gd name="T11" fmla="*/ 2 h 8"/>
                    <a:gd name="T12" fmla="*/ 0 w 6"/>
                    <a:gd name="T13" fmla="*/ 2 h 8"/>
                    <a:gd name="T14" fmla="*/ 0 w 6"/>
                    <a:gd name="T15" fmla="*/ 4 h 8"/>
                    <a:gd name="T16" fmla="*/ 0 w 6"/>
                    <a:gd name="T17" fmla="*/ 6 h 8"/>
                    <a:gd name="T18" fmla="*/ 0 w 6"/>
                    <a:gd name="T19" fmla="*/ 6 h 8"/>
                    <a:gd name="T20" fmla="*/ 0 w 6"/>
                    <a:gd name="T21" fmla="*/ 8 h 8"/>
                    <a:gd name="T22" fmla="*/ 0 w 6"/>
                    <a:gd name="T23" fmla="*/ 4 h 8"/>
                    <a:gd name="T24" fmla="*/ 0 w 6"/>
                    <a:gd name="T25" fmla="*/ 4 h 8"/>
                    <a:gd name="T26" fmla="*/ 0 w 6"/>
                    <a:gd name="T27" fmla="*/ 2 h 8"/>
                    <a:gd name="T28" fmla="*/ 2 w 6"/>
                    <a:gd name="T29" fmla="*/ 2 h 8"/>
                    <a:gd name="T30" fmla="*/ 2 w 6"/>
                    <a:gd name="T31" fmla="*/ 0 h 8"/>
                    <a:gd name="T32" fmla="*/ 4 w 6"/>
                    <a:gd name="T33" fmla="*/ 0 h 8"/>
                    <a:gd name="T34" fmla="*/ 6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6" y="2"/>
                      </a:moveTo>
                      <a:lnTo>
                        <a:pt x="4" y="0"/>
                      </a:lnTo>
                      <a:lnTo>
                        <a:pt x="4" y="0"/>
                      </a:lnTo>
                      <a:lnTo>
                        <a:pt x="2" y="0"/>
                      </a:lnTo>
                      <a:lnTo>
                        <a:pt x="0" y="0"/>
                      </a:lnTo>
                      <a:lnTo>
                        <a:pt x="0" y="2"/>
                      </a:lnTo>
                      <a:lnTo>
                        <a:pt x="0" y="2"/>
                      </a:lnTo>
                      <a:lnTo>
                        <a:pt x="0" y="4"/>
                      </a:lnTo>
                      <a:lnTo>
                        <a:pt x="0" y="6"/>
                      </a:lnTo>
                      <a:lnTo>
                        <a:pt x="0" y="6"/>
                      </a:lnTo>
                      <a:lnTo>
                        <a:pt x="0" y="8"/>
                      </a:lnTo>
                      <a:lnTo>
                        <a:pt x="0" y="4"/>
                      </a:lnTo>
                      <a:lnTo>
                        <a:pt x="0" y="4"/>
                      </a:lnTo>
                      <a:lnTo>
                        <a:pt x="0" y="2"/>
                      </a:lnTo>
                      <a:lnTo>
                        <a:pt x="2" y="2"/>
                      </a:lnTo>
                      <a:lnTo>
                        <a:pt x="2" y="0"/>
                      </a:lnTo>
                      <a:lnTo>
                        <a:pt x="4" y="0"/>
                      </a:lnTo>
                      <a:lnTo>
                        <a:pt x="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2" name="Freeform 426"/>
                <p:cNvSpPr>
                  <a:spLocks/>
                </p:cNvSpPr>
                <p:nvPr/>
              </p:nvSpPr>
              <p:spPr bwMode="auto">
                <a:xfrm>
                  <a:off x="5253" y="1982"/>
                  <a:ext cx="6" cy="8"/>
                </a:xfrm>
                <a:custGeom>
                  <a:avLst/>
                  <a:gdLst>
                    <a:gd name="T0" fmla="*/ 6 w 6"/>
                    <a:gd name="T1" fmla="*/ 2 h 8"/>
                    <a:gd name="T2" fmla="*/ 4 w 6"/>
                    <a:gd name="T3" fmla="*/ 0 h 8"/>
                    <a:gd name="T4" fmla="*/ 4 w 6"/>
                    <a:gd name="T5" fmla="*/ 0 h 8"/>
                    <a:gd name="T6" fmla="*/ 2 w 6"/>
                    <a:gd name="T7" fmla="*/ 0 h 8"/>
                    <a:gd name="T8" fmla="*/ 0 w 6"/>
                    <a:gd name="T9" fmla="*/ 0 h 8"/>
                    <a:gd name="T10" fmla="*/ 0 w 6"/>
                    <a:gd name="T11" fmla="*/ 2 h 8"/>
                    <a:gd name="T12" fmla="*/ 0 w 6"/>
                    <a:gd name="T13" fmla="*/ 2 h 8"/>
                    <a:gd name="T14" fmla="*/ 0 w 6"/>
                    <a:gd name="T15" fmla="*/ 4 h 8"/>
                    <a:gd name="T16" fmla="*/ 0 w 6"/>
                    <a:gd name="T17" fmla="*/ 6 h 8"/>
                    <a:gd name="T18" fmla="*/ 0 w 6"/>
                    <a:gd name="T19" fmla="*/ 6 h 8"/>
                    <a:gd name="T20" fmla="*/ 0 w 6"/>
                    <a:gd name="T21" fmla="*/ 8 h 8"/>
                    <a:gd name="T22" fmla="*/ 0 w 6"/>
                    <a:gd name="T23" fmla="*/ 4 h 8"/>
                    <a:gd name="T24" fmla="*/ 0 w 6"/>
                    <a:gd name="T25" fmla="*/ 4 h 8"/>
                    <a:gd name="T26" fmla="*/ 0 w 6"/>
                    <a:gd name="T27" fmla="*/ 2 h 8"/>
                    <a:gd name="T28" fmla="*/ 2 w 6"/>
                    <a:gd name="T29" fmla="*/ 2 h 8"/>
                    <a:gd name="T30" fmla="*/ 2 w 6"/>
                    <a:gd name="T31" fmla="*/ 0 h 8"/>
                    <a:gd name="T32" fmla="*/ 4 w 6"/>
                    <a:gd name="T33" fmla="*/ 0 h 8"/>
                    <a:gd name="T34" fmla="*/ 6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6" y="2"/>
                      </a:moveTo>
                      <a:lnTo>
                        <a:pt x="4" y="0"/>
                      </a:lnTo>
                      <a:lnTo>
                        <a:pt x="4" y="0"/>
                      </a:lnTo>
                      <a:lnTo>
                        <a:pt x="2" y="0"/>
                      </a:lnTo>
                      <a:lnTo>
                        <a:pt x="0" y="0"/>
                      </a:lnTo>
                      <a:lnTo>
                        <a:pt x="0" y="2"/>
                      </a:lnTo>
                      <a:lnTo>
                        <a:pt x="0" y="2"/>
                      </a:lnTo>
                      <a:lnTo>
                        <a:pt x="0" y="4"/>
                      </a:lnTo>
                      <a:lnTo>
                        <a:pt x="0" y="6"/>
                      </a:lnTo>
                      <a:lnTo>
                        <a:pt x="0" y="6"/>
                      </a:lnTo>
                      <a:lnTo>
                        <a:pt x="0" y="8"/>
                      </a:lnTo>
                      <a:lnTo>
                        <a:pt x="0" y="4"/>
                      </a:lnTo>
                      <a:lnTo>
                        <a:pt x="0" y="4"/>
                      </a:lnTo>
                      <a:lnTo>
                        <a:pt x="0" y="2"/>
                      </a:lnTo>
                      <a:lnTo>
                        <a:pt x="2" y="2"/>
                      </a:lnTo>
                      <a:lnTo>
                        <a:pt x="2" y="0"/>
                      </a:lnTo>
                      <a:lnTo>
                        <a:pt x="4" y="0"/>
                      </a:lnTo>
                      <a:lnTo>
                        <a:pt x="6" y="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grpSp>
      <p:sp>
        <p:nvSpPr>
          <p:cNvPr id="996" name="Freeform 427"/>
          <p:cNvSpPr>
            <a:spLocks/>
          </p:cNvSpPr>
          <p:nvPr/>
        </p:nvSpPr>
        <p:spPr bwMode="auto">
          <a:xfrm>
            <a:off x="7098030" y="1207293"/>
            <a:ext cx="76200" cy="922338"/>
          </a:xfrm>
          <a:custGeom>
            <a:avLst/>
            <a:gdLst>
              <a:gd name="T0" fmla="*/ 0 w 48"/>
              <a:gd name="T1" fmla="*/ 0 h 581"/>
              <a:gd name="T2" fmla="*/ 0 w 48"/>
              <a:gd name="T3" fmla="*/ 581 h 581"/>
              <a:gd name="T4" fmla="*/ 48 w 48"/>
              <a:gd name="T5" fmla="*/ 581 h 581"/>
            </a:gdLst>
            <a:ahLst/>
            <a:cxnLst>
              <a:cxn ang="0">
                <a:pos x="T0" y="T1"/>
              </a:cxn>
              <a:cxn ang="0">
                <a:pos x="T2" y="T3"/>
              </a:cxn>
              <a:cxn ang="0">
                <a:pos x="T4" y="T5"/>
              </a:cxn>
            </a:cxnLst>
            <a:rect l="0" t="0" r="r" b="b"/>
            <a:pathLst>
              <a:path w="48" h="581">
                <a:moveTo>
                  <a:pt x="0" y="0"/>
                </a:moveTo>
                <a:lnTo>
                  <a:pt x="0" y="581"/>
                </a:lnTo>
                <a:lnTo>
                  <a:pt x="48" y="58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7" name="Freeform 428"/>
          <p:cNvSpPr>
            <a:spLocks/>
          </p:cNvSpPr>
          <p:nvPr/>
        </p:nvSpPr>
        <p:spPr bwMode="auto">
          <a:xfrm>
            <a:off x="7186930" y="1439068"/>
            <a:ext cx="53975" cy="481013"/>
          </a:xfrm>
          <a:custGeom>
            <a:avLst/>
            <a:gdLst>
              <a:gd name="T0" fmla="*/ 0 w 34"/>
              <a:gd name="T1" fmla="*/ 0 h 303"/>
              <a:gd name="T2" fmla="*/ 0 w 34"/>
              <a:gd name="T3" fmla="*/ 303 h 303"/>
              <a:gd name="T4" fmla="*/ 34 w 34"/>
              <a:gd name="T5" fmla="*/ 303 h 303"/>
            </a:gdLst>
            <a:ahLst/>
            <a:cxnLst>
              <a:cxn ang="0">
                <a:pos x="T0" y="T1"/>
              </a:cxn>
              <a:cxn ang="0">
                <a:pos x="T2" y="T3"/>
              </a:cxn>
              <a:cxn ang="0">
                <a:pos x="T4" y="T5"/>
              </a:cxn>
            </a:cxnLst>
            <a:rect l="0" t="0" r="r" b="b"/>
            <a:pathLst>
              <a:path w="34" h="303">
                <a:moveTo>
                  <a:pt x="0" y="0"/>
                </a:moveTo>
                <a:lnTo>
                  <a:pt x="0" y="303"/>
                </a:lnTo>
                <a:lnTo>
                  <a:pt x="34" y="303"/>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8" name="Line 429"/>
          <p:cNvSpPr>
            <a:spLocks noChangeShapeType="1"/>
          </p:cNvSpPr>
          <p:nvPr/>
        </p:nvSpPr>
        <p:spPr bwMode="auto">
          <a:xfrm>
            <a:off x="7196455" y="1654968"/>
            <a:ext cx="381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999" name="Rectangle 430"/>
          <p:cNvSpPr>
            <a:spLocks noChangeArrowheads="1"/>
          </p:cNvSpPr>
          <p:nvPr/>
        </p:nvSpPr>
        <p:spPr bwMode="auto">
          <a:xfrm>
            <a:off x="7148830" y="2056606"/>
            <a:ext cx="792163" cy="146050"/>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00" name="Rectangle 431"/>
          <p:cNvSpPr>
            <a:spLocks noChangeArrowheads="1"/>
          </p:cNvSpPr>
          <p:nvPr/>
        </p:nvSpPr>
        <p:spPr bwMode="auto">
          <a:xfrm>
            <a:off x="7198043" y="2075656"/>
            <a:ext cx="76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300" b="1" smtClean="0">
                <a:solidFill>
                  <a:srgbClr val="000000"/>
                </a:solidFill>
                <a:latin typeface="宋体" pitchFamily="2" charset="-122"/>
              </a:rPr>
              <a:t>成本</a:t>
            </a:r>
            <a:endParaRPr kumimoji="1" lang="zh-CN" altLang="en-US" sz="4400" b="1" smtClean="0">
              <a:solidFill>
                <a:srgbClr val="000000"/>
              </a:solidFill>
              <a:latin typeface="Arial" pitchFamily="34" charset="0"/>
              <a:ea typeface="方正楷体简体" pitchFamily="2" charset="-122"/>
            </a:endParaRPr>
          </a:p>
        </p:txBody>
      </p:sp>
      <p:sp>
        <p:nvSpPr>
          <p:cNvPr id="1001" name="Rectangle 432"/>
          <p:cNvSpPr>
            <a:spLocks noChangeArrowheads="1"/>
          </p:cNvSpPr>
          <p:nvPr/>
        </p:nvSpPr>
        <p:spPr bwMode="auto">
          <a:xfrm>
            <a:off x="7444105" y="2075656"/>
            <a:ext cx="76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300" b="1" smtClean="0">
                <a:solidFill>
                  <a:srgbClr val="000000"/>
                </a:solidFill>
                <a:latin typeface="宋体" pitchFamily="2" charset="-122"/>
              </a:rPr>
              <a:t>物料</a:t>
            </a:r>
            <a:endParaRPr kumimoji="1" lang="zh-CN" altLang="en-US" sz="4400" b="1" smtClean="0">
              <a:solidFill>
                <a:srgbClr val="000000"/>
              </a:solidFill>
              <a:latin typeface="Arial" pitchFamily="34" charset="0"/>
              <a:ea typeface="方正楷体简体" pitchFamily="2" charset="-122"/>
            </a:endParaRPr>
          </a:p>
        </p:txBody>
      </p:sp>
      <p:sp>
        <p:nvSpPr>
          <p:cNvPr id="1002" name="Rectangle 433"/>
          <p:cNvSpPr>
            <a:spLocks noChangeArrowheads="1"/>
          </p:cNvSpPr>
          <p:nvPr/>
        </p:nvSpPr>
        <p:spPr bwMode="auto">
          <a:xfrm>
            <a:off x="7444105" y="2113756"/>
            <a:ext cx="76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300" b="1" smtClean="0">
                <a:solidFill>
                  <a:srgbClr val="000000"/>
                </a:solidFill>
                <a:latin typeface="宋体" pitchFamily="2" charset="-122"/>
              </a:rPr>
              <a:t>人工</a:t>
            </a:r>
            <a:endParaRPr kumimoji="1" lang="zh-CN" altLang="en-US" sz="4400" b="1" smtClean="0">
              <a:solidFill>
                <a:srgbClr val="000000"/>
              </a:solidFill>
              <a:latin typeface="Arial" pitchFamily="34" charset="0"/>
              <a:ea typeface="方正楷体简体" pitchFamily="2" charset="-122"/>
            </a:endParaRPr>
          </a:p>
        </p:txBody>
      </p:sp>
      <p:sp>
        <p:nvSpPr>
          <p:cNvPr id="1003" name="Rectangle 434"/>
          <p:cNvSpPr>
            <a:spLocks noChangeArrowheads="1"/>
          </p:cNvSpPr>
          <p:nvPr/>
        </p:nvSpPr>
        <p:spPr bwMode="auto">
          <a:xfrm>
            <a:off x="7436168" y="2148681"/>
            <a:ext cx="33337"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300" b="1" smtClean="0">
                <a:solidFill>
                  <a:srgbClr val="000000"/>
                </a:solidFill>
                <a:latin typeface="Arial" pitchFamily="34" charset="0"/>
                <a:ea typeface="方正楷体简体" pitchFamily="2" charset="-122"/>
              </a:rPr>
              <a:t>...</a:t>
            </a:r>
            <a:endParaRPr kumimoji="1" lang="en-US" altLang="zh-CN" sz="4400" b="1" smtClean="0">
              <a:solidFill>
                <a:srgbClr val="000000"/>
              </a:solidFill>
              <a:latin typeface="Arial" pitchFamily="34" charset="0"/>
              <a:ea typeface="方正楷体简体" pitchFamily="2" charset="-122"/>
            </a:endParaRPr>
          </a:p>
        </p:txBody>
      </p:sp>
      <p:sp>
        <p:nvSpPr>
          <p:cNvPr id="1004" name="Rectangle 435"/>
          <p:cNvSpPr>
            <a:spLocks noChangeArrowheads="1"/>
          </p:cNvSpPr>
          <p:nvPr/>
        </p:nvSpPr>
        <p:spPr bwMode="auto">
          <a:xfrm>
            <a:off x="7320280" y="2078831"/>
            <a:ext cx="28575" cy="22225"/>
          </a:xfrm>
          <a:prstGeom prst="rect">
            <a:avLst/>
          </a:prstGeom>
          <a:solidFill>
            <a:srgbClr val="F57B49"/>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1005" name="Group 436"/>
          <p:cNvGrpSpPr>
            <a:grpSpLocks/>
          </p:cNvGrpSpPr>
          <p:nvPr/>
        </p:nvGrpSpPr>
        <p:grpSpPr bwMode="auto">
          <a:xfrm>
            <a:off x="7658418" y="2075656"/>
            <a:ext cx="217487" cy="114300"/>
            <a:chOff x="5227" y="2086"/>
            <a:chExt cx="137" cy="72"/>
          </a:xfrm>
        </p:grpSpPr>
        <p:grpSp>
          <p:nvGrpSpPr>
            <p:cNvPr id="1006" name="Group 437"/>
            <p:cNvGrpSpPr>
              <a:grpSpLocks/>
            </p:cNvGrpSpPr>
            <p:nvPr/>
          </p:nvGrpSpPr>
          <p:grpSpPr bwMode="auto">
            <a:xfrm>
              <a:off x="5289" y="2086"/>
              <a:ext cx="75" cy="38"/>
              <a:chOff x="5289" y="2086"/>
              <a:chExt cx="75" cy="38"/>
            </a:xfrm>
          </p:grpSpPr>
          <p:sp>
            <p:nvSpPr>
              <p:cNvPr id="1015" name="Rectangle 438"/>
              <p:cNvSpPr>
                <a:spLocks noChangeArrowheads="1"/>
              </p:cNvSpPr>
              <p:nvPr/>
            </p:nvSpPr>
            <p:spPr bwMode="auto">
              <a:xfrm>
                <a:off x="5289" y="2090"/>
                <a:ext cx="68" cy="32"/>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6" name="Rectangle 439"/>
              <p:cNvSpPr>
                <a:spLocks noChangeArrowheads="1"/>
              </p:cNvSpPr>
              <p:nvPr/>
            </p:nvSpPr>
            <p:spPr bwMode="auto">
              <a:xfrm>
                <a:off x="5299" y="2094"/>
                <a:ext cx="54" cy="24"/>
              </a:xfrm>
              <a:prstGeom prst="rect">
                <a:avLst/>
              </a:prstGeom>
              <a:solidFill>
                <a:srgbClr val="51DC00"/>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7" name="Rectangle 440"/>
              <p:cNvSpPr>
                <a:spLocks noChangeArrowheads="1"/>
              </p:cNvSpPr>
              <p:nvPr/>
            </p:nvSpPr>
            <p:spPr bwMode="auto">
              <a:xfrm>
                <a:off x="5332" y="2086"/>
                <a:ext cx="3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400" b="1" smtClean="0">
                    <a:solidFill>
                      <a:srgbClr val="000000"/>
                    </a:solidFill>
                    <a:latin typeface="Times New Roman" pitchFamily="18" charset="0"/>
                    <a:ea typeface="方正楷体简体" pitchFamily="2" charset="-122"/>
                  </a:rPr>
                  <a:t>20</a:t>
                </a:r>
                <a:endParaRPr kumimoji="1" lang="en-US" altLang="zh-CN" sz="4400" b="1" smtClean="0">
                  <a:solidFill>
                    <a:srgbClr val="000000"/>
                  </a:solidFill>
                  <a:latin typeface="Arial" pitchFamily="34" charset="0"/>
                  <a:ea typeface="方正楷体简体" pitchFamily="2" charset="-122"/>
                </a:endParaRPr>
              </a:p>
            </p:txBody>
          </p:sp>
        </p:grpSp>
        <p:grpSp>
          <p:nvGrpSpPr>
            <p:cNvPr id="1007" name="Group 441"/>
            <p:cNvGrpSpPr>
              <a:grpSpLocks/>
            </p:cNvGrpSpPr>
            <p:nvPr/>
          </p:nvGrpSpPr>
          <p:grpSpPr bwMode="auto">
            <a:xfrm>
              <a:off x="5269" y="2120"/>
              <a:ext cx="73" cy="38"/>
              <a:chOff x="5269" y="2120"/>
              <a:chExt cx="73" cy="38"/>
            </a:xfrm>
          </p:grpSpPr>
          <p:sp>
            <p:nvSpPr>
              <p:cNvPr id="1012" name="Rectangle 442"/>
              <p:cNvSpPr>
                <a:spLocks noChangeArrowheads="1"/>
              </p:cNvSpPr>
              <p:nvPr/>
            </p:nvSpPr>
            <p:spPr bwMode="auto">
              <a:xfrm>
                <a:off x="5269" y="2124"/>
                <a:ext cx="68" cy="34"/>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3" name="Rectangle 443"/>
              <p:cNvSpPr>
                <a:spLocks noChangeArrowheads="1"/>
              </p:cNvSpPr>
              <p:nvPr/>
            </p:nvSpPr>
            <p:spPr bwMode="auto">
              <a:xfrm>
                <a:off x="5277" y="2128"/>
                <a:ext cx="56" cy="22"/>
              </a:xfrm>
              <a:prstGeom prst="rect">
                <a:avLst/>
              </a:prstGeom>
              <a:solidFill>
                <a:srgbClr val="EF9100"/>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4" name="Rectangle 444"/>
              <p:cNvSpPr>
                <a:spLocks noChangeArrowheads="1"/>
              </p:cNvSpPr>
              <p:nvPr/>
            </p:nvSpPr>
            <p:spPr bwMode="auto">
              <a:xfrm>
                <a:off x="5310" y="2120"/>
                <a:ext cx="3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400" b="1" smtClean="0">
                    <a:solidFill>
                      <a:srgbClr val="000000"/>
                    </a:solidFill>
                    <a:latin typeface="Times New Roman" pitchFamily="18" charset="0"/>
                    <a:ea typeface="方正楷体简体" pitchFamily="2" charset="-122"/>
                  </a:rPr>
                  <a:t>50</a:t>
                </a:r>
                <a:endParaRPr kumimoji="1" lang="en-US" altLang="zh-CN" sz="4400" b="1" smtClean="0">
                  <a:solidFill>
                    <a:srgbClr val="000000"/>
                  </a:solidFill>
                  <a:latin typeface="Arial" pitchFamily="34" charset="0"/>
                  <a:ea typeface="方正楷体简体" pitchFamily="2" charset="-122"/>
                </a:endParaRPr>
              </a:p>
            </p:txBody>
          </p:sp>
        </p:grpSp>
        <p:grpSp>
          <p:nvGrpSpPr>
            <p:cNvPr id="1008" name="Group 445"/>
            <p:cNvGrpSpPr>
              <a:grpSpLocks/>
            </p:cNvGrpSpPr>
            <p:nvPr/>
          </p:nvGrpSpPr>
          <p:grpSpPr bwMode="auto">
            <a:xfrm>
              <a:off x="5227" y="2096"/>
              <a:ext cx="87" cy="38"/>
              <a:chOff x="5227" y="2096"/>
              <a:chExt cx="87" cy="38"/>
            </a:xfrm>
          </p:grpSpPr>
          <p:sp>
            <p:nvSpPr>
              <p:cNvPr id="1009" name="Rectangle 446"/>
              <p:cNvSpPr>
                <a:spLocks noChangeArrowheads="1"/>
              </p:cNvSpPr>
              <p:nvPr/>
            </p:nvSpPr>
            <p:spPr bwMode="auto">
              <a:xfrm>
                <a:off x="5227" y="2098"/>
                <a:ext cx="66" cy="34"/>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0" name="Rectangle 447"/>
              <p:cNvSpPr>
                <a:spLocks noChangeArrowheads="1"/>
              </p:cNvSpPr>
              <p:nvPr/>
            </p:nvSpPr>
            <p:spPr bwMode="auto">
              <a:xfrm>
                <a:off x="5235" y="2104"/>
                <a:ext cx="52" cy="22"/>
              </a:xfrm>
              <a:prstGeom prst="rect">
                <a:avLst/>
              </a:prstGeom>
              <a:solidFill>
                <a:srgbClr val="FFFFFF"/>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1" name="Rectangle 448"/>
              <p:cNvSpPr>
                <a:spLocks noChangeArrowheads="1"/>
              </p:cNvSpPr>
              <p:nvPr/>
            </p:nvSpPr>
            <p:spPr bwMode="auto">
              <a:xfrm>
                <a:off x="5266" y="2096"/>
                <a:ext cx="48"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400" b="1" smtClean="0">
                    <a:solidFill>
                      <a:srgbClr val="000000"/>
                    </a:solidFill>
                    <a:latin typeface="Times New Roman" pitchFamily="18" charset="0"/>
                    <a:ea typeface="方正楷体简体" pitchFamily="2" charset="-122"/>
                  </a:rPr>
                  <a:t>100</a:t>
                </a:r>
                <a:endParaRPr kumimoji="1" lang="en-US" altLang="zh-CN" sz="4400" b="1" smtClean="0">
                  <a:solidFill>
                    <a:srgbClr val="000000"/>
                  </a:solidFill>
                  <a:latin typeface="Arial" pitchFamily="34" charset="0"/>
                  <a:ea typeface="方正楷体简体" pitchFamily="2" charset="-122"/>
                </a:endParaRPr>
              </a:p>
            </p:txBody>
          </p:sp>
        </p:grpSp>
      </p:grpSp>
      <p:sp>
        <p:nvSpPr>
          <p:cNvPr id="1018" name="Line 449"/>
          <p:cNvSpPr>
            <a:spLocks noChangeShapeType="1"/>
          </p:cNvSpPr>
          <p:nvPr/>
        </p:nvSpPr>
        <p:spPr bwMode="auto">
          <a:xfrm>
            <a:off x="7104380" y="1385093"/>
            <a:ext cx="539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19" name="Rectangle 450"/>
          <p:cNvSpPr>
            <a:spLocks noChangeArrowheads="1"/>
          </p:cNvSpPr>
          <p:nvPr/>
        </p:nvSpPr>
        <p:spPr bwMode="auto">
          <a:xfrm>
            <a:off x="7320280" y="2123281"/>
            <a:ext cx="28575" cy="22225"/>
          </a:xfrm>
          <a:prstGeom prst="rect">
            <a:avLst/>
          </a:prstGeom>
          <a:solidFill>
            <a:srgbClr val="F57B49"/>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20" name="Rectangle 451"/>
          <p:cNvSpPr>
            <a:spLocks noChangeArrowheads="1"/>
          </p:cNvSpPr>
          <p:nvPr/>
        </p:nvSpPr>
        <p:spPr bwMode="auto">
          <a:xfrm>
            <a:off x="7320280" y="2167731"/>
            <a:ext cx="28575" cy="22225"/>
          </a:xfrm>
          <a:prstGeom prst="rect">
            <a:avLst/>
          </a:prstGeom>
          <a:solidFill>
            <a:srgbClr val="F57B49"/>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21" name="Rectangle 452"/>
          <p:cNvSpPr>
            <a:spLocks noChangeArrowheads="1"/>
          </p:cNvSpPr>
          <p:nvPr/>
        </p:nvSpPr>
        <p:spPr bwMode="auto">
          <a:xfrm>
            <a:off x="1173480" y="1497806"/>
            <a:ext cx="696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22" name="Rectangle 453"/>
          <p:cNvSpPr>
            <a:spLocks noChangeArrowheads="1"/>
          </p:cNvSpPr>
          <p:nvPr/>
        </p:nvSpPr>
        <p:spPr bwMode="auto">
          <a:xfrm>
            <a:off x="1329055" y="1586706"/>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b="1" smtClean="0">
                <a:solidFill>
                  <a:srgbClr val="000000"/>
                </a:solidFill>
                <a:latin typeface="宋体" pitchFamily="2" charset="-122"/>
              </a:rPr>
              <a:t>仓库</a:t>
            </a:r>
            <a:endParaRPr kumimoji="1" lang="zh-CN" altLang="en-US" sz="4400" b="1" smtClean="0">
              <a:solidFill>
                <a:srgbClr val="000000"/>
              </a:solidFill>
              <a:latin typeface="Arial" pitchFamily="34" charset="0"/>
              <a:ea typeface="方正楷体简体" pitchFamily="2" charset="-122"/>
            </a:endParaRPr>
          </a:p>
        </p:txBody>
      </p:sp>
      <p:sp>
        <p:nvSpPr>
          <p:cNvPr id="1023" name="Rectangle 454"/>
          <p:cNvSpPr>
            <a:spLocks noChangeArrowheads="1"/>
          </p:cNvSpPr>
          <p:nvPr/>
        </p:nvSpPr>
        <p:spPr bwMode="auto">
          <a:xfrm>
            <a:off x="5450205" y="873918"/>
            <a:ext cx="1189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24" name="Rectangle 455"/>
          <p:cNvSpPr>
            <a:spLocks noChangeArrowheads="1"/>
          </p:cNvSpPr>
          <p:nvPr/>
        </p:nvSpPr>
        <p:spPr bwMode="auto">
          <a:xfrm>
            <a:off x="5612130" y="962818"/>
            <a:ext cx="102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2000" b="1" smtClean="0">
                <a:solidFill>
                  <a:srgbClr val="000000"/>
                </a:solidFill>
                <a:latin typeface="宋体" pitchFamily="2" charset="-122"/>
              </a:rPr>
              <a:t>生产订单</a:t>
            </a:r>
            <a:endParaRPr kumimoji="1" lang="zh-CN" altLang="en-US" sz="4400" b="1" smtClean="0">
              <a:solidFill>
                <a:srgbClr val="000000"/>
              </a:solidFill>
              <a:latin typeface="Arial" pitchFamily="34" charset="0"/>
              <a:ea typeface="方正楷体简体" pitchFamily="2" charset="-122"/>
            </a:endParaRPr>
          </a:p>
        </p:txBody>
      </p:sp>
      <p:sp>
        <p:nvSpPr>
          <p:cNvPr id="1025" name="Rectangle 456"/>
          <p:cNvSpPr>
            <a:spLocks noChangeArrowheads="1"/>
          </p:cNvSpPr>
          <p:nvPr/>
        </p:nvSpPr>
        <p:spPr bwMode="auto">
          <a:xfrm>
            <a:off x="5510530" y="1634331"/>
            <a:ext cx="1268413" cy="373062"/>
          </a:xfrm>
          <a:prstGeom prst="rect">
            <a:avLst/>
          </a:prstGeom>
          <a:solidFill>
            <a:srgbClr val="FFFFFF"/>
          </a:solidFill>
          <a:ln w="12700">
            <a:solidFill>
              <a:srgbClr val="0019D1"/>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26" name="Rectangle 457"/>
          <p:cNvSpPr>
            <a:spLocks noChangeArrowheads="1"/>
          </p:cNvSpPr>
          <p:nvPr/>
        </p:nvSpPr>
        <p:spPr bwMode="auto">
          <a:xfrm>
            <a:off x="5659755" y="1720056"/>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部件</a:t>
            </a:r>
            <a:endParaRPr kumimoji="1" lang="zh-CN" altLang="en-US" sz="4400" b="1" smtClean="0">
              <a:solidFill>
                <a:srgbClr val="000000"/>
              </a:solidFill>
              <a:latin typeface="Arial" pitchFamily="34" charset="0"/>
              <a:ea typeface="方正楷体简体" pitchFamily="2" charset="-122"/>
            </a:endParaRPr>
          </a:p>
        </p:txBody>
      </p:sp>
      <p:sp>
        <p:nvSpPr>
          <p:cNvPr id="1027" name="Rectangle 458"/>
          <p:cNvSpPr>
            <a:spLocks noChangeArrowheads="1"/>
          </p:cNvSpPr>
          <p:nvPr/>
        </p:nvSpPr>
        <p:spPr bwMode="auto">
          <a:xfrm>
            <a:off x="5850255" y="2386806"/>
            <a:ext cx="1660525" cy="371475"/>
          </a:xfrm>
          <a:prstGeom prst="rect">
            <a:avLst/>
          </a:prstGeom>
          <a:solidFill>
            <a:srgbClr val="FFFFFF"/>
          </a:solidFill>
          <a:ln w="12700">
            <a:solidFill>
              <a:srgbClr val="0019D1"/>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28" name="Rectangle 459"/>
          <p:cNvSpPr>
            <a:spLocks noChangeArrowheads="1"/>
          </p:cNvSpPr>
          <p:nvPr/>
        </p:nvSpPr>
        <p:spPr bwMode="auto">
          <a:xfrm>
            <a:off x="6002655" y="2463006"/>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组件</a:t>
            </a:r>
            <a:endParaRPr kumimoji="1" lang="zh-CN" altLang="en-US" sz="4400" b="1" smtClean="0">
              <a:solidFill>
                <a:srgbClr val="000000"/>
              </a:solidFill>
              <a:latin typeface="Arial" pitchFamily="34" charset="0"/>
              <a:ea typeface="方正楷体简体" pitchFamily="2" charset="-122"/>
            </a:endParaRPr>
          </a:p>
        </p:txBody>
      </p:sp>
      <p:sp>
        <p:nvSpPr>
          <p:cNvPr id="1029" name="Rectangle 460"/>
          <p:cNvSpPr>
            <a:spLocks noChangeArrowheads="1"/>
          </p:cNvSpPr>
          <p:nvPr/>
        </p:nvSpPr>
        <p:spPr bwMode="auto">
          <a:xfrm>
            <a:off x="6409055" y="2447131"/>
            <a:ext cx="1698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r>
              <a:rPr kumimoji="1" lang="en-US" altLang="zh-CN" sz="1600" b="1" smtClean="0">
                <a:solidFill>
                  <a:srgbClr val="000000"/>
                </a:solidFill>
                <a:latin typeface="Arial" pitchFamily="34" charset="0"/>
                <a:ea typeface="方正楷体简体" pitchFamily="2" charset="-122"/>
              </a:rPr>
              <a:t>1</a:t>
            </a:r>
            <a:endParaRPr kumimoji="1" lang="en-US" altLang="zh-CN" sz="4400" b="1" smtClean="0">
              <a:solidFill>
                <a:srgbClr val="000000"/>
              </a:solidFill>
              <a:latin typeface="Arial" pitchFamily="34" charset="0"/>
              <a:ea typeface="方正楷体简体" pitchFamily="2" charset="-122"/>
            </a:endParaRPr>
          </a:p>
        </p:txBody>
      </p:sp>
      <p:sp>
        <p:nvSpPr>
          <p:cNvPr id="1030" name="Rectangle 461"/>
          <p:cNvSpPr>
            <a:spLocks noChangeArrowheads="1"/>
          </p:cNvSpPr>
          <p:nvPr/>
        </p:nvSpPr>
        <p:spPr bwMode="auto">
          <a:xfrm>
            <a:off x="5840730" y="3072606"/>
            <a:ext cx="1670050" cy="373062"/>
          </a:xfrm>
          <a:prstGeom prst="rect">
            <a:avLst/>
          </a:prstGeom>
          <a:solidFill>
            <a:srgbClr val="FFFFFF"/>
          </a:solidFill>
          <a:ln w="12700">
            <a:solidFill>
              <a:srgbClr val="0019D1"/>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1" name="Rectangle 462"/>
          <p:cNvSpPr>
            <a:spLocks noChangeArrowheads="1"/>
          </p:cNvSpPr>
          <p:nvPr/>
        </p:nvSpPr>
        <p:spPr bwMode="auto">
          <a:xfrm>
            <a:off x="5989955" y="3150393"/>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组件</a:t>
            </a:r>
            <a:endParaRPr kumimoji="1" lang="zh-CN" altLang="en-US" sz="4400" b="1" smtClean="0">
              <a:solidFill>
                <a:srgbClr val="000000"/>
              </a:solidFill>
              <a:latin typeface="Arial" pitchFamily="34" charset="0"/>
              <a:ea typeface="方正楷体简体" pitchFamily="2" charset="-122"/>
            </a:endParaRPr>
          </a:p>
        </p:txBody>
      </p:sp>
      <p:sp>
        <p:nvSpPr>
          <p:cNvPr id="1032" name="Rectangle 463"/>
          <p:cNvSpPr>
            <a:spLocks noChangeArrowheads="1"/>
          </p:cNvSpPr>
          <p:nvPr/>
        </p:nvSpPr>
        <p:spPr bwMode="auto">
          <a:xfrm>
            <a:off x="6396355" y="3134518"/>
            <a:ext cx="1698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Arial" pitchFamily="34" charset="0"/>
                <a:ea typeface="方正楷体简体" pitchFamily="2" charset="-122"/>
              </a:rPr>
              <a:t> </a:t>
            </a:r>
            <a:r>
              <a:rPr kumimoji="1" lang="en-US" altLang="zh-CN" sz="1600" b="1" smtClean="0">
                <a:solidFill>
                  <a:srgbClr val="000000"/>
                </a:solidFill>
                <a:latin typeface="Arial" pitchFamily="34" charset="0"/>
                <a:ea typeface="方正楷体简体" pitchFamily="2" charset="-122"/>
              </a:rPr>
              <a:t>2</a:t>
            </a:r>
            <a:endParaRPr kumimoji="1" lang="en-US" altLang="zh-CN" sz="4400" b="1" smtClean="0">
              <a:solidFill>
                <a:srgbClr val="000000"/>
              </a:solidFill>
              <a:latin typeface="Arial" pitchFamily="34" charset="0"/>
              <a:ea typeface="方正楷体简体" pitchFamily="2" charset="-122"/>
            </a:endParaRPr>
          </a:p>
        </p:txBody>
      </p:sp>
      <p:sp>
        <p:nvSpPr>
          <p:cNvPr id="1033" name="Line 464"/>
          <p:cNvSpPr>
            <a:spLocks noChangeShapeType="1"/>
          </p:cNvSpPr>
          <p:nvPr/>
        </p:nvSpPr>
        <p:spPr bwMode="auto">
          <a:xfrm flipH="1">
            <a:off x="5612130" y="2016918"/>
            <a:ext cx="15875" cy="13049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4" name="Line 465"/>
          <p:cNvSpPr>
            <a:spLocks noChangeShapeType="1"/>
          </p:cNvSpPr>
          <p:nvPr/>
        </p:nvSpPr>
        <p:spPr bwMode="auto">
          <a:xfrm flipH="1">
            <a:off x="5628005" y="2609056"/>
            <a:ext cx="200025"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5" name="Line 466"/>
          <p:cNvSpPr>
            <a:spLocks noChangeShapeType="1"/>
          </p:cNvSpPr>
          <p:nvPr/>
        </p:nvSpPr>
        <p:spPr bwMode="auto">
          <a:xfrm flipH="1">
            <a:off x="5628005" y="3296443"/>
            <a:ext cx="2000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6" name="Line 467"/>
          <p:cNvSpPr>
            <a:spLocks noChangeShapeType="1"/>
          </p:cNvSpPr>
          <p:nvPr/>
        </p:nvSpPr>
        <p:spPr bwMode="auto">
          <a:xfrm>
            <a:off x="495618" y="3456781"/>
            <a:ext cx="2962275"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7" name="Rectangle 469"/>
          <p:cNvSpPr>
            <a:spLocks noChangeArrowheads="1"/>
          </p:cNvSpPr>
          <p:nvPr/>
        </p:nvSpPr>
        <p:spPr bwMode="auto">
          <a:xfrm>
            <a:off x="1217930" y="1935956"/>
            <a:ext cx="1046163" cy="1047750"/>
          </a:xfrm>
          <a:prstGeom prst="rect">
            <a:avLst/>
          </a:prstGeom>
          <a:solidFill>
            <a:srgbClr val="CECECE"/>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8" name="Rectangle 470"/>
          <p:cNvSpPr>
            <a:spLocks noChangeArrowheads="1"/>
          </p:cNvSpPr>
          <p:nvPr/>
        </p:nvSpPr>
        <p:spPr bwMode="auto">
          <a:xfrm>
            <a:off x="1332230" y="2102643"/>
            <a:ext cx="1047750" cy="1046163"/>
          </a:xfrm>
          <a:prstGeom prst="rect">
            <a:avLst/>
          </a:prstGeom>
          <a:solidFill>
            <a:srgbClr val="CECECE"/>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39" name="Rectangle 471"/>
          <p:cNvSpPr>
            <a:spLocks noChangeArrowheads="1"/>
          </p:cNvSpPr>
          <p:nvPr/>
        </p:nvSpPr>
        <p:spPr bwMode="auto">
          <a:xfrm>
            <a:off x="1500505" y="2231231"/>
            <a:ext cx="1047750" cy="1046162"/>
          </a:xfrm>
          <a:prstGeom prst="rect">
            <a:avLst/>
          </a:prstGeom>
          <a:solidFill>
            <a:srgbClr val="CECECE"/>
          </a:solidFill>
          <a:ln w="12700">
            <a:solidFill>
              <a:srgbClr val="000000"/>
            </a:solidFill>
            <a:miter lim="800000"/>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1040" name="Group 472"/>
          <p:cNvGrpSpPr>
            <a:grpSpLocks/>
          </p:cNvGrpSpPr>
          <p:nvPr/>
        </p:nvGrpSpPr>
        <p:grpSpPr bwMode="auto">
          <a:xfrm>
            <a:off x="1676718" y="2404268"/>
            <a:ext cx="28575" cy="652463"/>
            <a:chOff x="1263" y="1597"/>
            <a:chExt cx="18" cy="411"/>
          </a:xfrm>
        </p:grpSpPr>
        <p:sp>
          <p:nvSpPr>
            <p:cNvPr id="1041" name="Rectangle 473"/>
            <p:cNvSpPr>
              <a:spLocks noChangeArrowheads="1"/>
            </p:cNvSpPr>
            <p:nvPr/>
          </p:nvSpPr>
          <p:spPr bwMode="auto">
            <a:xfrm>
              <a:off x="1263" y="1597"/>
              <a:ext cx="2" cy="411"/>
            </a:xfrm>
            <a:prstGeom prst="rect">
              <a:avLst/>
            </a:prstGeom>
            <a:solidFill>
              <a:srgbClr val="7224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2" name="Rectangle 474"/>
            <p:cNvSpPr>
              <a:spLocks noChangeArrowheads="1"/>
            </p:cNvSpPr>
            <p:nvPr/>
          </p:nvSpPr>
          <p:spPr bwMode="auto">
            <a:xfrm>
              <a:off x="1265" y="1597"/>
              <a:ext cx="4" cy="411"/>
            </a:xfrm>
            <a:prstGeom prst="rect">
              <a:avLst/>
            </a:prstGeom>
            <a:solidFill>
              <a:srgbClr val="8343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3" name="Rectangle 475"/>
            <p:cNvSpPr>
              <a:spLocks noChangeArrowheads="1"/>
            </p:cNvSpPr>
            <p:nvPr/>
          </p:nvSpPr>
          <p:spPr bwMode="auto">
            <a:xfrm>
              <a:off x="1269" y="1597"/>
              <a:ext cx="2" cy="411"/>
            </a:xfrm>
            <a:prstGeom prst="rect">
              <a:avLst/>
            </a:prstGeom>
            <a:solidFill>
              <a:srgbClr val="965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4" name="Rectangle 476"/>
            <p:cNvSpPr>
              <a:spLocks noChangeArrowheads="1"/>
            </p:cNvSpPr>
            <p:nvPr/>
          </p:nvSpPr>
          <p:spPr bwMode="auto">
            <a:xfrm>
              <a:off x="1271" y="1597"/>
              <a:ext cx="4" cy="411"/>
            </a:xfrm>
            <a:prstGeom prst="rect">
              <a:avLst/>
            </a:prstGeom>
            <a:solidFill>
              <a:srgbClr val="996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5" name="Rectangle 477"/>
            <p:cNvSpPr>
              <a:spLocks noChangeArrowheads="1"/>
            </p:cNvSpPr>
            <p:nvPr/>
          </p:nvSpPr>
          <p:spPr bwMode="auto">
            <a:xfrm>
              <a:off x="1275" y="1597"/>
              <a:ext cx="2" cy="411"/>
            </a:xfrm>
            <a:prstGeom prst="rect">
              <a:avLst/>
            </a:prstGeom>
            <a:solidFill>
              <a:srgbClr val="8B4E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6" name="Rectangle 478"/>
            <p:cNvSpPr>
              <a:spLocks noChangeArrowheads="1"/>
            </p:cNvSpPr>
            <p:nvPr/>
          </p:nvSpPr>
          <p:spPr bwMode="auto">
            <a:xfrm>
              <a:off x="1277" y="1597"/>
              <a:ext cx="4" cy="411"/>
            </a:xfrm>
            <a:prstGeom prst="rect">
              <a:avLst/>
            </a:prstGeom>
            <a:solidFill>
              <a:srgbClr val="762C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1047" name="Group 479"/>
          <p:cNvGrpSpPr>
            <a:grpSpLocks/>
          </p:cNvGrpSpPr>
          <p:nvPr/>
        </p:nvGrpSpPr>
        <p:grpSpPr bwMode="auto">
          <a:xfrm>
            <a:off x="2267268" y="2404268"/>
            <a:ext cx="25400" cy="649288"/>
            <a:chOff x="1635" y="1597"/>
            <a:chExt cx="16" cy="409"/>
          </a:xfrm>
        </p:grpSpPr>
        <p:sp>
          <p:nvSpPr>
            <p:cNvPr id="1048" name="Rectangle 480"/>
            <p:cNvSpPr>
              <a:spLocks noChangeArrowheads="1"/>
            </p:cNvSpPr>
            <p:nvPr/>
          </p:nvSpPr>
          <p:spPr bwMode="auto">
            <a:xfrm>
              <a:off x="1635" y="1597"/>
              <a:ext cx="2" cy="409"/>
            </a:xfrm>
            <a:prstGeom prst="rect">
              <a:avLst/>
            </a:prstGeom>
            <a:solidFill>
              <a:srgbClr val="7325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49" name="Rectangle 481"/>
            <p:cNvSpPr>
              <a:spLocks noChangeArrowheads="1"/>
            </p:cNvSpPr>
            <p:nvPr/>
          </p:nvSpPr>
          <p:spPr bwMode="auto">
            <a:xfrm>
              <a:off x="1637" y="1597"/>
              <a:ext cx="4" cy="409"/>
            </a:xfrm>
            <a:prstGeom prst="rect">
              <a:avLst/>
            </a:prstGeom>
            <a:solidFill>
              <a:srgbClr val="8749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0" name="Rectangle 482"/>
            <p:cNvSpPr>
              <a:spLocks noChangeArrowheads="1"/>
            </p:cNvSpPr>
            <p:nvPr/>
          </p:nvSpPr>
          <p:spPr bwMode="auto">
            <a:xfrm>
              <a:off x="1641" y="1597"/>
              <a:ext cx="2" cy="409"/>
            </a:xfrm>
            <a:prstGeom prst="rect">
              <a:avLst/>
            </a:prstGeom>
            <a:solidFill>
              <a:srgbClr val="996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1" name="Rectangle 483"/>
            <p:cNvSpPr>
              <a:spLocks noChangeArrowheads="1"/>
            </p:cNvSpPr>
            <p:nvPr/>
          </p:nvSpPr>
          <p:spPr bwMode="auto">
            <a:xfrm>
              <a:off x="1643" y="1597"/>
              <a:ext cx="2" cy="409"/>
            </a:xfrm>
            <a:prstGeom prst="rect">
              <a:avLst/>
            </a:prstGeom>
            <a:solidFill>
              <a:srgbClr val="996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2" name="Rectangle 484"/>
            <p:cNvSpPr>
              <a:spLocks noChangeArrowheads="1"/>
            </p:cNvSpPr>
            <p:nvPr/>
          </p:nvSpPr>
          <p:spPr bwMode="auto">
            <a:xfrm>
              <a:off x="1645" y="1597"/>
              <a:ext cx="4" cy="409"/>
            </a:xfrm>
            <a:prstGeom prst="rect">
              <a:avLst/>
            </a:prstGeom>
            <a:solidFill>
              <a:srgbClr val="8749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3" name="Rectangle 485"/>
            <p:cNvSpPr>
              <a:spLocks noChangeArrowheads="1"/>
            </p:cNvSpPr>
            <p:nvPr/>
          </p:nvSpPr>
          <p:spPr bwMode="auto">
            <a:xfrm>
              <a:off x="1649" y="1597"/>
              <a:ext cx="2" cy="409"/>
            </a:xfrm>
            <a:prstGeom prst="rect">
              <a:avLst/>
            </a:prstGeom>
            <a:solidFill>
              <a:srgbClr val="7325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1054" name="Group 486"/>
          <p:cNvGrpSpPr>
            <a:grpSpLocks/>
          </p:cNvGrpSpPr>
          <p:nvPr/>
        </p:nvGrpSpPr>
        <p:grpSpPr bwMode="auto">
          <a:xfrm>
            <a:off x="1686243" y="2432843"/>
            <a:ext cx="681037" cy="247650"/>
            <a:chOff x="1269" y="1615"/>
            <a:chExt cx="429" cy="156"/>
          </a:xfrm>
        </p:grpSpPr>
        <p:sp>
          <p:nvSpPr>
            <p:cNvPr id="1055" name="Freeform 487"/>
            <p:cNvSpPr>
              <a:spLocks/>
            </p:cNvSpPr>
            <p:nvPr/>
          </p:nvSpPr>
          <p:spPr bwMode="auto">
            <a:xfrm>
              <a:off x="1269" y="1615"/>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C4B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6" name="Freeform 488"/>
            <p:cNvSpPr>
              <a:spLocks/>
            </p:cNvSpPr>
            <p:nvPr/>
          </p:nvSpPr>
          <p:spPr bwMode="auto">
            <a:xfrm>
              <a:off x="1269" y="1619"/>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C4B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7" name="Freeform 489"/>
            <p:cNvSpPr>
              <a:spLocks/>
            </p:cNvSpPr>
            <p:nvPr/>
          </p:nvSpPr>
          <p:spPr bwMode="auto">
            <a:xfrm>
              <a:off x="1269" y="1621"/>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C4B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8" name="Freeform 490"/>
            <p:cNvSpPr>
              <a:spLocks/>
            </p:cNvSpPr>
            <p:nvPr/>
          </p:nvSpPr>
          <p:spPr bwMode="auto">
            <a:xfrm>
              <a:off x="1269" y="1625"/>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C4A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59" name="Freeform 491"/>
            <p:cNvSpPr>
              <a:spLocks/>
            </p:cNvSpPr>
            <p:nvPr/>
          </p:nvSpPr>
          <p:spPr bwMode="auto">
            <a:xfrm>
              <a:off x="1269" y="162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B4A3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0" name="Freeform 492"/>
            <p:cNvSpPr>
              <a:spLocks/>
            </p:cNvSpPr>
            <p:nvPr/>
          </p:nvSpPr>
          <p:spPr bwMode="auto">
            <a:xfrm>
              <a:off x="1269" y="1631"/>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B493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1" name="Freeform 493"/>
            <p:cNvSpPr>
              <a:spLocks/>
            </p:cNvSpPr>
            <p:nvPr/>
          </p:nvSpPr>
          <p:spPr bwMode="auto">
            <a:xfrm>
              <a:off x="1269" y="1635"/>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A48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2" name="Freeform 494"/>
            <p:cNvSpPr>
              <a:spLocks/>
            </p:cNvSpPr>
            <p:nvPr/>
          </p:nvSpPr>
          <p:spPr bwMode="auto">
            <a:xfrm>
              <a:off x="1269" y="163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948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3" name="Freeform 495"/>
            <p:cNvSpPr>
              <a:spLocks/>
            </p:cNvSpPr>
            <p:nvPr/>
          </p:nvSpPr>
          <p:spPr bwMode="auto">
            <a:xfrm>
              <a:off x="1269" y="1641"/>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846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4" name="Freeform 496"/>
            <p:cNvSpPr>
              <a:spLocks/>
            </p:cNvSpPr>
            <p:nvPr/>
          </p:nvSpPr>
          <p:spPr bwMode="auto">
            <a:xfrm>
              <a:off x="1269" y="1645"/>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745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5" name="Freeform 497"/>
            <p:cNvSpPr>
              <a:spLocks/>
            </p:cNvSpPr>
            <p:nvPr/>
          </p:nvSpPr>
          <p:spPr bwMode="auto">
            <a:xfrm>
              <a:off x="1269" y="164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744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6" name="Freeform 498"/>
            <p:cNvSpPr>
              <a:spLocks/>
            </p:cNvSpPr>
            <p:nvPr/>
          </p:nvSpPr>
          <p:spPr bwMode="auto">
            <a:xfrm>
              <a:off x="1269" y="1651"/>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542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7" name="Freeform 499"/>
            <p:cNvSpPr>
              <a:spLocks/>
            </p:cNvSpPr>
            <p:nvPr/>
          </p:nvSpPr>
          <p:spPr bwMode="auto">
            <a:xfrm>
              <a:off x="1269" y="165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441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8" name="Freeform 500"/>
            <p:cNvSpPr>
              <a:spLocks/>
            </p:cNvSpPr>
            <p:nvPr/>
          </p:nvSpPr>
          <p:spPr bwMode="auto">
            <a:xfrm>
              <a:off x="1269" y="165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33F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69" name="Freeform 501"/>
            <p:cNvSpPr>
              <a:spLocks/>
            </p:cNvSpPr>
            <p:nvPr/>
          </p:nvSpPr>
          <p:spPr bwMode="auto">
            <a:xfrm>
              <a:off x="1269" y="1661"/>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23D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0" name="Freeform 502"/>
            <p:cNvSpPr>
              <a:spLocks/>
            </p:cNvSpPr>
            <p:nvPr/>
          </p:nvSpPr>
          <p:spPr bwMode="auto">
            <a:xfrm>
              <a:off x="1269" y="166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03B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1" name="Freeform 503"/>
            <p:cNvSpPr>
              <a:spLocks/>
            </p:cNvSpPr>
            <p:nvPr/>
          </p:nvSpPr>
          <p:spPr bwMode="auto">
            <a:xfrm>
              <a:off x="1269" y="166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E39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2" name="Freeform 504"/>
            <p:cNvSpPr>
              <a:spLocks/>
            </p:cNvSpPr>
            <p:nvPr/>
          </p:nvSpPr>
          <p:spPr bwMode="auto">
            <a:xfrm>
              <a:off x="1269" y="1671"/>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D36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3" name="Freeform 505"/>
            <p:cNvSpPr>
              <a:spLocks/>
            </p:cNvSpPr>
            <p:nvPr/>
          </p:nvSpPr>
          <p:spPr bwMode="auto">
            <a:xfrm>
              <a:off x="1269" y="167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C34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4" name="Freeform 506"/>
            <p:cNvSpPr>
              <a:spLocks/>
            </p:cNvSpPr>
            <p:nvPr/>
          </p:nvSpPr>
          <p:spPr bwMode="auto">
            <a:xfrm>
              <a:off x="1269" y="1677"/>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A32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5" name="Freeform 507"/>
            <p:cNvSpPr>
              <a:spLocks/>
            </p:cNvSpPr>
            <p:nvPr/>
          </p:nvSpPr>
          <p:spPr bwMode="auto">
            <a:xfrm>
              <a:off x="1269" y="167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930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6" name="Freeform 508"/>
            <p:cNvSpPr>
              <a:spLocks/>
            </p:cNvSpPr>
            <p:nvPr/>
          </p:nvSpPr>
          <p:spPr bwMode="auto">
            <a:xfrm>
              <a:off x="1269" y="168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82E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7" name="Freeform 509"/>
            <p:cNvSpPr>
              <a:spLocks/>
            </p:cNvSpPr>
            <p:nvPr/>
          </p:nvSpPr>
          <p:spPr bwMode="auto">
            <a:xfrm>
              <a:off x="1269" y="1687"/>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72C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8" name="Freeform 510"/>
            <p:cNvSpPr>
              <a:spLocks/>
            </p:cNvSpPr>
            <p:nvPr/>
          </p:nvSpPr>
          <p:spPr bwMode="auto">
            <a:xfrm>
              <a:off x="1269" y="168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52A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79" name="Freeform 511"/>
            <p:cNvSpPr>
              <a:spLocks/>
            </p:cNvSpPr>
            <p:nvPr/>
          </p:nvSpPr>
          <p:spPr bwMode="auto">
            <a:xfrm>
              <a:off x="1269" y="169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428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0" name="Freeform 512"/>
            <p:cNvSpPr>
              <a:spLocks/>
            </p:cNvSpPr>
            <p:nvPr/>
          </p:nvSpPr>
          <p:spPr bwMode="auto">
            <a:xfrm>
              <a:off x="1269" y="1697"/>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42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1" name="Freeform 513"/>
            <p:cNvSpPr>
              <a:spLocks/>
            </p:cNvSpPr>
            <p:nvPr/>
          </p:nvSpPr>
          <p:spPr bwMode="auto">
            <a:xfrm>
              <a:off x="1269" y="169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325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2" name="Freeform 514"/>
            <p:cNvSpPr>
              <a:spLocks/>
            </p:cNvSpPr>
            <p:nvPr/>
          </p:nvSpPr>
          <p:spPr bwMode="auto">
            <a:xfrm>
              <a:off x="1269" y="1703"/>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223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3" name="Freeform 515"/>
            <p:cNvSpPr>
              <a:spLocks/>
            </p:cNvSpPr>
            <p:nvPr/>
          </p:nvSpPr>
          <p:spPr bwMode="auto">
            <a:xfrm>
              <a:off x="1269" y="1705"/>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222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4" name="Freeform 516"/>
            <p:cNvSpPr>
              <a:spLocks/>
            </p:cNvSpPr>
            <p:nvPr/>
          </p:nvSpPr>
          <p:spPr bwMode="auto">
            <a:xfrm>
              <a:off x="1269" y="170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121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5" name="Freeform 517"/>
            <p:cNvSpPr>
              <a:spLocks/>
            </p:cNvSpPr>
            <p:nvPr/>
          </p:nvSpPr>
          <p:spPr bwMode="auto">
            <a:xfrm>
              <a:off x="1269" y="1713"/>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120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6" name="Freeform 518"/>
            <p:cNvSpPr>
              <a:spLocks/>
            </p:cNvSpPr>
            <p:nvPr/>
          </p:nvSpPr>
          <p:spPr bwMode="auto">
            <a:xfrm>
              <a:off x="1269" y="1715"/>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120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7" name="Freeform 519"/>
            <p:cNvSpPr>
              <a:spLocks/>
            </p:cNvSpPr>
            <p:nvPr/>
          </p:nvSpPr>
          <p:spPr bwMode="auto">
            <a:xfrm>
              <a:off x="1269" y="1667"/>
              <a:ext cx="425" cy="50"/>
            </a:xfrm>
            <a:custGeom>
              <a:avLst/>
              <a:gdLst>
                <a:gd name="T0" fmla="*/ 374 w 425"/>
                <a:gd name="T1" fmla="*/ 0 h 50"/>
                <a:gd name="T2" fmla="*/ 425 w 425"/>
                <a:gd name="T3" fmla="*/ 50 h 50"/>
                <a:gd name="T4" fmla="*/ 50 w 425"/>
                <a:gd name="T5" fmla="*/ 48 h 50"/>
                <a:gd name="T6" fmla="*/ 0 w 425"/>
                <a:gd name="T7" fmla="*/ 0 h 50"/>
                <a:gd name="T8" fmla="*/ 374 w 425"/>
                <a:gd name="T9" fmla="*/ 0 h 50"/>
              </a:gdLst>
              <a:ahLst/>
              <a:cxnLst>
                <a:cxn ang="0">
                  <a:pos x="T0" y="T1"/>
                </a:cxn>
                <a:cxn ang="0">
                  <a:pos x="T2" y="T3"/>
                </a:cxn>
                <a:cxn ang="0">
                  <a:pos x="T4" y="T5"/>
                </a:cxn>
                <a:cxn ang="0">
                  <a:pos x="T6" y="T7"/>
                </a:cxn>
                <a:cxn ang="0">
                  <a:pos x="T8" y="T9"/>
                </a:cxn>
              </a:cxnLst>
              <a:rect l="0" t="0" r="r" b="b"/>
              <a:pathLst>
                <a:path w="425" h="50">
                  <a:moveTo>
                    <a:pt x="374" y="0"/>
                  </a:moveTo>
                  <a:lnTo>
                    <a:pt x="425" y="50"/>
                  </a:lnTo>
                  <a:lnTo>
                    <a:pt x="50" y="48"/>
                  </a:lnTo>
                  <a:lnTo>
                    <a:pt x="0" y="0"/>
                  </a:lnTo>
                  <a:lnTo>
                    <a:pt x="374" y="0"/>
                  </a:lnTo>
                  <a:close/>
                </a:path>
              </a:pathLst>
            </a:custGeom>
            <a:solidFill>
              <a:srgbClr val="712003"/>
            </a:solidFill>
            <a:ln w="0">
              <a:solidFill>
                <a:srgbClr val="FFFFFF"/>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8" name="Freeform 520"/>
            <p:cNvSpPr>
              <a:spLocks/>
            </p:cNvSpPr>
            <p:nvPr/>
          </p:nvSpPr>
          <p:spPr bwMode="auto">
            <a:xfrm>
              <a:off x="1269" y="1667"/>
              <a:ext cx="425" cy="50"/>
            </a:xfrm>
            <a:custGeom>
              <a:avLst/>
              <a:gdLst>
                <a:gd name="T0" fmla="*/ 374 w 425"/>
                <a:gd name="T1" fmla="*/ 0 h 50"/>
                <a:gd name="T2" fmla="*/ 425 w 425"/>
                <a:gd name="T3" fmla="*/ 50 h 50"/>
                <a:gd name="T4" fmla="*/ 50 w 425"/>
                <a:gd name="T5" fmla="*/ 48 h 50"/>
                <a:gd name="T6" fmla="*/ 0 w 425"/>
                <a:gd name="T7" fmla="*/ 0 h 50"/>
                <a:gd name="T8" fmla="*/ 374 w 425"/>
                <a:gd name="T9" fmla="*/ 0 h 50"/>
              </a:gdLst>
              <a:ahLst/>
              <a:cxnLst>
                <a:cxn ang="0">
                  <a:pos x="T0" y="T1"/>
                </a:cxn>
                <a:cxn ang="0">
                  <a:pos x="T2" y="T3"/>
                </a:cxn>
                <a:cxn ang="0">
                  <a:pos x="T4" y="T5"/>
                </a:cxn>
                <a:cxn ang="0">
                  <a:pos x="T6" y="T7"/>
                </a:cxn>
                <a:cxn ang="0">
                  <a:pos x="T8" y="T9"/>
                </a:cxn>
              </a:cxnLst>
              <a:rect l="0" t="0" r="r" b="b"/>
              <a:pathLst>
                <a:path w="425" h="50">
                  <a:moveTo>
                    <a:pt x="374" y="0"/>
                  </a:moveTo>
                  <a:lnTo>
                    <a:pt x="425" y="50"/>
                  </a:lnTo>
                  <a:lnTo>
                    <a:pt x="50" y="48"/>
                  </a:lnTo>
                  <a:lnTo>
                    <a:pt x="0" y="0"/>
                  </a:lnTo>
                  <a:lnTo>
                    <a:pt x="3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89" name="Freeform 521"/>
            <p:cNvSpPr>
              <a:spLocks/>
            </p:cNvSpPr>
            <p:nvPr/>
          </p:nvSpPr>
          <p:spPr bwMode="auto">
            <a:xfrm>
              <a:off x="1269" y="1615"/>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C4B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0" name="Freeform 522"/>
            <p:cNvSpPr>
              <a:spLocks/>
            </p:cNvSpPr>
            <p:nvPr/>
          </p:nvSpPr>
          <p:spPr bwMode="auto">
            <a:xfrm>
              <a:off x="1269" y="1619"/>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C4B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1" name="Freeform 523"/>
            <p:cNvSpPr>
              <a:spLocks/>
            </p:cNvSpPr>
            <p:nvPr/>
          </p:nvSpPr>
          <p:spPr bwMode="auto">
            <a:xfrm>
              <a:off x="1269" y="1621"/>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C4B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2" name="Freeform 524"/>
            <p:cNvSpPr>
              <a:spLocks/>
            </p:cNvSpPr>
            <p:nvPr/>
          </p:nvSpPr>
          <p:spPr bwMode="auto">
            <a:xfrm>
              <a:off x="1269" y="1625"/>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C4A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3" name="Freeform 525"/>
            <p:cNvSpPr>
              <a:spLocks/>
            </p:cNvSpPr>
            <p:nvPr/>
          </p:nvSpPr>
          <p:spPr bwMode="auto">
            <a:xfrm>
              <a:off x="1269" y="162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B4A3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4" name="Freeform 526"/>
            <p:cNvSpPr>
              <a:spLocks/>
            </p:cNvSpPr>
            <p:nvPr/>
          </p:nvSpPr>
          <p:spPr bwMode="auto">
            <a:xfrm>
              <a:off x="1269" y="1631"/>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B493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5" name="Freeform 527"/>
            <p:cNvSpPr>
              <a:spLocks/>
            </p:cNvSpPr>
            <p:nvPr/>
          </p:nvSpPr>
          <p:spPr bwMode="auto">
            <a:xfrm>
              <a:off x="1269" y="1635"/>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A48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6" name="Freeform 528"/>
            <p:cNvSpPr>
              <a:spLocks/>
            </p:cNvSpPr>
            <p:nvPr/>
          </p:nvSpPr>
          <p:spPr bwMode="auto">
            <a:xfrm>
              <a:off x="1269" y="163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948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7" name="Freeform 529"/>
            <p:cNvSpPr>
              <a:spLocks/>
            </p:cNvSpPr>
            <p:nvPr/>
          </p:nvSpPr>
          <p:spPr bwMode="auto">
            <a:xfrm>
              <a:off x="1269" y="1641"/>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846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8" name="Freeform 530"/>
            <p:cNvSpPr>
              <a:spLocks/>
            </p:cNvSpPr>
            <p:nvPr/>
          </p:nvSpPr>
          <p:spPr bwMode="auto">
            <a:xfrm>
              <a:off x="1269" y="1645"/>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745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099" name="Freeform 531"/>
            <p:cNvSpPr>
              <a:spLocks/>
            </p:cNvSpPr>
            <p:nvPr/>
          </p:nvSpPr>
          <p:spPr bwMode="auto">
            <a:xfrm>
              <a:off x="1269" y="164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744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0" name="Freeform 532"/>
            <p:cNvSpPr>
              <a:spLocks/>
            </p:cNvSpPr>
            <p:nvPr/>
          </p:nvSpPr>
          <p:spPr bwMode="auto">
            <a:xfrm>
              <a:off x="1269" y="1651"/>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542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1" name="Freeform 533"/>
            <p:cNvSpPr>
              <a:spLocks/>
            </p:cNvSpPr>
            <p:nvPr/>
          </p:nvSpPr>
          <p:spPr bwMode="auto">
            <a:xfrm>
              <a:off x="1269" y="165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441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2" name="Freeform 534"/>
            <p:cNvSpPr>
              <a:spLocks/>
            </p:cNvSpPr>
            <p:nvPr/>
          </p:nvSpPr>
          <p:spPr bwMode="auto">
            <a:xfrm>
              <a:off x="1269" y="165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33F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3" name="Freeform 535"/>
            <p:cNvSpPr>
              <a:spLocks/>
            </p:cNvSpPr>
            <p:nvPr/>
          </p:nvSpPr>
          <p:spPr bwMode="auto">
            <a:xfrm>
              <a:off x="1269" y="1661"/>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823D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4" name="Freeform 536"/>
            <p:cNvSpPr>
              <a:spLocks/>
            </p:cNvSpPr>
            <p:nvPr/>
          </p:nvSpPr>
          <p:spPr bwMode="auto">
            <a:xfrm>
              <a:off x="1269" y="166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803B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5" name="Freeform 537"/>
            <p:cNvSpPr>
              <a:spLocks/>
            </p:cNvSpPr>
            <p:nvPr/>
          </p:nvSpPr>
          <p:spPr bwMode="auto">
            <a:xfrm>
              <a:off x="1269" y="1667"/>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E39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6" name="Freeform 538"/>
            <p:cNvSpPr>
              <a:spLocks/>
            </p:cNvSpPr>
            <p:nvPr/>
          </p:nvSpPr>
          <p:spPr bwMode="auto">
            <a:xfrm>
              <a:off x="1269" y="1671"/>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D36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7" name="Freeform 539"/>
            <p:cNvSpPr>
              <a:spLocks/>
            </p:cNvSpPr>
            <p:nvPr/>
          </p:nvSpPr>
          <p:spPr bwMode="auto">
            <a:xfrm>
              <a:off x="1269" y="167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C34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8" name="Freeform 540"/>
            <p:cNvSpPr>
              <a:spLocks/>
            </p:cNvSpPr>
            <p:nvPr/>
          </p:nvSpPr>
          <p:spPr bwMode="auto">
            <a:xfrm>
              <a:off x="1269" y="1677"/>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A32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09" name="Freeform 541"/>
            <p:cNvSpPr>
              <a:spLocks/>
            </p:cNvSpPr>
            <p:nvPr/>
          </p:nvSpPr>
          <p:spPr bwMode="auto">
            <a:xfrm>
              <a:off x="1269" y="167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9301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0" name="Freeform 542"/>
            <p:cNvSpPr>
              <a:spLocks/>
            </p:cNvSpPr>
            <p:nvPr/>
          </p:nvSpPr>
          <p:spPr bwMode="auto">
            <a:xfrm>
              <a:off x="1269" y="168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82E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1" name="Freeform 543"/>
            <p:cNvSpPr>
              <a:spLocks/>
            </p:cNvSpPr>
            <p:nvPr/>
          </p:nvSpPr>
          <p:spPr bwMode="auto">
            <a:xfrm>
              <a:off x="1269" y="1687"/>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72C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2" name="Freeform 544"/>
            <p:cNvSpPr>
              <a:spLocks/>
            </p:cNvSpPr>
            <p:nvPr/>
          </p:nvSpPr>
          <p:spPr bwMode="auto">
            <a:xfrm>
              <a:off x="1269" y="168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52A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3" name="Freeform 545"/>
            <p:cNvSpPr>
              <a:spLocks/>
            </p:cNvSpPr>
            <p:nvPr/>
          </p:nvSpPr>
          <p:spPr bwMode="auto">
            <a:xfrm>
              <a:off x="1269" y="1693"/>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428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4" name="Freeform 546"/>
            <p:cNvSpPr>
              <a:spLocks/>
            </p:cNvSpPr>
            <p:nvPr/>
          </p:nvSpPr>
          <p:spPr bwMode="auto">
            <a:xfrm>
              <a:off x="1269" y="1697"/>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4260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5" name="Freeform 547"/>
            <p:cNvSpPr>
              <a:spLocks/>
            </p:cNvSpPr>
            <p:nvPr/>
          </p:nvSpPr>
          <p:spPr bwMode="auto">
            <a:xfrm>
              <a:off x="1269" y="169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325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6" name="Freeform 548"/>
            <p:cNvSpPr>
              <a:spLocks/>
            </p:cNvSpPr>
            <p:nvPr/>
          </p:nvSpPr>
          <p:spPr bwMode="auto">
            <a:xfrm>
              <a:off x="1269" y="1703"/>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223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7" name="Freeform 549"/>
            <p:cNvSpPr>
              <a:spLocks/>
            </p:cNvSpPr>
            <p:nvPr/>
          </p:nvSpPr>
          <p:spPr bwMode="auto">
            <a:xfrm>
              <a:off x="1269" y="1705"/>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222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8" name="Freeform 550"/>
            <p:cNvSpPr>
              <a:spLocks/>
            </p:cNvSpPr>
            <p:nvPr/>
          </p:nvSpPr>
          <p:spPr bwMode="auto">
            <a:xfrm>
              <a:off x="1269" y="1709"/>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121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19" name="Freeform 551"/>
            <p:cNvSpPr>
              <a:spLocks/>
            </p:cNvSpPr>
            <p:nvPr/>
          </p:nvSpPr>
          <p:spPr bwMode="auto">
            <a:xfrm>
              <a:off x="1269" y="1713"/>
              <a:ext cx="429" cy="54"/>
            </a:xfrm>
            <a:custGeom>
              <a:avLst/>
              <a:gdLst>
                <a:gd name="T0" fmla="*/ 0 w 429"/>
                <a:gd name="T1" fmla="*/ 52 h 54"/>
                <a:gd name="T2" fmla="*/ 429 w 429"/>
                <a:gd name="T3" fmla="*/ 0 h 54"/>
                <a:gd name="T4" fmla="*/ 429 w 429"/>
                <a:gd name="T5" fmla="*/ 2 h 54"/>
                <a:gd name="T6" fmla="*/ 0 w 429"/>
                <a:gd name="T7" fmla="*/ 54 h 54"/>
                <a:gd name="T8" fmla="*/ 0 w 429"/>
                <a:gd name="T9" fmla="*/ 52 h 54"/>
              </a:gdLst>
              <a:ahLst/>
              <a:cxnLst>
                <a:cxn ang="0">
                  <a:pos x="T0" y="T1"/>
                </a:cxn>
                <a:cxn ang="0">
                  <a:pos x="T2" y="T3"/>
                </a:cxn>
                <a:cxn ang="0">
                  <a:pos x="T4" y="T5"/>
                </a:cxn>
                <a:cxn ang="0">
                  <a:pos x="T6" y="T7"/>
                </a:cxn>
                <a:cxn ang="0">
                  <a:pos x="T8" y="T9"/>
                </a:cxn>
              </a:cxnLst>
              <a:rect l="0" t="0" r="r" b="b"/>
              <a:pathLst>
                <a:path w="429" h="54">
                  <a:moveTo>
                    <a:pt x="0" y="52"/>
                  </a:moveTo>
                  <a:lnTo>
                    <a:pt x="429" y="0"/>
                  </a:lnTo>
                  <a:lnTo>
                    <a:pt x="429" y="2"/>
                  </a:lnTo>
                  <a:lnTo>
                    <a:pt x="0" y="54"/>
                  </a:lnTo>
                  <a:lnTo>
                    <a:pt x="0" y="52"/>
                  </a:lnTo>
                  <a:close/>
                </a:path>
              </a:pathLst>
            </a:custGeom>
            <a:solidFill>
              <a:srgbClr val="7120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0" name="Freeform 552"/>
            <p:cNvSpPr>
              <a:spLocks/>
            </p:cNvSpPr>
            <p:nvPr/>
          </p:nvSpPr>
          <p:spPr bwMode="auto">
            <a:xfrm>
              <a:off x="1269" y="1715"/>
              <a:ext cx="429" cy="56"/>
            </a:xfrm>
            <a:custGeom>
              <a:avLst/>
              <a:gdLst>
                <a:gd name="T0" fmla="*/ 0 w 429"/>
                <a:gd name="T1" fmla="*/ 52 h 56"/>
                <a:gd name="T2" fmla="*/ 429 w 429"/>
                <a:gd name="T3" fmla="*/ 0 h 56"/>
                <a:gd name="T4" fmla="*/ 429 w 429"/>
                <a:gd name="T5" fmla="*/ 4 h 56"/>
                <a:gd name="T6" fmla="*/ 0 w 429"/>
                <a:gd name="T7" fmla="*/ 56 h 56"/>
                <a:gd name="T8" fmla="*/ 0 w 429"/>
                <a:gd name="T9" fmla="*/ 52 h 56"/>
              </a:gdLst>
              <a:ahLst/>
              <a:cxnLst>
                <a:cxn ang="0">
                  <a:pos x="T0" y="T1"/>
                </a:cxn>
                <a:cxn ang="0">
                  <a:pos x="T2" y="T3"/>
                </a:cxn>
                <a:cxn ang="0">
                  <a:pos x="T4" y="T5"/>
                </a:cxn>
                <a:cxn ang="0">
                  <a:pos x="T6" y="T7"/>
                </a:cxn>
                <a:cxn ang="0">
                  <a:pos x="T8" y="T9"/>
                </a:cxn>
              </a:cxnLst>
              <a:rect l="0" t="0" r="r" b="b"/>
              <a:pathLst>
                <a:path w="429" h="56">
                  <a:moveTo>
                    <a:pt x="0" y="52"/>
                  </a:moveTo>
                  <a:lnTo>
                    <a:pt x="429" y="0"/>
                  </a:lnTo>
                  <a:lnTo>
                    <a:pt x="429" y="4"/>
                  </a:lnTo>
                  <a:lnTo>
                    <a:pt x="0" y="56"/>
                  </a:lnTo>
                  <a:lnTo>
                    <a:pt x="0" y="52"/>
                  </a:lnTo>
                  <a:close/>
                </a:path>
              </a:pathLst>
            </a:custGeom>
            <a:solidFill>
              <a:srgbClr val="7120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1121" name="Freeform 553"/>
          <p:cNvSpPr>
            <a:spLocks/>
          </p:cNvSpPr>
          <p:nvPr/>
        </p:nvSpPr>
        <p:spPr bwMode="auto">
          <a:xfrm>
            <a:off x="1686243" y="2750343"/>
            <a:ext cx="674687" cy="79375"/>
          </a:xfrm>
          <a:custGeom>
            <a:avLst/>
            <a:gdLst>
              <a:gd name="T0" fmla="*/ 374 w 425"/>
              <a:gd name="T1" fmla="*/ 0 h 50"/>
              <a:gd name="T2" fmla="*/ 425 w 425"/>
              <a:gd name="T3" fmla="*/ 50 h 50"/>
              <a:gd name="T4" fmla="*/ 50 w 425"/>
              <a:gd name="T5" fmla="*/ 50 h 50"/>
              <a:gd name="T6" fmla="*/ 0 w 425"/>
              <a:gd name="T7" fmla="*/ 0 h 50"/>
              <a:gd name="T8" fmla="*/ 374 w 425"/>
              <a:gd name="T9" fmla="*/ 0 h 50"/>
            </a:gdLst>
            <a:ahLst/>
            <a:cxnLst>
              <a:cxn ang="0">
                <a:pos x="T0" y="T1"/>
              </a:cxn>
              <a:cxn ang="0">
                <a:pos x="T2" y="T3"/>
              </a:cxn>
              <a:cxn ang="0">
                <a:pos x="T4" y="T5"/>
              </a:cxn>
              <a:cxn ang="0">
                <a:pos x="T6" y="T7"/>
              </a:cxn>
              <a:cxn ang="0">
                <a:pos x="T8" y="T9"/>
              </a:cxn>
            </a:cxnLst>
            <a:rect l="0" t="0" r="r" b="b"/>
            <a:pathLst>
              <a:path w="425" h="50">
                <a:moveTo>
                  <a:pt x="374" y="0"/>
                </a:moveTo>
                <a:lnTo>
                  <a:pt x="425" y="50"/>
                </a:lnTo>
                <a:lnTo>
                  <a:pt x="50" y="50"/>
                </a:lnTo>
                <a:lnTo>
                  <a:pt x="0" y="0"/>
                </a:lnTo>
                <a:lnTo>
                  <a:pt x="374" y="0"/>
                </a:lnTo>
                <a:close/>
              </a:path>
            </a:pathLst>
          </a:custGeom>
          <a:solidFill>
            <a:srgbClr val="71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2" name="Freeform 554"/>
          <p:cNvSpPr>
            <a:spLocks/>
          </p:cNvSpPr>
          <p:nvPr/>
        </p:nvSpPr>
        <p:spPr bwMode="auto">
          <a:xfrm>
            <a:off x="1686243" y="2980531"/>
            <a:ext cx="674687" cy="88900"/>
          </a:xfrm>
          <a:custGeom>
            <a:avLst/>
            <a:gdLst>
              <a:gd name="T0" fmla="*/ 374 w 425"/>
              <a:gd name="T1" fmla="*/ 0 h 56"/>
              <a:gd name="T2" fmla="*/ 425 w 425"/>
              <a:gd name="T3" fmla="*/ 56 h 56"/>
              <a:gd name="T4" fmla="*/ 50 w 425"/>
              <a:gd name="T5" fmla="*/ 56 h 56"/>
              <a:gd name="T6" fmla="*/ 0 w 425"/>
              <a:gd name="T7" fmla="*/ 0 h 56"/>
              <a:gd name="T8" fmla="*/ 374 w 425"/>
              <a:gd name="T9" fmla="*/ 0 h 56"/>
            </a:gdLst>
            <a:ahLst/>
            <a:cxnLst>
              <a:cxn ang="0">
                <a:pos x="T0" y="T1"/>
              </a:cxn>
              <a:cxn ang="0">
                <a:pos x="T2" y="T3"/>
              </a:cxn>
              <a:cxn ang="0">
                <a:pos x="T4" y="T5"/>
              </a:cxn>
              <a:cxn ang="0">
                <a:pos x="T6" y="T7"/>
              </a:cxn>
              <a:cxn ang="0">
                <a:pos x="T8" y="T9"/>
              </a:cxn>
            </a:cxnLst>
            <a:rect l="0" t="0" r="r" b="b"/>
            <a:pathLst>
              <a:path w="425" h="56">
                <a:moveTo>
                  <a:pt x="374" y="0"/>
                </a:moveTo>
                <a:lnTo>
                  <a:pt x="425" y="56"/>
                </a:lnTo>
                <a:lnTo>
                  <a:pt x="50" y="56"/>
                </a:lnTo>
                <a:lnTo>
                  <a:pt x="0" y="0"/>
                </a:lnTo>
                <a:lnTo>
                  <a:pt x="374" y="0"/>
                </a:lnTo>
                <a:close/>
              </a:path>
            </a:pathLst>
          </a:custGeom>
          <a:solidFill>
            <a:srgbClr val="71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nvGrpSpPr>
          <p:cNvPr id="1123" name="Group 555"/>
          <p:cNvGrpSpPr>
            <a:grpSpLocks/>
          </p:cNvGrpSpPr>
          <p:nvPr/>
        </p:nvGrpSpPr>
        <p:grpSpPr bwMode="auto">
          <a:xfrm>
            <a:off x="1752918" y="2499518"/>
            <a:ext cx="28575" cy="652463"/>
            <a:chOff x="1311" y="1657"/>
            <a:chExt cx="18" cy="411"/>
          </a:xfrm>
        </p:grpSpPr>
        <p:sp>
          <p:nvSpPr>
            <p:cNvPr id="1124" name="Rectangle 556"/>
            <p:cNvSpPr>
              <a:spLocks noChangeArrowheads="1"/>
            </p:cNvSpPr>
            <p:nvPr/>
          </p:nvSpPr>
          <p:spPr bwMode="auto">
            <a:xfrm>
              <a:off x="1311" y="1657"/>
              <a:ext cx="2" cy="411"/>
            </a:xfrm>
            <a:prstGeom prst="rect">
              <a:avLst/>
            </a:prstGeom>
            <a:solidFill>
              <a:srgbClr val="7224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5" name="Rectangle 557"/>
            <p:cNvSpPr>
              <a:spLocks noChangeArrowheads="1"/>
            </p:cNvSpPr>
            <p:nvPr/>
          </p:nvSpPr>
          <p:spPr bwMode="auto">
            <a:xfrm>
              <a:off x="1313" y="1657"/>
              <a:ext cx="4" cy="411"/>
            </a:xfrm>
            <a:prstGeom prst="rect">
              <a:avLst/>
            </a:prstGeom>
            <a:solidFill>
              <a:srgbClr val="8343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6" name="Rectangle 558"/>
            <p:cNvSpPr>
              <a:spLocks noChangeArrowheads="1"/>
            </p:cNvSpPr>
            <p:nvPr/>
          </p:nvSpPr>
          <p:spPr bwMode="auto">
            <a:xfrm>
              <a:off x="1317" y="1657"/>
              <a:ext cx="2" cy="411"/>
            </a:xfrm>
            <a:prstGeom prst="rect">
              <a:avLst/>
            </a:prstGeom>
            <a:solidFill>
              <a:srgbClr val="965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7" name="Rectangle 559"/>
            <p:cNvSpPr>
              <a:spLocks noChangeArrowheads="1"/>
            </p:cNvSpPr>
            <p:nvPr/>
          </p:nvSpPr>
          <p:spPr bwMode="auto">
            <a:xfrm>
              <a:off x="1319" y="1657"/>
              <a:ext cx="4" cy="411"/>
            </a:xfrm>
            <a:prstGeom prst="rect">
              <a:avLst/>
            </a:prstGeom>
            <a:solidFill>
              <a:srgbClr val="996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8" name="Rectangle 560"/>
            <p:cNvSpPr>
              <a:spLocks noChangeArrowheads="1"/>
            </p:cNvSpPr>
            <p:nvPr/>
          </p:nvSpPr>
          <p:spPr bwMode="auto">
            <a:xfrm>
              <a:off x="1323" y="1657"/>
              <a:ext cx="2" cy="411"/>
            </a:xfrm>
            <a:prstGeom prst="rect">
              <a:avLst/>
            </a:prstGeom>
            <a:solidFill>
              <a:srgbClr val="8B4E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29" name="Rectangle 561"/>
            <p:cNvSpPr>
              <a:spLocks noChangeArrowheads="1"/>
            </p:cNvSpPr>
            <p:nvPr/>
          </p:nvSpPr>
          <p:spPr bwMode="auto">
            <a:xfrm>
              <a:off x="1325" y="1657"/>
              <a:ext cx="4" cy="411"/>
            </a:xfrm>
            <a:prstGeom prst="rect">
              <a:avLst/>
            </a:prstGeom>
            <a:solidFill>
              <a:srgbClr val="762C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grpSp>
        <p:nvGrpSpPr>
          <p:cNvPr id="1130" name="Group 562"/>
          <p:cNvGrpSpPr>
            <a:grpSpLocks/>
          </p:cNvGrpSpPr>
          <p:nvPr/>
        </p:nvGrpSpPr>
        <p:grpSpPr bwMode="auto">
          <a:xfrm>
            <a:off x="2345055" y="2499518"/>
            <a:ext cx="31750" cy="649288"/>
            <a:chOff x="1684" y="1657"/>
            <a:chExt cx="20" cy="409"/>
          </a:xfrm>
        </p:grpSpPr>
        <p:sp>
          <p:nvSpPr>
            <p:cNvPr id="1131" name="Rectangle 563"/>
            <p:cNvSpPr>
              <a:spLocks noChangeArrowheads="1"/>
            </p:cNvSpPr>
            <p:nvPr/>
          </p:nvSpPr>
          <p:spPr bwMode="auto">
            <a:xfrm>
              <a:off x="1684" y="1657"/>
              <a:ext cx="2" cy="409"/>
            </a:xfrm>
            <a:prstGeom prst="rect">
              <a:avLst/>
            </a:prstGeom>
            <a:solidFill>
              <a:srgbClr val="7224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2" name="Rectangle 564"/>
            <p:cNvSpPr>
              <a:spLocks noChangeArrowheads="1"/>
            </p:cNvSpPr>
            <p:nvPr/>
          </p:nvSpPr>
          <p:spPr bwMode="auto">
            <a:xfrm>
              <a:off x="1686" y="1657"/>
              <a:ext cx="2" cy="409"/>
            </a:xfrm>
            <a:prstGeom prst="rect">
              <a:avLst/>
            </a:prstGeom>
            <a:solidFill>
              <a:srgbClr val="7A332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3" name="Rectangle 565"/>
            <p:cNvSpPr>
              <a:spLocks noChangeArrowheads="1"/>
            </p:cNvSpPr>
            <p:nvPr/>
          </p:nvSpPr>
          <p:spPr bwMode="auto">
            <a:xfrm>
              <a:off x="1688" y="1657"/>
              <a:ext cx="4" cy="409"/>
            </a:xfrm>
            <a:prstGeom prst="rect">
              <a:avLst/>
            </a:prstGeom>
            <a:solidFill>
              <a:srgbClr val="8E51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4" name="Rectangle 566"/>
            <p:cNvSpPr>
              <a:spLocks noChangeArrowheads="1"/>
            </p:cNvSpPr>
            <p:nvPr/>
          </p:nvSpPr>
          <p:spPr bwMode="auto">
            <a:xfrm>
              <a:off x="1692" y="1657"/>
              <a:ext cx="2" cy="409"/>
            </a:xfrm>
            <a:prstGeom prst="rect">
              <a:avLst/>
            </a:prstGeom>
            <a:solidFill>
              <a:srgbClr val="996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5" name="Rectangle 567"/>
            <p:cNvSpPr>
              <a:spLocks noChangeArrowheads="1"/>
            </p:cNvSpPr>
            <p:nvPr/>
          </p:nvSpPr>
          <p:spPr bwMode="auto">
            <a:xfrm>
              <a:off x="1694" y="1657"/>
              <a:ext cx="2" cy="409"/>
            </a:xfrm>
            <a:prstGeom prst="rect">
              <a:avLst/>
            </a:prstGeom>
            <a:solidFill>
              <a:srgbClr val="996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6" name="Rectangle 568"/>
            <p:cNvSpPr>
              <a:spLocks noChangeArrowheads="1"/>
            </p:cNvSpPr>
            <p:nvPr/>
          </p:nvSpPr>
          <p:spPr bwMode="auto">
            <a:xfrm>
              <a:off x="1696" y="1657"/>
              <a:ext cx="2" cy="409"/>
            </a:xfrm>
            <a:prstGeom prst="rect">
              <a:avLst/>
            </a:prstGeom>
            <a:solidFill>
              <a:srgbClr val="9359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7" name="Rectangle 569"/>
            <p:cNvSpPr>
              <a:spLocks noChangeArrowheads="1"/>
            </p:cNvSpPr>
            <p:nvPr/>
          </p:nvSpPr>
          <p:spPr bwMode="auto">
            <a:xfrm>
              <a:off x="1698" y="1657"/>
              <a:ext cx="4" cy="409"/>
            </a:xfrm>
            <a:prstGeom prst="rect">
              <a:avLst/>
            </a:prstGeom>
            <a:solidFill>
              <a:srgbClr val="803E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38" name="Rectangle 570"/>
            <p:cNvSpPr>
              <a:spLocks noChangeArrowheads="1"/>
            </p:cNvSpPr>
            <p:nvPr/>
          </p:nvSpPr>
          <p:spPr bwMode="auto">
            <a:xfrm>
              <a:off x="1702" y="1657"/>
              <a:ext cx="2" cy="409"/>
            </a:xfrm>
            <a:prstGeom prst="rect">
              <a:avLst/>
            </a:prstGeom>
            <a:solidFill>
              <a:srgbClr val="7224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grpSp>
      <p:sp>
        <p:nvSpPr>
          <p:cNvPr id="1139" name="Freeform 571"/>
          <p:cNvSpPr>
            <a:spLocks/>
          </p:cNvSpPr>
          <p:nvPr/>
        </p:nvSpPr>
        <p:spPr bwMode="auto">
          <a:xfrm rot="10800000">
            <a:off x="2948305" y="2024856"/>
            <a:ext cx="2579688" cy="504825"/>
          </a:xfrm>
          <a:custGeom>
            <a:avLst/>
            <a:gdLst>
              <a:gd name="T0" fmla="*/ 1237 w 1625"/>
              <a:gd name="T1" fmla="*/ 0 h 425"/>
              <a:gd name="T2" fmla="*/ 1237 w 1625"/>
              <a:gd name="T3" fmla="*/ 106 h 425"/>
              <a:gd name="T4" fmla="*/ 0 w 1625"/>
              <a:gd name="T5" fmla="*/ 106 h 425"/>
              <a:gd name="T6" fmla="*/ 0 w 1625"/>
              <a:gd name="T7" fmla="*/ 318 h 425"/>
              <a:gd name="T8" fmla="*/ 1237 w 1625"/>
              <a:gd name="T9" fmla="*/ 318 h 425"/>
              <a:gd name="T10" fmla="*/ 1237 w 1625"/>
              <a:gd name="T11" fmla="*/ 425 h 425"/>
              <a:gd name="T12" fmla="*/ 1625 w 1625"/>
              <a:gd name="T13" fmla="*/ 212 h 425"/>
              <a:gd name="T14" fmla="*/ 1237 w 1625"/>
              <a:gd name="T15" fmla="*/ 0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5" h="425">
                <a:moveTo>
                  <a:pt x="1237" y="0"/>
                </a:moveTo>
                <a:lnTo>
                  <a:pt x="1237" y="106"/>
                </a:lnTo>
                <a:lnTo>
                  <a:pt x="0" y="106"/>
                </a:lnTo>
                <a:lnTo>
                  <a:pt x="0" y="318"/>
                </a:lnTo>
                <a:lnTo>
                  <a:pt x="1237" y="318"/>
                </a:lnTo>
                <a:lnTo>
                  <a:pt x="1237" y="425"/>
                </a:lnTo>
                <a:lnTo>
                  <a:pt x="1625" y="212"/>
                </a:lnTo>
                <a:lnTo>
                  <a:pt x="1237" y="0"/>
                </a:lnTo>
                <a:close/>
              </a:path>
            </a:pathLst>
          </a:custGeom>
          <a:solidFill>
            <a:srgbClr val="CCFFCC"/>
          </a:solidFill>
          <a:ln w="12700">
            <a:solidFill>
              <a:srgbClr val="474747"/>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40" name="Rectangle 573"/>
          <p:cNvSpPr>
            <a:spLocks noChangeArrowheads="1"/>
          </p:cNvSpPr>
          <p:nvPr/>
        </p:nvSpPr>
        <p:spPr bwMode="auto">
          <a:xfrm>
            <a:off x="4172268" y="1880393"/>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领料</a:t>
            </a:r>
            <a:endParaRPr kumimoji="1" lang="zh-CN" altLang="en-US" sz="1600" b="1" smtClean="0">
              <a:solidFill>
                <a:srgbClr val="000000"/>
              </a:solidFill>
              <a:latin typeface="Arial" pitchFamily="34" charset="0"/>
              <a:ea typeface="方正楷体简体" pitchFamily="2" charset="-122"/>
            </a:endParaRPr>
          </a:p>
        </p:txBody>
      </p:sp>
      <p:sp>
        <p:nvSpPr>
          <p:cNvPr id="1141" name="Freeform 575"/>
          <p:cNvSpPr>
            <a:spLocks/>
          </p:cNvSpPr>
          <p:nvPr/>
        </p:nvSpPr>
        <p:spPr bwMode="auto">
          <a:xfrm>
            <a:off x="3103880" y="2756693"/>
            <a:ext cx="2579688" cy="504825"/>
          </a:xfrm>
          <a:custGeom>
            <a:avLst/>
            <a:gdLst>
              <a:gd name="T0" fmla="*/ 1237 w 1625"/>
              <a:gd name="T1" fmla="*/ 0 h 425"/>
              <a:gd name="T2" fmla="*/ 1237 w 1625"/>
              <a:gd name="T3" fmla="*/ 106 h 425"/>
              <a:gd name="T4" fmla="*/ 0 w 1625"/>
              <a:gd name="T5" fmla="*/ 106 h 425"/>
              <a:gd name="T6" fmla="*/ 0 w 1625"/>
              <a:gd name="T7" fmla="*/ 318 h 425"/>
              <a:gd name="T8" fmla="*/ 1237 w 1625"/>
              <a:gd name="T9" fmla="*/ 318 h 425"/>
              <a:gd name="T10" fmla="*/ 1237 w 1625"/>
              <a:gd name="T11" fmla="*/ 425 h 425"/>
              <a:gd name="T12" fmla="*/ 1625 w 1625"/>
              <a:gd name="T13" fmla="*/ 212 h 425"/>
              <a:gd name="T14" fmla="*/ 1237 w 1625"/>
              <a:gd name="T15" fmla="*/ 0 h 4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5" h="425">
                <a:moveTo>
                  <a:pt x="1237" y="0"/>
                </a:moveTo>
                <a:lnTo>
                  <a:pt x="1237" y="106"/>
                </a:lnTo>
                <a:lnTo>
                  <a:pt x="0" y="106"/>
                </a:lnTo>
                <a:lnTo>
                  <a:pt x="0" y="318"/>
                </a:lnTo>
                <a:lnTo>
                  <a:pt x="1237" y="318"/>
                </a:lnTo>
                <a:lnTo>
                  <a:pt x="1237" y="425"/>
                </a:lnTo>
                <a:lnTo>
                  <a:pt x="1625" y="212"/>
                </a:lnTo>
                <a:lnTo>
                  <a:pt x="1237" y="0"/>
                </a:lnTo>
                <a:close/>
              </a:path>
            </a:pathLst>
          </a:custGeom>
          <a:solidFill>
            <a:srgbClr val="CCFFCC"/>
          </a:solidFill>
          <a:ln w="12700">
            <a:solidFill>
              <a:srgbClr val="474747"/>
            </a:solidFill>
            <a:prstDash val="solid"/>
            <a:round/>
            <a:headEnd/>
            <a:tailEnd/>
          </a:ln>
        </p:spPr>
        <p:txBody>
          <a:bodyPr/>
          <a:lstStyle/>
          <a:p>
            <a:pPr algn="ctr" fontAlgn="base">
              <a:spcBef>
                <a:spcPct val="0"/>
              </a:spcBef>
              <a:spcAft>
                <a:spcPct val="0"/>
              </a:spcAft>
            </a:pPr>
            <a:endParaRPr kumimoji="1" lang="zh-CN" altLang="en-US" sz="2800" b="1" smtClean="0">
              <a:solidFill>
                <a:srgbClr val="000000"/>
              </a:solidFill>
              <a:latin typeface="Times New Roman" pitchFamily="18" charset="0"/>
              <a:ea typeface="黑体" pitchFamily="49" charset="-122"/>
            </a:endParaRPr>
          </a:p>
        </p:txBody>
      </p:sp>
      <p:sp>
        <p:nvSpPr>
          <p:cNvPr id="1142" name="Rectangle 576"/>
          <p:cNvSpPr>
            <a:spLocks noChangeArrowheads="1"/>
          </p:cNvSpPr>
          <p:nvPr/>
        </p:nvSpPr>
        <p:spPr bwMode="auto">
          <a:xfrm>
            <a:off x="3978593" y="2572543"/>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配送</a:t>
            </a:r>
            <a:endParaRPr kumimoji="1" lang="zh-CN" altLang="en-US" sz="1600" b="1" smtClean="0">
              <a:solidFill>
                <a:srgbClr val="000000"/>
              </a:solidFill>
              <a:latin typeface="Arial" pitchFamily="34" charset="0"/>
              <a:ea typeface="方正楷体简体" pitchFamily="2" charset="-122"/>
            </a:endParaRPr>
          </a:p>
        </p:txBody>
      </p:sp>
      <p:sp>
        <p:nvSpPr>
          <p:cNvPr id="1144" name="标题 4"/>
          <p:cNvSpPr>
            <a:spLocks noGrp="1"/>
          </p:cNvSpPr>
          <p:nvPr>
            <p:ph type="title"/>
          </p:nvPr>
        </p:nvSpPr>
        <p:spPr>
          <a:xfrm>
            <a:off x="35482" y="113676"/>
            <a:ext cx="4798108"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生产制造模块生产执行</a:t>
            </a:r>
            <a:r>
              <a:rPr lang="en-US" altLang="zh-CN" sz="1800" dirty="0">
                <a:solidFill>
                  <a:prstClr val="black"/>
                </a:solidFill>
                <a:cs typeface="+mn-cs"/>
              </a:rPr>
              <a:t>-</a:t>
            </a:r>
            <a:r>
              <a:rPr lang="zh-CN" altLang="en-US" sz="1800" dirty="0">
                <a:solidFill>
                  <a:prstClr val="black"/>
                </a:solidFill>
                <a:cs typeface="+mn-cs"/>
              </a:rPr>
              <a:t>生产订单发料</a:t>
            </a:r>
          </a:p>
        </p:txBody>
      </p:sp>
      <p:sp>
        <p:nvSpPr>
          <p:cNvPr id="1145" name="Rectangle 5"/>
          <p:cNvSpPr>
            <a:spLocks noChangeArrowheads="1"/>
          </p:cNvSpPr>
          <p:nvPr/>
        </p:nvSpPr>
        <p:spPr bwMode="auto">
          <a:xfrm>
            <a:off x="308133" y="4739843"/>
            <a:ext cx="6470810"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lgn="l">
              <a:defRPr kumimoji="1" sz="2400">
                <a:solidFill>
                  <a:schemeClr val="tx1"/>
                </a:solidFill>
                <a:latin typeface="Times New Roman" pitchFamily="18" charset="0"/>
                <a:ea typeface="PMingLiU" pitchFamily="18" charset="-120"/>
              </a:defRPr>
            </a:lvl1pPr>
            <a:lvl2pPr algn="l">
              <a:defRPr kumimoji="1" sz="2400">
                <a:solidFill>
                  <a:schemeClr val="tx1"/>
                </a:solidFill>
                <a:latin typeface="Times New Roman" pitchFamily="18" charset="0"/>
                <a:ea typeface="PMingLiU" pitchFamily="18" charset="-120"/>
              </a:defRPr>
            </a:lvl2pPr>
            <a:lvl3pPr algn="l">
              <a:defRPr kumimoji="1" sz="2400">
                <a:solidFill>
                  <a:schemeClr val="tx1"/>
                </a:solidFill>
                <a:latin typeface="Times New Roman" pitchFamily="18" charset="0"/>
                <a:ea typeface="PMingLiU" pitchFamily="18" charset="-120"/>
              </a:defRPr>
            </a:lvl3pPr>
            <a:lvl4pPr algn="l">
              <a:defRPr kumimoji="1" sz="2400">
                <a:solidFill>
                  <a:schemeClr val="tx1"/>
                </a:solidFill>
                <a:latin typeface="Times New Roman" pitchFamily="18" charset="0"/>
                <a:ea typeface="PMingLiU" pitchFamily="18" charset="-120"/>
              </a:defRPr>
            </a:lvl4pPr>
            <a:lvl5pPr algn="l">
              <a:defRPr kumimoji="1" sz="2400">
                <a:solidFill>
                  <a:schemeClr val="tx1"/>
                </a:solidFill>
                <a:latin typeface="Times New Roman" pitchFamily="18" charset="0"/>
                <a:ea typeface="PMingLiU" pitchFamily="18" charset="-120"/>
              </a:defRPr>
            </a:lvl5pPr>
            <a:lvl6pPr fontAlgn="base">
              <a:spcBef>
                <a:spcPct val="0"/>
              </a:spcBef>
              <a:spcAft>
                <a:spcPct val="0"/>
              </a:spcAft>
              <a:defRPr kumimoji="1" sz="2400">
                <a:solidFill>
                  <a:schemeClr val="tx1"/>
                </a:solidFill>
                <a:latin typeface="Times New Roman" pitchFamily="18" charset="0"/>
                <a:ea typeface="PMingLiU" pitchFamily="18" charset="-120"/>
              </a:defRPr>
            </a:lvl6pPr>
            <a:lvl7pPr fontAlgn="base">
              <a:spcBef>
                <a:spcPct val="0"/>
              </a:spcBef>
              <a:spcAft>
                <a:spcPct val="0"/>
              </a:spcAft>
              <a:defRPr kumimoji="1" sz="2400">
                <a:solidFill>
                  <a:schemeClr val="tx1"/>
                </a:solidFill>
                <a:latin typeface="Times New Roman" pitchFamily="18" charset="0"/>
                <a:ea typeface="PMingLiU" pitchFamily="18" charset="-120"/>
              </a:defRPr>
            </a:lvl7pPr>
            <a:lvl8pPr fontAlgn="base">
              <a:spcBef>
                <a:spcPct val="0"/>
              </a:spcBef>
              <a:spcAft>
                <a:spcPct val="0"/>
              </a:spcAft>
              <a:defRPr kumimoji="1" sz="2400">
                <a:solidFill>
                  <a:schemeClr val="tx1"/>
                </a:solidFill>
                <a:latin typeface="Times New Roman" pitchFamily="18" charset="0"/>
                <a:ea typeface="PMingLiU" pitchFamily="18" charset="-120"/>
              </a:defRPr>
            </a:lvl8pPr>
            <a:lvl9pPr fontAlgn="base">
              <a:spcBef>
                <a:spcPct val="0"/>
              </a:spcBef>
              <a:spcAft>
                <a:spcPct val="0"/>
              </a:spcAft>
              <a:defRPr kumimoji="1" sz="2400">
                <a:solidFill>
                  <a:schemeClr val="tx1"/>
                </a:solidFill>
                <a:latin typeface="Times New Roman" pitchFamily="18" charset="0"/>
                <a:ea typeface="PMingLiU" pitchFamily="18" charset="-120"/>
              </a:defRPr>
            </a:lvl9pPr>
          </a:lstStyle>
          <a:p>
            <a:r>
              <a:rPr lang="zh-CN" altLang="en-GB" sz="2000" b="1" dirty="0" smtClean="0">
                <a:latin typeface="微软雅黑" panose="020B0503020204020204" pitchFamily="34" charset="-122"/>
                <a:ea typeface="微软雅黑" panose="020B0503020204020204" pitchFamily="34" charset="-122"/>
                <a:cs typeface="Times New Roman" pitchFamily="18" charset="0"/>
              </a:rPr>
              <a:t>对</a:t>
            </a:r>
            <a:r>
              <a:rPr lang="zh-CN" altLang="en-GB" sz="2000" b="1" dirty="0">
                <a:latin typeface="微软雅黑" panose="020B0503020204020204" pitchFamily="34" charset="-122"/>
                <a:ea typeface="微软雅黑" panose="020B0503020204020204" pitchFamily="34" charset="-122"/>
                <a:cs typeface="Times New Roman" pitchFamily="18" charset="0"/>
              </a:rPr>
              <a:t>生产订单发</a:t>
            </a:r>
            <a:r>
              <a:rPr lang="zh-CN" altLang="en-GB" sz="2000" b="1" dirty="0" smtClean="0">
                <a:latin typeface="微软雅黑" panose="020B0503020204020204" pitchFamily="34" charset="-122"/>
                <a:ea typeface="微软雅黑" panose="020B0503020204020204" pitchFamily="34" charset="-122"/>
                <a:cs typeface="Times New Roman" pitchFamily="18" charset="0"/>
              </a:rPr>
              <a:t>料</a:t>
            </a:r>
            <a:r>
              <a:rPr lang="zh-CN" altLang="en-US" sz="2000" b="1" dirty="0" smtClean="0">
                <a:latin typeface="微软雅黑" panose="020B0503020204020204" pitchFamily="34" charset="-122"/>
                <a:ea typeface="微软雅黑" panose="020B0503020204020204" pitchFamily="34" charset="-122"/>
                <a:cs typeface="Times New Roman" pitchFamily="18" charset="0"/>
              </a:rPr>
              <a:t>意义</a:t>
            </a:r>
            <a:r>
              <a:rPr lang="en-GB" altLang="zh-CN" sz="2000" b="1" dirty="0" smtClean="0">
                <a:latin typeface="微软雅黑" panose="020B0503020204020204" pitchFamily="34" charset="-122"/>
                <a:ea typeface="微软雅黑" panose="020B0503020204020204" pitchFamily="34" charset="-122"/>
                <a:cs typeface="Times New Roman" pitchFamily="18" charset="0"/>
              </a:rPr>
              <a:t>:</a:t>
            </a:r>
            <a:endParaRPr lang="en-GB" altLang="zh-CN" sz="2000" b="1" dirty="0">
              <a:latin typeface="微软雅黑" panose="020B0503020204020204" pitchFamily="34" charset="-122"/>
              <a:ea typeface="微软雅黑" panose="020B0503020204020204" pitchFamily="34" charset="-122"/>
              <a:cs typeface="Times New Roman" pitchFamily="18" charset="0"/>
            </a:endParaRPr>
          </a:p>
          <a:p>
            <a:endParaRPr lang="en-GB" altLang="zh-CN" sz="900" b="0" dirty="0">
              <a:latin typeface="微软雅黑" panose="020B0503020204020204" pitchFamily="34" charset="-122"/>
              <a:ea typeface="微软雅黑" panose="020B0503020204020204" pitchFamily="34" charset="-122"/>
              <a:cs typeface="Times New Roman" pitchFamily="18" charset="0"/>
            </a:endParaRPr>
          </a:p>
          <a:p>
            <a:pPr>
              <a:buFontTx/>
              <a:buChar char="•"/>
            </a:pPr>
            <a:r>
              <a:rPr lang="zh-CN" altLang="en-GB" sz="1800" b="0" dirty="0">
                <a:latin typeface="微软雅黑" panose="020B0503020204020204" pitchFamily="34" charset="-122"/>
                <a:ea typeface="微软雅黑" panose="020B0503020204020204" pitchFamily="34" charset="-122"/>
                <a:cs typeface="Times New Roman" pitchFamily="18" charset="0"/>
              </a:rPr>
              <a:t>自动关闭生产订单预留项目</a:t>
            </a:r>
            <a:r>
              <a:rPr lang="en-GB" altLang="zh-CN" sz="1800" b="0" dirty="0">
                <a:latin typeface="微软雅黑" panose="020B0503020204020204" pitchFamily="34" charset="-122"/>
                <a:ea typeface="微软雅黑" panose="020B0503020204020204" pitchFamily="34" charset="-122"/>
                <a:cs typeface="Times New Roman" pitchFamily="18" charset="0"/>
              </a:rPr>
              <a:t>,</a:t>
            </a:r>
            <a:r>
              <a:rPr lang="zh-CN" altLang="en-GB" sz="1800" b="0" dirty="0">
                <a:latin typeface="微软雅黑" panose="020B0503020204020204" pitchFamily="34" charset="-122"/>
                <a:ea typeface="微软雅黑" panose="020B0503020204020204" pitchFamily="34" charset="-122"/>
                <a:cs typeface="Times New Roman" pitchFamily="18" charset="0"/>
              </a:rPr>
              <a:t>保证计划运行的准确性</a:t>
            </a:r>
          </a:p>
          <a:p>
            <a:pPr>
              <a:buFontTx/>
              <a:buChar char="•"/>
            </a:pPr>
            <a:r>
              <a:rPr lang="zh-CN" altLang="en-GB" sz="1800" b="0" dirty="0">
                <a:latin typeface="微软雅黑" panose="020B0503020204020204" pitchFamily="34" charset="-122"/>
                <a:ea typeface="微软雅黑" panose="020B0503020204020204" pitchFamily="34" charset="-122"/>
                <a:cs typeface="Times New Roman" pitchFamily="18" charset="0"/>
              </a:rPr>
              <a:t>库存准确性</a:t>
            </a:r>
          </a:p>
          <a:p>
            <a:pPr>
              <a:buFontTx/>
              <a:buChar char="•"/>
            </a:pPr>
            <a:r>
              <a:rPr lang="zh-CN" altLang="en-GB" sz="1800" b="0" dirty="0">
                <a:latin typeface="微软雅黑" panose="020B0503020204020204" pitchFamily="34" charset="-122"/>
                <a:ea typeface="微软雅黑" panose="020B0503020204020204" pitchFamily="34" charset="-122"/>
                <a:cs typeface="Times New Roman" pitchFamily="18" charset="0"/>
              </a:rPr>
              <a:t>订单成本准确性</a:t>
            </a:r>
          </a:p>
        </p:txBody>
      </p:sp>
    </p:spTree>
    <p:extLst>
      <p:ext uri="{BB962C8B-B14F-4D97-AF65-F5344CB8AC3E}">
        <p14:creationId xmlns:p14="http://schemas.microsoft.com/office/powerpoint/2010/main" val="18509571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p:nvPr>
        </p:nvSpPr>
        <p:spPr>
          <a:xfrm>
            <a:off x="35482" y="113676"/>
            <a:ext cx="4798108"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生产制造模块生产执行</a:t>
            </a:r>
            <a:r>
              <a:rPr lang="en-US" altLang="zh-CN" sz="1800" dirty="0">
                <a:solidFill>
                  <a:prstClr val="black"/>
                </a:solidFill>
                <a:cs typeface="+mn-cs"/>
              </a:rPr>
              <a:t>-</a:t>
            </a:r>
            <a:r>
              <a:rPr lang="zh-CN" altLang="en-US" sz="1800" dirty="0">
                <a:solidFill>
                  <a:prstClr val="black"/>
                </a:solidFill>
                <a:cs typeface="+mn-cs"/>
              </a:rPr>
              <a:t>生产订单反冲</a:t>
            </a:r>
          </a:p>
        </p:txBody>
      </p:sp>
      <p:sp>
        <p:nvSpPr>
          <p:cNvPr id="4" name="Rectangle 5"/>
          <p:cNvSpPr>
            <a:spLocks noChangeArrowheads="1"/>
          </p:cNvSpPr>
          <p:nvPr/>
        </p:nvSpPr>
        <p:spPr bwMode="auto">
          <a:xfrm>
            <a:off x="611188" y="746871"/>
            <a:ext cx="10940732" cy="2042049"/>
          </a:xfrm>
          <a:prstGeom prst="rect">
            <a:avLst/>
          </a:prstGeom>
          <a:solidFill>
            <a:srgbClr val="FAFAFA"/>
          </a:solidFill>
          <a:ln w="6350">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lnSpc>
                <a:spcPct val="150000"/>
              </a:lnSpc>
              <a:spcBef>
                <a:spcPct val="0"/>
              </a:spcBef>
              <a:spcAft>
                <a:spcPct val="0"/>
              </a:spcAft>
            </a:pPr>
            <a:r>
              <a:rPr lang="zh-CN" altLang="en-GB" sz="2000" b="1" dirty="0">
                <a:solidFill>
                  <a:prstClr val="black"/>
                </a:solidFill>
                <a:latin typeface="微软雅黑" panose="020B0503020204020204" pitchFamily="34" charset="-122"/>
                <a:ea typeface="微软雅黑" pitchFamily="34" charset="-122"/>
              </a:rPr>
              <a:t>对于低价值整包装物料，可以通过报工反冲来实现对生产订单的发料管理。</a:t>
            </a:r>
          </a:p>
          <a:p>
            <a:pPr eaLnBrk="0" fontAlgn="base" hangingPunct="0">
              <a:lnSpc>
                <a:spcPct val="150000"/>
              </a:lnSpc>
              <a:spcBef>
                <a:spcPct val="0"/>
              </a:spcBef>
              <a:spcAft>
                <a:spcPct val="0"/>
              </a:spcAft>
            </a:pPr>
            <a:r>
              <a:rPr lang="zh-CN" altLang="en-GB" sz="2000" b="1" dirty="0" smtClean="0">
                <a:solidFill>
                  <a:prstClr val="black"/>
                </a:solidFill>
                <a:latin typeface="微软雅黑" panose="020B0503020204020204" pitchFamily="34" charset="-122"/>
                <a:ea typeface="微软雅黑" pitchFamily="34" charset="-122"/>
              </a:rPr>
              <a:t>报</a:t>
            </a:r>
            <a:r>
              <a:rPr lang="zh-CN" altLang="en-GB" sz="2000" b="1" dirty="0">
                <a:solidFill>
                  <a:prstClr val="black"/>
                </a:solidFill>
                <a:latin typeface="微软雅黑" panose="020B0503020204020204" pitchFamily="34" charset="-122"/>
                <a:ea typeface="微软雅黑" pitchFamily="34" charset="-122"/>
              </a:rPr>
              <a:t>工反冲：</a:t>
            </a:r>
            <a:r>
              <a:rPr lang="zh-CN" altLang="en-GB" dirty="0">
                <a:solidFill>
                  <a:prstClr val="black"/>
                </a:solidFill>
                <a:latin typeface="微软雅黑" panose="020B0503020204020204" pitchFamily="34" charset="-122"/>
                <a:ea typeface="微软雅黑" pitchFamily="34" charset="-122"/>
              </a:rPr>
              <a:t>就是工序报工时，</a:t>
            </a:r>
            <a:r>
              <a:rPr lang="en-GB" altLang="zh-CN" dirty="0">
                <a:solidFill>
                  <a:prstClr val="black"/>
                </a:solidFill>
                <a:latin typeface="微软雅黑" panose="020B0503020204020204" pitchFamily="34" charset="-122"/>
                <a:ea typeface="微软雅黑" pitchFamily="34" charset="-122"/>
              </a:rPr>
              <a:t>SAP</a:t>
            </a:r>
            <a:r>
              <a:rPr lang="zh-CN" altLang="en-GB" dirty="0">
                <a:solidFill>
                  <a:prstClr val="black"/>
                </a:solidFill>
                <a:latin typeface="微软雅黑" panose="020B0503020204020204" pitchFamily="34" charset="-122"/>
                <a:ea typeface="微软雅黑" pitchFamily="34" charset="-122"/>
              </a:rPr>
              <a:t>系统根据生产订单中分配到此工序的所有反冲物料明细清单，自动进行系统内的对生产订单发料操作；</a:t>
            </a:r>
            <a:endParaRPr lang="zh-CN" altLang="en-GB" sz="2000" dirty="0">
              <a:solidFill>
                <a:prstClr val="black"/>
              </a:solidFill>
              <a:latin typeface="微软雅黑" panose="020B0503020204020204" pitchFamily="34" charset="-122"/>
              <a:ea typeface="微软雅黑" pitchFamily="34" charset="-122"/>
            </a:endParaRPr>
          </a:p>
          <a:p>
            <a:pPr eaLnBrk="0" fontAlgn="base" hangingPunct="0">
              <a:lnSpc>
                <a:spcPct val="150000"/>
              </a:lnSpc>
              <a:spcBef>
                <a:spcPct val="0"/>
              </a:spcBef>
              <a:spcAft>
                <a:spcPct val="0"/>
              </a:spcAft>
            </a:pPr>
            <a:r>
              <a:rPr lang="zh-CN" altLang="en-GB" sz="2000" b="1" dirty="0" smtClean="0">
                <a:solidFill>
                  <a:prstClr val="black"/>
                </a:solidFill>
                <a:latin typeface="微软雅黑" panose="020B0503020204020204" pitchFamily="34" charset="-122"/>
                <a:ea typeface="微软雅黑" pitchFamily="34" charset="-122"/>
              </a:rPr>
              <a:t>报</a:t>
            </a:r>
            <a:r>
              <a:rPr lang="zh-CN" altLang="en-GB" sz="2000" b="1" dirty="0">
                <a:solidFill>
                  <a:prstClr val="black"/>
                </a:solidFill>
                <a:latin typeface="微软雅黑" panose="020B0503020204020204" pitchFamily="34" charset="-122"/>
                <a:ea typeface="微软雅黑" pitchFamily="34" charset="-122"/>
              </a:rPr>
              <a:t>工反冲过程中由于库存不准、计划、清单等问题造成反冲</a:t>
            </a:r>
            <a:r>
              <a:rPr lang="zh-CN" altLang="en-GB" sz="2000" b="1" dirty="0" smtClean="0">
                <a:solidFill>
                  <a:prstClr val="black"/>
                </a:solidFill>
                <a:latin typeface="微软雅黑" panose="020B0503020204020204" pitchFamily="34" charset="-122"/>
                <a:ea typeface="微软雅黑" pitchFamily="34" charset="-122"/>
              </a:rPr>
              <a:t>错误</a:t>
            </a:r>
            <a:r>
              <a:rPr lang="zh-CN" altLang="en-US" sz="2000" b="1" dirty="0" smtClean="0">
                <a:solidFill>
                  <a:prstClr val="black"/>
                </a:solidFill>
                <a:latin typeface="微软雅黑" panose="020B0503020204020204" pitchFamily="34" charset="-122"/>
                <a:ea typeface="微软雅黑" pitchFamily="34" charset="-122"/>
              </a:rPr>
              <a:t>（即</a:t>
            </a:r>
            <a:r>
              <a:rPr lang="en-US" altLang="zh-CN" sz="2000" b="1" dirty="0" smtClean="0">
                <a:solidFill>
                  <a:prstClr val="black"/>
                </a:solidFill>
                <a:latin typeface="微软雅黑" panose="020B0503020204020204" pitchFamily="34" charset="-122"/>
                <a:ea typeface="微软雅黑" pitchFamily="34" charset="-122"/>
              </a:rPr>
              <a:t>COGI</a:t>
            </a:r>
            <a:r>
              <a:rPr lang="zh-CN" altLang="en-US" sz="2000" b="1" dirty="0" smtClean="0">
                <a:solidFill>
                  <a:prstClr val="black"/>
                </a:solidFill>
                <a:latin typeface="微软雅黑" panose="020B0503020204020204" pitchFamily="34" charset="-122"/>
                <a:ea typeface="微软雅黑" pitchFamily="34" charset="-122"/>
              </a:rPr>
              <a:t>）</a:t>
            </a:r>
            <a:endParaRPr lang="zh-CN" altLang="en-GB" sz="2000" b="1" dirty="0">
              <a:solidFill>
                <a:prstClr val="black"/>
              </a:solidFill>
              <a:latin typeface="微软雅黑" panose="020B0503020204020204" pitchFamily="34" charset="-122"/>
              <a:ea typeface="微软雅黑" pitchFamily="34" charset="-122"/>
            </a:endParaRPr>
          </a:p>
        </p:txBody>
      </p:sp>
    </p:spTree>
    <p:extLst>
      <p:ext uri="{BB962C8B-B14F-4D97-AF65-F5344CB8AC3E}">
        <p14:creationId xmlns:p14="http://schemas.microsoft.com/office/powerpoint/2010/main" val="2109790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生产执行</a:t>
            </a:r>
            <a:r>
              <a:rPr lang="en-US" altLang="zh-CN" sz="1800" dirty="0">
                <a:solidFill>
                  <a:prstClr val="black"/>
                </a:solidFill>
                <a:cs typeface="+mn-cs"/>
              </a:rPr>
              <a:t>-</a:t>
            </a:r>
            <a:r>
              <a:rPr lang="zh-CN" altLang="en-US" sz="1800" dirty="0">
                <a:solidFill>
                  <a:prstClr val="black"/>
                </a:solidFill>
                <a:cs typeface="+mn-cs"/>
              </a:rPr>
              <a:t>生产订单执行与报工</a:t>
            </a:r>
          </a:p>
        </p:txBody>
      </p:sp>
      <p:sp>
        <p:nvSpPr>
          <p:cNvPr id="100" name="Rectangle 3"/>
          <p:cNvSpPr>
            <a:spLocks noChangeArrowheads="1"/>
          </p:cNvSpPr>
          <p:nvPr/>
        </p:nvSpPr>
        <p:spPr bwMode="auto">
          <a:xfrm>
            <a:off x="3142940" y="4171312"/>
            <a:ext cx="1600200" cy="457200"/>
          </a:xfrm>
          <a:prstGeom prst="rect">
            <a:avLst/>
          </a:prstGeom>
          <a:solidFill>
            <a:srgbClr val="BBE0E3"/>
          </a:solidFill>
          <a:ln w="9525">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确认</a:t>
            </a:r>
            <a:endParaRPr kumimoji="1" lang="en-US" altLang="zh-CN" sz="24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1" name="Rectangle 4"/>
          <p:cNvSpPr>
            <a:spLocks noChangeArrowheads="1"/>
          </p:cNvSpPr>
          <p:nvPr/>
        </p:nvSpPr>
        <p:spPr bwMode="auto">
          <a:xfrm>
            <a:off x="3142940" y="5115801"/>
            <a:ext cx="1600200" cy="609600"/>
          </a:xfrm>
          <a:prstGeom prst="rect">
            <a:avLst/>
          </a:prstGeom>
          <a:solidFill>
            <a:srgbClr val="99CC00"/>
          </a:solidFill>
          <a:ln w="9525">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产品成本</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Product Cost</a:t>
            </a:r>
            <a:endParaRPr kumimoji="1" lang="en-US" altLang="zh-CN" sz="20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2" name="AutoShape 5"/>
          <p:cNvSpPr>
            <a:spLocks noChangeArrowheads="1"/>
          </p:cNvSpPr>
          <p:nvPr/>
        </p:nvSpPr>
        <p:spPr bwMode="auto">
          <a:xfrm>
            <a:off x="3676340" y="3790312"/>
            <a:ext cx="457200" cy="304800"/>
          </a:xfrm>
          <a:prstGeom prst="downArrow">
            <a:avLst>
              <a:gd name="adj1" fmla="val 50000"/>
              <a:gd name="adj2" fmla="val 25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3" name="Rectangle 6"/>
          <p:cNvSpPr>
            <a:spLocks noChangeArrowheads="1"/>
          </p:cNvSpPr>
          <p:nvPr/>
        </p:nvSpPr>
        <p:spPr bwMode="auto">
          <a:xfrm>
            <a:off x="3142940" y="640712"/>
            <a:ext cx="1600200" cy="457200"/>
          </a:xfrm>
          <a:prstGeom prst="rect">
            <a:avLst/>
          </a:prstGeom>
          <a:solidFill>
            <a:srgbClr val="BBE0E3"/>
          </a:solidFill>
          <a:ln w="9525">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rPr>
              <a:t>生产订单下达</a:t>
            </a:r>
            <a:endParaRPr kumimoji="1" lang="en-US" altLang="zh-CN" sz="24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4" name="AutoShape 10"/>
          <p:cNvSpPr>
            <a:spLocks noChangeArrowheads="1"/>
          </p:cNvSpPr>
          <p:nvPr/>
        </p:nvSpPr>
        <p:spPr bwMode="auto">
          <a:xfrm>
            <a:off x="3676340" y="1275712"/>
            <a:ext cx="457200" cy="457200"/>
          </a:xfrm>
          <a:prstGeom prst="downArrow">
            <a:avLst>
              <a:gd name="adj1" fmla="val 50000"/>
              <a:gd name="adj2" fmla="val 25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5" name="AutoShape 11"/>
          <p:cNvSpPr>
            <a:spLocks noChangeArrowheads="1"/>
          </p:cNvSpPr>
          <p:nvPr/>
        </p:nvSpPr>
        <p:spPr bwMode="auto">
          <a:xfrm>
            <a:off x="1999940" y="2418712"/>
            <a:ext cx="685800" cy="457200"/>
          </a:xfrm>
          <a:prstGeom prst="rightArrow">
            <a:avLst>
              <a:gd name="adj1" fmla="val 50000"/>
              <a:gd name="adj2" fmla="val 37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6" name="AutoShape 12"/>
          <p:cNvSpPr>
            <a:spLocks noChangeArrowheads="1"/>
          </p:cNvSpPr>
          <p:nvPr/>
        </p:nvSpPr>
        <p:spPr bwMode="auto">
          <a:xfrm>
            <a:off x="5428940" y="2342512"/>
            <a:ext cx="685800" cy="457200"/>
          </a:xfrm>
          <a:prstGeom prst="rightArrow">
            <a:avLst>
              <a:gd name="adj1" fmla="val 50000"/>
              <a:gd name="adj2" fmla="val 37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7" name="Group 14"/>
          <p:cNvGrpSpPr>
            <a:grpSpLocks/>
          </p:cNvGrpSpPr>
          <p:nvPr/>
        </p:nvGrpSpPr>
        <p:grpSpPr bwMode="auto">
          <a:xfrm>
            <a:off x="171140" y="1961512"/>
            <a:ext cx="1447800" cy="1066800"/>
            <a:chOff x="1887" y="2109"/>
            <a:chExt cx="658" cy="526"/>
          </a:xfrm>
        </p:grpSpPr>
        <p:sp>
          <p:nvSpPr>
            <p:cNvPr id="108" name="Rectangle 15"/>
            <p:cNvSpPr>
              <a:spLocks noChangeArrowheads="1"/>
            </p:cNvSpPr>
            <p:nvPr/>
          </p:nvSpPr>
          <p:spPr bwMode="auto">
            <a:xfrm>
              <a:off x="2304" y="2394"/>
              <a:ext cx="218" cy="79"/>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09" name="Oval 16"/>
            <p:cNvSpPr>
              <a:spLocks noChangeArrowheads="1"/>
            </p:cNvSpPr>
            <p:nvPr/>
          </p:nvSpPr>
          <p:spPr bwMode="auto">
            <a:xfrm>
              <a:off x="2302" y="2361"/>
              <a:ext cx="220" cy="33"/>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0" name="Oval 17"/>
            <p:cNvSpPr>
              <a:spLocks noChangeArrowheads="1"/>
            </p:cNvSpPr>
            <p:nvPr/>
          </p:nvSpPr>
          <p:spPr bwMode="auto">
            <a:xfrm>
              <a:off x="2302" y="2463"/>
              <a:ext cx="220" cy="32"/>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1" name="Rectangle 18"/>
            <p:cNvSpPr>
              <a:spLocks noChangeArrowheads="1"/>
            </p:cNvSpPr>
            <p:nvPr/>
          </p:nvSpPr>
          <p:spPr bwMode="auto">
            <a:xfrm>
              <a:off x="2282" y="2319"/>
              <a:ext cx="263" cy="40"/>
            </a:xfrm>
            <a:prstGeom prst="rect">
              <a:avLst/>
            </a:prstGeom>
            <a:solidFill>
              <a:srgbClr val="BC3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2" name="Oval 19"/>
            <p:cNvSpPr>
              <a:spLocks noChangeArrowheads="1"/>
            </p:cNvSpPr>
            <p:nvPr/>
          </p:nvSpPr>
          <p:spPr bwMode="auto">
            <a:xfrm>
              <a:off x="2287" y="2336"/>
              <a:ext cx="258" cy="52"/>
            </a:xfrm>
            <a:prstGeom prst="ellipse">
              <a:avLst/>
            </a:prstGeom>
            <a:solidFill>
              <a:srgbClr val="BC37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3" name="Rectangle 20"/>
            <p:cNvSpPr>
              <a:spLocks noChangeArrowheads="1"/>
            </p:cNvSpPr>
            <p:nvPr/>
          </p:nvSpPr>
          <p:spPr bwMode="auto">
            <a:xfrm>
              <a:off x="2302" y="2265"/>
              <a:ext cx="219" cy="59"/>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4" name="Oval 21"/>
            <p:cNvSpPr>
              <a:spLocks noChangeArrowheads="1"/>
            </p:cNvSpPr>
            <p:nvPr/>
          </p:nvSpPr>
          <p:spPr bwMode="auto">
            <a:xfrm>
              <a:off x="2301" y="2224"/>
              <a:ext cx="221" cy="43"/>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5" name="Oval 22"/>
            <p:cNvSpPr>
              <a:spLocks noChangeArrowheads="1"/>
            </p:cNvSpPr>
            <p:nvPr/>
          </p:nvSpPr>
          <p:spPr bwMode="auto">
            <a:xfrm>
              <a:off x="2301" y="2313"/>
              <a:ext cx="221" cy="42"/>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6" name="Rectangle 23"/>
            <p:cNvSpPr>
              <a:spLocks noChangeArrowheads="1"/>
            </p:cNvSpPr>
            <p:nvPr/>
          </p:nvSpPr>
          <p:spPr bwMode="auto">
            <a:xfrm>
              <a:off x="2282" y="2194"/>
              <a:ext cx="263" cy="38"/>
            </a:xfrm>
            <a:prstGeom prst="rect">
              <a:avLst/>
            </a:prstGeom>
            <a:solidFill>
              <a:srgbClr val="BC3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7" name="Oval 24"/>
            <p:cNvSpPr>
              <a:spLocks noChangeArrowheads="1"/>
            </p:cNvSpPr>
            <p:nvPr/>
          </p:nvSpPr>
          <p:spPr bwMode="auto">
            <a:xfrm>
              <a:off x="2287" y="2211"/>
              <a:ext cx="258" cy="51"/>
            </a:xfrm>
            <a:prstGeom prst="ellipse">
              <a:avLst/>
            </a:prstGeom>
            <a:solidFill>
              <a:srgbClr val="BC37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8" name="Rectangle 25"/>
            <p:cNvSpPr>
              <a:spLocks noChangeArrowheads="1"/>
            </p:cNvSpPr>
            <p:nvPr/>
          </p:nvSpPr>
          <p:spPr bwMode="auto">
            <a:xfrm>
              <a:off x="2304" y="2148"/>
              <a:ext cx="218" cy="47"/>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19" name="Oval 26"/>
            <p:cNvSpPr>
              <a:spLocks noChangeArrowheads="1"/>
            </p:cNvSpPr>
            <p:nvPr/>
          </p:nvSpPr>
          <p:spPr bwMode="auto">
            <a:xfrm>
              <a:off x="2302" y="2109"/>
              <a:ext cx="220" cy="42"/>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0" name="Oval 27"/>
            <p:cNvSpPr>
              <a:spLocks noChangeArrowheads="1"/>
            </p:cNvSpPr>
            <p:nvPr/>
          </p:nvSpPr>
          <p:spPr bwMode="auto">
            <a:xfrm>
              <a:off x="2308" y="2185"/>
              <a:ext cx="221" cy="40"/>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1" name="Rectangle 28"/>
            <p:cNvSpPr>
              <a:spLocks noChangeArrowheads="1"/>
            </p:cNvSpPr>
            <p:nvPr/>
          </p:nvSpPr>
          <p:spPr bwMode="auto">
            <a:xfrm>
              <a:off x="2121" y="2449"/>
              <a:ext cx="245" cy="80"/>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2" name="Oval 29"/>
            <p:cNvSpPr>
              <a:spLocks noChangeArrowheads="1"/>
            </p:cNvSpPr>
            <p:nvPr/>
          </p:nvSpPr>
          <p:spPr bwMode="auto">
            <a:xfrm>
              <a:off x="2120" y="2418"/>
              <a:ext cx="248" cy="33"/>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3" name="Oval 30"/>
            <p:cNvSpPr>
              <a:spLocks noChangeArrowheads="1"/>
            </p:cNvSpPr>
            <p:nvPr/>
          </p:nvSpPr>
          <p:spPr bwMode="auto">
            <a:xfrm>
              <a:off x="2120" y="2519"/>
              <a:ext cx="248" cy="30"/>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4" name="Rectangle 31"/>
            <p:cNvSpPr>
              <a:spLocks noChangeArrowheads="1"/>
            </p:cNvSpPr>
            <p:nvPr/>
          </p:nvSpPr>
          <p:spPr bwMode="auto">
            <a:xfrm>
              <a:off x="2096" y="2375"/>
              <a:ext cx="297" cy="38"/>
            </a:xfrm>
            <a:prstGeom prst="rect">
              <a:avLst/>
            </a:prstGeom>
            <a:solidFill>
              <a:srgbClr val="BC3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5" name="Oval 32"/>
            <p:cNvSpPr>
              <a:spLocks noChangeArrowheads="1"/>
            </p:cNvSpPr>
            <p:nvPr/>
          </p:nvSpPr>
          <p:spPr bwMode="auto">
            <a:xfrm>
              <a:off x="2100" y="2391"/>
              <a:ext cx="293" cy="52"/>
            </a:xfrm>
            <a:prstGeom prst="ellipse">
              <a:avLst/>
            </a:prstGeom>
            <a:solidFill>
              <a:srgbClr val="BC37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6" name="Rectangle 33"/>
            <p:cNvSpPr>
              <a:spLocks noChangeArrowheads="1"/>
            </p:cNvSpPr>
            <p:nvPr/>
          </p:nvSpPr>
          <p:spPr bwMode="auto">
            <a:xfrm>
              <a:off x="2120" y="2319"/>
              <a:ext cx="246" cy="60"/>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7" name="Oval 34"/>
            <p:cNvSpPr>
              <a:spLocks noChangeArrowheads="1"/>
            </p:cNvSpPr>
            <p:nvPr/>
          </p:nvSpPr>
          <p:spPr bwMode="auto">
            <a:xfrm>
              <a:off x="2119" y="2281"/>
              <a:ext cx="249" cy="42"/>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8" name="Oval 35"/>
            <p:cNvSpPr>
              <a:spLocks noChangeArrowheads="1"/>
            </p:cNvSpPr>
            <p:nvPr/>
          </p:nvSpPr>
          <p:spPr bwMode="auto">
            <a:xfrm>
              <a:off x="2119" y="2369"/>
              <a:ext cx="249" cy="42"/>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29" name="Rectangle 36"/>
            <p:cNvSpPr>
              <a:spLocks noChangeArrowheads="1"/>
            </p:cNvSpPr>
            <p:nvPr/>
          </p:nvSpPr>
          <p:spPr bwMode="auto">
            <a:xfrm>
              <a:off x="2096" y="2248"/>
              <a:ext cx="297" cy="41"/>
            </a:xfrm>
            <a:prstGeom prst="rect">
              <a:avLst/>
            </a:prstGeom>
            <a:solidFill>
              <a:srgbClr val="BC3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0" name="Oval 37"/>
            <p:cNvSpPr>
              <a:spLocks noChangeArrowheads="1"/>
            </p:cNvSpPr>
            <p:nvPr/>
          </p:nvSpPr>
          <p:spPr bwMode="auto">
            <a:xfrm>
              <a:off x="2100" y="2265"/>
              <a:ext cx="293" cy="53"/>
            </a:xfrm>
            <a:prstGeom prst="ellipse">
              <a:avLst/>
            </a:prstGeom>
            <a:solidFill>
              <a:srgbClr val="BC37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1" name="Rectangle 38"/>
            <p:cNvSpPr>
              <a:spLocks noChangeArrowheads="1"/>
            </p:cNvSpPr>
            <p:nvPr/>
          </p:nvSpPr>
          <p:spPr bwMode="auto">
            <a:xfrm>
              <a:off x="2121" y="2205"/>
              <a:ext cx="245" cy="43"/>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2" name="Oval 39"/>
            <p:cNvSpPr>
              <a:spLocks noChangeArrowheads="1"/>
            </p:cNvSpPr>
            <p:nvPr/>
          </p:nvSpPr>
          <p:spPr bwMode="auto">
            <a:xfrm>
              <a:off x="2120" y="2162"/>
              <a:ext cx="248" cy="43"/>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3" name="Oval 40"/>
            <p:cNvSpPr>
              <a:spLocks noChangeArrowheads="1"/>
            </p:cNvSpPr>
            <p:nvPr/>
          </p:nvSpPr>
          <p:spPr bwMode="auto">
            <a:xfrm>
              <a:off x="2125" y="2238"/>
              <a:ext cx="249" cy="44"/>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4" name="Rectangle 41"/>
            <p:cNvSpPr>
              <a:spLocks noChangeArrowheads="1"/>
            </p:cNvSpPr>
            <p:nvPr/>
          </p:nvSpPr>
          <p:spPr bwMode="auto">
            <a:xfrm>
              <a:off x="1915" y="2531"/>
              <a:ext cx="279" cy="84"/>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5" name="Oval 42"/>
            <p:cNvSpPr>
              <a:spLocks noChangeArrowheads="1"/>
            </p:cNvSpPr>
            <p:nvPr/>
          </p:nvSpPr>
          <p:spPr bwMode="auto">
            <a:xfrm>
              <a:off x="1914" y="2501"/>
              <a:ext cx="282" cy="33"/>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6" name="Oval 43"/>
            <p:cNvSpPr>
              <a:spLocks noChangeArrowheads="1"/>
            </p:cNvSpPr>
            <p:nvPr/>
          </p:nvSpPr>
          <p:spPr bwMode="auto">
            <a:xfrm>
              <a:off x="1914" y="2605"/>
              <a:ext cx="282" cy="30"/>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7" name="Rectangle 44"/>
            <p:cNvSpPr>
              <a:spLocks noChangeArrowheads="1"/>
            </p:cNvSpPr>
            <p:nvPr/>
          </p:nvSpPr>
          <p:spPr bwMode="auto">
            <a:xfrm>
              <a:off x="1887" y="2455"/>
              <a:ext cx="338" cy="43"/>
            </a:xfrm>
            <a:prstGeom prst="rect">
              <a:avLst/>
            </a:prstGeom>
            <a:solidFill>
              <a:srgbClr val="BC3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8" name="Oval 45"/>
            <p:cNvSpPr>
              <a:spLocks noChangeArrowheads="1"/>
            </p:cNvSpPr>
            <p:nvPr/>
          </p:nvSpPr>
          <p:spPr bwMode="auto">
            <a:xfrm>
              <a:off x="1890" y="2473"/>
              <a:ext cx="335" cy="54"/>
            </a:xfrm>
            <a:prstGeom prst="ellipse">
              <a:avLst/>
            </a:prstGeom>
            <a:solidFill>
              <a:srgbClr val="BC37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39" name="Rectangle 46"/>
            <p:cNvSpPr>
              <a:spLocks noChangeArrowheads="1"/>
            </p:cNvSpPr>
            <p:nvPr/>
          </p:nvSpPr>
          <p:spPr bwMode="auto">
            <a:xfrm>
              <a:off x="1914" y="2404"/>
              <a:ext cx="280" cy="60"/>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0" name="Oval 47"/>
            <p:cNvSpPr>
              <a:spLocks noChangeArrowheads="1"/>
            </p:cNvSpPr>
            <p:nvPr/>
          </p:nvSpPr>
          <p:spPr bwMode="auto">
            <a:xfrm>
              <a:off x="1912" y="2361"/>
              <a:ext cx="284" cy="43"/>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1" name="Oval 48"/>
            <p:cNvSpPr>
              <a:spLocks noChangeArrowheads="1"/>
            </p:cNvSpPr>
            <p:nvPr/>
          </p:nvSpPr>
          <p:spPr bwMode="auto">
            <a:xfrm>
              <a:off x="1912" y="2453"/>
              <a:ext cx="284" cy="40"/>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2" name="Rectangle 49"/>
            <p:cNvSpPr>
              <a:spLocks noChangeArrowheads="1"/>
            </p:cNvSpPr>
            <p:nvPr/>
          </p:nvSpPr>
          <p:spPr bwMode="auto">
            <a:xfrm>
              <a:off x="1887" y="2329"/>
              <a:ext cx="338" cy="40"/>
            </a:xfrm>
            <a:prstGeom prst="rect">
              <a:avLst/>
            </a:prstGeom>
            <a:solidFill>
              <a:srgbClr val="BC3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3" name="Oval 50"/>
            <p:cNvSpPr>
              <a:spLocks noChangeArrowheads="1"/>
            </p:cNvSpPr>
            <p:nvPr/>
          </p:nvSpPr>
          <p:spPr bwMode="auto">
            <a:xfrm>
              <a:off x="1890" y="2346"/>
              <a:ext cx="335" cy="53"/>
            </a:xfrm>
            <a:prstGeom prst="ellipse">
              <a:avLst/>
            </a:prstGeom>
            <a:solidFill>
              <a:srgbClr val="BC37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4" name="Rectangle 51"/>
            <p:cNvSpPr>
              <a:spLocks noChangeArrowheads="1"/>
            </p:cNvSpPr>
            <p:nvPr/>
          </p:nvSpPr>
          <p:spPr bwMode="auto">
            <a:xfrm>
              <a:off x="1915" y="2282"/>
              <a:ext cx="279" cy="49"/>
            </a:xfrm>
            <a:prstGeom prst="rect">
              <a:avLst/>
            </a:prstGeom>
            <a:solidFill>
              <a:srgbClr val="F35B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5" name="Oval 52"/>
            <p:cNvSpPr>
              <a:spLocks noChangeArrowheads="1"/>
            </p:cNvSpPr>
            <p:nvPr/>
          </p:nvSpPr>
          <p:spPr bwMode="auto">
            <a:xfrm>
              <a:off x="1914" y="2243"/>
              <a:ext cx="282" cy="42"/>
            </a:xfrm>
            <a:prstGeom prst="ellipse">
              <a:avLst/>
            </a:prstGeom>
            <a:solidFill>
              <a:srgbClr val="FFA2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sp>
          <p:nvSpPr>
            <p:cNvPr id="146" name="Oval 53"/>
            <p:cNvSpPr>
              <a:spLocks noChangeArrowheads="1"/>
            </p:cNvSpPr>
            <p:nvPr/>
          </p:nvSpPr>
          <p:spPr bwMode="auto">
            <a:xfrm>
              <a:off x="1920" y="2319"/>
              <a:ext cx="283" cy="46"/>
            </a:xfrm>
            <a:prstGeom prst="ellipse">
              <a:avLst/>
            </a:prstGeom>
            <a:solidFill>
              <a:srgbClr val="F35B1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eaLnBrk="0" fontAlgn="base" hangingPunct="0">
                <a:spcBef>
                  <a:spcPct val="0"/>
                </a:spcBef>
                <a:spcAft>
                  <a:spcPct val="0"/>
                </a:spcAft>
              </a:pPr>
              <a:endParaRPr kumimoji="0" lang="zh-CN" altLang="en-US" sz="2000" b="1" smtClean="0">
                <a:solidFill>
                  <a:srgbClr val="000000"/>
                </a:solidFill>
                <a:latin typeface="微软雅黑" panose="020B0503020204020204" pitchFamily="34" charset="-122"/>
                <a:ea typeface="微软雅黑" panose="020B0503020204020204" pitchFamily="34" charset="-122"/>
              </a:endParaRPr>
            </a:p>
          </p:txBody>
        </p:sp>
      </p:grpSp>
      <p:sp>
        <p:nvSpPr>
          <p:cNvPr id="148" name="Text Box 55"/>
          <p:cNvSpPr txBox="1">
            <a:spLocks noChangeArrowheads="1"/>
          </p:cNvSpPr>
          <p:nvPr/>
        </p:nvSpPr>
        <p:spPr bwMode="auto">
          <a:xfrm>
            <a:off x="79065" y="3077524"/>
            <a:ext cx="1617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fontAlgn="base">
              <a:spcBef>
                <a:spcPct val="0"/>
              </a:spcBef>
              <a:spcAft>
                <a:spcPct val="0"/>
              </a:spcAft>
            </a:pPr>
            <a:r>
              <a:rPr lang="zh-CN" altLang="en-US" sz="1600" b="1" dirty="0" smtClean="0">
                <a:solidFill>
                  <a:srgbClr val="000000"/>
                </a:solidFill>
                <a:latin typeface="微软雅黑" panose="020B0503020204020204" pitchFamily="34" charset="-122"/>
                <a:ea typeface="微软雅黑" panose="020B0503020204020204" pitchFamily="34" charset="-122"/>
              </a:rPr>
              <a:t>为生产订单发料</a:t>
            </a:r>
            <a:endParaRPr lang="en-US" altLang="zh-CN" b="1" dirty="0" smtClean="0">
              <a:solidFill>
                <a:srgbClr val="000000"/>
              </a:solidFill>
              <a:latin typeface="微软雅黑" panose="020B0503020204020204" pitchFamily="34" charset="-122"/>
              <a:ea typeface="微软雅黑" panose="020B0503020204020204" pitchFamily="34" charset="-122"/>
            </a:endParaRPr>
          </a:p>
        </p:txBody>
      </p:sp>
      <p:sp>
        <p:nvSpPr>
          <p:cNvPr id="149" name="Text Box 56"/>
          <p:cNvSpPr txBox="1">
            <a:spLocks noChangeArrowheads="1"/>
          </p:cNvSpPr>
          <p:nvPr/>
        </p:nvSpPr>
        <p:spPr bwMode="auto">
          <a:xfrm>
            <a:off x="6190940" y="2983862"/>
            <a:ext cx="1208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fontAlgn="base">
              <a:spcBef>
                <a:spcPct val="0"/>
              </a:spcBef>
              <a:spcAft>
                <a:spcPct val="0"/>
              </a:spcAft>
            </a:pPr>
            <a:r>
              <a:rPr lang="zh-CN" altLang="en-US" sz="1600" b="1" dirty="0" smtClean="0">
                <a:solidFill>
                  <a:srgbClr val="000000"/>
                </a:solidFill>
                <a:latin typeface="微软雅黑" panose="020B0503020204020204" pitchFamily="34" charset="-122"/>
                <a:ea typeface="微软雅黑" panose="020B0503020204020204" pitchFamily="34" charset="-122"/>
              </a:rPr>
              <a:t>为订单收货</a:t>
            </a:r>
            <a:endParaRPr lang="en-US" altLang="zh-CN" b="1" dirty="0" smtClean="0">
              <a:solidFill>
                <a:srgbClr val="000000"/>
              </a:solidFill>
              <a:latin typeface="微软雅黑" panose="020B0503020204020204" pitchFamily="34" charset="-122"/>
              <a:ea typeface="微软雅黑" panose="020B0503020204020204" pitchFamily="34" charset="-122"/>
            </a:endParaRPr>
          </a:p>
        </p:txBody>
      </p:sp>
      <p:sp>
        <p:nvSpPr>
          <p:cNvPr id="150" name="AutoShape 57"/>
          <p:cNvSpPr>
            <a:spLocks noChangeArrowheads="1"/>
          </p:cNvSpPr>
          <p:nvPr/>
        </p:nvSpPr>
        <p:spPr bwMode="auto">
          <a:xfrm rot="5400000">
            <a:off x="3697888" y="4675699"/>
            <a:ext cx="414104" cy="457200"/>
          </a:xfrm>
          <a:prstGeom prst="rightArrow">
            <a:avLst>
              <a:gd name="adj1" fmla="val 50000"/>
              <a:gd name="adj2" fmla="val 37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51" name="Group 60"/>
          <p:cNvGrpSpPr>
            <a:grpSpLocks/>
          </p:cNvGrpSpPr>
          <p:nvPr/>
        </p:nvGrpSpPr>
        <p:grpSpPr bwMode="auto">
          <a:xfrm>
            <a:off x="6343340" y="1961512"/>
            <a:ext cx="1916113" cy="1011237"/>
            <a:chOff x="4276" y="820"/>
            <a:chExt cx="1240" cy="712"/>
          </a:xfrm>
        </p:grpSpPr>
        <p:sp>
          <p:nvSpPr>
            <p:cNvPr id="152" name="Rectangle 61"/>
            <p:cNvSpPr>
              <a:spLocks noChangeArrowheads="1"/>
            </p:cNvSpPr>
            <p:nvPr/>
          </p:nvSpPr>
          <p:spPr bwMode="auto">
            <a:xfrm>
              <a:off x="4276" y="820"/>
              <a:ext cx="1240" cy="712"/>
            </a:xfrm>
            <a:prstGeom prst="rect">
              <a:avLst/>
            </a:prstGeom>
            <a:solidFill>
              <a:srgbClr val="618FFD"/>
            </a:solidFill>
            <a:ln w="12700">
              <a:solidFill>
                <a:srgbClr val="FFFFFF"/>
              </a:solidFill>
              <a:miter lim="800000"/>
              <a:headEnd/>
              <a:tailEnd/>
            </a:ln>
            <a:effectLst>
              <a:outerShdw dist="35921" dir="27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53" name="Group 62"/>
            <p:cNvGrpSpPr>
              <a:grpSpLocks/>
            </p:cNvGrpSpPr>
            <p:nvPr/>
          </p:nvGrpSpPr>
          <p:grpSpPr bwMode="auto">
            <a:xfrm>
              <a:off x="4352" y="926"/>
              <a:ext cx="931" cy="350"/>
              <a:chOff x="4352" y="926"/>
              <a:chExt cx="931" cy="350"/>
            </a:xfrm>
          </p:grpSpPr>
          <p:sp>
            <p:nvSpPr>
              <p:cNvPr id="173" name="AutoShape 63"/>
              <p:cNvSpPr>
                <a:spLocks noChangeArrowheads="1"/>
              </p:cNvSpPr>
              <p:nvPr/>
            </p:nvSpPr>
            <p:spPr bwMode="auto">
              <a:xfrm>
                <a:off x="5093" y="1092"/>
                <a:ext cx="190" cy="44"/>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4" name="AutoShape 64"/>
              <p:cNvSpPr>
                <a:spLocks noChangeArrowheads="1"/>
              </p:cNvSpPr>
              <p:nvPr/>
            </p:nvSpPr>
            <p:spPr bwMode="auto">
              <a:xfrm>
                <a:off x="4352" y="1232"/>
                <a:ext cx="190" cy="44"/>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5" name="AutoShape 65"/>
              <p:cNvSpPr>
                <a:spLocks noChangeArrowheads="1"/>
              </p:cNvSpPr>
              <p:nvPr/>
            </p:nvSpPr>
            <p:spPr bwMode="auto">
              <a:xfrm>
                <a:off x="4624" y="1232"/>
                <a:ext cx="189" cy="44"/>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6" name="AutoShape 66"/>
              <p:cNvSpPr>
                <a:spLocks noChangeArrowheads="1"/>
              </p:cNvSpPr>
              <p:nvPr/>
            </p:nvSpPr>
            <p:spPr bwMode="auto">
              <a:xfrm>
                <a:off x="4877" y="1232"/>
                <a:ext cx="190" cy="44"/>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7" name="AutoShape 67"/>
              <p:cNvSpPr>
                <a:spLocks noChangeArrowheads="1"/>
              </p:cNvSpPr>
              <p:nvPr/>
            </p:nvSpPr>
            <p:spPr bwMode="auto">
              <a:xfrm>
                <a:off x="4380" y="1065"/>
                <a:ext cx="903" cy="167"/>
              </a:xfrm>
              <a:prstGeom prst="parallelogram">
                <a:avLst>
                  <a:gd name="adj" fmla="val 135155"/>
                </a:avLst>
              </a:prstGeom>
              <a:gradFill rotWithShape="0">
                <a:gsLst>
                  <a:gs pos="0">
                    <a:srgbClr val="B3B900"/>
                  </a:gs>
                  <a:gs pos="100000">
                    <a:srgbClr val="353700"/>
                  </a:gs>
                </a:gsLst>
                <a:lin ang="5400000" scaled="1"/>
              </a:gra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78" name="Group 68"/>
              <p:cNvGrpSpPr>
                <a:grpSpLocks/>
              </p:cNvGrpSpPr>
              <p:nvPr/>
            </p:nvGrpSpPr>
            <p:grpSpPr bwMode="auto">
              <a:xfrm>
                <a:off x="4531" y="926"/>
                <a:ext cx="545" cy="254"/>
                <a:chOff x="4531" y="926"/>
                <a:chExt cx="545" cy="254"/>
              </a:xfrm>
            </p:grpSpPr>
            <p:grpSp>
              <p:nvGrpSpPr>
                <p:cNvPr id="179" name="Group 69"/>
                <p:cNvGrpSpPr>
                  <a:grpSpLocks/>
                </p:cNvGrpSpPr>
                <p:nvPr/>
              </p:nvGrpSpPr>
              <p:grpSpPr bwMode="auto">
                <a:xfrm>
                  <a:off x="4531" y="1082"/>
                  <a:ext cx="545" cy="98"/>
                  <a:chOff x="4531" y="1082"/>
                  <a:chExt cx="545" cy="98"/>
                </a:xfrm>
              </p:grpSpPr>
              <p:sp>
                <p:nvSpPr>
                  <p:cNvPr id="190" name="AutoShape 70"/>
                  <p:cNvSpPr>
                    <a:spLocks noChangeArrowheads="1"/>
                  </p:cNvSpPr>
                  <p:nvPr/>
                </p:nvSpPr>
                <p:spPr bwMode="auto">
                  <a:xfrm>
                    <a:off x="4531" y="1082"/>
                    <a:ext cx="160"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1" name="AutoShape 71"/>
                  <p:cNvSpPr>
                    <a:spLocks noChangeArrowheads="1"/>
                  </p:cNvSpPr>
                  <p:nvPr/>
                </p:nvSpPr>
                <p:spPr bwMode="auto">
                  <a:xfrm>
                    <a:off x="4662" y="1082"/>
                    <a:ext cx="161"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2" name="AutoShape 72"/>
                  <p:cNvSpPr>
                    <a:spLocks noChangeArrowheads="1"/>
                  </p:cNvSpPr>
                  <p:nvPr/>
                </p:nvSpPr>
                <p:spPr bwMode="auto">
                  <a:xfrm>
                    <a:off x="4784" y="1082"/>
                    <a:ext cx="161"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3" name="AutoShape 73"/>
                  <p:cNvSpPr>
                    <a:spLocks noChangeArrowheads="1"/>
                  </p:cNvSpPr>
                  <p:nvPr/>
                </p:nvSpPr>
                <p:spPr bwMode="auto">
                  <a:xfrm>
                    <a:off x="4916" y="1082"/>
                    <a:ext cx="160"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80" name="Group 74"/>
                <p:cNvGrpSpPr>
                  <a:grpSpLocks/>
                </p:cNvGrpSpPr>
                <p:nvPr/>
              </p:nvGrpSpPr>
              <p:grpSpPr bwMode="auto">
                <a:xfrm>
                  <a:off x="4531" y="1004"/>
                  <a:ext cx="545" cy="98"/>
                  <a:chOff x="4531" y="1004"/>
                  <a:chExt cx="545" cy="98"/>
                </a:xfrm>
              </p:grpSpPr>
              <p:sp>
                <p:nvSpPr>
                  <p:cNvPr id="186" name="AutoShape 75"/>
                  <p:cNvSpPr>
                    <a:spLocks noChangeArrowheads="1"/>
                  </p:cNvSpPr>
                  <p:nvPr/>
                </p:nvSpPr>
                <p:spPr bwMode="auto">
                  <a:xfrm>
                    <a:off x="4531" y="1004"/>
                    <a:ext cx="160"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7" name="AutoShape 76"/>
                  <p:cNvSpPr>
                    <a:spLocks noChangeArrowheads="1"/>
                  </p:cNvSpPr>
                  <p:nvPr/>
                </p:nvSpPr>
                <p:spPr bwMode="auto">
                  <a:xfrm>
                    <a:off x="4662" y="1004"/>
                    <a:ext cx="161"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8" name="AutoShape 77"/>
                  <p:cNvSpPr>
                    <a:spLocks noChangeArrowheads="1"/>
                  </p:cNvSpPr>
                  <p:nvPr/>
                </p:nvSpPr>
                <p:spPr bwMode="auto">
                  <a:xfrm>
                    <a:off x="4784" y="1004"/>
                    <a:ext cx="161"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9" name="AutoShape 78"/>
                  <p:cNvSpPr>
                    <a:spLocks noChangeArrowheads="1"/>
                  </p:cNvSpPr>
                  <p:nvPr/>
                </p:nvSpPr>
                <p:spPr bwMode="auto">
                  <a:xfrm>
                    <a:off x="4916" y="1004"/>
                    <a:ext cx="160"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81" name="Group 79"/>
                <p:cNvGrpSpPr>
                  <a:grpSpLocks/>
                </p:cNvGrpSpPr>
                <p:nvPr/>
              </p:nvGrpSpPr>
              <p:grpSpPr bwMode="auto">
                <a:xfrm>
                  <a:off x="4531" y="926"/>
                  <a:ext cx="545" cy="98"/>
                  <a:chOff x="4531" y="926"/>
                  <a:chExt cx="545" cy="98"/>
                </a:xfrm>
              </p:grpSpPr>
              <p:sp>
                <p:nvSpPr>
                  <p:cNvPr id="182" name="AutoShape 80"/>
                  <p:cNvSpPr>
                    <a:spLocks noChangeArrowheads="1"/>
                  </p:cNvSpPr>
                  <p:nvPr/>
                </p:nvSpPr>
                <p:spPr bwMode="auto">
                  <a:xfrm>
                    <a:off x="4531" y="926"/>
                    <a:ext cx="160"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3" name="AutoShape 81"/>
                  <p:cNvSpPr>
                    <a:spLocks noChangeArrowheads="1"/>
                  </p:cNvSpPr>
                  <p:nvPr/>
                </p:nvSpPr>
                <p:spPr bwMode="auto">
                  <a:xfrm>
                    <a:off x="4662" y="926"/>
                    <a:ext cx="161"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4" name="AutoShape 82"/>
                  <p:cNvSpPr>
                    <a:spLocks noChangeArrowheads="1"/>
                  </p:cNvSpPr>
                  <p:nvPr/>
                </p:nvSpPr>
                <p:spPr bwMode="auto">
                  <a:xfrm>
                    <a:off x="4784" y="926"/>
                    <a:ext cx="161"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5" name="AutoShape 83"/>
                  <p:cNvSpPr>
                    <a:spLocks noChangeArrowheads="1"/>
                  </p:cNvSpPr>
                  <p:nvPr/>
                </p:nvSpPr>
                <p:spPr bwMode="auto">
                  <a:xfrm>
                    <a:off x="4916" y="926"/>
                    <a:ext cx="160" cy="98"/>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sp>
          <p:nvSpPr>
            <p:cNvPr id="154" name="AutoShape 84"/>
            <p:cNvSpPr>
              <a:spLocks noChangeArrowheads="1"/>
            </p:cNvSpPr>
            <p:nvPr/>
          </p:nvSpPr>
          <p:spPr bwMode="auto">
            <a:xfrm>
              <a:off x="5309" y="1276"/>
              <a:ext cx="190" cy="46"/>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5" name="AutoShape 85"/>
            <p:cNvSpPr>
              <a:spLocks noChangeArrowheads="1"/>
            </p:cNvSpPr>
            <p:nvPr/>
          </p:nvSpPr>
          <p:spPr bwMode="auto">
            <a:xfrm>
              <a:off x="4568" y="1417"/>
              <a:ext cx="189" cy="46"/>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6" name="AutoShape 86"/>
            <p:cNvSpPr>
              <a:spLocks noChangeArrowheads="1"/>
            </p:cNvSpPr>
            <p:nvPr/>
          </p:nvSpPr>
          <p:spPr bwMode="auto">
            <a:xfrm>
              <a:off x="4841" y="1417"/>
              <a:ext cx="188" cy="46"/>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7" name="AutoShape 87"/>
            <p:cNvSpPr>
              <a:spLocks noChangeArrowheads="1"/>
            </p:cNvSpPr>
            <p:nvPr/>
          </p:nvSpPr>
          <p:spPr bwMode="auto">
            <a:xfrm>
              <a:off x="5093" y="1417"/>
              <a:ext cx="190" cy="46"/>
            </a:xfrm>
            <a:prstGeom prst="cube">
              <a:avLst>
                <a:gd name="adj" fmla="val 24995"/>
              </a:avLst>
            </a:prstGeom>
            <a:solidFill>
              <a:srgbClr val="BBE0E3"/>
            </a:soli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8" name="AutoShape 88"/>
            <p:cNvSpPr>
              <a:spLocks noChangeArrowheads="1"/>
            </p:cNvSpPr>
            <p:nvPr/>
          </p:nvSpPr>
          <p:spPr bwMode="auto">
            <a:xfrm>
              <a:off x="4596" y="1250"/>
              <a:ext cx="903" cy="169"/>
            </a:xfrm>
            <a:prstGeom prst="parallelogram">
              <a:avLst>
                <a:gd name="adj" fmla="val 133555"/>
              </a:avLst>
            </a:prstGeom>
            <a:gradFill rotWithShape="0">
              <a:gsLst>
                <a:gs pos="0">
                  <a:srgbClr val="B3B900"/>
                </a:gs>
                <a:gs pos="100000">
                  <a:srgbClr val="353700"/>
                </a:gs>
              </a:gsLst>
              <a:lin ang="5400000" scaled="1"/>
            </a:gradFill>
            <a:ln w="12700">
              <a:solidFill>
                <a:srgbClr val="000000"/>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9" name="AutoShape 89"/>
            <p:cNvSpPr>
              <a:spLocks noChangeArrowheads="1"/>
            </p:cNvSpPr>
            <p:nvPr/>
          </p:nvSpPr>
          <p:spPr bwMode="auto">
            <a:xfrm>
              <a:off x="4747" y="1266"/>
              <a:ext cx="161"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0" name="AutoShape 90"/>
            <p:cNvSpPr>
              <a:spLocks noChangeArrowheads="1"/>
            </p:cNvSpPr>
            <p:nvPr/>
          </p:nvSpPr>
          <p:spPr bwMode="auto">
            <a:xfrm>
              <a:off x="4877" y="1266"/>
              <a:ext cx="162"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1" name="AutoShape 91"/>
            <p:cNvSpPr>
              <a:spLocks noChangeArrowheads="1"/>
            </p:cNvSpPr>
            <p:nvPr/>
          </p:nvSpPr>
          <p:spPr bwMode="auto">
            <a:xfrm>
              <a:off x="5000" y="1266"/>
              <a:ext cx="160"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2" name="AutoShape 92"/>
            <p:cNvSpPr>
              <a:spLocks noChangeArrowheads="1"/>
            </p:cNvSpPr>
            <p:nvPr/>
          </p:nvSpPr>
          <p:spPr bwMode="auto">
            <a:xfrm>
              <a:off x="5132" y="1266"/>
              <a:ext cx="160"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63" name="Group 93"/>
            <p:cNvGrpSpPr>
              <a:grpSpLocks/>
            </p:cNvGrpSpPr>
            <p:nvPr/>
          </p:nvGrpSpPr>
          <p:grpSpPr bwMode="auto">
            <a:xfrm>
              <a:off x="4747" y="1187"/>
              <a:ext cx="545" cy="100"/>
              <a:chOff x="4747" y="1187"/>
              <a:chExt cx="545" cy="100"/>
            </a:xfrm>
          </p:grpSpPr>
          <p:sp>
            <p:nvSpPr>
              <p:cNvPr id="169" name="AutoShape 94"/>
              <p:cNvSpPr>
                <a:spLocks noChangeArrowheads="1"/>
              </p:cNvSpPr>
              <p:nvPr/>
            </p:nvSpPr>
            <p:spPr bwMode="auto">
              <a:xfrm>
                <a:off x="4747" y="1187"/>
                <a:ext cx="161"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0" name="AutoShape 95"/>
              <p:cNvSpPr>
                <a:spLocks noChangeArrowheads="1"/>
              </p:cNvSpPr>
              <p:nvPr/>
            </p:nvSpPr>
            <p:spPr bwMode="auto">
              <a:xfrm>
                <a:off x="4877" y="1187"/>
                <a:ext cx="162"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1" name="AutoShape 96"/>
              <p:cNvSpPr>
                <a:spLocks noChangeArrowheads="1"/>
              </p:cNvSpPr>
              <p:nvPr/>
            </p:nvSpPr>
            <p:spPr bwMode="auto">
              <a:xfrm>
                <a:off x="5000" y="1187"/>
                <a:ext cx="160"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2" name="AutoShape 97"/>
              <p:cNvSpPr>
                <a:spLocks noChangeArrowheads="1"/>
              </p:cNvSpPr>
              <p:nvPr/>
            </p:nvSpPr>
            <p:spPr bwMode="auto">
              <a:xfrm>
                <a:off x="5132" y="1187"/>
                <a:ext cx="160"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64" name="Group 98"/>
            <p:cNvGrpSpPr>
              <a:grpSpLocks/>
            </p:cNvGrpSpPr>
            <p:nvPr/>
          </p:nvGrpSpPr>
          <p:grpSpPr bwMode="auto">
            <a:xfrm>
              <a:off x="4747" y="1109"/>
              <a:ext cx="545" cy="100"/>
              <a:chOff x="4747" y="1109"/>
              <a:chExt cx="545" cy="100"/>
            </a:xfrm>
          </p:grpSpPr>
          <p:sp>
            <p:nvSpPr>
              <p:cNvPr id="165" name="AutoShape 99"/>
              <p:cNvSpPr>
                <a:spLocks noChangeArrowheads="1"/>
              </p:cNvSpPr>
              <p:nvPr/>
            </p:nvSpPr>
            <p:spPr bwMode="auto">
              <a:xfrm>
                <a:off x="4747" y="1109"/>
                <a:ext cx="161"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6" name="AutoShape 100"/>
              <p:cNvSpPr>
                <a:spLocks noChangeArrowheads="1"/>
              </p:cNvSpPr>
              <p:nvPr/>
            </p:nvSpPr>
            <p:spPr bwMode="auto">
              <a:xfrm>
                <a:off x="4877" y="1109"/>
                <a:ext cx="162"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7" name="AutoShape 101"/>
              <p:cNvSpPr>
                <a:spLocks noChangeArrowheads="1"/>
              </p:cNvSpPr>
              <p:nvPr/>
            </p:nvSpPr>
            <p:spPr bwMode="auto">
              <a:xfrm>
                <a:off x="5000" y="1109"/>
                <a:ext cx="160"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8" name="AutoShape 102"/>
              <p:cNvSpPr>
                <a:spLocks noChangeArrowheads="1"/>
              </p:cNvSpPr>
              <p:nvPr/>
            </p:nvSpPr>
            <p:spPr bwMode="auto">
              <a:xfrm>
                <a:off x="5132" y="1109"/>
                <a:ext cx="160" cy="100"/>
              </a:xfrm>
              <a:prstGeom prst="cube">
                <a:avLst>
                  <a:gd name="adj" fmla="val 24995"/>
                </a:avLst>
              </a:prstGeom>
              <a:solidFill>
                <a:srgbClr val="BBE0E3"/>
              </a:solidFill>
              <a:ln w="12700">
                <a:solidFill>
                  <a:srgbClr val="FFFFFF"/>
                </a:solidFill>
                <a:miter lim="800000"/>
                <a:headEnd/>
                <a:tailEnd/>
              </a:ln>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pic>
        <p:nvPicPr>
          <p:cNvPr id="194" name="Picture 10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9540" y="1732912"/>
            <a:ext cx="2667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5" name="Rectangle 114"/>
          <p:cNvSpPr>
            <a:spLocks noChangeArrowheads="1"/>
          </p:cNvSpPr>
          <p:nvPr/>
        </p:nvSpPr>
        <p:spPr bwMode="auto">
          <a:xfrm>
            <a:off x="2114023" y="3254529"/>
            <a:ext cx="3771900" cy="37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lgn="l">
              <a:tabLst>
                <a:tab pos="269875" algn="l"/>
                <a:tab pos="457200" algn="l"/>
                <a:tab pos="1538288" algn="l"/>
              </a:tabLst>
              <a:defRPr kumimoji="1" sz="2400">
                <a:solidFill>
                  <a:schemeClr val="tx1"/>
                </a:solidFill>
                <a:latin typeface="Times New Roman" pitchFamily="18" charset="0"/>
                <a:ea typeface="PMingLiU" pitchFamily="18" charset="-120"/>
              </a:defRPr>
            </a:lvl1pPr>
            <a:lvl2pPr algn="l">
              <a:tabLst>
                <a:tab pos="269875" algn="l"/>
                <a:tab pos="457200" algn="l"/>
                <a:tab pos="1538288" algn="l"/>
              </a:tabLst>
              <a:defRPr kumimoji="1" sz="2400">
                <a:solidFill>
                  <a:schemeClr val="tx1"/>
                </a:solidFill>
                <a:latin typeface="Times New Roman" pitchFamily="18" charset="0"/>
                <a:ea typeface="PMingLiU" pitchFamily="18" charset="-120"/>
              </a:defRPr>
            </a:lvl2pPr>
            <a:lvl3pPr algn="l">
              <a:tabLst>
                <a:tab pos="269875" algn="l"/>
                <a:tab pos="457200" algn="l"/>
                <a:tab pos="1538288" algn="l"/>
              </a:tabLst>
              <a:defRPr kumimoji="1" sz="2400">
                <a:solidFill>
                  <a:schemeClr val="tx1"/>
                </a:solidFill>
                <a:latin typeface="Times New Roman" pitchFamily="18" charset="0"/>
                <a:ea typeface="PMingLiU" pitchFamily="18" charset="-120"/>
              </a:defRPr>
            </a:lvl3pPr>
            <a:lvl4pPr algn="l">
              <a:tabLst>
                <a:tab pos="269875" algn="l"/>
                <a:tab pos="457200" algn="l"/>
                <a:tab pos="1538288" algn="l"/>
              </a:tabLst>
              <a:defRPr kumimoji="1" sz="2400">
                <a:solidFill>
                  <a:schemeClr val="tx1"/>
                </a:solidFill>
                <a:latin typeface="Times New Roman" pitchFamily="18" charset="0"/>
                <a:ea typeface="PMingLiU" pitchFamily="18" charset="-120"/>
              </a:defRPr>
            </a:lvl4pPr>
            <a:lvl5pPr algn="l">
              <a:tabLst>
                <a:tab pos="269875" algn="l"/>
                <a:tab pos="457200" algn="l"/>
                <a:tab pos="1538288" algn="l"/>
              </a:tabLst>
              <a:defRPr kumimoji="1" sz="2400">
                <a:solidFill>
                  <a:schemeClr val="tx1"/>
                </a:solidFill>
                <a:latin typeface="Times New Roman" pitchFamily="18" charset="0"/>
                <a:ea typeface="PMingLiU" pitchFamily="18" charset="-120"/>
              </a:defRPr>
            </a:lvl5pPr>
            <a:lvl6pPr fontAlgn="base">
              <a:spcBef>
                <a:spcPct val="0"/>
              </a:spcBef>
              <a:spcAft>
                <a:spcPct val="0"/>
              </a:spcAft>
              <a:tabLst>
                <a:tab pos="269875" algn="l"/>
                <a:tab pos="457200" algn="l"/>
                <a:tab pos="1538288" algn="l"/>
              </a:tabLst>
              <a:defRPr kumimoji="1" sz="2400">
                <a:solidFill>
                  <a:schemeClr val="tx1"/>
                </a:solidFill>
                <a:latin typeface="Times New Roman" pitchFamily="18" charset="0"/>
                <a:ea typeface="PMingLiU" pitchFamily="18" charset="-120"/>
              </a:defRPr>
            </a:lvl6pPr>
            <a:lvl7pPr fontAlgn="base">
              <a:spcBef>
                <a:spcPct val="0"/>
              </a:spcBef>
              <a:spcAft>
                <a:spcPct val="0"/>
              </a:spcAft>
              <a:tabLst>
                <a:tab pos="269875" algn="l"/>
                <a:tab pos="457200" algn="l"/>
                <a:tab pos="1538288" algn="l"/>
              </a:tabLst>
              <a:defRPr kumimoji="1" sz="2400">
                <a:solidFill>
                  <a:schemeClr val="tx1"/>
                </a:solidFill>
                <a:latin typeface="Times New Roman" pitchFamily="18" charset="0"/>
                <a:ea typeface="PMingLiU" pitchFamily="18" charset="-120"/>
              </a:defRPr>
            </a:lvl7pPr>
            <a:lvl8pPr fontAlgn="base">
              <a:spcBef>
                <a:spcPct val="0"/>
              </a:spcBef>
              <a:spcAft>
                <a:spcPct val="0"/>
              </a:spcAft>
              <a:tabLst>
                <a:tab pos="269875" algn="l"/>
                <a:tab pos="457200" algn="l"/>
                <a:tab pos="1538288" algn="l"/>
              </a:tabLst>
              <a:defRPr kumimoji="1" sz="2400">
                <a:solidFill>
                  <a:schemeClr val="tx1"/>
                </a:solidFill>
                <a:latin typeface="Times New Roman" pitchFamily="18" charset="0"/>
                <a:ea typeface="PMingLiU" pitchFamily="18" charset="-120"/>
              </a:defRPr>
            </a:lvl8pPr>
            <a:lvl9pPr fontAlgn="base">
              <a:spcBef>
                <a:spcPct val="0"/>
              </a:spcBef>
              <a:spcAft>
                <a:spcPct val="0"/>
              </a:spcAft>
              <a:tabLst>
                <a:tab pos="269875" algn="l"/>
                <a:tab pos="457200" algn="l"/>
                <a:tab pos="1538288" algn="l"/>
              </a:tabLst>
              <a:defRPr kumimoji="1" sz="2400">
                <a:solidFill>
                  <a:schemeClr val="tx1"/>
                </a:solidFill>
                <a:latin typeface="Times New Roman" pitchFamily="18" charset="0"/>
                <a:ea typeface="PMingLiU" pitchFamily="18" charset="-120"/>
              </a:defRPr>
            </a:lvl9pPr>
          </a:lstStyle>
          <a:p>
            <a:pPr fontAlgn="base">
              <a:spcBef>
                <a:spcPct val="0"/>
              </a:spcBef>
              <a:spcAft>
                <a:spcPct val="0"/>
              </a:spcAft>
            </a:pPr>
            <a:r>
              <a:rPr lang="zh-CN" altLang="en-GB" sz="1800" dirty="0" smtClean="0">
                <a:solidFill>
                  <a:srgbClr val="000000"/>
                </a:solidFill>
                <a:latin typeface="微软雅黑" panose="020B0503020204020204" pitchFamily="34" charset="-122"/>
                <a:ea typeface="微软雅黑" panose="020B0503020204020204" pitchFamily="34" charset="-122"/>
              </a:rPr>
              <a:t>按计划生产、图纸、工艺加工</a:t>
            </a:r>
          </a:p>
        </p:txBody>
      </p:sp>
      <p:grpSp>
        <p:nvGrpSpPr>
          <p:cNvPr id="196" name="Group 4"/>
          <p:cNvGrpSpPr>
            <a:grpSpLocks noChangeAspect="1"/>
          </p:cNvGrpSpPr>
          <p:nvPr/>
        </p:nvGrpSpPr>
        <p:grpSpPr bwMode="auto">
          <a:xfrm>
            <a:off x="6781366" y="3489179"/>
            <a:ext cx="4572095" cy="2891945"/>
            <a:chOff x="0" y="-1368"/>
            <a:chExt cx="7095" cy="4488"/>
          </a:xfrm>
        </p:grpSpPr>
        <p:sp>
          <p:nvSpPr>
            <p:cNvPr id="197" name="AutoShape 5"/>
            <p:cNvSpPr>
              <a:spLocks noChangeAspect="1" noChangeArrowheads="1"/>
            </p:cNvSpPr>
            <p:nvPr/>
          </p:nvSpPr>
          <p:spPr bwMode="auto">
            <a:xfrm>
              <a:off x="0" y="-1368"/>
              <a:ext cx="7095" cy="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 name="Rectangle 6"/>
            <p:cNvSpPr>
              <a:spLocks noChangeArrowheads="1"/>
            </p:cNvSpPr>
            <p:nvPr/>
          </p:nvSpPr>
          <p:spPr bwMode="auto">
            <a:xfrm>
              <a:off x="2011" y="577"/>
              <a:ext cx="3115" cy="684"/>
            </a:xfrm>
            <a:prstGeom prst="rect">
              <a:avLst/>
            </a:prstGeom>
            <a:solidFill>
              <a:srgbClr val="E540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 name="Rectangle 7"/>
            <p:cNvSpPr>
              <a:spLocks noChangeArrowheads="1"/>
            </p:cNvSpPr>
            <p:nvPr/>
          </p:nvSpPr>
          <p:spPr bwMode="auto">
            <a:xfrm>
              <a:off x="3029" y="835"/>
              <a:ext cx="8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1100">
                  <a:solidFill>
                    <a:srgbClr val="000000"/>
                  </a:solidFill>
                  <a:latin typeface="微软雅黑" panose="020B0503020204020204" pitchFamily="34" charset="-122"/>
                  <a:ea typeface="微软雅黑" panose="020B0503020204020204" pitchFamily="34" charset="-122"/>
                </a:rPr>
                <a:t>订单确认</a:t>
              </a:r>
              <a:endParaRPr lang="zh-CN" altLang="en-US" sz="2000">
                <a:latin typeface="微软雅黑" panose="020B0503020204020204" pitchFamily="34" charset="-122"/>
                <a:ea typeface="微软雅黑" panose="020B0503020204020204" pitchFamily="34" charset="-122"/>
              </a:endParaRPr>
            </a:p>
          </p:txBody>
        </p:sp>
        <p:sp>
          <p:nvSpPr>
            <p:cNvPr id="200" name="Rectangle 8"/>
            <p:cNvSpPr>
              <a:spLocks noChangeArrowheads="1"/>
            </p:cNvSpPr>
            <p:nvPr/>
          </p:nvSpPr>
          <p:spPr bwMode="auto">
            <a:xfrm>
              <a:off x="3021" y="827"/>
              <a:ext cx="8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1100">
                  <a:solidFill>
                    <a:srgbClr val="FFFFFF"/>
                  </a:solidFill>
                  <a:latin typeface="微软雅黑" panose="020B0503020204020204" pitchFamily="34" charset="-122"/>
                  <a:ea typeface="微软雅黑" panose="020B0503020204020204" pitchFamily="34" charset="-122"/>
                </a:rPr>
                <a:t>订单确认</a:t>
              </a:r>
              <a:endParaRPr lang="zh-CN" altLang="en-US" sz="2000">
                <a:latin typeface="微软雅黑" panose="020B0503020204020204" pitchFamily="34" charset="-122"/>
                <a:ea typeface="微软雅黑" panose="020B0503020204020204" pitchFamily="34" charset="-122"/>
              </a:endParaRPr>
            </a:p>
          </p:txBody>
        </p:sp>
        <p:grpSp>
          <p:nvGrpSpPr>
            <p:cNvPr id="201" name="Group 9"/>
            <p:cNvGrpSpPr>
              <a:grpSpLocks/>
            </p:cNvGrpSpPr>
            <p:nvPr/>
          </p:nvGrpSpPr>
          <p:grpSpPr bwMode="auto">
            <a:xfrm>
              <a:off x="589" y="-1273"/>
              <a:ext cx="2033" cy="347"/>
              <a:chOff x="589" y="-1273"/>
              <a:chExt cx="2033" cy="347"/>
            </a:xfrm>
          </p:grpSpPr>
          <p:sp>
            <p:nvSpPr>
              <p:cNvPr id="2771" name="Rectangle 10"/>
              <p:cNvSpPr>
                <a:spLocks noChangeArrowheads="1"/>
              </p:cNvSpPr>
              <p:nvPr/>
            </p:nvSpPr>
            <p:spPr bwMode="auto">
              <a:xfrm>
                <a:off x="621" y="-1240"/>
                <a:ext cx="2001" cy="314"/>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72" name="Rectangle 11"/>
              <p:cNvSpPr>
                <a:spLocks noChangeArrowheads="1"/>
              </p:cNvSpPr>
              <p:nvPr/>
            </p:nvSpPr>
            <p:spPr bwMode="auto">
              <a:xfrm>
                <a:off x="589" y="-1273"/>
                <a:ext cx="2001"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73" name="Rectangle 12"/>
              <p:cNvSpPr>
                <a:spLocks noChangeArrowheads="1"/>
              </p:cNvSpPr>
              <p:nvPr/>
            </p:nvSpPr>
            <p:spPr bwMode="auto">
              <a:xfrm>
                <a:off x="589" y="-1273"/>
                <a:ext cx="2001" cy="31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2" name="Group 13"/>
            <p:cNvGrpSpPr>
              <a:grpSpLocks/>
            </p:cNvGrpSpPr>
            <p:nvPr/>
          </p:nvGrpSpPr>
          <p:grpSpPr bwMode="auto">
            <a:xfrm>
              <a:off x="5" y="-1078"/>
              <a:ext cx="2033" cy="348"/>
              <a:chOff x="5" y="-1078"/>
              <a:chExt cx="2033" cy="348"/>
            </a:xfrm>
          </p:grpSpPr>
          <p:sp>
            <p:nvSpPr>
              <p:cNvPr id="2768" name="Rectangle 14"/>
              <p:cNvSpPr>
                <a:spLocks noChangeArrowheads="1"/>
              </p:cNvSpPr>
              <p:nvPr/>
            </p:nvSpPr>
            <p:spPr bwMode="auto">
              <a:xfrm>
                <a:off x="37" y="-1045"/>
                <a:ext cx="2001" cy="31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9" name="Rectangle 15"/>
              <p:cNvSpPr>
                <a:spLocks noChangeArrowheads="1"/>
              </p:cNvSpPr>
              <p:nvPr/>
            </p:nvSpPr>
            <p:spPr bwMode="auto">
              <a:xfrm>
                <a:off x="5" y="-1078"/>
                <a:ext cx="2000"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70" name="Rectangle 16"/>
              <p:cNvSpPr>
                <a:spLocks noChangeArrowheads="1"/>
              </p:cNvSpPr>
              <p:nvPr/>
            </p:nvSpPr>
            <p:spPr bwMode="auto">
              <a:xfrm>
                <a:off x="5" y="-1078"/>
                <a:ext cx="2000" cy="31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3" name="Group 17"/>
            <p:cNvGrpSpPr>
              <a:grpSpLocks/>
            </p:cNvGrpSpPr>
            <p:nvPr/>
          </p:nvGrpSpPr>
          <p:grpSpPr bwMode="auto">
            <a:xfrm>
              <a:off x="1192" y="-1235"/>
              <a:ext cx="125" cy="436"/>
              <a:chOff x="1192" y="-1235"/>
              <a:chExt cx="125" cy="436"/>
            </a:xfrm>
          </p:grpSpPr>
          <p:sp>
            <p:nvSpPr>
              <p:cNvPr id="2766" name="Freeform 18"/>
              <p:cNvSpPr>
                <a:spLocks/>
              </p:cNvSpPr>
              <p:nvPr/>
            </p:nvSpPr>
            <p:spPr bwMode="auto">
              <a:xfrm>
                <a:off x="1192" y="-1235"/>
                <a:ext cx="125" cy="436"/>
              </a:xfrm>
              <a:custGeom>
                <a:avLst/>
                <a:gdLst>
                  <a:gd name="T0" fmla="*/ 0 w 125"/>
                  <a:gd name="T1" fmla="*/ 0 h 436"/>
                  <a:gd name="T2" fmla="*/ 0 w 125"/>
                  <a:gd name="T3" fmla="*/ 110 h 436"/>
                  <a:gd name="T4" fmla="*/ 5 w 125"/>
                  <a:gd name="T5" fmla="*/ 128 h 436"/>
                  <a:gd name="T6" fmla="*/ 5 w 125"/>
                  <a:gd name="T7" fmla="*/ 362 h 436"/>
                  <a:gd name="T8" fmla="*/ 125 w 125"/>
                  <a:gd name="T9" fmla="*/ 436 h 436"/>
                  <a:gd name="T10" fmla="*/ 125 w 125"/>
                  <a:gd name="T11" fmla="*/ 126 h 436"/>
                  <a:gd name="T12" fmla="*/ 123 w 125"/>
                  <a:gd name="T13" fmla="*/ 117 h 436"/>
                  <a:gd name="T14" fmla="*/ 123 w 125"/>
                  <a:gd name="T15" fmla="*/ 3 h 436"/>
                  <a:gd name="T16" fmla="*/ 0 w 125"/>
                  <a:gd name="T1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36">
                    <a:moveTo>
                      <a:pt x="0" y="0"/>
                    </a:moveTo>
                    <a:lnTo>
                      <a:pt x="0" y="110"/>
                    </a:lnTo>
                    <a:lnTo>
                      <a:pt x="5" y="128"/>
                    </a:lnTo>
                    <a:lnTo>
                      <a:pt x="5" y="362"/>
                    </a:lnTo>
                    <a:lnTo>
                      <a:pt x="125" y="436"/>
                    </a:lnTo>
                    <a:lnTo>
                      <a:pt x="125" y="126"/>
                    </a:lnTo>
                    <a:lnTo>
                      <a:pt x="123" y="117"/>
                    </a:lnTo>
                    <a:lnTo>
                      <a:pt x="123" y="3"/>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7" name="Freeform 19"/>
              <p:cNvSpPr>
                <a:spLocks/>
              </p:cNvSpPr>
              <p:nvPr/>
            </p:nvSpPr>
            <p:spPr bwMode="auto">
              <a:xfrm>
                <a:off x="1192" y="-1235"/>
                <a:ext cx="125" cy="436"/>
              </a:xfrm>
              <a:custGeom>
                <a:avLst/>
                <a:gdLst>
                  <a:gd name="T0" fmla="*/ 0 w 125"/>
                  <a:gd name="T1" fmla="*/ 0 h 436"/>
                  <a:gd name="T2" fmla="*/ 0 w 125"/>
                  <a:gd name="T3" fmla="*/ 110 h 436"/>
                  <a:gd name="T4" fmla="*/ 5 w 125"/>
                  <a:gd name="T5" fmla="*/ 128 h 436"/>
                  <a:gd name="T6" fmla="*/ 5 w 125"/>
                  <a:gd name="T7" fmla="*/ 362 h 436"/>
                  <a:gd name="T8" fmla="*/ 125 w 125"/>
                  <a:gd name="T9" fmla="*/ 436 h 436"/>
                  <a:gd name="T10" fmla="*/ 125 w 125"/>
                  <a:gd name="T11" fmla="*/ 126 h 436"/>
                  <a:gd name="T12" fmla="*/ 123 w 125"/>
                  <a:gd name="T13" fmla="*/ 117 h 436"/>
                  <a:gd name="T14" fmla="*/ 123 w 125"/>
                  <a:gd name="T15" fmla="*/ 3 h 436"/>
                  <a:gd name="T16" fmla="*/ 0 w 125"/>
                  <a:gd name="T1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36">
                    <a:moveTo>
                      <a:pt x="0" y="0"/>
                    </a:moveTo>
                    <a:lnTo>
                      <a:pt x="0" y="110"/>
                    </a:lnTo>
                    <a:lnTo>
                      <a:pt x="5" y="128"/>
                    </a:lnTo>
                    <a:lnTo>
                      <a:pt x="5" y="362"/>
                    </a:lnTo>
                    <a:lnTo>
                      <a:pt x="125" y="436"/>
                    </a:lnTo>
                    <a:lnTo>
                      <a:pt x="125" y="126"/>
                    </a:lnTo>
                    <a:lnTo>
                      <a:pt x="123" y="117"/>
                    </a:lnTo>
                    <a:lnTo>
                      <a:pt x="123" y="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4" name="Group 20"/>
            <p:cNvGrpSpPr>
              <a:grpSpLocks/>
            </p:cNvGrpSpPr>
            <p:nvPr/>
          </p:nvGrpSpPr>
          <p:grpSpPr bwMode="auto">
            <a:xfrm>
              <a:off x="1317" y="-969"/>
              <a:ext cx="232" cy="170"/>
              <a:chOff x="1317" y="-969"/>
              <a:chExt cx="232" cy="170"/>
            </a:xfrm>
          </p:grpSpPr>
          <p:grpSp>
            <p:nvGrpSpPr>
              <p:cNvPr id="2739" name="Group 21"/>
              <p:cNvGrpSpPr>
                <a:grpSpLocks/>
              </p:cNvGrpSpPr>
              <p:nvPr/>
            </p:nvGrpSpPr>
            <p:grpSpPr bwMode="auto">
              <a:xfrm>
                <a:off x="1317" y="-969"/>
                <a:ext cx="232" cy="170"/>
                <a:chOff x="1317" y="-969"/>
                <a:chExt cx="232" cy="170"/>
              </a:xfrm>
            </p:grpSpPr>
            <p:grpSp>
              <p:nvGrpSpPr>
                <p:cNvPr id="2760" name="Group 22"/>
                <p:cNvGrpSpPr>
                  <a:grpSpLocks/>
                </p:cNvGrpSpPr>
                <p:nvPr/>
              </p:nvGrpSpPr>
              <p:grpSpPr bwMode="auto">
                <a:xfrm>
                  <a:off x="1317" y="-969"/>
                  <a:ext cx="232" cy="170"/>
                  <a:chOff x="1317" y="-969"/>
                  <a:chExt cx="232" cy="170"/>
                </a:xfrm>
              </p:grpSpPr>
              <p:sp>
                <p:nvSpPr>
                  <p:cNvPr id="2764" name="Freeform 23"/>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5" name="Freeform 24"/>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61" name="Group 25"/>
                <p:cNvGrpSpPr>
                  <a:grpSpLocks/>
                </p:cNvGrpSpPr>
                <p:nvPr/>
              </p:nvGrpSpPr>
              <p:grpSpPr bwMode="auto">
                <a:xfrm>
                  <a:off x="1323" y="-962"/>
                  <a:ext cx="224" cy="163"/>
                  <a:chOff x="1323" y="-962"/>
                  <a:chExt cx="224" cy="163"/>
                </a:xfrm>
              </p:grpSpPr>
              <p:sp>
                <p:nvSpPr>
                  <p:cNvPr id="2762" name="Freeform 26"/>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3" name="Freeform 27"/>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740" name="Group 28"/>
              <p:cNvGrpSpPr>
                <a:grpSpLocks/>
              </p:cNvGrpSpPr>
              <p:nvPr/>
            </p:nvGrpSpPr>
            <p:grpSpPr bwMode="auto">
              <a:xfrm>
                <a:off x="1371" y="-954"/>
                <a:ext cx="163" cy="130"/>
                <a:chOff x="1371" y="-954"/>
                <a:chExt cx="163" cy="130"/>
              </a:xfrm>
            </p:grpSpPr>
            <p:grpSp>
              <p:nvGrpSpPr>
                <p:cNvPr id="2751" name="Group 29"/>
                <p:cNvGrpSpPr>
                  <a:grpSpLocks/>
                </p:cNvGrpSpPr>
                <p:nvPr/>
              </p:nvGrpSpPr>
              <p:grpSpPr bwMode="auto">
                <a:xfrm>
                  <a:off x="1373" y="-954"/>
                  <a:ext cx="158" cy="123"/>
                  <a:chOff x="1373" y="-954"/>
                  <a:chExt cx="158" cy="123"/>
                </a:xfrm>
              </p:grpSpPr>
              <p:sp>
                <p:nvSpPr>
                  <p:cNvPr id="2758" name="Freeform 30"/>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59" name="Freeform 31"/>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52" name="Group 32"/>
                <p:cNvGrpSpPr>
                  <a:grpSpLocks/>
                </p:cNvGrpSpPr>
                <p:nvPr/>
              </p:nvGrpSpPr>
              <p:grpSpPr bwMode="auto">
                <a:xfrm>
                  <a:off x="1371" y="-950"/>
                  <a:ext cx="163" cy="126"/>
                  <a:chOff x="1371" y="-950"/>
                  <a:chExt cx="163" cy="126"/>
                </a:xfrm>
              </p:grpSpPr>
              <p:sp>
                <p:nvSpPr>
                  <p:cNvPr id="2756" name="Freeform 33"/>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57" name="Freeform 34"/>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53" name="Group 35"/>
                <p:cNvGrpSpPr>
                  <a:grpSpLocks/>
                </p:cNvGrpSpPr>
                <p:nvPr/>
              </p:nvGrpSpPr>
              <p:grpSpPr bwMode="auto">
                <a:xfrm>
                  <a:off x="1373" y="-951"/>
                  <a:ext cx="158" cy="122"/>
                  <a:chOff x="1373" y="-951"/>
                  <a:chExt cx="158" cy="122"/>
                </a:xfrm>
              </p:grpSpPr>
              <p:sp>
                <p:nvSpPr>
                  <p:cNvPr id="2754" name="Freeform 36"/>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55" name="Freeform 37"/>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741" name="Group 38"/>
              <p:cNvGrpSpPr>
                <a:grpSpLocks/>
              </p:cNvGrpSpPr>
              <p:nvPr/>
            </p:nvGrpSpPr>
            <p:grpSpPr bwMode="auto">
              <a:xfrm>
                <a:off x="1450" y="-934"/>
                <a:ext cx="67" cy="75"/>
                <a:chOff x="1450" y="-934"/>
                <a:chExt cx="67" cy="75"/>
              </a:xfrm>
            </p:grpSpPr>
            <p:grpSp>
              <p:nvGrpSpPr>
                <p:cNvPr id="2742" name="Group 39"/>
                <p:cNvGrpSpPr>
                  <a:grpSpLocks/>
                </p:cNvGrpSpPr>
                <p:nvPr/>
              </p:nvGrpSpPr>
              <p:grpSpPr bwMode="auto">
                <a:xfrm>
                  <a:off x="1494" y="-934"/>
                  <a:ext cx="23" cy="60"/>
                  <a:chOff x="1494" y="-934"/>
                  <a:chExt cx="23" cy="60"/>
                </a:xfrm>
              </p:grpSpPr>
              <p:sp>
                <p:nvSpPr>
                  <p:cNvPr id="2749" name="Freeform 40"/>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50" name="Freeform 41"/>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43" name="Group 42"/>
                <p:cNvGrpSpPr>
                  <a:grpSpLocks/>
                </p:cNvGrpSpPr>
                <p:nvPr/>
              </p:nvGrpSpPr>
              <p:grpSpPr bwMode="auto">
                <a:xfrm>
                  <a:off x="1450" y="-907"/>
                  <a:ext cx="31" cy="48"/>
                  <a:chOff x="1450" y="-907"/>
                  <a:chExt cx="31" cy="48"/>
                </a:xfrm>
              </p:grpSpPr>
              <p:sp>
                <p:nvSpPr>
                  <p:cNvPr id="2747" name="Freeform 43"/>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48" name="Freeform 44"/>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44" name="Group 45"/>
                <p:cNvGrpSpPr>
                  <a:grpSpLocks/>
                </p:cNvGrpSpPr>
                <p:nvPr/>
              </p:nvGrpSpPr>
              <p:grpSpPr bwMode="auto">
                <a:xfrm>
                  <a:off x="1463" y="-885"/>
                  <a:ext cx="8" cy="6"/>
                  <a:chOff x="1463" y="-885"/>
                  <a:chExt cx="8" cy="6"/>
                </a:xfrm>
              </p:grpSpPr>
              <p:sp>
                <p:nvSpPr>
                  <p:cNvPr id="2745" name="Oval 46"/>
                  <p:cNvSpPr>
                    <a:spLocks noChangeArrowheads="1"/>
                  </p:cNvSpPr>
                  <p:nvPr/>
                </p:nvSpPr>
                <p:spPr bwMode="auto">
                  <a:xfrm>
                    <a:off x="1463" y="-885"/>
                    <a:ext cx="8" cy="6"/>
                  </a:xfrm>
                  <a:prstGeom prst="ellipse">
                    <a:avLst/>
                  </a:prstGeom>
                  <a:solidFill>
                    <a:srgbClr val="919191"/>
                  </a:solidFill>
                  <a:ln w="0">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746" name="Oval 47"/>
                  <p:cNvSpPr>
                    <a:spLocks noChangeArrowheads="1"/>
                  </p:cNvSpPr>
                  <p:nvPr/>
                </p:nvSpPr>
                <p:spPr bwMode="auto">
                  <a:xfrm>
                    <a:off x="1463" y="-885"/>
                    <a:ext cx="8" cy="6"/>
                  </a:xfrm>
                  <a:prstGeom prst="ellipse">
                    <a:avLst/>
                  </a:prstGeom>
                  <a:noFill/>
                  <a:ln w="698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205" name="Group 48"/>
            <p:cNvGrpSpPr>
              <a:grpSpLocks/>
            </p:cNvGrpSpPr>
            <p:nvPr/>
          </p:nvGrpSpPr>
          <p:grpSpPr bwMode="auto">
            <a:xfrm>
              <a:off x="1213" y="-1221"/>
              <a:ext cx="94" cy="237"/>
              <a:chOff x="1213" y="-1221"/>
              <a:chExt cx="94" cy="237"/>
            </a:xfrm>
          </p:grpSpPr>
          <p:grpSp>
            <p:nvGrpSpPr>
              <p:cNvPr id="2718" name="Group 49"/>
              <p:cNvGrpSpPr>
                <a:grpSpLocks/>
              </p:cNvGrpSpPr>
              <p:nvPr/>
            </p:nvGrpSpPr>
            <p:grpSpPr bwMode="auto">
              <a:xfrm>
                <a:off x="1298" y="-1055"/>
                <a:ext cx="9" cy="71"/>
                <a:chOff x="1298" y="-1055"/>
                <a:chExt cx="9" cy="71"/>
              </a:xfrm>
            </p:grpSpPr>
            <p:sp>
              <p:nvSpPr>
                <p:cNvPr id="2737" name="Rectangle 50"/>
                <p:cNvSpPr>
                  <a:spLocks noChangeArrowheads="1"/>
                </p:cNvSpPr>
                <p:nvPr/>
              </p:nvSpPr>
              <p:spPr bwMode="auto">
                <a:xfrm>
                  <a:off x="1298" y="-1055"/>
                  <a:ext cx="9" cy="71"/>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38" name="Rectangle 51"/>
                <p:cNvSpPr>
                  <a:spLocks noChangeArrowheads="1"/>
                </p:cNvSpPr>
                <p:nvPr/>
              </p:nvSpPr>
              <p:spPr bwMode="auto">
                <a:xfrm>
                  <a:off x="1298" y="-1055"/>
                  <a:ext cx="9" cy="71"/>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19" name="Group 52"/>
              <p:cNvGrpSpPr>
                <a:grpSpLocks/>
              </p:cNvGrpSpPr>
              <p:nvPr/>
            </p:nvGrpSpPr>
            <p:grpSpPr bwMode="auto">
              <a:xfrm>
                <a:off x="1254" y="-1194"/>
                <a:ext cx="23" cy="44"/>
                <a:chOff x="1254" y="-1194"/>
                <a:chExt cx="23" cy="44"/>
              </a:xfrm>
            </p:grpSpPr>
            <p:sp>
              <p:nvSpPr>
                <p:cNvPr id="2735" name="Freeform 53"/>
                <p:cNvSpPr>
                  <a:spLocks/>
                </p:cNvSpPr>
                <p:nvPr/>
              </p:nvSpPr>
              <p:spPr bwMode="auto">
                <a:xfrm>
                  <a:off x="1254" y="-1194"/>
                  <a:ext cx="23" cy="44"/>
                </a:xfrm>
                <a:custGeom>
                  <a:avLst/>
                  <a:gdLst>
                    <a:gd name="T0" fmla="*/ 0 w 23"/>
                    <a:gd name="T1" fmla="*/ 1 h 44"/>
                    <a:gd name="T2" fmla="*/ 17 w 23"/>
                    <a:gd name="T3" fmla="*/ 0 h 44"/>
                    <a:gd name="T4" fmla="*/ 20 w 23"/>
                    <a:gd name="T5" fmla="*/ 12 h 44"/>
                    <a:gd name="T6" fmla="*/ 23 w 23"/>
                    <a:gd name="T7" fmla="*/ 23 h 44"/>
                    <a:gd name="T8" fmla="*/ 21 w 23"/>
                    <a:gd name="T9" fmla="*/ 32 h 44"/>
                    <a:gd name="T10" fmla="*/ 20 w 23"/>
                    <a:gd name="T11" fmla="*/ 44 h 44"/>
                    <a:gd name="T12" fmla="*/ 12 w 23"/>
                    <a:gd name="T13" fmla="*/ 42 h 44"/>
                    <a:gd name="T14" fmla="*/ 8 w 23"/>
                    <a:gd name="T15" fmla="*/ 42 h 44"/>
                    <a:gd name="T16" fmla="*/ 2 w 23"/>
                    <a:gd name="T17" fmla="*/ 43 h 44"/>
                    <a:gd name="T18" fmla="*/ 4 w 23"/>
                    <a:gd name="T19" fmla="*/ 34 h 44"/>
                    <a:gd name="T20" fmla="*/ 4 w 23"/>
                    <a:gd name="T21" fmla="*/ 23 h 44"/>
                    <a:gd name="T22" fmla="*/ 2 w 23"/>
                    <a:gd name="T23" fmla="*/ 13 h 44"/>
                    <a:gd name="T24" fmla="*/ 0 w 23"/>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44">
                      <a:moveTo>
                        <a:pt x="0" y="1"/>
                      </a:moveTo>
                      <a:lnTo>
                        <a:pt x="17" y="0"/>
                      </a:lnTo>
                      <a:lnTo>
                        <a:pt x="20" y="12"/>
                      </a:lnTo>
                      <a:lnTo>
                        <a:pt x="23" y="23"/>
                      </a:lnTo>
                      <a:lnTo>
                        <a:pt x="21" y="32"/>
                      </a:lnTo>
                      <a:lnTo>
                        <a:pt x="20" y="44"/>
                      </a:lnTo>
                      <a:lnTo>
                        <a:pt x="12" y="42"/>
                      </a:lnTo>
                      <a:lnTo>
                        <a:pt x="8" y="42"/>
                      </a:lnTo>
                      <a:lnTo>
                        <a:pt x="2" y="43"/>
                      </a:lnTo>
                      <a:lnTo>
                        <a:pt x="4" y="34"/>
                      </a:lnTo>
                      <a:lnTo>
                        <a:pt x="4" y="23"/>
                      </a:lnTo>
                      <a:lnTo>
                        <a:pt x="2" y="13"/>
                      </a:lnTo>
                      <a:lnTo>
                        <a:pt x="0"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36" name="Freeform 54"/>
                <p:cNvSpPr>
                  <a:spLocks/>
                </p:cNvSpPr>
                <p:nvPr/>
              </p:nvSpPr>
              <p:spPr bwMode="auto">
                <a:xfrm>
                  <a:off x="1254" y="-1194"/>
                  <a:ext cx="23" cy="44"/>
                </a:xfrm>
                <a:custGeom>
                  <a:avLst/>
                  <a:gdLst>
                    <a:gd name="T0" fmla="*/ 0 w 23"/>
                    <a:gd name="T1" fmla="*/ 1 h 44"/>
                    <a:gd name="T2" fmla="*/ 17 w 23"/>
                    <a:gd name="T3" fmla="*/ 0 h 44"/>
                    <a:gd name="T4" fmla="*/ 20 w 23"/>
                    <a:gd name="T5" fmla="*/ 12 h 44"/>
                    <a:gd name="T6" fmla="*/ 23 w 23"/>
                    <a:gd name="T7" fmla="*/ 23 h 44"/>
                    <a:gd name="T8" fmla="*/ 21 w 23"/>
                    <a:gd name="T9" fmla="*/ 32 h 44"/>
                    <a:gd name="T10" fmla="*/ 20 w 23"/>
                    <a:gd name="T11" fmla="*/ 44 h 44"/>
                    <a:gd name="T12" fmla="*/ 12 w 23"/>
                    <a:gd name="T13" fmla="*/ 42 h 44"/>
                    <a:gd name="T14" fmla="*/ 8 w 23"/>
                    <a:gd name="T15" fmla="*/ 42 h 44"/>
                    <a:gd name="T16" fmla="*/ 2 w 23"/>
                    <a:gd name="T17" fmla="*/ 43 h 44"/>
                    <a:gd name="T18" fmla="*/ 4 w 23"/>
                    <a:gd name="T19" fmla="*/ 34 h 44"/>
                    <a:gd name="T20" fmla="*/ 4 w 23"/>
                    <a:gd name="T21" fmla="*/ 23 h 44"/>
                    <a:gd name="T22" fmla="*/ 2 w 23"/>
                    <a:gd name="T23" fmla="*/ 13 h 44"/>
                    <a:gd name="T24" fmla="*/ 0 w 23"/>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44">
                      <a:moveTo>
                        <a:pt x="0" y="1"/>
                      </a:moveTo>
                      <a:lnTo>
                        <a:pt x="17" y="0"/>
                      </a:lnTo>
                      <a:lnTo>
                        <a:pt x="20" y="12"/>
                      </a:lnTo>
                      <a:lnTo>
                        <a:pt x="23" y="23"/>
                      </a:lnTo>
                      <a:lnTo>
                        <a:pt x="21" y="32"/>
                      </a:lnTo>
                      <a:lnTo>
                        <a:pt x="20" y="44"/>
                      </a:lnTo>
                      <a:lnTo>
                        <a:pt x="12" y="42"/>
                      </a:lnTo>
                      <a:lnTo>
                        <a:pt x="8" y="42"/>
                      </a:lnTo>
                      <a:lnTo>
                        <a:pt x="2" y="43"/>
                      </a:lnTo>
                      <a:lnTo>
                        <a:pt x="4" y="34"/>
                      </a:lnTo>
                      <a:lnTo>
                        <a:pt x="4" y="23"/>
                      </a:lnTo>
                      <a:lnTo>
                        <a:pt x="2" y="13"/>
                      </a:lnTo>
                      <a:lnTo>
                        <a:pt x="0"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20" name="Group 55"/>
              <p:cNvGrpSpPr>
                <a:grpSpLocks/>
              </p:cNvGrpSpPr>
              <p:nvPr/>
            </p:nvGrpSpPr>
            <p:grpSpPr bwMode="auto">
              <a:xfrm>
                <a:off x="1278" y="-1190"/>
                <a:ext cx="19" cy="9"/>
                <a:chOff x="1278" y="-1190"/>
                <a:chExt cx="19" cy="9"/>
              </a:xfrm>
            </p:grpSpPr>
            <p:sp>
              <p:nvSpPr>
                <p:cNvPr id="2733" name="Freeform 56"/>
                <p:cNvSpPr>
                  <a:spLocks/>
                </p:cNvSpPr>
                <p:nvPr/>
              </p:nvSpPr>
              <p:spPr bwMode="auto">
                <a:xfrm>
                  <a:off x="1278" y="-1190"/>
                  <a:ext cx="19" cy="9"/>
                </a:xfrm>
                <a:custGeom>
                  <a:avLst/>
                  <a:gdLst>
                    <a:gd name="T0" fmla="*/ 0 w 19"/>
                    <a:gd name="T1" fmla="*/ 1 h 9"/>
                    <a:gd name="T2" fmla="*/ 16 w 19"/>
                    <a:gd name="T3" fmla="*/ 0 h 9"/>
                    <a:gd name="T4" fmla="*/ 19 w 19"/>
                    <a:gd name="T5" fmla="*/ 1 h 9"/>
                    <a:gd name="T6" fmla="*/ 16 w 19"/>
                    <a:gd name="T7" fmla="*/ 9 h 9"/>
                    <a:gd name="T8" fmla="*/ 8 w 19"/>
                    <a:gd name="T9" fmla="*/ 8 h 9"/>
                    <a:gd name="T10" fmla="*/ 0 w 19"/>
                    <a:gd name="T11" fmla="*/ 1 h 9"/>
                  </a:gdLst>
                  <a:ahLst/>
                  <a:cxnLst>
                    <a:cxn ang="0">
                      <a:pos x="T0" y="T1"/>
                    </a:cxn>
                    <a:cxn ang="0">
                      <a:pos x="T2" y="T3"/>
                    </a:cxn>
                    <a:cxn ang="0">
                      <a:pos x="T4" y="T5"/>
                    </a:cxn>
                    <a:cxn ang="0">
                      <a:pos x="T6" y="T7"/>
                    </a:cxn>
                    <a:cxn ang="0">
                      <a:pos x="T8" y="T9"/>
                    </a:cxn>
                    <a:cxn ang="0">
                      <a:pos x="T10" y="T11"/>
                    </a:cxn>
                  </a:cxnLst>
                  <a:rect l="0" t="0" r="r" b="b"/>
                  <a:pathLst>
                    <a:path w="19" h="9">
                      <a:moveTo>
                        <a:pt x="0" y="1"/>
                      </a:moveTo>
                      <a:lnTo>
                        <a:pt x="16" y="0"/>
                      </a:lnTo>
                      <a:lnTo>
                        <a:pt x="19" y="1"/>
                      </a:lnTo>
                      <a:lnTo>
                        <a:pt x="16" y="9"/>
                      </a:lnTo>
                      <a:lnTo>
                        <a:pt x="8" y="8"/>
                      </a:lnTo>
                      <a:lnTo>
                        <a:pt x="0"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34" name="Freeform 57"/>
                <p:cNvSpPr>
                  <a:spLocks/>
                </p:cNvSpPr>
                <p:nvPr/>
              </p:nvSpPr>
              <p:spPr bwMode="auto">
                <a:xfrm>
                  <a:off x="1278" y="-1190"/>
                  <a:ext cx="19" cy="9"/>
                </a:xfrm>
                <a:custGeom>
                  <a:avLst/>
                  <a:gdLst>
                    <a:gd name="T0" fmla="*/ 0 w 19"/>
                    <a:gd name="T1" fmla="*/ 1 h 9"/>
                    <a:gd name="T2" fmla="*/ 16 w 19"/>
                    <a:gd name="T3" fmla="*/ 0 h 9"/>
                    <a:gd name="T4" fmla="*/ 19 w 19"/>
                    <a:gd name="T5" fmla="*/ 1 h 9"/>
                    <a:gd name="T6" fmla="*/ 16 w 19"/>
                    <a:gd name="T7" fmla="*/ 9 h 9"/>
                    <a:gd name="T8" fmla="*/ 8 w 19"/>
                    <a:gd name="T9" fmla="*/ 8 h 9"/>
                    <a:gd name="T10" fmla="*/ 0 w 19"/>
                    <a:gd name="T11" fmla="*/ 1 h 9"/>
                  </a:gdLst>
                  <a:ahLst/>
                  <a:cxnLst>
                    <a:cxn ang="0">
                      <a:pos x="T0" y="T1"/>
                    </a:cxn>
                    <a:cxn ang="0">
                      <a:pos x="T2" y="T3"/>
                    </a:cxn>
                    <a:cxn ang="0">
                      <a:pos x="T4" y="T5"/>
                    </a:cxn>
                    <a:cxn ang="0">
                      <a:pos x="T6" y="T7"/>
                    </a:cxn>
                    <a:cxn ang="0">
                      <a:pos x="T8" y="T9"/>
                    </a:cxn>
                    <a:cxn ang="0">
                      <a:pos x="T10" y="T11"/>
                    </a:cxn>
                  </a:cxnLst>
                  <a:rect l="0" t="0" r="r" b="b"/>
                  <a:pathLst>
                    <a:path w="19" h="9">
                      <a:moveTo>
                        <a:pt x="0" y="1"/>
                      </a:moveTo>
                      <a:lnTo>
                        <a:pt x="16" y="0"/>
                      </a:lnTo>
                      <a:lnTo>
                        <a:pt x="19" y="1"/>
                      </a:lnTo>
                      <a:lnTo>
                        <a:pt x="16" y="9"/>
                      </a:lnTo>
                      <a:lnTo>
                        <a:pt x="8" y="8"/>
                      </a:lnTo>
                      <a:lnTo>
                        <a:pt x="0"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21" name="Group 58"/>
              <p:cNvGrpSpPr>
                <a:grpSpLocks/>
              </p:cNvGrpSpPr>
              <p:nvPr/>
            </p:nvGrpSpPr>
            <p:grpSpPr bwMode="auto">
              <a:xfrm>
                <a:off x="1278" y="-1121"/>
                <a:ext cx="4" cy="45"/>
                <a:chOff x="1278" y="-1121"/>
                <a:chExt cx="4" cy="45"/>
              </a:xfrm>
            </p:grpSpPr>
            <p:sp>
              <p:nvSpPr>
                <p:cNvPr id="2731" name="Rectangle 59"/>
                <p:cNvSpPr>
                  <a:spLocks noChangeArrowheads="1"/>
                </p:cNvSpPr>
                <p:nvPr/>
              </p:nvSpPr>
              <p:spPr bwMode="auto">
                <a:xfrm>
                  <a:off x="1278" y="-1121"/>
                  <a:ext cx="4" cy="45"/>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32" name="Rectangle 60"/>
                <p:cNvSpPr>
                  <a:spLocks noChangeArrowheads="1"/>
                </p:cNvSpPr>
                <p:nvPr/>
              </p:nvSpPr>
              <p:spPr bwMode="auto">
                <a:xfrm>
                  <a:off x="1278" y="-1121"/>
                  <a:ext cx="4" cy="4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22" name="Group 61"/>
              <p:cNvGrpSpPr>
                <a:grpSpLocks/>
              </p:cNvGrpSpPr>
              <p:nvPr/>
            </p:nvGrpSpPr>
            <p:grpSpPr bwMode="auto">
              <a:xfrm>
                <a:off x="1213" y="-1175"/>
                <a:ext cx="26" cy="9"/>
                <a:chOff x="1213" y="-1175"/>
                <a:chExt cx="26" cy="9"/>
              </a:xfrm>
            </p:grpSpPr>
            <p:sp>
              <p:nvSpPr>
                <p:cNvPr id="2729" name="Freeform 62"/>
                <p:cNvSpPr>
                  <a:spLocks/>
                </p:cNvSpPr>
                <p:nvPr/>
              </p:nvSpPr>
              <p:spPr bwMode="auto">
                <a:xfrm>
                  <a:off x="1213" y="-1175"/>
                  <a:ext cx="26" cy="9"/>
                </a:xfrm>
                <a:custGeom>
                  <a:avLst/>
                  <a:gdLst>
                    <a:gd name="T0" fmla="*/ 0 w 26"/>
                    <a:gd name="T1" fmla="*/ 0 h 9"/>
                    <a:gd name="T2" fmla="*/ 11 w 26"/>
                    <a:gd name="T3" fmla="*/ 1 h 9"/>
                    <a:gd name="T4" fmla="*/ 21 w 26"/>
                    <a:gd name="T5" fmla="*/ 4 h 9"/>
                    <a:gd name="T6" fmla="*/ 26 w 26"/>
                    <a:gd name="T7" fmla="*/ 4 h 9"/>
                    <a:gd name="T8" fmla="*/ 23 w 26"/>
                    <a:gd name="T9" fmla="*/ 6 h 9"/>
                    <a:gd name="T10" fmla="*/ 16 w 26"/>
                    <a:gd name="T11" fmla="*/ 9 h 9"/>
                    <a:gd name="T12" fmla="*/ 14 w 26"/>
                    <a:gd name="T13" fmla="*/ 8 h 9"/>
                    <a:gd name="T14" fmla="*/ 7 w 26"/>
                    <a:gd name="T15" fmla="*/ 8 h 9"/>
                    <a:gd name="T16" fmla="*/ 3 w 26"/>
                    <a:gd name="T17" fmla="*/ 6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11" y="1"/>
                      </a:lnTo>
                      <a:lnTo>
                        <a:pt x="21" y="4"/>
                      </a:lnTo>
                      <a:lnTo>
                        <a:pt x="26" y="4"/>
                      </a:lnTo>
                      <a:lnTo>
                        <a:pt x="23" y="6"/>
                      </a:lnTo>
                      <a:lnTo>
                        <a:pt x="16" y="9"/>
                      </a:lnTo>
                      <a:lnTo>
                        <a:pt x="14" y="8"/>
                      </a:lnTo>
                      <a:lnTo>
                        <a:pt x="7" y="8"/>
                      </a:lnTo>
                      <a:lnTo>
                        <a:pt x="3" y="6"/>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30" name="Freeform 63"/>
                <p:cNvSpPr>
                  <a:spLocks/>
                </p:cNvSpPr>
                <p:nvPr/>
              </p:nvSpPr>
              <p:spPr bwMode="auto">
                <a:xfrm>
                  <a:off x="1213" y="-1175"/>
                  <a:ext cx="26" cy="9"/>
                </a:xfrm>
                <a:custGeom>
                  <a:avLst/>
                  <a:gdLst>
                    <a:gd name="T0" fmla="*/ 0 w 26"/>
                    <a:gd name="T1" fmla="*/ 0 h 9"/>
                    <a:gd name="T2" fmla="*/ 11 w 26"/>
                    <a:gd name="T3" fmla="*/ 1 h 9"/>
                    <a:gd name="T4" fmla="*/ 21 w 26"/>
                    <a:gd name="T5" fmla="*/ 4 h 9"/>
                    <a:gd name="T6" fmla="*/ 26 w 26"/>
                    <a:gd name="T7" fmla="*/ 4 h 9"/>
                    <a:gd name="T8" fmla="*/ 23 w 26"/>
                    <a:gd name="T9" fmla="*/ 6 h 9"/>
                    <a:gd name="T10" fmla="*/ 16 w 26"/>
                    <a:gd name="T11" fmla="*/ 9 h 9"/>
                    <a:gd name="T12" fmla="*/ 14 w 26"/>
                    <a:gd name="T13" fmla="*/ 8 h 9"/>
                    <a:gd name="T14" fmla="*/ 7 w 26"/>
                    <a:gd name="T15" fmla="*/ 8 h 9"/>
                    <a:gd name="T16" fmla="*/ 3 w 26"/>
                    <a:gd name="T17" fmla="*/ 6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11" y="1"/>
                      </a:lnTo>
                      <a:lnTo>
                        <a:pt x="21" y="4"/>
                      </a:lnTo>
                      <a:lnTo>
                        <a:pt x="26" y="4"/>
                      </a:lnTo>
                      <a:lnTo>
                        <a:pt x="23" y="6"/>
                      </a:lnTo>
                      <a:lnTo>
                        <a:pt x="16" y="9"/>
                      </a:lnTo>
                      <a:lnTo>
                        <a:pt x="14" y="8"/>
                      </a:lnTo>
                      <a:lnTo>
                        <a:pt x="7" y="8"/>
                      </a:lnTo>
                      <a:lnTo>
                        <a:pt x="3"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23" name="Group 64"/>
              <p:cNvGrpSpPr>
                <a:grpSpLocks/>
              </p:cNvGrpSpPr>
              <p:nvPr/>
            </p:nvGrpSpPr>
            <p:grpSpPr bwMode="auto">
              <a:xfrm>
                <a:off x="1242" y="-1193"/>
                <a:ext cx="8" cy="20"/>
                <a:chOff x="1242" y="-1193"/>
                <a:chExt cx="8" cy="20"/>
              </a:xfrm>
            </p:grpSpPr>
            <p:sp>
              <p:nvSpPr>
                <p:cNvPr id="2727" name="Freeform 65"/>
                <p:cNvSpPr>
                  <a:spLocks/>
                </p:cNvSpPr>
                <p:nvPr/>
              </p:nvSpPr>
              <p:spPr bwMode="auto">
                <a:xfrm>
                  <a:off x="1242" y="-1193"/>
                  <a:ext cx="8" cy="20"/>
                </a:xfrm>
                <a:custGeom>
                  <a:avLst/>
                  <a:gdLst>
                    <a:gd name="T0" fmla="*/ 0 w 8"/>
                    <a:gd name="T1" fmla="*/ 0 h 20"/>
                    <a:gd name="T2" fmla="*/ 4 w 8"/>
                    <a:gd name="T3" fmla="*/ 3 h 20"/>
                    <a:gd name="T4" fmla="*/ 8 w 8"/>
                    <a:gd name="T5" fmla="*/ 7 h 20"/>
                    <a:gd name="T6" fmla="*/ 8 w 8"/>
                    <a:gd name="T7" fmla="*/ 12 h 20"/>
                    <a:gd name="T8" fmla="*/ 6 w 8"/>
                    <a:gd name="T9" fmla="*/ 20 h 20"/>
                    <a:gd name="T10" fmla="*/ 4 w 8"/>
                    <a:gd name="T11" fmla="*/ 20 h 20"/>
                    <a:gd name="T12" fmla="*/ 2 w 8"/>
                    <a:gd name="T13" fmla="*/ 16 h 20"/>
                    <a:gd name="T14" fmla="*/ 2 w 8"/>
                    <a:gd name="T15" fmla="*/ 10 h 20"/>
                    <a:gd name="T16" fmla="*/ 0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0" y="0"/>
                      </a:moveTo>
                      <a:lnTo>
                        <a:pt x="4" y="3"/>
                      </a:lnTo>
                      <a:lnTo>
                        <a:pt x="8" y="7"/>
                      </a:lnTo>
                      <a:lnTo>
                        <a:pt x="8" y="12"/>
                      </a:lnTo>
                      <a:lnTo>
                        <a:pt x="6" y="20"/>
                      </a:lnTo>
                      <a:lnTo>
                        <a:pt x="4" y="20"/>
                      </a:lnTo>
                      <a:lnTo>
                        <a:pt x="2" y="16"/>
                      </a:lnTo>
                      <a:lnTo>
                        <a:pt x="2" y="1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28" name="Freeform 66"/>
                <p:cNvSpPr>
                  <a:spLocks/>
                </p:cNvSpPr>
                <p:nvPr/>
              </p:nvSpPr>
              <p:spPr bwMode="auto">
                <a:xfrm>
                  <a:off x="1242" y="-1193"/>
                  <a:ext cx="8" cy="20"/>
                </a:xfrm>
                <a:custGeom>
                  <a:avLst/>
                  <a:gdLst>
                    <a:gd name="T0" fmla="*/ 0 w 8"/>
                    <a:gd name="T1" fmla="*/ 0 h 20"/>
                    <a:gd name="T2" fmla="*/ 4 w 8"/>
                    <a:gd name="T3" fmla="*/ 3 h 20"/>
                    <a:gd name="T4" fmla="*/ 8 w 8"/>
                    <a:gd name="T5" fmla="*/ 7 h 20"/>
                    <a:gd name="T6" fmla="*/ 8 w 8"/>
                    <a:gd name="T7" fmla="*/ 12 h 20"/>
                    <a:gd name="T8" fmla="*/ 6 w 8"/>
                    <a:gd name="T9" fmla="*/ 20 h 20"/>
                    <a:gd name="T10" fmla="*/ 4 w 8"/>
                    <a:gd name="T11" fmla="*/ 20 h 20"/>
                    <a:gd name="T12" fmla="*/ 2 w 8"/>
                    <a:gd name="T13" fmla="*/ 16 h 20"/>
                    <a:gd name="T14" fmla="*/ 2 w 8"/>
                    <a:gd name="T15" fmla="*/ 10 h 20"/>
                    <a:gd name="T16" fmla="*/ 0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0" y="0"/>
                      </a:moveTo>
                      <a:lnTo>
                        <a:pt x="4" y="3"/>
                      </a:lnTo>
                      <a:lnTo>
                        <a:pt x="8" y="7"/>
                      </a:lnTo>
                      <a:lnTo>
                        <a:pt x="8" y="12"/>
                      </a:lnTo>
                      <a:lnTo>
                        <a:pt x="6" y="20"/>
                      </a:lnTo>
                      <a:lnTo>
                        <a:pt x="4" y="20"/>
                      </a:lnTo>
                      <a:lnTo>
                        <a:pt x="2" y="16"/>
                      </a:lnTo>
                      <a:lnTo>
                        <a:pt x="2" y="1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24" name="Group 67"/>
              <p:cNvGrpSpPr>
                <a:grpSpLocks/>
              </p:cNvGrpSpPr>
              <p:nvPr/>
            </p:nvGrpSpPr>
            <p:grpSpPr bwMode="auto">
              <a:xfrm>
                <a:off x="1239" y="-1221"/>
                <a:ext cx="8" cy="23"/>
                <a:chOff x="1239" y="-1221"/>
                <a:chExt cx="8" cy="23"/>
              </a:xfrm>
            </p:grpSpPr>
            <p:sp>
              <p:nvSpPr>
                <p:cNvPr id="2725" name="Freeform 68"/>
                <p:cNvSpPr>
                  <a:spLocks/>
                </p:cNvSpPr>
                <p:nvPr/>
              </p:nvSpPr>
              <p:spPr bwMode="auto">
                <a:xfrm>
                  <a:off x="1239" y="-1221"/>
                  <a:ext cx="8" cy="23"/>
                </a:xfrm>
                <a:custGeom>
                  <a:avLst/>
                  <a:gdLst>
                    <a:gd name="T0" fmla="*/ 0 w 8"/>
                    <a:gd name="T1" fmla="*/ 0 h 23"/>
                    <a:gd name="T2" fmla="*/ 5 w 8"/>
                    <a:gd name="T3" fmla="*/ 23 h 23"/>
                    <a:gd name="T4" fmla="*/ 8 w 8"/>
                    <a:gd name="T5" fmla="*/ 14 h 23"/>
                    <a:gd name="T6" fmla="*/ 7 w 8"/>
                    <a:gd name="T7" fmla="*/ 8 h 23"/>
                    <a:gd name="T8" fmla="*/ 0 w 8"/>
                    <a:gd name="T9" fmla="*/ 0 h 23"/>
                  </a:gdLst>
                  <a:ahLst/>
                  <a:cxnLst>
                    <a:cxn ang="0">
                      <a:pos x="T0" y="T1"/>
                    </a:cxn>
                    <a:cxn ang="0">
                      <a:pos x="T2" y="T3"/>
                    </a:cxn>
                    <a:cxn ang="0">
                      <a:pos x="T4" y="T5"/>
                    </a:cxn>
                    <a:cxn ang="0">
                      <a:pos x="T6" y="T7"/>
                    </a:cxn>
                    <a:cxn ang="0">
                      <a:pos x="T8" y="T9"/>
                    </a:cxn>
                  </a:cxnLst>
                  <a:rect l="0" t="0" r="r" b="b"/>
                  <a:pathLst>
                    <a:path w="8" h="23">
                      <a:moveTo>
                        <a:pt x="0" y="0"/>
                      </a:moveTo>
                      <a:lnTo>
                        <a:pt x="5" y="23"/>
                      </a:lnTo>
                      <a:lnTo>
                        <a:pt x="8" y="14"/>
                      </a:lnTo>
                      <a:lnTo>
                        <a:pt x="7" y="8"/>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26" name="Freeform 69"/>
                <p:cNvSpPr>
                  <a:spLocks/>
                </p:cNvSpPr>
                <p:nvPr/>
              </p:nvSpPr>
              <p:spPr bwMode="auto">
                <a:xfrm>
                  <a:off x="1239" y="-1221"/>
                  <a:ext cx="8" cy="23"/>
                </a:xfrm>
                <a:custGeom>
                  <a:avLst/>
                  <a:gdLst>
                    <a:gd name="T0" fmla="*/ 0 w 8"/>
                    <a:gd name="T1" fmla="*/ 0 h 23"/>
                    <a:gd name="T2" fmla="*/ 5 w 8"/>
                    <a:gd name="T3" fmla="*/ 23 h 23"/>
                    <a:gd name="T4" fmla="*/ 8 w 8"/>
                    <a:gd name="T5" fmla="*/ 14 h 23"/>
                    <a:gd name="T6" fmla="*/ 7 w 8"/>
                    <a:gd name="T7" fmla="*/ 8 h 23"/>
                    <a:gd name="T8" fmla="*/ 0 w 8"/>
                    <a:gd name="T9" fmla="*/ 0 h 23"/>
                  </a:gdLst>
                  <a:ahLst/>
                  <a:cxnLst>
                    <a:cxn ang="0">
                      <a:pos x="T0" y="T1"/>
                    </a:cxn>
                    <a:cxn ang="0">
                      <a:pos x="T2" y="T3"/>
                    </a:cxn>
                    <a:cxn ang="0">
                      <a:pos x="T4" y="T5"/>
                    </a:cxn>
                    <a:cxn ang="0">
                      <a:pos x="T6" y="T7"/>
                    </a:cxn>
                    <a:cxn ang="0">
                      <a:pos x="T8" y="T9"/>
                    </a:cxn>
                  </a:cxnLst>
                  <a:rect l="0" t="0" r="r" b="b"/>
                  <a:pathLst>
                    <a:path w="8" h="23">
                      <a:moveTo>
                        <a:pt x="0" y="0"/>
                      </a:moveTo>
                      <a:lnTo>
                        <a:pt x="5" y="23"/>
                      </a:lnTo>
                      <a:lnTo>
                        <a:pt x="8" y="14"/>
                      </a:lnTo>
                      <a:lnTo>
                        <a:pt x="7" y="8"/>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06" name="Group 70"/>
            <p:cNvGrpSpPr>
              <a:grpSpLocks/>
            </p:cNvGrpSpPr>
            <p:nvPr/>
          </p:nvGrpSpPr>
          <p:grpSpPr bwMode="auto">
            <a:xfrm>
              <a:off x="1317" y="-1234"/>
              <a:ext cx="232" cy="308"/>
              <a:chOff x="1317" y="-1234"/>
              <a:chExt cx="232" cy="308"/>
            </a:xfrm>
          </p:grpSpPr>
          <p:sp>
            <p:nvSpPr>
              <p:cNvPr id="2716" name="Freeform 71"/>
              <p:cNvSpPr>
                <a:spLocks/>
              </p:cNvSpPr>
              <p:nvPr/>
            </p:nvSpPr>
            <p:spPr bwMode="auto">
              <a:xfrm>
                <a:off x="1317" y="-1234"/>
                <a:ext cx="232" cy="308"/>
              </a:xfrm>
              <a:custGeom>
                <a:avLst/>
                <a:gdLst>
                  <a:gd name="T0" fmla="*/ 0 w 232"/>
                  <a:gd name="T1" fmla="*/ 0 h 308"/>
                  <a:gd name="T2" fmla="*/ 0 w 232"/>
                  <a:gd name="T3" fmla="*/ 117 h 308"/>
                  <a:gd name="T4" fmla="*/ 3 w 232"/>
                  <a:gd name="T5" fmla="*/ 127 h 308"/>
                  <a:gd name="T6" fmla="*/ 3 w 232"/>
                  <a:gd name="T7" fmla="*/ 308 h 308"/>
                  <a:gd name="T8" fmla="*/ 232 w 232"/>
                  <a:gd name="T9" fmla="*/ 265 h 308"/>
                  <a:gd name="T10" fmla="*/ 232 w 232"/>
                  <a:gd name="T11" fmla="*/ 3 h 308"/>
                  <a:gd name="T12" fmla="*/ 0 w 232"/>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32" h="308">
                    <a:moveTo>
                      <a:pt x="0" y="0"/>
                    </a:moveTo>
                    <a:lnTo>
                      <a:pt x="0" y="117"/>
                    </a:lnTo>
                    <a:lnTo>
                      <a:pt x="3" y="127"/>
                    </a:lnTo>
                    <a:lnTo>
                      <a:pt x="3" y="308"/>
                    </a:lnTo>
                    <a:lnTo>
                      <a:pt x="232" y="265"/>
                    </a:lnTo>
                    <a:lnTo>
                      <a:pt x="232" y="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17" name="Freeform 72"/>
              <p:cNvSpPr>
                <a:spLocks/>
              </p:cNvSpPr>
              <p:nvPr/>
            </p:nvSpPr>
            <p:spPr bwMode="auto">
              <a:xfrm>
                <a:off x="1317" y="-1234"/>
                <a:ext cx="232" cy="308"/>
              </a:xfrm>
              <a:custGeom>
                <a:avLst/>
                <a:gdLst>
                  <a:gd name="T0" fmla="*/ 0 w 232"/>
                  <a:gd name="T1" fmla="*/ 0 h 308"/>
                  <a:gd name="T2" fmla="*/ 0 w 232"/>
                  <a:gd name="T3" fmla="*/ 117 h 308"/>
                  <a:gd name="T4" fmla="*/ 3 w 232"/>
                  <a:gd name="T5" fmla="*/ 127 h 308"/>
                  <a:gd name="T6" fmla="*/ 3 w 232"/>
                  <a:gd name="T7" fmla="*/ 308 h 308"/>
                  <a:gd name="T8" fmla="*/ 232 w 232"/>
                  <a:gd name="T9" fmla="*/ 265 h 308"/>
                  <a:gd name="T10" fmla="*/ 232 w 232"/>
                  <a:gd name="T11" fmla="*/ 3 h 308"/>
                  <a:gd name="T12" fmla="*/ 0 w 232"/>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32" h="308">
                    <a:moveTo>
                      <a:pt x="0" y="0"/>
                    </a:moveTo>
                    <a:lnTo>
                      <a:pt x="0" y="117"/>
                    </a:lnTo>
                    <a:lnTo>
                      <a:pt x="3" y="127"/>
                    </a:lnTo>
                    <a:lnTo>
                      <a:pt x="3" y="308"/>
                    </a:lnTo>
                    <a:lnTo>
                      <a:pt x="232" y="265"/>
                    </a:lnTo>
                    <a:lnTo>
                      <a:pt x="232" y="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7" name="Group 73"/>
            <p:cNvGrpSpPr>
              <a:grpSpLocks/>
            </p:cNvGrpSpPr>
            <p:nvPr/>
          </p:nvGrpSpPr>
          <p:grpSpPr bwMode="auto">
            <a:xfrm>
              <a:off x="1317" y="-1231"/>
              <a:ext cx="229" cy="305"/>
              <a:chOff x="1317" y="-1231"/>
              <a:chExt cx="229" cy="305"/>
            </a:xfrm>
          </p:grpSpPr>
          <p:sp>
            <p:nvSpPr>
              <p:cNvPr id="2714" name="Freeform 74"/>
              <p:cNvSpPr>
                <a:spLocks/>
              </p:cNvSpPr>
              <p:nvPr/>
            </p:nvSpPr>
            <p:spPr bwMode="auto">
              <a:xfrm>
                <a:off x="1317" y="-1231"/>
                <a:ext cx="229" cy="305"/>
              </a:xfrm>
              <a:custGeom>
                <a:avLst/>
                <a:gdLst>
                  <a:gd name="T0" fmla="*/ 0 w 229"/>
                  <a:gd name="T1" fmla="*/ 0 h 305"/>
                  <a:gd name="T2" fmla="*/ 0 w 229"/>
                  <a:gd name="T3" fmla="*/ 115 h 305"/>
                  <a:gd name="T4" fmla="*/ 3 w 229"/>
                  <a:gd name="T5" fmla="*/ 125 h 305"/>
                  <a:gd name="T6" fmla="*/ 3 w 229"/>
                  <a:gd name="T7" fmla="*/ 305 h 305"/>
                  <a:gd name="T8" fmla="*/ 229 w 229"/>
                  <a:gd name="T9" fmla="*/ 262 h 305"/>
                  <a:gd name="T10" fmla="*/ 229 w 229"/>
                  <a:gd name="T11" fmla="*/ 3 h 305"/>
                  <a:gd name="T12" fmla="*/ 0 w 229"/>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229" h="305">
                    <a:moveTo>
                      <a:pt x="0" y="0"/>
                    </a:moveTo>
                    <a:lnTo>
                      <a:pt x="0" y="115"/>
                    </a:lnTo>
                    <a:lnTo>
                      <a:pt x="3" y="125"/>
                    </a:lnTo>
                    <a:lnTo>
                      <a:pt x="3" y="305"/>
                    </a:lnTo>
                    <a:lnTo>
                      <a:pt x="229" y="262"/>
                    </a:lnTo>
                    <a:lnTo>
                      <a:pt x="229" y="3"/>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15" name="Freeform 75"/>
              <p:cNvSpPr>
                <a:spLocks/>
              </p:cNvSpPr>
              <p:nvPr/>
            </p:nvSpPr>
            <p:spPr bwMode="auto">
              <a:xfrm>
                <a:off x="1317" y="-1231"/>
                <a:ext cx="229" cy="305"/>
              </a:xfrm>
              <a:custGeom>
                <a:avLst/>
                <a:gdLst>
                  <a:gd name="T0" fmla="*/ 0 w 229"/>
                  <a:gd name="T1" fmla="*/ 0 h 305"/>
                  <a:gd name="T2" fmla="*/ 0 w 229"/>
                  <a:gd name="T3" fmla="*/ 115 h 305"/>
                  <a:gd name="T4" fmla="*/ 3 w 229"/>
                  <a:gd name="T5" fmla="*/ 125 h 305"/>
                  <a:gd name="T6" fmla="*/ 3 w 229"/>
                  <a:gd name="T7" fmla="*/ 305 h 305"/>
                  <a:gd name="T8" fmla="*/ 229 w 229"/>
                  <a:gd name="T9" fmla="*/ 262 h 305"/>
                  <a:gd name="T10" fmla="*/ 229 w 229"/>
                  <a:gd name="T11" fmla="*/ 3 h 305"/>
                  <a:gd name="T12" fmla="*/ 0 w 229"/>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229" h="305">
                    <a:moveTo>
                      <a:pt x="0" y="0"/>
                    </a:moveTo>
                    <a:lnTo>
                      <a:pt x="0" y="115"/>
                    </a:lnTo>
                    <a:lnTo>
                      <a:pt x="3" y="125"/>
                    </a:lnTo>
                    <a:lnTo>
                      <a:pt x="3" y="305"/>
                    </a:lnTo>
                    <a:lnTo>
                      <a:pt x="229" y="262"/>
                    </a:lnTo>
                    <a:lnTo>
                      <a:pt x="229" y="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8" name="Group 76"/>
            <p:cNvGrpSpPr>
              <a:grpSpLocks/>
            </p:cNvGrpSpPr>
            <p:nvPr/>
          </p:nvGrpSpPr>
          <p:grpSpPr bwMode="auto">
            <a:xfrm>
              <a:off x="1316" y="-1231"/>
              <a:ext cx="226" cy="297"/>
              <a:chOff x="1316" y="-1231"/>
              <a:chExt cx="226" cy="297"/>
            </a:xfrm>
          </p:grpSpPr>
          <p:grpSp>
            <p:nvGrpSpPr>
              <p:cNvPr id="2688" name="Group 77"/>
              <p:cNvGrpSpPr>
                <a:grpSpLocks/>
              </p:cNvGrpSpPr>
              <p:nvPr/>
            </p:nvGrpSpPr>
            <p:grpSpPr bwMode="auto">
              <a:xfrm>
                <a:off x="1323" y="-1059"/>
                <a:ext cx="44" cy="125"/>
                <a:chOff x="1323" y="-1059"/>
                <a:chExt cx="44" cy="125"/>
              </a:xfrm>
            </p:grpSpPr>
            <p:sp>
              <p:nvSpPr>
                <p:cNvPr id="2712" name="Freeform 78"/>
                <p:cNvSpPr>
                  <a:spLocks/>
                </p:cNvSpPr>
                <p:nvPr/>
              </p:nvSpPr>
              <p:spPr bwMode="auto">
                <a:xfrm>
                  <a:off x="1323" y="-1059"/>
                  <a:ext cx="44" cy="125"/>
                </a:xfrm>
                <a:custGeom>
                  <a:avLst/>
                  <a:gdLst>
                    <a:gd name="T0" fmla="*/ 0 w 44"/>
                    <a:gd name="T1" fmla="*/ 6 h 125"/>
                    <a:gd name="T2" fmla="*/ 0 w 44"/>
                    <a:gd name="T3" fmla="*/ 125 h 125"/>
                    <a:gd name="T4" fmla="*/ 44 w 44"/>
                    <a:gd name="T5" fmla="*/ 116 h 125"/>
                    <a:gd name="T6" fmla="*/ 44 w 44"/>
                    <a:gd name="T7" fmla="*/ 0 h 125"/>
                    <a:gd name="T8" fmla="*/ 0 w 44"/>
                    <a:gd name="T9" fmla="*/ 6 h 125"/>
                  </a:gdLst>
                  <a:ahLst/>
                  <a:cxnLst>
                    <a:cxn ang="0">
                      <a:pos x="T0" y="T1"/>
                    </a:cxn>
                    <a:cxn ang="0">
                      <a:pos x="T2" y="T3"/>
                    </a:cxn>
                    <a:cxn ang="0">
                      <a:pos x="T4" y="T5"/>
                    </a:cxn>
                    <a:cxn ang="0">
                      <a:pos x="T6" y="T7"/>
                    </a:cxn>
                    <a:cxn ang="0">
                      <a:pos x="T8" y="T9"/>
                    </a:cxn>
                  </a:cxnLst>
                  <a:rect l="0" t="0" r="r" b="b"/>
                  <a:pathLst>
                    <a:path w="44" h="125">
                      <a:moveTo>
                        <a:pt x="0" y="6"/>
                      </a:moveTo>
                      <a:lnTo>
                        <a:pt x="0" y="125"/>
                      </a:lnTo>
                      <a:lnTo>
                        <a:pt x="44" y="116"/>
                      </a:lnTo>
                      <a:lnTo>
                        <a:pt x="44" y="0"/>
                      </a:lnTo>
                      <a:lnTo>
                        <a:pt x="0"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13" name="Freeform 79"/>
                <p:cNvSpPr>
                  <a:spLocks/>
                </p:cNvSpPr>
                <p:nvPr/>
              </p:nvSpPr>
              <p:spPr bwMode="auto">
                <a:xfrm>
                  <a:off x="1323" y="-1059"/>
                  <a:ext cx="44" cy="125"/>
                </a:xfrm>
                <a:custGeom>
                  <a:avLst/>
                  <a:gdLst>
                    <a:gd name="T0" fmla="*/ 0 w 44"/>
                    <a:gd name="T1" fmla="*/ 6 h 125"/>
                    <a:gd name="T2" fmla="*/ 0 w 44"/>
                    <a:gd name="T3" fmla="*/ 125 h 125"/>
                    <a:gd name="T4" fmla="*/ 44 w 44"/>
                    <a:gd name="T5" fmla="*/ 116 h 125"/>
                    <a:gd name="T6" fmla="*/ 44 w 44"/>
                    <a:gd name="T7" fmla="*/ 0 h 125"/>
                    <a:gd name="T8" fmla="*/ 0 w 44"/>
                    <a:gd name="T9" fmla="*/ 6 h 125"/>
                  </a:gdLst>
                  <a:ahLst/>
                  <a:cxnLst>
                    <a:cxn ang="0">
                      <a:pos x="T0" y="T1"/>
                    </a:cxn>
                    <a:cxn ang="0">
                      <a:pos x="T2" y="T3"/>
                    </a:cxn>
                    <a:cxn ang="0">
                      <a:pos x="T4" y="T5"/>
                    </a:cxn>
                    <a:cxn ang="0">
                      <a:pos x="T6" y="T7"/>
                    </a:cxn>
                    <a:cxn ang="0">
                      <a:pos x="T8" y="T9"/>
                    </a:cxn>
                  </a:cxnLst>
                  <a:rect l="0" t="0" r="r" b="b"/>
                  <a:pathLst>
                    <a:path w="44" h="125">
                      <a:moveTo>
                        <a:pt x="0" y="6"/>
                      </a:moveTo>
                      <a:lnTo>
                        <a:pt x="0" y="125"/>
                      </a:lnTo>
                      <a:lnTo>
                        <a:pt x="44" y="116"/>
                      </a:lnTo>
                      <a:lnTo>
                        <a:pt x="44" y="0"/>
                      </a:lnTo>
                      <a:lnTo>
                        <a:pt x="0"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89" name="Group 80"/>
              <p:cNvGrpSpPr>
                <a:grpSpLocks/>
              </p:cNvGrpSpPr>
              <p:nvPr/>
            </p:nvGrpSpPr>
            <p:grpSpPr bwMode="auto">
              <a:xfrm>
                <a:off x="1324" y="-1114"/>
                <a:ext cx="37" cy="54"/>
                <a:chOff x="1324" y="-1114"/>
                <a:chExt cx="37" cy="54"/>
              </a:xfrm>
            </p:grpSpPr>
            <p:sp>
              <p:nvSpPr>
                <p:cNvPr id="2710" name="Freeform 81"/>
                <p:cNvSpPr>
                  <a:spLocks/>
                </p:cNvSpPr>
                <p:nvPr/>
              </p:nvSpPr>
              <p:spPr bwMode="auto">
                <a:xfrm>
                  <a:off x="1324" y="-1114"/>
                  <a:ext cx="37" cy="54"/>
                </a:xfrm>
                <a:custGeom>
                  <a:avLst/>
                  <a:gdLst>
                    <a:gd name="T0" fmla="*/ 0 w 37"/>
                    <a:gd name="T1" fmla="*/ 4 h 54"/>
                    <a:gd name="T2" fmla="*/ 0 w 37"/>
                    <a:gd name="T3" fmla="*/ 54 h 54"/>
                    <a:gd name="T4" fmla="*/ 37 w 37"/>
                    <a:gd name="T5" fmla="*/ 50 h 54"/>
                    <a:gd name="T6" fmla="*/ 37 w 37"/>
                    <a:gd name="T7" fmla="*/ 0 h 54"/>
                    <a:gd name="T8" fmla="*/ 0 w 37"/>
                    <a:gd name="T9" fmla="*/ 4 h 54"/>
                  </a:gdLst>
                  <a:ahLst/>
                  <a:cxnLst>
                    <a:cxn ang="0">
                      <a:pos x="T0" y="T1"/>
                    </a:cxn>
                    <a:cxn ang="0">
                      <a:pos x="T2" y="T3"/>
                    </a:cxn>
                    <a:cxn ang="0">
                      <a:pos x="T4" y="T5"/>
                    </a:cxn>
                    <a:cxn ang="0">
                      <a:pos x="T6" y="T7"/>
                    </a:cxn>
                    <a:cxn ang="0">
                      <a:pos x="T8" y="T9"/>
                    </a:cxn>
                  </a:cxnLst>
                  <a:rect l="0" t="0" r="r" b="b"/>
                  <a:pathLst>
                    <a:path w="37" h="54">
                      <a:moveTo>
                        <a:pt x="0" y="4"/>
                      </a:moveTo>
                      <a:lnTo>
                        <a:pt x="0" y="54"/>
                      </a:lnTo>
                      <a:lnTo>
                        <a:pt x="37" y="50"/>
                      </a:lnTo>
                      <a:lnTo>
                        <a:pt x="37" y="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11" name="Freeform 82"/>
                <p:cNvSpPr>
                  <a:spLocks/>
                </p:cNvSpPr>
                <p:nvPr/>
              </p:nvSpPr>
              <p:spPr bwMode="auto">
                <a:xfrm>
                  <a:off x="1324" y="-1114"/>
                  <a:ext cx="37" cy="54"/>
                </a:xfrm>
                <a:custGeom>
                  <a:avLst/>
                  <a:gdLst>
                    <a:gd name="T0" fmla="*/ 0 w 37"/>
                    <a:gd name="T1" fmla="*/ 4 h 54"/>
                    <a:gd name="T2" fmla="*/ 0 w 37"/>
                    <a:gd name="T3" fmla="*/ 54 h 54"/>
                    <a:gd name="T4" fmla="*/ 37 w 37"/>
                    <a:gd name="T5" fmla="*/ 50 h 54"/>
                    <a:gd name="T6" fmla="*/ 37 w 37"/>
                    <a:gd name="T7" fmla="*/ 0 h 54"/>
                    <a:gd name="T8" fmla="*/ 0 w 37"/>
                    <a:gd name="T9" fmla="*/ 4 h 54"/>
                  </a:gdLst>
                  <a:ahLst/>
                  <a:cxnLst>
                    <a:cxn ang="0">
                      <a:pos x="T0" y="T1"/>
                    </a:cxn>
                    <a:cxn ang="0">
                      <a:pos x="T2" y="T3"/>
                    </a:cxn>
                    <a:cxn ang="0">
                      <a:pos x="T4" y="T5"/>
                    </a:cxn>
                    <a:cxn ang="0">
                      <a:pos x="T6" y="T7"/>
                    </a:cxn>
                    <a:cxn ang="0">
                      <a:pos x="T8" y="T9"/>
                    </a:cxn>
                  </a:cxnLst>
                  <a:rect l="0" t="0" r="r" b="b"/>
                  <a:pathLst>
                    <a:path w="37" h="54">
                      <a:moveTo>
                        <a:pt x="0" y="4"/>
                      </a:moveTo>
                      <a:lnTo>
                        <a:pt x="0" y="54"/>
                      </a:lnTo>
                      <a:lnTo>
                        <a:pt x="37" y="50"/>
                      </a:lnTo>
                      <a:lnTo>
                        <a:pt x="37" y="0"/>
                      </a:lnTo>
                      <a:lnTo>
                        <a:pt x="0" y="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90" name="Group 83"/>
              <p:cNvGrpSpPr>
                <a:grpSpLocks/>
              </p:cNvGrpSpPr>
              <p:nvPr/>
            </p:nvGrpSpPr>
            <p:grpSpPr bwMode="auto">
              <a:xfrm>
                <a:off x="1316" y="-1231"/>
                <a:ext cx="45" cy="113"/>
                <a:chOff x="1316" y="-1231"/>
                <a:chExt cx="45" cy="113"/>
              </a:xfrm>
            </p:grpSpPr>
            <p:grpSp>
              <p:nvGrpSpPr>
                <p:cNvPr id="2704" name="Group 84"/>
                <p:cNvGrpSpPr>
                  <a:grpSpLocks/>
                </p:cNvGrpSpPr>
                <p:nvPr/>
              </p:nvGrpSpPr>
              <p:grpSpPr bwMode="auto">
                <a:xfrm>
                  <a:off x="1316" y="-1231"/>
                  <a:ext cx="45" cy="113"/>
                  <a:chOff x="1316" y="-1231"/>
                  <a:chExt cx="45" cy="113"/>
                </a:xfrm>
              </p:grpSpPr>
              <p:sp>
                <p:nvSpPr>
                  <p:cNvPr id="2708" name="Freeform 85"/>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09" name="Freeform 86"/>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05" name="Group 87"/>
                <p:cNvGrpSpPr>
                  <a:grpSpLocks/>
                </p:cNvGrpSpPr>
                <p:nvPr/>
              </p:nvGrpSpPr>
              <p:grpSpPr bwMode="auto">
                <a:xfrm>
                  <a:off x="1316" y="-1231"/>
                  <a:ext cx="45" cy="113"/>
                  <a:chOff x="1316" y="-1231"/>
                  <a:chExt cx="45" cy="113"/>
                </a:xfrm>
              </p:grpSpPr>
              <p:sp>
                <p:nvSpPr>
                  <p:cNvPr id="2706" name="Freeform 88"/>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07" name="Freeform 89"/>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91" name="Group 90"/>
              <p:cNvGrpSpPr>
                <a:grpSpLocks/>
              </p:cNvGrpSpPr>
              <p:nvPr/>
            </p:nvGrpSpPr>
            <p:grpSpPr bwMode="auto">
              <a:xfrm>
                <a:off x="1463" y="-1048"/>
                <a:ext cx="22" cy="42"/>
                <a:chOff x="1463" y="-1048"/>
                <a:chExt cx="22" cy="42"/>
              </a:xfrm>
            </p:grpSpPr>
            <p:grpSp>
              <p:nvGrpSpPr>
                <p:cNvPr id="2698" name="Group 91"/>
                <p:cNvGrpSpPr>
                  <a:grpSpLocks/>
                </p:cNvGrpSpPr>
                <p:nvPr/>
              </p:nvGrpSpPr>
              <p:grpSpPr bwMode="auto">
                <a:xfrm>
                  <a:off x="1463" y="-1048"/>
                  <a:ext cx="17" cy="15"/>
                  <a:chOff x="1463" y="-1048"/>
                  <a:chExt cx="17" cy="15"/>
                </a:xfrm>
              </p:grpSpPr>
              <p:sp>
                <p:nvSpPr>
                  <p:cNvPr id="2702" name="Freeform 92"/>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03" name="Freeform 93"/>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99" name="Group 94"/>
                <p:cNvGrpSpPr>
                  <a:grpSpLocks/>
                </p:cNvGrpSpPr>
                <p:nvPr/>
              </p:nvGrpSpPr>
              <p:grpSpPr bwMode="auto">
                <a:xfrm>
                  <a:off x="1465" y="-1019"/>
                  <a:ext cx="20" cy="13"/>
                  <a:chOff x="1465" y="-1019"/>
                  <a:chExt cx="20" cy="13"/>
                </a:xfrm>
              </p:grpSpPr>
              <p:sp>
                <p:nvSpPr>
                  <p:cNvPr id="2700" name="Freeform 95"/>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01" name="Freeform 96"/>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92" name="Group 97"/>
              <p:cNvGrpSpPr>
                <a:grpSpLocks/>
              </p:cNvGrpSpPr>
              <p:nvPr/>
            </p:nvGrpSpPr>
            <p:grpSpPr bwMode="auto">
              <a:xfrm>
                <a:off x="1470" y="-1163"/>
                <a:ext cx="18" cy="13"/>
                <a:chOff x="1470" y="-1163"/>
                <a:chExt cx="18" cy="13"/>
              </a:xfrm>
            </p:grpSpPr>
            <p:sp>
              <p:nvSpPr>
                <p:cNvPr id="2696" name="Freeform 98"/>
                <p:cNvSpPr>
                  <a:spLocks/>
                </p:cNvSpPr>
                <p:nvPr/>
              </p:nvSpPr>
              <p:spPr bwMode="auto">
                <a:xfrm>
                  <a:off x="1470" y="-1163"/>
                  <a:ext cx="18" cy="13"/>
                </a:xfrm>
                <a:custGeom>
                  <a:avLst/>
                  <a:gdLst>
                    <a:gd name="T0" fmla="*/ 0 w 18"/>
                    <a:gd name="T1" fmla="*/ 0 h 13"/>
                    <a:gd name="T2" fmla="*/ 0 w 18"/>
                    <a:gd name="T3" fmla="*/ 12 h 13"/>
                    <a:gd name="T4" fmla="*/ 18 w 18"/>
                    <a:gd name="T5" fmla="*/ 13 h 13"/>
                    <a:gd name="T6" fmla="*/ 16 w 18"/>
                    <a:gd name="T7" fmla="*/ 1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6" y="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97" name="Freeform 99"/>
                <p:cNvSpPr>
                  <a:spLocks/>
                </p:cNvSpPr>
                <p:nvPr/>
              </p:nvSpPr>
              <p:spPr bwMode="auto">
                <a:xfrm>
                  <a:off x="1470" y="-1163"/>
                  <a:ext cx="18" cy="13"/>
                </a:xfrm>
                <a:custGeom>
                  <a:avLst/>
                  <a:gdLst>
                    <a:gd name="T0" fmla="*/ 0 w 18"/>
                    <a:gd name="T1" fmla="*/ 0 h 13"/>
                    <a:gd name="T2" fmla="*/ 0 w 18"/>
                    <a:gd name="T3" fmla="*/ 12 h 13"/>
                    <a:gd name="T4" fmla="*/ 18 w 18"/>
                    <a:gd name="T5" fmla="*/ 13 h 13"/>
                    <a:gd name="T6" fmla="*/ 16 w 18"/>
                    <a:gd name="T7" fmla="*/ 1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6" y="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93" name="Group 100"/>
              <p:cNvGrpSpPr>
                <a:grpSpLocks/>
              </p:cNvGrpSpPr>
              <p:nvPr/>
            </p:nvGrpSpPr>
            <p:grpSpPr bwMode="auto">
              <a:xfrm>
                <a:off x="1517" y="-1167"/>
                <a:ext cx="25" cy="41"/>
                <a:chOff x="1517" y="-1167"/>
                <a:chExt cx="25" cy="41"/>
              </a:xfrm>
            </p:grpSpPr>
            <p:sp>
              <p:nvSpPr>
                <p:cNvPr id="2694" name="Freeform 101"/>
                <p:cNvSpPr>
                  <a:spLocks/>
                </p:cNvSpPr>
                <p:nvPr/>
              </p:nvSpPr>
              <p:spPr bwMode="auto">
                <a:xfrm>
                  <a:off x="1517" y="-1167"/>
                  <a:ext cx="25" cy="41"/>
                </a:xfrm>
                <a:custGeom>
                  <a:avLst/>
                  <a:gdLst>
                    <a:gd name="T0" fmla="*/ 14 w 25"/>
                    <a:gd name="T1" fmla="*/ 0 h 41"/>
                    <a:gd name="T2" fmla="*/ 22 w 25"/>
                    <a:gd name="T3" fmla="*/ 8 h 41"/>
                    <a:gd name="T4" fmla="*/ 25 w 25"/>
                    <a:gd name="T5" fmla="*/ 19 h 41"/>
                    <a:gd name="T6" fmla="*/ 25 w 25"/>
                    <a:gd name="T7" fmla="*/ 31 h 41"/>
                    <a:gd name="T8" fmla="*/ 22 w 25"/>
                    <a:gd name="T9" fmla="*/ 36 h 41"/>
                    <a:gd name="T10" fmla="*/ 17 w 25"/>
                    <a:gd name="T11" fmla="*/ 41 h 41"/>
                    <a:gd name="T12" fmla="*/ 13 w 25"/>
                    <a:gd name="T13" fmla="*/ 36 h 41"/>
                    <a:gd name="T14" fmla="*/ 18 w 25"/>
                    <a:gd name="T15" fmla="*/ 30 h 41"/>
                    <a:gd name="T16" fmla="*/ 10 w 25"/>
                    <a:gd name="T17" fmla="*/ 28 h 41"/>
                    <a:gd name="T18" fmla="*/ 3 w 25"/>
                    <a:gd name="T19" fmla="*/ 27 h 41"/>
                    <a:gd name="T20" fmla="*/ 0 w 25"/>
                    <a:gd name="T21" fmla="*/ 23 h 41"/>
                    <a:gd name="T22" fmla="*/ 2 w 25"/>
                    <a:gd name="T23" fmla="*/ 19 h 41"/>
                    <a:gd name="T24" fmla="*/ 6 w 25"/>
                    <a:gd name="T25" fmla="*/ 19 h 41"/>
                    <a:gd name="T26" fmla="*/ 10 w 25"/>
                    <a:gd name="T27" fmla="*/ 19 h 41"/>
                    <a:gd name="T28" fmla="*/ 15 w 25"/>
                    <a:gd name="T29" fmla="*/ 21 h 41"/>
                    <a:gd name="T30" fmla="*/ 21 w 25"/>
                    <a:gd name="T31" fmla="*/ 23 h 41"/>
                    <a:gd name="T32" fmla="*/ 18 w 25"/>
                    <a:gd name="T33" fmla="*/ 16 h 41"/>
                    <a:gd name="T34" fmla="*/ 13 w 25"/>
                    <a:gd name="T35" fmla="*/ 11 h 41"/>
                    <a:gd name="T36" fmla="*/ 11 w 25"/>
                    <a:gd name="T37" fmla="*/ 7 h 41"/>
                    <a:gd name="T38" fmla="*/ 14 w 2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1">
                      <a:moveTo>
                        <a:pt x="14" y="0"/>
                      </a:moveTo>
                      <a:lnTo>
                        <a:pt x="22" y="8"/>
                      </a:lnTo>
                      <a:lnTo>
                        <a:pt x="25" y="19"/>
                      </a:lnTo>
                      <a:lnTo>
                        <a:pt x="25" y="31"/>
                      </a:lnTo>
                      <a:lnTo>
                        <a:pt x="22" y="36"/>
                      </a:lnTo>
                      <a:lnTo>
                        <a:pt x="17" y="41"/>
                      </a:lnTo>
                      <a:lnTo>
                        <a:pt x="13" y="36"/>
                      </a:lnTo>
                      <a:lnTo>
                        <a:pt x="18" y="30"/>
                      </a:lnTo>
                      <a:lnTo>
                        <a:pt x="10" y="28"/>
                      </a:lnTo>
                      <a:lnTo>
                        <a:pt x="3" y="27"/>
                      </a:lnTo>
                      <a:lnTo>
                        <a:pt x="0" y="23"/>
                      </a:lnTo>
                      <a:lnTo>
                        <a:pt x="2" y="19"/>
                      </a:lnTo>
                      <a:lnTo>
                        <a:pt x="6" y="19"/>
                      </a:lnTo>
                      <a:lnTo>
                        <a:pt x="10" y="19"/>
                      </a:lnTo>
                      <a:lnTo>
                        <a:pt x="15" y="21"/>
                      </a:lnTo>
                      <a:lnTo>
                        <a:pt x="21" y="23"/>
                      </a:lnTo>
                      <a:lnTo>
                        <a:pt x="18" y="16"/>
                      </a:lnTo>
                      <a:lnTo>
                        <a:pt x="13" y="11"/>
                      </a:lnTo>
                      <a:lnTo>
                        <a:pt x="11"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95" name="Freeform 102"/>
                <p:cNvSpPr>
                  <a:spLocks/>
                </p:cNvSpPr>
                <p:nvPr/>
              </p:nvSpPr>
              <p:spPr bwMode="auto">
                <a:xfrm>
                  <a:off x="1517" y="-1167"/>
                  <a:ext cx="25" cy="41"/>
                </a:xfrm>
                <a:custGeom>
                  <a:avLst/>
                  <a:gdLst>
                    <a:gd name="T0" fmla="*/ 14 w 25"/>
                    <a:gd name="T1" fmla="*/ 0 h 41"/>
                    <a:gd name="T2" fmla="*/ 22 w 25"/>
                    <a:gd name="T3" fmla="*/ 8 h 41"/>
                    <a:gd name="T4" fmla="*/ 25 w 25"/>
                    <a:gd name="T5" fmla="*/ 19 h 41"/>
                    <a:gd name="T6" fmla="*/ 25 w 25"/>
                    <a:gd name="T7" fmla="*/ 31 h 41"/>
                    <a:gd name="T8" fmla="*/ 22 w 25"/>
                    <a:gd name="T9" fmla="*/ 36 h 41"/>
                    <a:gd name="T10" fmla="*/ 17 w 25"/>
                    <a:gd name="T11" fmla="*/ 41 h 41"/>
                    <a:gd name="T12" fmla="*/ 13 w 25"/>
                    <a:gd name="T13" fmla="*/ 36 h 41"/>
                    <a:gd name="T14" fmla="*/ 18 w 25"/>
                    <a:gd name="T15" fmla="*/ 30 h 41"/>
                    <a:gd name="T16" fmla="*/ 10 w 25"/>
                    <a:gd name="T17" fmla="*/ 28 h 41"/>
                    <a:gd name="T18" fmla="*/ 3 w 25"/>
                    <a:gd name="T19" fmla="*/ 27 h 41"/>
                    <a:gd name="T20" fmla="*/ 0 w 25"/>
                    <a:gd name="T21" fmla="*/ 23 h 41"/>
                    <a:gd name="T22" fmla="*/ 2 w 25"/>
                    <a:gd name="T23" fmla="*/ 19 h 41"/>
                    <a:gd name="T24" fmla="*/ 6 w 25"/>
                    <a:gd name="T25" fmla="*/ 19 h 41"/>
                    <a:gd name="T26" fmla="*/ 10 w 25"/>
                    <a:gd name="T27" fmla="*/ 19 h 41"/>
                    <a:gd name="T28" fmla="*/ 15 w 25"/>
                    <a:gd name="T29" fmla="*/ 21 h 41"/>
                    <a:gd name="T30" fmla="*/ 21 w 25"/>
                    <a:gd name="T31" fmla="*/ 23 h 41"/>
                    <a:gd name="T32" fmla="*/ 18 w 25"/>
                    <a:gd name="T33" fmla="*/ 16 h 41"/>
                    <a:gd name="T34" fmla="*/ 13 w 25"/>
                    <a:gd name="T35" fmla="*/ 11 h 41"/>
                    <a:gd name="T36" fmla="*/ 11 w 25"/>
                    <a:gd name="T37" fmla="*/ 7 h 41"/>
                    <a:gd name="T38" fmla="*/ 14 w 2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1">
                      <a:moveTo>
                        <a:pt x="14" y="0"/>
                      </a:moveTo>
                      <a:lnTo>
                        <a:pt x="22" y="8"/>
                      </a:lnTo>
                      <a:lnTo>
                        <a:pt x="25" y="19"/>
                      </a:lnTo>
                      <a:lnTo>
                        <a:pt x="25" y="31"/>
                      </a:lnTo>
                      <a:lnTo>
                        <a:pt x="22" y="36"/>
                      </a:lnTo>
                      <a:lnTo>
                        <a:pt x="17" y="41"/>
                      </a:lnTo>
                      <a:lnTo>
                        <a:pt x="13" y="36"/>
                      </a:lnTo>
                      <a:lnTo>
                        <a:pt x="18" y="30"/>
                      </a:lnTo>
                      <a:lnTo>
                        <a:pt x="10" y="28"/>
                      </a:lnTo>
                      <a:lnTo>
                        <a:pt x="3" y="27"/>
                      </a:lnTo>
                      <a:lnTo>
                        <a:pt x="0" y="23"/>
                      </a:lnTo>
                      <a:lnTo>
                        <a:pt x="2" y="19"/>
                      </a:lnTo>
                      <a:lnTo>
                        <a:pt x="6" y="19"/>
                      </a:lnTo>
                      <a:lnTo>
                        <a:pt x="10" y="19"/>
                      </a:lnTo>
                      <a:lnTo>
                        <a:pt x="15" y="21"/>
                      </a:lnTo>
                      <a:lnTo>
                        <a:pt x="21" y="23"/>
                      </a:lnTo>
                      <a:lnTo>
                        <a:pt x="18" y="16"/>
                      </a:lnTo>
                      <a:lnTo>
                        <a:pt x="13" y="11"/>
                      </a:lnTo>
                      <a:lnTo>
                        <a:pt x="11" y="7"/>
                      </a:lnTo>
                      <a:lnTo>
                        <a:pt x="14"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09" name="Group 103"/>
            <p:cNvGrpSpPr>
              <a:grpSpLocks/>
            </p:cNvGrpSpPr>
            <p:nvPr/>
          </p:nvGrpSpPr>
          <p:grpSpPr bwMode="auto">
            <a:xfrm>
              <a:off x="1549" y="-1042"/>
              <a:ext cx="390" cy="163"/>
              <a:chOff x="1549" y="-1042"/>
              <a:chExt cx="390" cy="163"/>
            </a:xfrm>
          </p:grpSpPr>
          <p:grpSp>
            <p:nvGrpSpPr>
              <p:cNvPr id="2682" name="Group 104"/>
              <p:cNvGrpSpPr>
                <a:grpSpLocks/>
              </p:cNvGrpSpPr>
              <p:nvPr/>
            </p:nvGrpSpPr>
            <p:grpSpPr bwMode="auto">
              <a:xfrm>
                <a:off x="1549" y="-1042"/>
                <a:ext cx="390" cy="163"/>
                <a:chOff x="1549" y="-1042"/>
                <a:chExt cx="390" cy="163"/>
              </a:xfrm>
            </p:grpSpPr>
            <p:sp>
              <p:nvSpPr>
                <p:cNvPr id="2686" name="Freeform 105"/>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87" name="Freeform 106"/>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83" name="Group 107"/>
              <p:cNvGrpSpPr>
                <a:grpSpLocks/>
              </p:cNvGrpSpPr>
              <p:nvPr/>
            </p:nvGrpSpPr>
            <p:grpSpPr bwMode="auto">
              <a:xfrm>
                <a:off x="1549" y="-1042"/>
                <a:ext cx="390" cy="163"/>
                <a:chOff x="1549" y="-1042"/>
                <a:chExt cx="390" cy="163"/>
              </a:xfrm>
            </p:grpSpPr>
            <p:sp>
              <p:nvSpPr>
                <p:cNvPr id="2684" name="Freeform 108"/>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85" name="Freeform 109"/>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10" name="Group 110"/>
            <p:cNvGrpSpPr>
              <a:grpSpLocks/>
            </p:cNvGrpSpPr>
            <p:nvPr/>
          </p:nvGrpSpPr>
          <p:grpSpPr bwMode="auto">
            <a:xfrm>
              <a:off x="1256" y="-1253"/>
              <a:ext cx="682" cy="283"/>
              <a:chOff x="1256" y="-1253"/>
              <a:chExt cx="682" cy="283"/>
            </a:xfrm>
          </p:grpSpPr>
          <p:grpSp>
            <p:nvGrpSpPr>
              <p:cNvPr id="2676" name="Group 111"/>
              <p:cNvGrpSpPr>
                <a:grpSpLocks/>
              </p:cNvGrpSpPr>
              <p:nvPr/>
            </p:nvGrpSpPr>
            <p:grpSpPr bwMode="auto">
              <a:xfrm>
                <a:off x="1256" y="-1253"/>
                <a:ext cx="682" cy="283"/>
                <a:chOff x="1256" y="-1253"/>
                <a:chExt cx="682" cy="283"/>
              </a:xfrm>
            </p:grpSpPr>
            <p:sp>
              <p:nvSpPr>
                <p:cNvPr id="2680" name="Freeform 112"/>
                <p:cNvSpPr>
                  <a:spLocks/>
                </p:cNvSpPr>
                <p:nvPr/>
              </p:nvSpPr>
              <p:spPr bwMode="auto">
                <a:xfrm>
                  <a:off x="1256" y="-1253"/>
                  <a:ext cx="682" cy="283"/>
                </a:xfrm>
                <a:custGeom>
                  <a:avLst/>
                  <a:gdLst>
                    <a:gd name="T0" fmla="*/ 0 w 682"/>
                    <a:gd name="T1" fmla="*/ 19 h 283"/>
                    <a:gd name="T2" fmla="*/ 3 w 682"/>
                    <a:gd name="T3" fmla="*/ 4 h 283"/>
                    <a:gd name="T4" fmla="*/ 232 w 682"/>
                    <a:gd name="T5" fmla="*/ 7 h 283"/>
                    <a:gd name="T6" fmla="*/ 249 w 682"/>
                    <a:gd name="T7" fmla="*/ 2 h 283"/>
                    <a:gd name="T8" fmla="*/ 263 w 682"/>
                    <a:gd name="T9" fmla="*/ 0 h 283"/>
                    <a:gd name="T10" fmla="*/ 276 w 682"/>
                    <a:gd name="T11" fmla="*/ 0 h 283"/>
                    <a:gd name="T12" fmla="*/ 298 w 682"/>
                    <a:gd name="T13" fmla="*/ 6 h 283"/>
                    <a:gd name="T14" fmla="*/ 316 w 682"/>
                    <a:gd name="T15" fmla="*/ 15 h 283"/>
                    <a:gd name="T16" fmla="*/ 333 w 682"/>
                    <a:gd name="T17" fmla="*/ 38 h 283"/>
                    <a:gd name="T18" fmla="*/ 338 w 682"/>
                    <a:gd name="T19" fmla="*/ 57 h 283"/>
                    <a:gd name="T20" fmla="*/ 338 w 682"/>
                    <a:gd name="T21" fmla="*/ 65 h 283"/>
                    <a:gd name="T22" fmla="*/ 340 w 682"/>
                    <a:gd name="T23" fmla="*/ 82 h 283"/>
                    <a:gd name="T24" fmla="*/ 338 w 682"/>
                    <a:gd name="T25" fmla="*/ 98 h 283"/>
                    <a:gd name="T26" fmla="*/ 328 w 682"/>
                    <a:gd name="T27" fmla="*/ 124 h 283"/>
                    <a:gd name="T28" fmla="*/ 316 w 682"/>
                    <a:gd name="T29" fmla="*/ 140 h 283"/>
                    <a:gd name="T30" fmla="*/ 330 w 682"/>
                    <a:gd name="T31" fmla="*/ 136 h 283"/>
                    <a:gd name="T32" fmla="*/ 347 w 682"/>
                    <a:gd name="T33" fmla="*/ 132 h 283"/>
                    <a:gd name="T34" fmla="*/ 363 w 682"/>
                    <a:gd name="T35" fmla="*/ 122 h 283"/>
                    <a:gd name="T36" fmla="*/ 367 w 682"/>
                    <a:gd name="T37" fmla="*/ 121 h 283"/>
                    <a:gd name="T38" fmla="*/ 370 w 682"/>
                    <a:gd name="T39" fmla="*/ 112 h 283"/>
                    <a:gd name="T40" fmla="*/ 387 w 682"/>
                    <a:gd name="T41" fmla="*/ 107 h 283"/>
                    <a:gd name="T42" fmla="*/ 411 w 682"/>
                    <a:gd name="T43" fmla="*/ 106 h 283"/>
                    <a:gd name="T44" fmla="*/ 428 w 682"/>
                    <a:gd name="T45" fmla="*/ 105 h 283"/>
                    <a:gd name="T46" fmla="*/ 428 w 682"/>
                    <a:gd name="T47" fmla="*/ 84 h 283"/>
                    <a:gd name="T48" fmla="*/ 439 w 682"/>
                    <a:gd name="T49" fmla="*/ 72 h 283"/>
                    <a:gd name="T50" fmla="*/ 430 w 682"/>
                    <a:gd name="T51" fmla="*/ 72 h 283"/>
                    <a:gd name="T52" fmla="*/ 436 w 682"/>
                    <a:gd name="T53" fmla="*/ 57 h 283"/>
                    <a:gd name="T54" fmla="*/ 471 w 682"/>
                    <a:gd name="T55" fmla="*/ 57 h 283"/>
                    <a:gd name="T56" fmla="*/ 479 w 682"/>
                    <a:gd name="T57" fmla="*/ 60 h 283"/>
                    <a:gd name="T58" fmla="*/ 480 w 682"/>
                    <a:gd name="T59" fmla="*/ 84 h 283"/>
                    <a:gd name="T60" fmla="*/ 533 w 682"/>
                    <a:gd name="T61" fmla="*/ 87 h 283"/>
                    <a:gd name="T62" fmla="*/ 516 w 682"/>
                    <a:gd name="T63" fmla="*/ 98 h 283"/>
                    <a:gd name="T64" fmla="*/ 505 w 682"/>
                    <a:gd name="T65" fmla="*/ 103 h 283"/>
                    <a:gd name="T66" fmla="*/ 497 w 682"/>
                    <a:gd name="T67" fmla="*/ 113 h 283"/>
                    <a:gd name="T68" fmla="*/ 498 w 682"/>
                    <a:gd name="T69" fmla="*/ 121 h 283"/>
                    <a:gd name="T70" fmla="*/ 681 w 682"/>
                    <a:gd name="T71" fmla="*/ 121 h 283"/>
                    <a:gd name="T72" fmla="*/ 682 w 682"/>
                    <a:gd name="T73" fmla="*/ 181 h 283"/>
                    <a:gd name="T74" fmla="*/ 670 w 682"/>
                    <a:gd name="T75" fmla="*/ 181 h 283"/>
                    <a:gd name="T76" fmla="*/ 668 w 682"/>
                    <a:gd name="T77" fmla="*/ 192 h 283"/>
                    <a:gd name="T78" fmla="*/ 670 w 682"/>
                    <a:gd name="T79" fmla="*/ 196 h 283"/>
                    <a:gd name="T80" fmla="*/ 670 w 682"/>
                    <a:gd name="T81" fmla="*/ 200 h 283"/>
                    <a:gd name="T82" fmla="*/ 672 w 682"/>
                    <a:gd name="T83" fmla="*/ 207 h 283"/>
                    <a:gd name="T84" fmla="*/ 291 w 682"/>
                    <a:gd name="T85" fmla="*/ 283 h 283"/>
                    <a:gd name="T86" fmla="*/ 293 w 682"/>
                    <a:gd name="T87" fmla="*/ 22 h 283"/>
                    <a:gd name="T88" fmla="*/ 253 w 682"/>
                    <a:gd name="T89" fmla="*/ 22 h 283"/>
                    <a:gd name="T90" fmla="*/ 110 w 682"/>
                    <a:gd name="T91" fmla="*/ 19 h 283"/>
                    <a:gd name="T92" fmla="*/ 57 w 682"/>
                    <a:gd name="T93" fmla="*/ 21 h 283"/>
                    <a:gd name="T94" fmla="*/ 34 w 682"/>
                    <a:gd name="T95" fmla="*/ 19 h 283"/>
                    <a:gd name="T96" fmla="*/ 0 w 682"/>
                    <a:gd name="T97"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283">
                      <a:moveTo>
                        <a:pt x="0" y="19"/>
                      </a:moveTo>
                      <a:lnTo>
                        <a:pt x="3" y="4"/>
                      </a:lnTo>
                      <a:lnTo>
                        <a:pt x="232" y="7"/>
                      </a:lnTo>
                      <a:lnTo>
                        <a:pt x="249" y="2"/>
                      </a:lnTo>
                      <a:lnTo>
                        <a:pt x="263" y="0"/>
                      </a:lnTo>
                      <a:lnTo>
                        <a:pt x="276" y="0"/>
                      </a:lnTo>
                      <a:lnTo>
                        <a:pt x="298" y="6"/>
                      </a:lnTo>
                      <a:lnTo>
                        <a:pt x="316" y="15"/>
                      </a:lnTo>
                      <a:lnTo>
                        <a:pt x="333" y="38"/>
                      </a:lnTo>
                      <a:lnTo>
                        <a:pt x="338" y="57"/>
                      </a:lnTo>
                      <a:lnTo>
                        <a:pt x="338" y="65"/>
                      </a:lnTo>
                      <a:lnTo>
                        <a:pt x="340" y="82"/>
                      </a:lnTo>
                      <a:lnTo>
                        <a:pt x="338" y="98"/>
                      </a:lnTo>
                      <a:lnTo>
                        <a:pt x="328" y="124"/>
                      </a:lnTo>
                      <a:lnTo>
                        <a:pt x="316" y="140"/>
                      </a:lnTo>
                      <a:lnTo>
                        <a:pt x="330" y="136"/>
                      </a:lnTo>
                      <a:lnTo>
                        <a:pt x="347" y="132"/>
                      </a:lnTo>
                      <a:lnTo>
                        <a:pt x="363" y="122"/>
                      </a:lnTo>
                      <a:lnTo>
                        <a:pt x="367" y="121"/>
                      </a:lnTo>
                      <a:lnTo>
                        <a:pt x="370" y="112"/>
                      </a:lnTo>
                      <a:lnTo>
                        <a:pt x="387" y="107"/>
                      </a:lnTo>
                      <a:lnTo>
                        <a:pt x="411" y="106"/>
                      </a:lnTo>
                      <a:lnTo>
                        <a:pt x="428" y="105"/>
                      </a:lnTo>
                      <a:lnTo>
                        <a:pt x="428" y="84"/>
                      </a:lnTo>
                      <a:lnTo>
                        <a:pt x="439" y="72"/>
                      </a:lnTo>
                      <a:lnTo>
                        <a:pt x="430" y="72"/>
                      </a:lnTo>
                      <a:lnTo>
                        <a:pt x="436" y="57"/>
                      </a:lnTo>
                      <a:lnTo>
                        <a:pt x="471" y="57"/>
                      </a:lnTo>
                      <a:lnTo>
                        <a:pt x="479" y="60"/>
                      </a:lnTo>
                      <a:lnTo>
                        <a:pt x="480" y="84"/>
                      </a:lnTo>
                      <a:lnTo>
                        <a:pt x="533" y="87"/>
                      </a:lnTo>
                      <a:lnTo>
                        <a:pt x="516" y="98"/>
                      </a:lnTo>
                      <a:lnTo>
                        <a:pt x="505" y="103"/>
                      </a:lnTo>
                      <a:lnTo>
                        <a:pt x="497" y="113"/>
                      </a:lnTo>
                      <a:lnTo>
                        <a:pt x="498" y="121"/>
                      </a:lnTo>
                      <a:lnTo>
                        <a:pt x="681" y="121"/>
                      </a:lnTo>
                      <a:lnTo>
                        <a:pt x="682" y="181"/>
                      </a:lnTo>
                      <a:lnTo>
                        <a:pt x="670" y="181"/>
                      </a:lnTo>
                      <a:lnTo>
                        <a:pt x="668" y="192"/>
                      </a:lnTo>
                      <a:lnTo>
                        <a:pt x="670" y="196"/>
                      </a:lnTo>
                      <a:lnTo>
                        <a:pt x="670" y="200"/>
                      </a:lnTo>
                      <a:lnTo>
                        <a:pt x="672" y="207"/>
                      </a:lnTo>
                      <a:lnTo>
                        <a:pt x="291" y="283"/>
                      </a:lnTo>
                      <a:lnTo>
                        <a:pt x="293" y="22"/>
                      </a:lnTo>
                      <a:lnTo>
                        <a:pt x="253" y="22"/>
                      </a:lnTo>
                      <a:lnTo>
                        <a:pt x="110" y="19"/>
                      </a:lnTo>
                      <a:lnTo>
                        <a:pt x="57" y="21"/>
                      </a:lnTo>
                      <a:lnTo>
                        <a:pt x="34" y="19"/>
                      </a:lnTo>
                      <a:lnTo>
                        <a:pt x="0" y="1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81" name="Freeform 113"/>
                <p:cNvSpPr>
                  <a:spLocks/>
                </p:cNvSpPr>
                <p:nvPr/>
              </p:nvSpPr>
              <p:spPr bwMode="auto">
                <a:xfrm>
                  <a:off x="1256" y="-1253"/>
                  <a:ext cx="682" cy="283"/>
                </a:xfrm>
                <a:custGeom>
                  <a:avLst/>
                  <a:gdLst>
                    <a:gd name="T0" fmla="*/ 0 w 682"/>
                    <a:gd name="T1" fmla="*/ 19 h 283"/>
                    <a:gd name="T2" fmla="*/ 3 w 682"/>
                    <a:gd name="T3" fmla="*/ 4 h 283"/>
                    <a:gd name="T4" fmla="*/ 232 w 682"/>
                    <a:gd name="T5" fmla="*/ 7 h 283"/>
                    <a:gd name="T6" fmla="*/ 249 w 682"/>
                    <a:gd name="T7" fmla="*/ 2 h 283"/>
                    <a:gd name="T8" fmla="*/ 263 w 682"/>
                    <a:gd name="T9" fmla="*/ 0 h 283"/>
                    <a:gd name="T10" fmla="*/ 276 w 682"/>
                    <a:gd name="T11" fmla="*/ 0 h 283"/>
                    <a:gd name="T12" fmla="*/ 298 w 682"/>
                    <a:gd name="T13" fmla="*/ 6 h 283"/>
                    <a:gd name="T14" fmla="*/ 316 w 682"/>
                    <a:gd name="T15" fmla="*/ 15 h 283"/>
                    <a:gd name="T16" fmla="*/ 333 w 682"/>
                    <a:gd name="T17" fmla="*/ 38 h 283"/>
                    <a:gd name="T18" fmla="*/ 338 w 682"/>
                    <a:gd name="T19" fmla="*/ 57 h 283"/>
                    <a:gd name="T20" fmla="*/ 338 w 682"/>
                    <a:gd name="T21" fmla="*/ 65 h 283"/>
                    <a:gd name="T22" fmla="*/ 340 w 682"/>
                    <a:gd name="T23" fmla="*/ 82 h 283"/>
                    <a:gd name="T24" fmla="*/ 338 w 682"/>
                    <a:gd name="T25" fmla="*/ 98 h 283"/>
                    <a:gd name="T26" fmla="*/ 328 w 682"/>
                    <a:gd name="T27" fmla="*/ 124 h 283"/>
                    <a:gd name="T28" fmla="*/ 316 w 682"/>
                    <a:gd name="T29" fmla="*/ 140 h 283"/>
                    <a:gd name="T30" fmla="*/ 330 w 682"/>
                    <a:gd name="T31" fmla="*/ 136 h 283"/>
                    <a:gd name="T32" fmla="*/ 347 w 682"/>
                    <a:gd name="T33" fmla="*/ 132 h 283"/>
                    <a:gd name="T34" fmla="*/ 363 w 682"/>
                    <a:gd name="T35" fmla="*/ 122 h 283"/>
                    <a:gd name="T36" fmla="*/ 367 w 682"/>
                    <a:gd name="T37" fmla="*/ 121 h 283"/>
                    <a:gd name="T38" fmla="*/ 370 w 682"/>
                    <a:gd name="T39" fmla="*/ 112 h 283"/>
                    <a:gd name="T40" fmla="*/ 387 w 682"/>
                    <a:gd name="T41" fmla="*/ 107 h 283"/>
                    <a:gd name="T42" fmla="*/ 411 w 682"/>
                    <a:gd name="T43" fmla="*/ 106 h 283"/>
                    <a:gd name="T44" fmla="*/ 428 w 682"/>
                    <a:gd name="T45" fmla="*/ 105 h 283"/>
                    <a:gd name="T46" fmla="*/ 428 w 682"/>
                    <a:gd name="T47" fmla="*/ 84 h 283"/>
                    <a:gd name="T48" fmla="*/ 439 w 682"/>
                    <a:gd name="T49" fmla="*/ 72 h 283"/>
                    <a:gd name="T50" fmla="*/ 430 w 682"/>
                    <a:gd name="T51" fmla="*/ 72 h 283"/>
                    <a:gd name="T52" fmla="*/ 436 w 682"/>
                    <a:gd name="T53" fmla="*/ 57 h 283"/>
                    <a:gd name="T54" fmla="*/ 471 w 682"/>
                    <a:gd name="T55" fmla="*/ 57 h 283"/>
                    <a:gd name="T56" fmla="*/ 479 w 682"/>
                    <a:gd name="T57" fmla="*/ 60 h 283"/>
                    <a:gd name="T58" fmla="*/ 480 w 682"/>
                    <a:gd name="T59" fmla="*/ 84 h 283"/>
                    <a:gd name="T60" fmla="*/ 533 w 682"/>
                    <a:gd name="T61" fmla="*/ 87 h 283"/>
                    <a:gd name="T62" fmla="*/ 516 w 682"/>
                    <a:gd name="T63" fmla="*/ 98 h 283"/>
                    <a:gd name="T64" fmla="*/ 505 w 682"/>
                    <a:gd name="T65" fmla="*/ 103 h 283"/>
                    <a:gd name="T66" fmla="*/ 497 w 682"/>
                    <a:gd name="T67" fmla="*/ 113 h 283"/>
                    <a:gd name="T68" fmla="*/ 498 w 682"/>
                    <a:gd name="T69" fmla="*/ 121 h 283"/>
                    <a:gd name="T70" fmla="*/ 681 w 682"/>
                    <a:gd name="T71" fmla="*/ 121 h 283"/>
                    <a:gd name="T72" fmla="*/ 682 w 682"/>
                    <a:gd name="T73" fmla="*/ 181 h 283"/>
                    <a:gd name="T74" fmla="*/ 670 w 682"/>
                    <a:gd name="T75" fmla="*/ 181 h 283"/>
                    <a:gd name="T76" fmla="*/ 668 w 682"/>
                    <a:gd name="T77" fmla="*/ 192 h 283"/>
                    <a:gd name="T78" fmla="*/ 670 w 682"/>
                    <a:gd name="T79" fmla="*/ 196 h 283"/>
                    <a:gd name="T80" fmla="*/ 670 w 682"/>
                    <a:gd name="T81" fmla="*/ 200 h 283"/>
                    <a:gd name="T82" fmla="*/ 672 w 682"/>
                    <a:gd name="T83" fmla="*/ 207 h 283"/>
                    <a:gd name="T84" fmla="*/ 291 w 682"/>
                    <a:gd name="T85" fmla="*/ 283 h 283"/>
                    <a:gd name="T86" fmla="*/ 293 w 682"/>
                    <a:gd name="T87" fmla="*/ 22 h 283"/>
                    <a:gd name="T88" fmla="*/ 253 w 682"/>
                    <a:gd name="T89" fmla="*/ 22 h 283"/>
                    <a:gd name="T90" fmla="*/ 110 w 682"/>
                    <a:gd name="T91" fmla="*/ 19 h 283"/>
                    <a:gd name="T92" fmla="*/ 57 w 682"/>
                    <a:gd name="T93" fmla="*/ 21 h 283"/>
                    <a:gd name="T94" fmla="*/ 34 w 682"/>
                    <a:gd name="T95" fmla="*/ 19 h 283"/>
                    <a:gd name="T96" fmla="*/ 0 w 682"/>
                    <a:gd name="T97"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283">
                      <a:moveTo>
                        <a:pt x="0" y="19"/>
                      </a:moveTo>
                      <a:lnTo>
                        <a:pt x="3" y="4"/>
                      </a:lnTo>
                      <a:lnTo>
                        <a:pt x="232" y="7"/>
                      </a:lnTo>
                      <a:lnTo>
                        <a:pt x="249" y="2"/>
                      </a:lnTo>
                      <a:lnTo>
                        <a:pt x="263" y="0"/>
                      </a:lnTo>
                      <a:lnTo>
                        <a:pt x="276" y="0"/>
                      </a:lnTo>
                      <a:lnTo>
                        <a:pt x="298" y="6"/>
                      </a:lnTo>
                      <a:lnTo>
                        <a:pt x="316" y="15"/>
                      </a:lnTo>
                      <a:lnTo>
                        <a:pt x="333" y="38"/>
                      </a:lnTo>
                      <a:lnTo>
                        <a:pt x="338" y="57"/>
                      </a:lnTo>
                      <a:lnTo>
                        <a:pt x="338" y="65"/>
                      </a:lnTo>
                      <a:lnTo>
                        <a:pt x="340" y="82"/>
                      </a:lnTo>
                      <a:lnTo>
                        <a:pt x="338" y="98"/>
                      </a:lnTo>
                      <a:lnTo>
                        <a:pt x="328" y="124"/>
                      </a:lnTo>
                      <a:lnTo>
                        <a:pt x="316" y="140"/>
                      </a:lnTo>
                      <a:lnTo>
                        <a:pt x="330" y="136"/>
                      </a:lnTo>
                      <a:lnTo>
                        <a:pt x="347" y="132"/>
                      </a:lnTo>
                      <a:lnTo>
                        <a:pt x="363" y="122"/>
                      </a:lnTo>
                      <a:lnTo>
                        <a:pt x="367" y="121"/>
                      </a:lnTo>
                      <a:lnTo>
                        <a:pt x="370" y="112"/>
                      </a:lnTo>
                      <a:lnTo>
                        <a:pt x="387" y="107"/>
                      </a:lnTo>
                      <a:lnTo>
                        <a:pt x="411" y="106"/>
                      </a:lnTo>
                      <a:lnTo>
                        <a:pt x="428" y="105"/>
                      </a:lnTo>
                      <a:lnTo>
                        <a:pt x="428" y="84"/>
                      </a:lnTo>
                      <a:lnTo>
                        <a:pt x="439" y="72"/>
                      </a:lnTo>
                      <a:lnTo>
                        <a:pt x="430" y="72"/>
                      </a:lnTo>
                      <a:lnTo>
                        <a:pt x="436" y="57"/>
                      </a:lnTo>
                      <a:lnTo>
                        <a:pt x="471" y="57"/>
                      </a:lnTo>
                      <a:lnTo>
                        <a:pt x="479" y="60"/>
                      </a:lnTo>
                      <a:lnTo>
                        <a:pt x="480" y="84"/>
                      </a:lnTo>
                      <a:lnTo>
                        <a:pt x="533" y="87"/>
                      </a:lnTo>
                      <a:lnTo>
                        <a:pt x="516" y="98"/>
                      </a:lnTo>
                      <a:lnTo>
                        <a:pt x="505" y="103"/>
                      </a:lnTo>
                      <a:lnTo>
                        <a:pt x="497" y="113"/>
                      </a:lnTo>
                      <a:lnTo>
                        <a:pt x="498" y="121"/>
                      </a:lnTo>
                      <a:lnTo>
                        <a:pt x="681" y="121"/>
                      </a:lnTo>
                      <a:lnTo>
                        <a:pt x="682" y="181"/>
                      </a:lnTo>
                      <a:lnTo>
                        <a:pt x="670" y="181"/>
                      </a:lnTo>
                      <a:lnTo>
                        <a:pt x="668" y="192"/>
                      </a:lnTo>
                      <a:lnTo>
                        <a:pt x="670" y="196"/>
                      </a:lnTo>
                      <a:lnTo>
                        <a:pt x="670" y="200"/>
                      </a:lnTo>
                      <a:lnTo>
                        <a:pt x="672" y="207"/>
                      </a:lnTo>
                      <a:lnTo>
                        <a:pt x="291" y="283"/>
                      </a:lnTo>
                      <a:lnTo>
                        <a:pt x="293" y="22"/>
                      </a:lnTo>
                      <a:lnTo>
                        <a:pt x="253" y="22"/>
                      </a:lnTo>
                      <a:lnTo>
                        <a:pt x="110" y="19"/>
                      </a:lnTo>
                      <a:lnTo>
                        <a:pt x="57" y="21"/>
                      </a:lnTo>
                      <a:lnTo>
                        <a:pt x="34" y="19"/>
                      </a:lnTo>
                      <a:lnTo>
                        <a:pt x="0" y="19"/>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77" name="Group 114"/>
              <p:cNvGrpSpPr>
                <a:grpSpLocks/>
              </p:cNvGrpSpPr>
              <p:nvPr/>
            </p:nvGrpSpPr>
            <p:grpSpPr bwMode="auto">
              <a:xfrm>
                <a:off x="1830" y="-1190"/>
                <a:ext cx="92" cy="59"/>
                <a:chOff x="1830" y="-1190"/>
                <a:chExt cx="92" cy="59"/>
              </a:xfrm>
            </p:grpSpPr>
            <p:sp>
              <p:nvSpPr>
                <p:cNvPr id="2678" name="Freeform 115"/>
                <p:cNvSpPr>
                  <a:spLocks/>
                </p:cNvSpPr>
                <p:nvPr/>
              </p:nvSpPr>
              <p:spPr bwMode="auto">
                <a:xfrm>
                  <a:off x="1830" y="-1190"/>
                  <a:ext cx="92" cy="59"/>
                </a:xfrm>
                <a:custGeom>
                  <a:avLst/>
                  <a:gdLst>
                    <a:gd name="T0" fmla="*/ 85 w 92"/>
                    <a:gd name="T1" fmla="*/ 58 h 59"/>
                    <a:gd name="T2" fmla="*/ 86 w 92"/>
                    <a:gd name="T3" fmla="*/ 38 h 59"/>
                    <a:gd name="T4" fmla="*/ 82 w 92"/>
                    <a:gd name="T5" fmla="*/ 32 h 59"/>
                    <a:gd name="T6" fmla="*/ 89 w 92"/>
                    <a:gd name="T7" fmla="*/ 20 h 59"/>
                    <a:gd name="T8" fmla="*/ 92 w 92"/>
                    <a:gd name="T9" fmla="*/ 9 h 59"/>
                    <a:gd name="T10" fmla="*/ 92 w 92"/>
                    <a:gd name="T11" fmla="*/ 1 h 59"/>
                    <a:gd name="T12" fmla="*/ 15 w 92"/>
                    <a:gd name="T13" fmla="*/ 0 h 59"/>
                    <a:gd name="T14" fmla="*/ 5 w 92"/>
                    <a:gd name="T15" fmla="*/ 2 h 59"/>
                    <a:gd name="T16" fmla="*/ 0 w 92"/>
                    <a:gd name="T17" fmla="*/ 8 h 59"/>
                    <a:gd name="T18" fmla="*/ 1 w 92"/>
                    <a:gd name="T19" fmla="*/ 15 h 59"/>
                    <a:gd name="T20" fmla="*/ 11 w 92"/>
                    <a:gd name="T21" fmla="*/ 21 h 59"/>
                    <a:gd name="T22" fmla="*/ 19 w 92"/>
                    <a:gd name="T23" fmla="*/ 23 h 59"/>
                    <a:gd name="T24" fmla="*/ 15 w 92"/>
                    <a:gd name="T25" fmla="*/ 38 h 59"/>
                    <a:gd name="T26" fmla="*/ 13 w 92"/>
                    <a:gd name="T27" fmla="*/ 47 h 59"/>
                    <a:gd name="T28" fmla="*/ 13 w 92"/>
                    <a:gd name="T29" fmla="*/ 53 h 59"/>
                    <a:gd name="T30" fmla="*/ 15 w 92"/>
                    <a:gd name="T31" fmla="*/ 59 h 59"/>
                    <a:gd name="T32" fmla="*/ 85 w 92"/>
                    <a:gd name="T33"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59">
                      <a:moveTo>
                        <a:pt x="85" y="58"/>
                      </a:moveTo>
                      <a:lnTo>
                        <a:pt x="86" y="38"/>
                      </a:lnTo>
                      <a:lnTo>
                        <a:pt x="82" y="32"/>
                      </a:lnTo>
                      <a:lnTo>
                        <a:pt x="89" y="20"/>
                      </a:lnTo>
                      <a:lnTo>
                        <a:pt x="92" y="9"/>
                      </a:lnTo>
                      <a:lnTo>
                        <a:pt x="92" y="1"/>
                      </a:lnTo>
                      <a:lnTo>
                        <a:pt x="15" y="0"/>
                      </a:lnTo>
                      <a:lnTo>
                        <a:pt x="5" y="2"/>
                      </a:lnTo>
                      <a:lnTo>
                        <a:pt x="0" y="8"/>
                      </a:lnTo>
                      <a:lnTo>
                        <a:pt x="1" y="15"/>
                      </a:lnTo>
                      <a:lnTo>
                        <a:pt x="11" y="21"/>
                      </a:lnTo>
                      <a:lnTo>
                        <a:pt x="19" y="23"/>
                      </a:lnTo>
                      <a:lnTo>
                        <a:pt x="15" y="38"/>
                      </a:lnTo>
                      <a:lnTo>
                        <a:pt x="13" y="47"/>
                      </a:lnTo>
                      <a:lnTo>
                        <a:pt x="13" y="53"/>
                      </a:lnTo>
                      <a:lnTo>
                        <a:pt x="15" y="59"/>
                      </a:lnTo>
                      <a:lnTo>
                        <a:pt x="85" y="5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79" name="Freeform 116"/>
                <p:cNvSpPr>
                  <a:spLocks/>
                </p:cNvSpPr>
                <p:nvPr/>
              </p:nvSpPr>
              <p:spPr bwMode="auto">
                <a:xfrm>
                  <a:off x="1830" y="-1190"/>
                  <a:ext cx="92" cy="59"/>
                </a:xfrm>
                <a:custGeom>
                  <a:avLst/>
                  <a:gdLst>
                    <a:gd name="T0" fmla="*/ 85 w 92"/>
                    <a:gd name="T1" fmla="*/ 58 h 59"/>
                    <a:gd name="T2" fmla="*/ 86 w 92"/>
                    <a:gd name="T3" fmla="*/ 38 h 59"/>
                    <a:gd name="T4" fmla="*/ 82 w 92"/>
                    <a:gd name="T5" fmla="*/ 32 h 59"/>
                    <a:gd name="T6" fmla="*/ 89 w 92"/>
                    <a:gd name="T7" fmla="*/ 20 h 59"/>
                    <a:gd name="T8" fmla="*/ 92 w 92"/>
                    <a:gd name="T9" fmla="*/ 9 h 59"/>
                    <a:gd name="T10" fmla="*/ 92 w 92"/>
                    <a:gd name="T11" fmla="*/ 1 h 59"/>
                    <a:gd name="T12" fmla="*/ 15 w 92"/>
                    <a:gd name="T13" fmla="*/ 0 h 59"/>
                    <a:gd name="T14" fmla="*/ 5 w 92"/>
                    <a:gd name="T15" fmla="*/ 2 h 59"/>
                    <a:gd name="T16" fmla="*/ 0 w 92"/>
                    <a:gd name="T17" fmla="*/ 8 h 59"/>
                    <a:gd name="T18" fmla="*/ 1 w 92"/>
                    <a:gd name="T19" fmla="*/ 15 h 59"/>
                    <a:gd name="T20" fmla="*/ 11 w 92"/>
                    <a:gd name="T21" fmla="*/ 21 h 59"/>
                    <a:gd name="T22" fmla="*/ 19 w 92"/>
                    <a:gd name="T23" fmla="*/ 23 h 59"/>
                    <a:gd name="T24" fmla="*/ 15 w 92"/>
                    <a:gd name="T25" fmla="*/ 38 h 59"/>
                    <a:gd name="T26" fmla="*/ 13 w 92"/>
                    <a:gd name="T27" fmla="*/ 47 h 59"/>
                    <a:gd name="T28" fmla="*/ 13 w 92"/>
                    <a:gd name="T29" fmla="*/ 53 h 59"/>
                    <a:gd name="T30" fmla="*/ 15 w 92"/>
                    <a:gd name="T31" fmla="*/ 59 h 59"/>
                    <a:gd name="T32" fmla="*/ 85 w 92"/>
                    <a:gd name="T33"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59">
                      <a:moveTo>
                        <a:pt x="85" y="58"/>
                      </a:moveTo>
                      <a:lnTo>
                        <a:pt x="86" y="38"/>
                      </a:lnTo>
                      <a:lnTo>
                        <a:pt x="82" y="32"/>
                      </a:lnTo>
                      <a:lnTo>
                        <a:pt x="89" y="20"/>
                      </a:lnTo>
                      <a:lnTo>
                        <a:pt x="92" y="9"/>
                      </a:lnTo>
                      <a:lnTo>
                        <a:pt x="92" y="1"/>
                      </a:lnTo>
                      <a:lnTo>
                        <a:pt x="15" y="0"/>
                      </a:lnTo>
                      <a:lnTo>
                        <a:pt x="5" y="2"/>
                      </a:lnTo>
                      <a:lnTo>
                        <a:pt x="0" y="8"/>
                      </a:lnTo>
                      <a:lnTo>
                        <a:pt x="1" y="15"/>
                      </a:lnTo>
                      <a:lnTo>
                        <a:pt x="11" y="21"/>
                      </a:lnTo>
                      <a:lnTo>
                        <a:pt x="19" y="23"/>
                      </a:lnTo>
                      <a:lnTo>
                        <a:pt x="15" y="38"/>
                      </a:lnTo>
                      <a:lnTo>
                        <a:pt x="13" y="47"/>
                      </a:lnTo>
                      <a:lnTo>
                        <a:pt x="13" y="53"/>
                      </a:lnTo>
                      <a:lnTo>
                        <a:pt x="15" y="59"/>
                      </a:lnTo>
                      <a:lnTo>
                        <a:pt x="85" y="5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11" name="Group 117"/>
            <p:cNvGrpSpPr>
              <a:grpSpLocks/>
            </p:cNvGrpSpPr>
            <p:nvPr/>
          </p:nvGrpSpPr>
          <p:grpSpPr bwMode="auto">
            <a:xfrm>
              <a:off x="1726" y="-1102"/>
              <a:ext cx="55" cy="80"/>
              <a:chOff x="1726" y="-1102"/>
              <a:chExt cx="55" cy="80"/>
            </a:xfrm>
          </p:grpSpPr>
          <p:sp>
            <p:nvSpPr>
              <p:cNvPr id="2674" name="Freeform 118"/>
              <p:cNvSpPr>
                <a:spLocks/>
              </p:cNvSpPr>
              <p:nvPr/>
            </p:nvSpPr>
            <p:spPr bwMode="auto">
              <a:xfrm>
                <a:off x="1726" y="-1102"/>
                <a:ext cx="55" cy="80"/>
              </a:xfrm>
              <a:custGeom>
                <a:avLst/>
                <a:gdLst>
                  <a:gd name="T0" fmla="*/ 0 w 55"/>
                  <a:gd name="T1" fmla="*/ 4 h 80"/>
                  <a:gd name="T2" fmla="*/ 29 w 55"/>
                  <a:gd name="T3" fmla="*/ 0 h 80"/>
                  <a:gd name="T4" fmla="*/ 29 w 55"/>
                  <a:gd name="T5" fmla="*/ 11 h 80"/>
                  <a:gd name="T6" fmla="*/ 33 w 55"/>
                  <a:gd name="T7" fmla="*/ 33 h 80"/>
                  <a:gd name="T8" fmla="*/ 40 w 55"/>
                  <a:gd name="T9" fmla="*/ 47 h 80"/>
                  <a:gd name="T10" fmla="*/ 48 w 55"/>
                  <a:gd name="T11" fmla="*/ 58 h 80"/>
                  <a:gd name="T12" fmla="*/ 55 w 55"/>
                  <a:gd name="T13" fmla="*/ 69 h 80"/>
                  <a:gd name="T14" fmla="*/ 0 w 55"/>
                  <a:gd name="T15" fmla="*/ 80 h 80"/>
                  <a:gd name="T16" fmla="*/ 0 w 55"/>
                  <a:gd name="T1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0">
                    <a:moveTo>
                      <a:pt x="0" y="4"/>
                    </a:moveTo>
                    <a:lnTo>
                      <a:pt x="29" y="0"/>
                    </a:lnTo>
                    <a:lnTo>
                      <a:pt x="29" y="11"/>
                    </a:lnTo>
                    <a:lnTo>
                      <a:pt x="33" y="33"/>
                    </a:lnTo>
                    <a:lnTo>
                      <a:pt x="40" y="47"/>
                    </a:lnTo>
                    <a:lnTo>
                      <a:pt x="48" y="58"/>
                    </a:lnTo>
                    <a:lnTo>
                      <a:pt x="55" y="69"/>
                    </a:lnTo>
                    <a:lnTo>
                      <a:pt x="0" y="8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75" name="Freeform 119"/>
              <p:cNvSpPr>
                <a:spLocks/>
              </p:cNvSpPr>
              <p:nvPr/>
            </p:nvSpPr>
            <p:spPr bwMode="auto">
              <a:xfrm>
                <a:off x="1726" y="-1102"/>
                <a:ext cx="55" cy="80"/>
              </a:xfrm>
              <a:custGeom>
                <a:avLst/>
                <a:gdLst>
                  <a:gd name="T0" fmla="*/ 0 w 55"/>
                  <a:gd name="T1" fmla="*/ 4 h 80"/>
                  <a:gd name="T2" fmla="*/ 29 w 55"/>
                  <a:gd name="T3" fmla="*/ 0 h 80"/>
                  <a:gd name="T4" fmla="*/ 29 w 55"/>
                  <a:gd name="T5" fmla="*/ 11 h 80"/>
                  <a:gd name="T6" fmla="*/ 33 w 55"/>
                  <a:gd name="T7" fmla="*/ 33 h 80"/>
                  <a:gd name="T8" fmla="*/ 40 w 55"/>
                  <a:gd name="T9" fmla="*/ 47 h 80"/>
                  <a:gd name="T10" fmla="*/ 48 w 55"/>
                  <a:gd name="T11" fmla="*/ 58 h 80"/>
                  <a:gd name="T12" fmla="*/ 55 w 55"/>
                  <a:gd name="T13" fmla="*/ 69 h 80"/>
                  <a:gd name="T14" fmla="*/ 0 w 55"/>
                  <a:gd name="T15" fmla="*/ 80 h 80"/>
                  <a:gd name="T16" fmla="*/ 0 w 55"/>
                  <a:gd name="T1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0">
                    <a:moveTo>
                      <a:pt x="0" y="4"/>
                    </a:moveTo>
                    <a:lnTo>
                      <a:pt x="29" y="0"/>
                    </a:lnTo>
                    <a:lnTo>
                      <a:pt x="29" y="11"/>
                    </a:lnTo>
                    <a:lnTo>
                      <a:pt x="33" y="33"/>
                    </a:lnTo>
                    <a:lnTo>
                      <a:pt x="40" y="47"/>
                    </a:lnTo>
                    <a:lnTo>
                      <a:pt x="48" y="58"/>
                    </a:lnTo>
                    <a:lnTo>
                      <a:pt x="55" y="69"/>
                    </a:lnTo>
                    <a:lnTo>
                      <a:pt x="0" y="80"/>
                    </a:lnTo>
                    <a:lnTo>
                      <a:pt x="0" y="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2" name="Group 120"/>
            <p:cNvGrpSpPr>
              <a:grpSpLocks/>
            </p:cNvGrpSpPr>
            <p:nvPr/>
          </p:nvGrpSpPr>
          <p:grpSpPr bwMode="auto">
            <a:xfrm>
              <a:off x="1732" y="-1163"/>
              <a:ext cx="19" cy="27"/>
              <a:chOff x="1732" y="-1163"/>
              <a:chExt cx="19" cy="27"/>
            </a:xfrm>
          </p:grpSpPr>
          <p:sp>
            <p:nvSpPr>
              <p:cNvPr id="2672" name="Freeform 121"/>
              <p:cNvSpPr>
                <a:spLocks/>
              </p:cNvSpPr>
              <p:nvPr/>
            </p:nvSpPr>
            <p:spPr bwMode="auto">
              <a:xfrm>
                <a:off x="1732" y="-1163"/>
                <a:ext cx="19" cy="27"/>
              </a:xfrm>
              <a:custGeom>
                <a:avLst/>
                <a:gdLst>
                  <a:gd name="T0" fmla="*/ 2 w 19"/>
                  <a:gd name="T1" fmla="*/ 3 h 27"/>
                  <a:gd name="T2" fmla="*/ 19 w 19"/>
                  <a:gd name="T3" fmla="*/ 0 h 27"/>
                  <a:gd name="T4" fmla="*/ 0 w 19"/>
                  <a:gd name="T5" fmla="*/ 27 h 27"/>
                  <a:gd name="T6" fmla="*/ 2 w 19"/>
                  <a:gd name="T7" fmla="*/ 3 h 27"/>
                </a:gdLst>
                <a:ahLst/>
                <a:cxnLst>
                  <a:cxn ang="0">
                    <a:pos x="T0" y="T1"/>
                  </a:cxn>
                  <a:cxn ang="0">
                    <a:pos x="T2" y="T3"/>
                  </a:cxn>
                  <a:cxn ang="0">
                    <a:pos x="T4" y="T5"/>
                  </a:cxn>
                  <a:cxn ang="0">
                    <a:pos x="T6" y="T7"/>
                  </a:cxn>
                </a:cxnLst>
                <a:rect l="0" t="0" r="r" b="b"/>
                <a:pathLst>
                  <a:path w="19" h="27">
                    <a:moveTo>
                      <a:pt x="2" y="3"/>
                    </a:moveTo>
                    <a:lnTo>
                      <a:pt x="19" y="0"/>
                    </a:lnTo>
                    <a:lnTo>
                      <a:pt x="0" y="27"/>
                    </a:lnTo>
                    <a:lnTo>
                      <a:pt x="2"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73" name="Freeform 122"/>
              <p:cNvSpPr>
                <a:spLocks/>
              </p:cNvSpPr>
              <p:nvPr/>
            </p:nvSpPr>
            <p:spPr bwMode="auto">
              <a:xfrm>
                <a:off x="1732" y="-1163"/>
                <a:ext cx="19" cy="27"/>
              </a:xfrm>
              <a:custGeom>
                <a:avLst/>
                <a:gdLst>
                  <a:gd name="T0" fmla="*/ 2 w 19"/>
                  <a:gd name="T1" fmla="*/ 3 h 27"/>
                  <a:gd name="T2" fmla="*/ 19 w 19"/>
                  <a:gd name="T3" fmla="*/ 0 h 27"/>
                  <a:gd name="T4" fmla="*/ 0 w 19"/>
                  <a:gd name="T5" fmla="*/ 27 h 27"/>
                  <a:gd name="T6" fmla="*/ 2 w 19"/>
                  <a:gd name="T7" fmla="*/ 3 h 27"/>
                </a:gdLst>
                <a:ahLst/>
                <a:cxnLst>
                  <a:cxn ang="0">
                    <a:pos x="T0" y="T1"/>
                  </a:cxn>
                  <a:cxn ang="0">
                    <a:pos x="T2" y="T3"/>
                  </a:cxn>
                  <a:cxn ang="0">
                    <a:pos x="T4" y="T5"/>
                  </a:cxn>
                  <a:cxn ang="0">
                    <a:pos x="T6" y="T7"/>
                  </a:cxn>
                </a:cxnLst>
                <a:rect l="0" t="0" r="r" b="b"/>
                <a:pathLst>
                  <a:path w="19" h="27">
                    <a:moveTo>
                      <a:pt x="2" y="3"/>
                    </a:moveTo>
                    <a:lnTo>
                      <a:pt x="19" y="0"/>
                    </a:lnTo>
                    <a:lnTo>
                      <a:pt x="0" y="27"/>
                    </a:lnTo>
                    <a:lnTo>
                      <a:pt x="2" y="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3" name="Group 123"/>
            <p:cNvGrpSpPr>
              <a:grpSpLocks/>
            </p:cNvGrpSpPr>
            <p:nvPr/>
          </p:nvGrpSpPr>
          <p:grpSpPr bwMode="auto">
            <a:xfrm>
              <a:off x="1374" y="-1126"/>
              <a:ext cx="138" cy="24"/>
              <a:chOff x="1374" y="-1126"/>
              <a:chExt cx="138" cy="24"/>
            </a:xfrm>
          </p:grpSpPr>
          <p:sp>
            <p:nvSpPr>
              <p:cNvPr id="2670" name="Freeform 124"/>
              <p:cNvSpPr>
                <a:spLocks/>
              </p:cNvSpPr>
              <p:nvPr/>
            </p:nvSpPr>
            <p:spPr bwMode="auto">
              <a:xfrm>
                <a:off x="1374" y="-1126"/>
                <a:ext cx="138" cy="24"/>
              </a:xfrm>
              <a:custGeom>
                <a:avLst/>
                <a:gdLst>
                  <a:gd name="T0" fmla="*/ 0 w 138"/>
                  <a:gd name="T1" fmla="*/ 16 h 24"/>
                  <a:gd name="T2" fmla="*/ 137 w 138"/>
                  <a:gd name="T3" fmla="*/ 0 h 24"/>
                  <a:gd name="T4" fmla="*/ 138 w 138"/>
                  <a:gd name="T5" fmla="*/ 5 h 24"/>
                  <a:gd name="T6" fmla="*/ 0 w 138"/>
                  <a:gd name="T7" fmla="*/ 24 h 24"/>
                  <a:gd name="T8" fmla="*/ 0 w 138"/>
                  <a:gd name="T9" fmla="*/ 16 h 24"/>
                </a:gdLst>
                <a:ahLst/>
                <a:cxnLst>
                  <a:cxn ang="0">
                    <a:pos x="T0" y="T1"/>
                  </a:cxn>
                  <a:cxn ang="0">
                    <a:pos x="T2" y="T3"/>
                  </a:cxn>
                  <a:cxn ang="0">
                    <a:pos x="T4" y="T5"/>
                  </a:cxn>
                  <a:cxn ang="0">
                    <a:pos x="T6" y="T7"/>
                  </a:cxn>
                  <a:cxn ang="0">
                    <a:pos x="T8" y="T9"/>
                  </a:cxn>
                </a:cxnLst>
                <a:rect l="0" t="0" r="r" b="b"/>
                <a:pathLst>
                  <a:path w="138" h="24">
                    <a:moveTo>
                      <a:pt x="0" y="16"/>
                    </a:moveTo>
                    <a:lnTo>
                      <a:pt x="137" y="0"/>
                    </a:lnTo>
                    <a:lnTo>
                      <a:pt x="138" y="5"/>
                    </a:lnTo>
                    <a:lnTo>
                      <a:pt x="0" y="24"/>
                    </a:lnTo>
                    <a:lnTo>
                      <a:pt x="0" y="16"/>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71" name="Freeform 125"/>
              <p:cNvSpPr>
                <a:spLocks/>
              </p:cNvSpPr>
              <p:nvPr/>
            </p:nvSpPr>
            <p:spPr bwMode="auto">
              <a:xfrm>
                <a:off x="1374" y="-1126"/>
                <a:ext cx="138" cy="24"/>
              </a:xfrm>
              <a:custGeom>
                <a:avLst/>
                <a:gdLst>
                  <a:gd name="T0" fmla="*/ 0 w 138"/>
                  <a:gd name="T1" fmla="*/ 16 h 24"/>
                  <a:gd name="T2" fmla="*/ 137 w 138"/>
                  <a:gd name="T3" fmla="*/ 0 h 24"/>
                  <a:gd name="T4" fmla="*/ 138 w 138"/>
                  <a:gd name="T5" fmla="*/ 5 h 24"/>
                  <a:gd name="T6" fmla="*/ 0 w 138"/>
                  <a:gd name="T7" fmla="*/ 24 h 24"/>
                  <a:gd name="T8" fmla="*/ 0 w 138"/>
                  <a:gd name="T9" fmla="*/ 16 h 24"/>
                </a:gdLst>
                <a:ahLst/>
                <a:cxnLst>
                  <a:cxn ang="0">
                    <a:pos x="T0" y="T1"/>
                  </a:cxn>
                  <a:cxn ang="0">
                    <a:pos x="T2" y="T3"/>
                  </a:cxn>
                  <a:cxn ang="0">
                    <a:pos x="T4" y="T5"/>
                  </a:cxn>
                  <a:cxn ang="0">
                    <a:pos x="T6" y="T7"/>
                  </a:cxn>
                  <a:cxn ang="0">
                    <a:pos x="T8" y="T9"/>
                  </a:cxn>
                </a:cxnLst>
                <a:rect l="0" t="0" r="r" b="b"/>
                <a:pathLst>
                  <a:path w="138" h="24">
                    <a:moveTo>
                      <a:pt x="0" y="16"/>
                    </a:moveTo>
                    <a:lnTo>
                      <a:pt x="137" y="0"/>
                    </a:lnTo>
                    <a:lnTo>
                      <a:pt x="138" y="5"/>
                    </a:lnTo>
                    <a:lnTo>
                      <a:pt x="0" y="24"/>
                    </a:lnTo>
                    <a:lnTo>
                      <a:pt x="0" y="1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4" name="Group 126"/>
            <p:cNvGrpSpPr>
              <a:grpSpLocks/>
            </p:cNvGrpSpPr>
            <p:nvPr/>
          </p:nvGrpSpPr>
          <p:grpSpPr bwMode="auto">
            <a:xfrm>
              <a:off x="1561" y="-1113"/>
              <a:ext cx="108" cy="18"/>
              <a:chOff x="1561" y="-1113"/>
              <a:chExt cx="108" cy="18"/>
            </a:xfrm>
          </p:grpSpPr>
          <p:sp>
            <p:nvSpPr>
              <p:cNvPr id="2668" name="Freeform 127"/>
              <p:cNvSpPr>
                <a:spLocks/>
              </p:cNvSpPr>
              <p:nvPr/>
            </p:nvSpPr>
            <p:spPr bwMode="auto">
              <a:xfrm>
                <a:off x="1561" y="-1113"/>
                <a:ext cx="108" cy="18"/>
              </a:xfrm>
              <a:custGeom>
                <a:avLst/>
                <a:gdLst>
                  <a:gd name="T0" fmla="*/ 0 w 108"/>
                  <a:gd name="T1" fmla="*/ 10 h 18"/>
                  <a:gd name="T2" fmla="*/ 106 w 108"/>
                  <a:gd name="T3" fmla="*/ 0 h 18"/>
                  <a:gd name="T4" fmla="*/ 108 w 108"/>
                  <a:gd name="T5" fmla="*/ 7 h 18"/>
                  <a:gd name="T6" fmla="*/ 2 w 108"/>
                  <a:gd name="T7" fmla="*/ 18 h 18"/>
                  <a:gd name="T8" fmla="*/ 0 w 108"/>
                  <a:gd name="T9" fmla="*/ 10 h 18"/>
                </a:gdLst>
                <a:ahLst/>
                <a:cxnLst>
                  <a:cxn ang="0">
                    <a:pos x="T0" y="T1"/>
                  </a:cxn>
                  <a:cxn ang="0">
                    <a:pos x="T2" y="T3"/>
                  </a:cxn>
                  <a:cxn ang="0">
                    <a:pos x="T4" y="T5"/>
                  </a:cxn>
                  <a:cxn ang="0">
                    <a:pos x="T6" y="T7"/>
                  </a:cxn>
                  <a:cxn ang="0">
                    <a:pos x="T8" y="T9"/>
                  </a:cxn>
                </a:cxnLst>
                <a:rect l="0" t="0" r="r" b="b"/>
                <a:pathLst>
                  <a:path w="108" h="18">
                    <a:moveTo>
                      <a:pt x="0" y="10"/>
                    </a:moveTo>
                    <a:lnTo>
                      <a:pt x="106" y="0"/>
                    </a:lnTo>
                    <a:lnTo>
                      <a:pt x="108" y="7"/>
                    </a:lnTo>
                    <a:lnTo>
                      <a:pt x="2" y="18"/>
                    </a:lnTo>
                    <a:lnTo>
                      <a:pt x="0" y="1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69" name="Freeform 128"/>
              <p:cNvSpPr>
                <a:spLocks/>
              </p:cNvSpPr>
              <p:nvPr/>
            </p:nvSpPr>
            <p:spPr bwMode="auto">
              <a:xfrm>
                <a:off x="1561" y="-1113"/>
                <a:ext cx="108" cy="18"/>
              </a:xfrm>
              <a:custGeom>
                <a:avLst/>
                <a:gdLst>
                  <a:gd name="T0" fmla="*/ 0 w 108"/>
                  <a:gd name="T1" fmla="*/ 10 h 18"/>
                  <a:gd name="T2" fmla="*/ 106 w 108"/>
                  <a:gd name="T3" fmla="*/ 0 h 18"/>
                  <a:gd name="T4" fmla="*/ 108 w 108"/>
                  <a:gd name="T5" fmla="*/ 7 h 18"/>
                  <a:gd name="T6" fmla="*/ 2 w 108"/>
                  <a:gd name="T7" fmla="*/ 18 h 18"/>
                  <a:gd name="T8" fmla="*/ 0 w 108"/>
                  <a:gd name="T9" fmla="*/ 10 h 18"/>
                </a:gdLst>
                <a:ahLst/>
                <a:cxnLst>
                  <a:cxn ang="0">
                    <a:pos x="T0" y="T1"/>
                  </a:cxn>
                  <a:cxn ang="0">
                    <a:pos x="T2" y="T3"/>
                  </a:cxn>
                  <a:cxn ang="0">
                    <a:pos x="T4" y="T5"/>
                  </a:cxn>
                  <a:cxn ang="0">
                    <a:pos x="T6" y="T7"/>
                  </a:cxn>
                  <a:cxn ang="0">
                    <a:pos x="T8" y="T9"/>
                  </a:cxn>
                </a:cxnLst>
                <a:rect l="0" t="0" r="r" b="b"/>
                <a:pathLst>
                  <a:path w="108" h="18">
                    <a:moveTo>
                      <a:pt x="0" y="10"/>
                    </a:moveTo>
                    <a:lnTo>
                      <a:pt x="106" y="0"/>
                    </a:lnTo>
                    <a:lnTo>
                      <a:pt x="108" y="7"/>
                    </a:lnTo>
                    <a:lnTo>
                      <a:pt x="2" y="18"/>
                    </a:lnTo>
                    <a:lnTo>
                      <a:pt x="0"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5" name="Group 129"/>
            <p:cNvGrpSpPr>
              <a:grpSpLocks/>
            </p:cNvGrpSpPr>
            <p:nvPr/>
          </p:nvGrpSpPr>
          <p:grpSpPr bwMode="auto">
            <a:xfrm>
              <a:off x="1747" y="-1042"/>
              <a:ext cx="2" cy="1"/>
              <a:chOff x="1747" y="-1042"/>
              <a:chExt cx="2" cy="1"/>
            </a:xfrm>
          </p:grpSpPr>
          <p:sp>
            <p:nvSpPr>
              <p:cNvPr id="2666" name="Oval 130"/>
              <p:cNvSpPr>
                <a:spLocks noChangeArrowheads="1"/>
              </p:cNvSpPr>
              <p:nvPr/>
            </p:nvSpPr>
            <p:spPr bwMode="auto">
              <a:xfrm>
                <a:off x="1747" y="-1042"/>
                <a:ext cx="2" cy="1"/>
              </a:xfrm>
              <a:prstGeom prst="ellipse">
                <a:avLst/>
              </a:prstGeom>
              <a:solidFill>
                <a:srgbClr val="919191"/>
              </a:solidFill>
              <a:ln w="0">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667" name="Oval 131"/>
              <p:cNvSpPr>
                <a:spLocks noChangeArrowheads="1"/>
              </p:cNvSpPr>
              <p:nvPr/>
            </p:nvSpPr>
            <p:spPr bwMode="auto">
              <a:xfrm>
                <a:off x="1747" y="-1042"/>
                <a:ext cx="2" cy="1"/>
              </a:xfrm>
              <a:prstGeom prst="ellipse">
                <a:avLst/>
              </a:prstGeom>
              <a:noFill/>
              <a:ln w="698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6" name="Group 132"/>
            <p:cNvGrpSpPr>
              <a:grpSpLocks/>
            </p:cNvGrpSpPr>
            <p:nvPr/>
          </p:nvGrpSpPr>
          <p:grpSpPr bwMode="auto">
            <a:xfrm>
              <a:off x="1750" y="-1131"/>
              <a:ext cx="185" cy="3"/>
              <a:chOff x="1750" y="-1131"/>
              <a:chExt cx="185" cy="3"/>
            </a:xfrm>
          </p:grpSpPr>
          <p:sp>
            <p:nvSpPr>
              <p:cNvPr id="2664" name="Freeform 133"/>
              <p:cNvSpPr>
                <a:spLocks/>
              </p:cNvSpPr>
              <p:nvPr/>
            </p:nvSpPr>
            <p:spPr bwMode="auto">
              <a:xfrm>
                <a:off x="1750" y="-1131"/>
                <a:ext cx="185" cy="3"/>
              </a:xfrm>
              <a:custGeom>
                <a:avLst/>
                <a:gdLst>
                  <a:gd name="T0" fmla="*/ 1 w 185"/>
                  <a:gd name="T1" fmla="*/ 0 h 3"/>
                  <a:gd name="T2" fmla="*/ 185 w 185"/>
                  <a:gd name="T3" fmla="*/ 0 h 3"/>
                  <a:gd name="T4" fmla="*/ 184 w 185"/>
                  <a:gd name="T5" fmla="*/ 3 h 3"/>
                  <a:gd name="T6" fmla="*/ 0 w 185"/>
                  <a:gd name="T7" fmla="*/ 2 h 3"/>
                  <a:gd name="T8" fmla="*/ 1 w 185"/>
                  <a:gd name="T9" fmla="*/ 0 h 3"/>
                </a:gdLst>
                <a:ahLst/>
                <a:cxnLst>
                  <a:cxn ang="0">
                    <a:pos x="T0" y="T1"/>
                  </a:cxn>
                  <a:cxn ang="0">
                    <a:pos x="T2" y="T3"/>
                  </a:cxn>
                  <a:cxn ang="0">
                    <a:pos x="T4" y="T5"/>
                  </a:cxn>
                  <a:cxn ang="0">
                    <a:pos x="T6" y="T7"/>
                  </a:cxn>
                  <a:cxn ang="0">
                    <a:pos x="T8" y="T9"/>
                  </a:cxn>
                </a:cxnLst>
                <a:rect l="0" t="0" r="r" b="b"/>
                <a:pathLst>
                  <a:path w="185" h="3">
                    <a:moveTo>
                      <a:pt x="1" y="0"/>
                    </a:moveTo>
                    <a:lnTo>
                      <a:pt x="185" y="0"/>
                    </a:lnTo>
                    <a:lnTo>
                      <a:pt x="184" y="3"/>
                    </a:lnTo>
                    <a:lnTo>
                      <a:pt x="0" y="2"/>
                    </a:lnTo>
                    <a:lnTo>
                      <a:pt x="1"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65" name="Freeform 134"/>
              <p:cNvSpPr>
                <a:spLocks/>
              </p:cNvSpPr>
              <p:nvPr/>
            </p:nvSpPr>
            <p:spPr bwMode="auto">
              <a:xfrm>
                <a:off x="1750" y="-1131"/>
                <a:ext cx="185" cy="3"/>
              </a:xfrm>
              <a:custGeom>
                <a:avLst/>
                <a:gdLst>
                  <a:gd name="T0" fmla="*/ 1 w 185"/>
                  <a:gd name="T1" fmla="*/ 0 h 3"/>
                  <a:gd name="T2" fmla="*/ 185 w 185"/>
                  <a:gd name="T3" fmla="*/ 0 h 3"/>
                  <a:gd name="T4" fmla="*/ 184 w 185"/>
                  <a:gd name="T5" fmla="*/ 3 h 3"/>
                  <a:gd name="T6" fmla="*/ 0 w 185"/>
                  <a:gd name="T7" fmla="*/ 2 h 3"/>
                  <a:gd name="T8" fmla="*/ 1 w 185"/>
                  <a:gd name="T9" fmla="*/ 0 h 3"/>
                </a:gdLst>
                <a:ahLst/>
                <a:cxnLst>
                  <a:cxn ang="0">
                    <a:pos x="T0" y="T1"/>
                  </a:cxn>
                  <a:cxn ang="0">
                    <a:pos x="T2" y="T3"/>
                  </a:cxn>
                  <a:cxn ang="0">
                    <a:pos x="T4" y="T5"/>
                  </a:cxn>
                  <a:cxn ang="0">
                    <a:pos x="T6" y="T7"/>
                  </a:cxn>
                  <a:cxn ang="0">
                    <a:pos x="T8" y="T9"/>
                  </a:cxn>
                </a:cxnLst>
                <a:rect l="0" t="0" r="r" b="b"/>
                <a:pathLst>
                  <a:path w="185" h="3">
                    <a:moveTo>
                      <a:pt x="1" y="0"/>
                    </a:moveTo>
                    <a:lnTo>
                      <a:pt x="185" y="0"/>
                    </a:lnTo>
                    <a:lnTo>
                      <a:pt x="184" y="3"/>
                    </a:lnTo>
                    <a:lnTo>
                      <a:pt x="0" y="2"/>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7" name="Group 135"/>
            <p:cNvGrpSpPr>
              <a:grpSpLocks/>
            </p:cNvGrpSpPr>
            <p:nvPr/>
          </p:nvGrpSpPr>
          <p:grpSpPr bwMode="auto">
            <a:xfrm>
              <a:off x="1562" y="-1014"/>
              <a:ext cx="107" cy="27"/>
              <a:chOff x="1562" y="-1014"/>
              <a:chExt cx="107" cy="27"/>
            </a:xfrm>
          </p:grpSpPr>
          <p:sp>
            <p:nvSpPr>
              <p:cNvPr id="2662" name="Freeform 136"/>
              <p:cNvSpPr>
                <a:spLocks/>
              </p:cNvSpPr>
              <p:nvPr/>
            </p:nvSpPr>
            <p:spPr bwMode="auto">
              <a:xfrm>
                <a:off x="1562" y="-1014"/>
                <a:ext cx="107" cy="27"/>
              </a:xfrm>
              <a:custGeom>
                <a:avLst/>
                <a:gdLst>
                  <a:gd name="T0" fmla="*/ 0 w 107"/>
                  <a:gd name="T1" fmla="*/ 21 h 27"/>
                  <a:gd name="T2" fmla="*/ 105 w 107"/>
                  <a:gd name="T3" fmla="*/ 0 h 27"/>
                  <a:gd name="T4" fmla="*/ 107 w 107"/>
                  <a:gd name="T5" fmla="*/ 7 h 27"/>
                  <a:gd name="T6" fmla="*/ 0 w 107"/>
                  <a:gd name="T7" fmla="*/ 27 h 27"/>
                  <a:gd name="T8" fmla="*/ 0 w 107"/>
                  <a:gd name="T9" fmla="*/ 21 h 27"/>
                </a:gdLst>
                <a:ahLst/>
                <a:cxnLst>
                  <a:cxn ang="0">
                    <a:pos x="T0" y="T1"/>
                  </a:cxn>
                  <a:cxn ang="0">
                    <a:pos x="T2" y="T3"/>
                  </a:cxn>
                  <a:cxn ang="0">
                    <a:pos x="T4" y="T5"/>
                  </a:cxn>
                  <a:cxn ang="0">
                    <a:pos x="T6" y="T7"/>
                  </a:cxn>
                  <a:cxn ang="0">
                    <a:pos x="T8" y="T9"/>
                  </a:cxn>
                </a:cxnLst>
                <a:rect l="0" t="0" r="r" b="b"/>
                <a:pathLst>
                  <a:path w="107" h="27">
                    <a:moveTo>
                      <a:pt x="0" y="21"/>
                    </a:moveTo>
                    <a:lnTo>
                      <a:pt x="105" y="0"/>
                    </a:lnTo>
                    <a:lnTo>
                      <a:pt x="107" y="7"/>
                    </a:lnTo>
                    <a:lnTo>
                      <a:pt x="0" y="27"/>
                    </a:lnTo>
                    <a:lnTo>
                      <a:pt x="0" y="2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63" name="Freeform 137"/>
              <p:cNvSpPr>
                <a:spLocks/>
              </p:cNvSpPr>
              <p:nvPr/>
            </p:nvSpPr>
            <p:spPr bwMode="auto">
              <a:xfrm>
                <a:off x="1562" y="-1014"/>
                <a:ext cx="107" cy="27"/>
              </a:xfrm>
              <a:custGeom>
                <a:avLst/>
                <a:gdLst>
                  <a:gd name="T0" fmla="*/ 0 w 107"/>
                  <a:gd name="T1" fmla="*/ 21 h 27"/>
                  <a:gd name="T2" fmla="*/ 105 w 107"/>
                  <a:gd name="T3" fmla="*/ 0 h 27"/>
                  <a:gd name="T4" fmla="*/ 107 w 107"/>
                  <a:gd name="T5" fmla="*/ 7 h 27"/>
                  <a:gd name="T6" fmla="*/ 0 w 107"/>
                  <a:gd name="T7" fmla="*/ 27 h 27"/>
                  <a:gd name="T8" fmla="*/ 0 w 107"/>
                  <a:gd name="T9" fmla="*/ 21 h 27"/>
                </a:gdLst>
                <a:ahLst/>
                <a:cxnLst>
                  <a:cxn ang="0">
                    <a:pos x="T0" y="T1"/>
                  </a:cxn>
                  <a:cxn ang="0">
                    <a:pos x="T2" y="T3"/>
                  </a:cxn>
                  <a:cxn ang="0">
                    <a:pos x="T4" y="T5"/>
                  </a:cxn>
                  <a:cxn ang="0">
                    <a:pos x="T6" y="T7"/>
                  </a:cxn>
                  <a:cxn ang="0">
                    <a:pos x="T8" y="T9"/>
                  </a:cxn>
                </a:cxnLst>
                <a:rect l="0" t="0" r="r" b="b"/>
                <a:pathLst>
                  <a:path w="107" h="27">
                    <a:moveTo>
                      <a:pt x="0" y="21"/>
                    </a:moveTo>
                    <a:lnTo>
                      <a:pt x="105" y="0"/>
                    </a:lnTo>
                    <a:lnTo>
                      <a:pt x="107" y="7"/>
                    </a:lnTo>
                    <a:lnTo>
                      <a:pt x="0" y="27"/>
                    </a:lnTo>
                    <a:lnTo>
                      <a:pt x="0" y="2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8" name="Group 138"/>
            <p:cNvGrpSpPr>
              <a:grpSpLocks/>
            </p:cNvGrpSpPr>
            <p:nvPr/>
          </p:nvGrpSpPr>
          <p:grpSpPr bwMode="auto">
            <a:xfrm>
              <a:off x="842" y="-794"/>
              <a:ext cx="43" cy="100"/>
              <a:chOff x="842" y="-794"/>
              <a:chExt cx="43" cy="100"/>
            </a:xfrm>
          </p:grpSpPr>
          <p:grpSp>
            <p:nvGrpSpPr>
              <p:cNvPr id="2658" name="Group 139"/>
              <p:cNvGrpSpPr>
                <a:grpSpLocks/>
              </p:cNvGrpSpPr>
              <p:nvPr/>
            </p:nvGrpSpPr>
            <p:grpSpPr bwMode="auto">
              <a:xfrm>
                <a:off x="842" y="-794"/>
                <a:ext cx="43" cy="64"/>
                <a:chOff x="842" y="-794"/>
                <a:chExt cx="43" cy="64"/>
              </a:xfrm>
            </p:grpSpPr>
            <p:sp>
              <p:nvSpPr>
                <p:cNvPr id="2660" name="Freeform 140"/>
                <p:cNvSpPr>
                  <a:spLocks/>
                </p:cNvSpPr>
                <p:nvPr/>
              </p:nvSpPr>
              <p:spPr bwMode="auto">
                <a:xfrm>
                  <a:off x="842" y="-794"/>
                  <a:ext cx="43" cy="64"/>
                </a:xfrm>
                <a:custGeom>
                  <a:avLst/>
                  <a:gdLst>
                    <a:gd name="T0" fmla="*/ 0 w 43"/>
                    <a:gd name="T1" fmla="*/ 0 h 64"/>
                    <a:gd name="T2" fmla="*/ 0 w 43"/>
                    <a:gd name="T3" fmla="*/ 56 h 64"/>
                    <a:gd name="T4" fmla="*/ 5 w 43"/>
                    <a:gd name="T5" fmla="*/ 60 h 64"/>
                    <a:gd name="T6" fmla="*/ 12 w 43"/>
                    <a:gd name="T7" fmla="*/ 64 h 64"/>
                    <a:gd name="T8" fmla="*/ 24 w 43"/>
                    <a:gd name="T9" fmla="*/ 64 h 64"/>
                    <a:gd name="T10" fmla="*/ 31 w 43"/>
                    <a:gd name="T11" fmla="*/ 64 h 64"/>
                    <a:gd name="T12" fmla="*/ 37 w 43"/>
                    <a:gd name="T13" fmla="*/ 61 h 64"/>
                    <a:gd name="T14" fmla="*/ 43 w 43"/>
                    <a:gd name="T15" fmla="*/ 54 h 64"/>
                    <a:gd name="T16" fmla="*/ 43 w 43"/>
                    <a:gd name="T17" fmla="*/ 1 h 64"/>
                    <a:gd name="T18" fmla="*/ 0 w 4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0"/>
                      </a:moveTo>
                      <a:lnTo>
                        <a:pt x="0" y="56"/>
                      </a:lnTo>
                      <a:lnTo>
                        <a:pt x="5" y="60"/>
                      </a:lnTo>
                      <a:lnTo>
                        <a:pt x="12" y="64"/>
                      </a:lnTo>
                      <a:lnTo>
                        <a:pt x="24" y="64"/>
                      </a:lnTo>
                      <a:lnTo>
                        <a:pt x="31" y="64"/>
                      </a:lnTo>
                      <a:lnTo>
                        <a:pt x="37" y="61"/>
                      </a:lnTo>
                      <a:lnTo>
                        <a:pt x="43" y="54"/>
                      </a:lnTo>
                      <a:lnTo>
                        <a:pt x="43" y="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61" name="Freeform 141"/>
                <p:cNvSpPr>
                  <a:spLocks/>
                </p:cNvSpPr>
                <p:nvPr/>
              </p:nvSpPr>
              <p:spPr bwMode="auto">
                <a:xfrm>
                  <a:off x="842" y="-794"/>
                  <a:ext cx="43" cy="64"/>
                </a:xfrm>
                <a:custGeom>
                  <a:avLst/>
                  <a:gdLst>
                    <a:gd name="T0" fmla="*/ 0 w 43"/>
                    <a:gd name="T1" fmla="*/ 0 h 64"/>
                    <a:gd name="T2" fmla="*/ 0 w 43"/>
                    <a:gd name="T3" fmla="*/ 56 h 64"/>
                    <a:gd name="T4" fmla="*/ 5 w 43"/>
                    <a:gd name="T5" fmla="*/ 60 h 64"/>
                    <a:gd name="T6" fmla="*/ 12 w 43"/>
                    <a:gd name="T7" fmla="*/ 64 h 64"/>
                    <a:gd name="T8" fmla="*/ 24 w 43"/>
                    <a:gd name="T9" fmla="*/ 64 h 64"/>
                    <a:gd name="T10" fmla="*/ 31 w 43"/>
                    <a:gd name="T11" fmla="*/ 64 h 64"/>
                    <a:gd name="T12" fmla="*/ 37 w 43"/>
                    <a:gd name="T13" fmla="*/ 61 h 64"/>
                    <a:gd name="T14" fmla="*/ 43 w 43"/>
                    <a:gd name="T15" fmla="*/ 54 h 64"/>
                    <a:gd name="T16" fmla="*/ 43 w 43"/>
                    <a:gd name="T17" fmla="*/ 1 h 64"/>
                    <a:gd name="T18" fmla="*/ 0 w 4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0"/>
                      </a:moveTo>
                      <a:lnTo>
                        <a:pt x="0" y="56"/>
                      </a:lnTo>
                      <a:lnTo>
                        <a:pt x="5" y="60"/>
                      </a:lnTo>
                      <a:lnTo>
                        <a:pt x="12" y="64"/>
                      </a:lnTo>
                      <a:lnTo>
                        <a:pt x="24" y="64"/>
                      </a:lnTo>
                      <a:lnTo>
                        <a:pt x="31" y="64"/>
                      </a:lnTo>
                      <a:lnTo>
                        <a:pt x="37" y="61"/>
                      </a:lnTo>
                      <a:lnTo>
                        <a:pt x="43" y="54"/>
                      </a:lnTo>
                      <a:lnTo>
                        <a:pt x="43" y="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659" name="Line 142"/>
              <p:cNvSpPr>
                <a:spLocks noChangeShapeType="1"/>
              </p:cNvSpPr>
              <p:nvPr/>
            </p:nvSpPr>
            <p:spPr bwMode="auto">
              <a:xfrm>
                <a:off x="859" y="-719"/>
                <a:ext cx="0" cy="25"/>
              </a:xfrm>
              <a:prstGeom prst="line">
                <a:avLst/>
              </a:prstGeom>
              <a:noFill/>
              <a:ln w="1397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19" name="Group 143"/>
            <p:cNvGrpSpPr>
              <a:grpSpLocks/>
            </p:cNvGrpSpPr>
            <p:nvPr/>
          </p:nvGrpSpPr>
          <p:grpSpPr bwMode="auto">
            <a:xfrm>
              <a:off x="894" y="-828"/>
              <a:ext cx="49" cy="262"/>
              <a:chOff x="894" y="-828"/>
              <a:chExt cx="49" cy="262"/>
            </a:xfrm>
          </p:grpSpPr>
          <p:sp>
            <p:nvSpPr>
              <p:cNvPr id="2656" name="Freeform 144"/>
              <p:cNvSpPr>
                <a:spLocks/>
              </p:cNvSpPr>
              <p:nvPr/>
            </p:nvSpPr>
            <p:spPr bwMode="auto">
              <a:xfrm>
                <a:off x="894" y="-828"/>
                <a:ext cx="49" cy="262"/>
              </a:xfrm>
              <a:custGeom>
                <a:avLst/>
                <a:gdLst>
                  <a:gd name="T0" fmla="*/ 0 w 49"/>
                  <a:gd name="T1" fmla="*/ 14 h 262"/>
                  <a:gd name="T2" fmla="*/ 0 w 49"/>
                  <a:gd name="T3" fmla="*/ 255 h 262"/>
                  <a:gd name="T4" fmla="*/ 12 w 49"/>
                  <a:gd name="T5" fmla="*/ 261 h 262"/>
                  <a:gd name="T6" fmla="*/ 21 w 49"/>
                  <a:gd name="T7" fmla="*/ 262 h 262"/>
                  <a:gd name="T8" fmla="*/ 30 w 49"/>
                  <a:gd name="T9" fmla="*/ 262 h 262"/>
                  <a:gd name="T10" fmla="*/ 41 w 49"/>
                  <a:gd name="T11" fmla="*/ 261 h 262"/>
                  <a:gd name="T12" fmla="*/ 49 w 49"/>
                  <a:gd name="T13" fmla="*/ 258 h 262"/>
                  <a:gd name="T14" fmla="*/ 49 w 49"/>
                  <a:gd name="T15" fmla="*/ 0 h 262"/>
                  <a:gd name="T16" fmla="*/ 0 w 49"/>
                  <a:gd name="T17" fmla="*/ 1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2">
                    <a:moveTo>
                      <a:pt x="0" y="14"/>
                    </a:moveTo>
                    <a:lnTo>
                      <a:pt x="0" y="255"/>
                    </a:lnTo>
                    <a:lnTo>
                      <a:pt x="12" y="261"/>
                    </a:lnTo>
                    <a:lnTo>
                      <a:pt x="21" y="262"/>
                    </a:lnTo>
                    <a:lnTo>
                      <a:pt x="30" y="262"/>
                    </a:lnTo>
                    <a:lnTo>
                      <a:pt x="41" y="261"/>
                    </a:lnTo>
                    <a:lnTo>
                      <a:pt x="49" y="258"/>
                    </a:lnTo>
                    <a:lnTo>
                      <a:pt x="49" y="0"/>
                    </a:lnTo>
                    <a:lnTo>
                      <a:pt x="0" y="1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57" name="Freeform 145"/>
              <p:cNvSpPr>
                <a:spLocks/>
              </p:cNvSpPr>
              <p:nvPr/>
            </p:nvSpPr>
            <p:spPr bwMode="auto">
              <a:xfrm>
                <a:off x="894" y="-828"/>
                <a:ext cx="49" cy="262"/>
              </a:xfrm>
              <a:custGeom>
                <a:avLst/>
                <a:gdLst>
                  <a:gd name="T0" fmla="*/ 0 w 49"/>
                  <a:gd name="T1" fmla="*/ 14 h 262"/>
                  <a:gd name="T2" fmla="*/ 0 w 49"/>
                  <a:gd name="T3" fmla="*/ 255 h 262"/>
                  <a:gd name="T4" fmla="*/ 12 w 49"/>
                  <a:gd name="T5" fmla="*/ 261 h 262"/>
                  <a:gd name="T6" fmla="*/ 21 w 49"/>
                  <a:gd name="T7" fmla="*/ 262 h 262"/>
                  <a:gd name="T8" fmla="*/ 30 w 49"/>
                  <a:gd name="T9" fmla="*/ 262 h 262"/>
                  <a:gd name="T10" fmla="*/ 41 w 49"/>
                  <a:gd name="T11" fmla="*/ 261 h 262"/>
                  <a:gd name="T12" fmla="*/ 49 w 49"/>
                  <a:gd name="T13" fmla="*/ 258 h 262"/>
                  <a:gd name="T14" fmla="*/ 49 w 49"/>
                  <a:gd name="T15" fmla="*/ 0 h 262"/>
                  <a:gd name="T16" fmla="*/ 0 w 49"/>
                  <a:gd name="T17" fmla="*/ 1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2">
                    <a:moveTo>
                      <a:pt x="0" y="14"/>
                    </a:moveTo>
                    <a:lnTo>
                      <a:pt x="0" y="255"/>
                    </a:lnTo>
                    <a:lnTo>
                      <a:pt x="12" y="261"/>
                    </a:lnTo>
                    <a:lnTo>
                      <a:pt x="21" y="262"/>
                    </a:lnTo>
                    <a:lnTo>
                      <a:pt x="30" y="262"/>
                    </a:lnTo>
                    <a:lnTo>
                      <a:pt x="41" y="261"/>
                    </a:lnTo>
                    <a:lnTo>
                      <a:pt x="49" y="258"/>
                    </a:lnTo>
                    <a:lnTo>
                      <a:pt x="49" y="0"/>
                    </a:lnTo>
                    <a:lnTo>
                      <a:pt x="0" y="1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20" name="Group 146"/>
            <p:cNvGrpSpPr>
              <a:grpSpLocks/>
            </p:cNvGrpSpPr>
            <p:nvPr/>
          </p:nvGrpSpPr>
          <p:grpSpPr bwMode="auto">
            <a:xfrm>
              <a:off x="723" y="-1000"/>
              <a:ext cx="346" cy="209"/>
              <a:chOff x="723" y="-1000"/>
              <a:chExt cx="346" cy="209"/>
            </a:xfrm>
          </p:grpSpPr>
          <p:grpSp>
            <p:nvGrpSpPr>
              <p:cNvPr id="2650" name="Group 147"/>
              <p:cNvGrpSpPr>
                <a:grpSpLocks/>
              </p:cNvGrpSpPr>
              <p:nvPr/>
            </p:nvGrpSpPr>
            <p:grpSpPr bwMode="auto">
              <a:xfrm>
                <a:off x="723" y="-1000"/>
                <a:ext cx="346" cy="92"/>
                <a:chOff x="723" y="-1000"/>
                <a:chExt cx="346" cy="92"/>
              </a:xfrm>
            </p:grpSpPr>
            <p:sp>
              <p:nvSpPr>
                <p:cNvPr id="2654" name="Freeform 148"/>
                <p:cNvSpPr>
                  <a:spLocks/>
                </p:cNvSpPr>
                <p:nvPr/>
              </p:nvSpPr>
              <p:spPr bwMode="auto">
                <a:xfrm>
                  <a:off x="723" y="-1000"/>
                  <a:ext cx="346" cy="92"/>
                </a:xfrm>
                <a:custGeom>
                  <a:avLst/>
                  <a:gdLst>
                    <a:gd name="T0" fmla="*/ 33 w 346"/>
                    <a:gd name="T1" fmla="*/ 0 h 92"/>
                    <a:gd name="T2" fmla="*/ 20 w 346"/>
                    <a:gd name="T3" fmla="*/ 12 h 92"/>
                    <a:gd name="T4" fmla="*/ 8 w 346"/>
                    <a:gd name="T5" fmla="*/ 15 h 92"/>
                    <a:gd name="T6" fmla="*/ 5 w 346"/>
                    <a:gd name="T7" fmla="*/ 23 h 92"/>
                    <a:gd name="T8" fmla="*/ 0 w 346"/>
                    <a:gd name="T9" fmla="*/ 28 h 92"/>
                    <a:gd name="T10" fmla="*/ 0 w 346"/>
                    <a:gd name="T11" fmla="*/ 85 h 92"/>
                    <a:gd name="T12" fmla="*/ 143 w 346"/>
                    <a:gd name="T13" fmla="*/ 92 h 92"/>
                    <a:gd name="T14" fmla="*/ 343 w 346"/>
                    <a:gd name="T15" fmla="*/ 61 h 92"/>
                    <a:gd name="T16" fmla="*/ 346 w 346"/>
                    <a:gd name="T17" fmla="*/ 58 h 92"/>
                    <a:gd name="T18" fmla="*/ 346 w 346"/>
                    <a:gd name="T19" fmla="*/ 57 h 92"/>
                    <a:gd name="T20" fmla="*/ 346 w 346"/>
                    <a:gd name="T21" fmla="*/ 20 h 92"/>
                    <a:gd name="T22" fmla="*/ 344 w 346"/>
                    <a:gd name="T23" fmla="*/ 17 h 92"/>
                    <a:gd name="T24" fmla="*/ 343 w 346"/>
                    <a:gd name="T25" fmla="*/ 16 h 92"/>
                    <a:gd name="T26" fmla="*/ 335 w 346"/>
                    <a:gd name="T27" fmla="*/ 13 h 92"/>
                    <a:gd name="T28" fmla="*/ 327 w 346"/>
                    <a:gd name="T29" fmla="*/ 11 h 92"/>
                    <a:gd name="T30" fmla="*/ 313 w 346"/>
                    <a:gd name="T31" fmla="*/ 9 h 92"/>
                    <a:gd name="T32" fmla="*/ 301 w 346"/>
                    <a:gd name="T33" fmla="*/ 8 h 92"/>
                    <a:gd name="T34" fmla="*/ 220 w 346"/>
                    <a:gd name="T35" fmla="*/ 4 h 92"/>
                    <a:gd name="T36" fmla="*/ 170 w 346"/>
                    <a:gd name="T37" fmla="*/ 2 h 92"/>
                    <a:gd name="T38" fmla="*/ 112 w 346"/>
                    <a:gd name="T39" fmla="*/ 1 h 92"/>
                    <a:gd name="T40" fmla="*/ 83 w 346"/>
                    <a:gd name="T41" fmla="*/ 0 h 92"/>
                    <a:gd name="T42" fmla="*/ 33 w 346"/>
                    <a:gd name="T4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92">
                      <a:moveTo>
                        <a:pt x="33" y="0"/>
                      </a:moveTo>
                      <a:lnTo>
                        <a:pt x="20" y="12"/>
                      </a:lnTo>
                      <a:lnTo>
                        <a:pt x="8" y="15"/>
                      </a:lnTo>
                      <a:lnTo>
                        <a:pt x="5" y="23"/>
                      </a:lnTo>
                      <a:lnTo>
                        <a:pt x="0" y="28"/>
                      </a:lnTo>
                      <a:lnTo>
                        <a:pt x="0" y="85"/>
                      </a:lnTo>
                      <a:lnTo>
                        <a:pt x="143" y="92"/>
                      </a:lnTo>
                      <a:lnTo>
                        <a:pt x="343" y="61"/>
                      </a:lnTo>
                      <a:lnTo>
                        <a:pt x="346" y="58"/>
                      </a:lnTo>
                      <a:lnTo>
                        <a:pt x="346" y="57"/>
                      </a:lnTo>
                      <a:lnTo>
                        <a:pt x="346" y="20"/>
                      </a:lnTo>
                      <a:lnTo>
                        <a:pt x="344" y="17"/>
                      </a:lnTo>
                      <a:lnTo>
                        <a:pt x="343" y="16"/>
                      </a:lnTo>
                      <a:lnTo>
                        <a:pt x="335" y="13"/>
                      </a:lnTo>
                      <a:lnTo>
                        <a:pt x="327" y="11"/>
                      </a:lnTo>
                      <a:lnTo>
                        <a:pt x="313" y="9"/>
                      </a:lnTo>
                      <a:lnTo>
                        <a:pt x="301" y="8"/>
                      </a:lnTo>
                      <a:lnTo>
                        <a:pt x="220" y="4"/>
                      </a:lnTo>
                      <a:lnTo>
                        <a:pt x="170" y="2"/>
                      </a:lnTo>
                      <a:lnTo>
                        <a:pt x="112" y="1"/>
                      </a:lnTo>
                      <a:lnTo>
                        <a:pt x="83" y="0"/>
                      </a:lnTo>
                      <a:lnTo>
                        <a:pt x="3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55" name="Freeform 149"/>
                <p:cNvSpPr>
                  <a:spLocks/>
                </p:cNvSpPr>
                <p:nvPr/>
              </p:nvSpPr>
              <p:spPr bwMode="auto">
                <a:xfrm>
                  <a:off x="723" y="-1000"/>
                  <a:ext cx="346" cy="92"/>
                </a:xfrm>
                <a:custGeom>
                  <a:avLst/>
                  <a:gdLst>
                    <a:gd name="T0" fmla="*/ 33 w 346"/>
                    <a:gd name="T1" fmla="*/ 0 h 92"/>
                    <a:gd name="T2" fmla="*/ 20 w 346"/>
                    <a:gd name="T3" fmla="*/ 12 h 92"/>
                    <a:gd name="T4" fmla="*/ 8 w 346"/>
                    <a:gd name="T5" fmla="*/ 15 h 92"/>
                    <a:gd name="T6" fmla="*/ 5 w 346"/>
                    <a:gd name="T7" fmla="*/ 23 h 92"/>
                    <a:gd name="T8" fmla="*/ 0 w 346"/>
                    <a:gd name="T9" fmla="*/ 28 h 92"/>
                    <a:gd name="T10" fmla="*/ 0 w 346"/>
                    <a:gd name="T11" fmla="*/ 85 h 92"/>
                    <a:gd name="T12" fmla="*/ 143 w 346"/>
                    <a:gd name="T13" fmla="*/ 92 h 92"/>
                    <a:gd name="T14" fmla="*/ 343 w 346"/>
                    <a:gd name="T15" fmla="*/ 61 h 92"/>
                    <a:gd name="T16" fmla="*/ 346 w 346"/>
                    <a:gd name="T17" fmla="*/ 58 h 92"/>
                    <a:gd name="T18" fmla="*/ 346 w 346"/>
                    <a:gd name="T19" fmla="*/ 57 h 92"/>
                    <a:gd name="T20" fmla="*/ 346 w 346"/>
                    <a:gd name="T21" fmla="*/ 20 h 92"/>
                    <a:gd name="T22" fmla="*/ 344 w 346"/>
                    <a:gd name="T23" fmla="*/ 17 h 92"/>
                    <a:gd name="T24" fmla="*/ 343 w 346"/>
                    <a:gd name="T25" fmla="*/ 16 h 92"/>
                    <a:gd name="T26" fmla="*/ 335 w 346"/>
                    <a:gd name="T27" fmla="*/ 13 h 92"/>
                    <a:gd name="T28" fmla="*/ 327 w 346"/>
                    <a:gd name="T29" fmla="*/ 11 h 92"/>
                    <a:gd name="T30" fmla="*/ 313 w 346"/>
                    <a:gd name="T31" fmla="*/ 9 h 92"/>
                    <a:gd name="T32" fmla="*/ 301 w 346"/>
                    <a:gd name="T33" fmla="*/ 8 h 92"/>
                    <a:gd name="T34" fmla="*/ 220 w 346"/>
                    <a:gd name="T35" fmla="*/ 4 h 92"/>
                    <a:gd name="T36" fmla="*/ 170 w 346"/>
                    <a:gd name="T37" fmla="*/ 2 h 92"/>
                    <a:gd name="T38" fmla="*/ 112 w 346"/>
                    <a:gd name="T39" fmla="*/ 1 h 92"/>
                    <a:gd name="T40" fmla="*/ 83 w 346"/>
                    <a:gd name="T41" fmla="*/ 0 h 92"/>
                    <a:gd name="T42" fmla="*/ 33 w 346"/>
                    <a:gd name="T4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92">
                      <a:moveTo>
                        <a:pt x="33" y="0"/>
                      </a:moveTo>
                      <a:lnTo>
                        <a:pt x="20" y="12"/>
                      </a:lnTo>
                      <a:lnTo>
                        <a:pt x="8" y="15"/>
                      </a:lnTo>
                      <a:lnTo>
                        <a:pt x="5" y="23"/>
                      </a:lnTo>
                      <a:lnTo>
                        <a:pt x="0" y="28"/>
                      </a:lnTo>
                      <a:lnTo>
                        <a:pt x="0" y="85"/>
                      </a:lnTo>
                      <a:lnTo>
                        <a:pt x="143" y="92"/>
                      </a:lnTo>
                      <a:lnTo>
                        <a:pt x="343" y="61"/>
                      </a:lnTo>
                      <a:lnTo>
                        <a:pt x="346" y="58"/>
                      </a:lnTo>
                      <a:lnTo>
                        <a:pt x="346" y="57"/>
                      </a:lnTo>
                      <a:lnTo>
                        <a:pt x="346" y="20"/>
                      </a:lnTo>
                      <a:lnTo>
                        <a:pt x="344" y="17"/>
                      </a:lnTo>
                      <a:lnTo>
                        <a:pt x="343" y="16"/>
                      </a:lnTo>
                      <a:lnTo>
                        <a:pt x="335" y="13"/>
                      </a:lnTo>
                      <a:lnTo>
                        <a:pt x="327" y="11"/>
                      </a:lnTo>
                      <a:lnTo>
                        <a:pt x="313" y="9"/>
                      </a:lnTo>
                      <a:lnTo>
                        <a:pt x="301" y="8"/>
                      </a:lnTo>
                      <a:lnTo>
                        <a:pt x="220" y="4"/>
                      </a:lnTo>
                      <a:lnTo>
                        <a:pt x="170" y="2"/>
                      </a:lnTo>
                      <a:lnTo>
                        <a:pt x="112" y="1"/>
                      </a:lnTo>
                      <a:lnTo>
                        <a:pt x="83" y="0"/>
                      </a:lnTo>
                      <a:lnTo>
                        <a:pt x="3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51" name="Group 150"/>
              <p:cNvGrpSpPr>
                <a:grpSpLocks/>
              </p:cNvGrpSpPr>
              <p:nvPr/>
            </p:nvGrpSpPr>
            <p:grpSpPr bwMode="auto">
              <a:xfrm>
                <a:off x="785" y="-928"/>
                <a:ext cx="217" cy="137"/>
                <a:chOff x="785" y="-928"/>
                <a:chExt cx="217" cy="137"/>
              </a:xfrm>
            </p:grpSpPr>
            <p:sp>
              <p:nvSpPr>
                <p:cNvPr id="2652" name="Freeform 151"/>
                <p:cNvSpPr>
                  <a:spLocks/>
                </p:cNvSpPr>
                <p:nvPr/>
              </p:nvSpPr>
              <p:spPr bwMode="auto">
                <a:xfrm>
                  <a:off x="785" y="-928"/>
                  <a:ext cx="217" cy="137"/>
                </a:xfrm>
                <a:custGeom>
                  <a:avLst/>
                  <a:gdLst>
                    <a:gd name="T0" fmla="*/ 0 w 217"/>
                    <a:gd name="T1" fmla="*/ 16 h 137"/>
                    <a:gd name="T2" fmla="*/ 0 w 217"/>
                    <a:gd name="T3" fmla="*/ 77 h 137"/>
                    <a:gd name="T4" fmla="*/ 1 w 217"/>
                    <a:gd name="T5" fmla="*/ 80 h 137"/>
                    <a:gd name="T6" fmla="*/ 4 w 217"/>
                    <a:gd name="T7" fmla="*/ 84 h 137"/>
                    <a:gd name="T8" fmla="*/ 20 w 217"/>
                    <a:gd name="T9" fmla="*/ 92 h 137"/>
                    <a:gd name="T10" fmla="*/ 20 w 217"/>
                    <a:gd name="T11" fmla="*/ 93 h 137"/>
                    <a:gd name="T12" fmla="*/ 27 w 217"/>
                    <a:gd name="T13" fmla="*/ 96 h 137"/>
                    <a:gd name="T14" fmla="*/ 27 w 217"/>
                    <a:gd name="T15" fmla="*/ 115 h 137"/>
                    <a:gd name="T16" fmla="*/ 28 w 217"/>
                    <a:gd name="T17" fmla="*/ 118 h 137"/>
                    <a:gd name="T18" fmla="*/ 31 w 217"/>
                    <a:gd name="T19" fmla="*/ 119 h 137"/>
                    <a:gd name="T20" fmla="*/ 50 w 217"/>
                    <a:gd name="T21" fmla="*/ 120 h 137"/>
                    <a:gd name="T22" fmla="*/ 50 w 217"/>
                    <a:gd name="T23" fmla="*/ 131 h 137"/>
                    <a:gd name="T24" fmla="*/ 51 w 217"/>
                    <a:gd name="T25" fmla="*/ 134 h 137"/>
                    <a:gd name="T26" fmla="*/ 55 w 217"/>
                    <a:gd name="T27" fmla="*/ 137 h 137"/>
                    <a:gd name="T28" fmla="*/ 113 w 217"/>
                    <a:gd name="T29" fmla="*/ 137 h 137"/>
                    <a:gd name="T30" fmla="*/ 117 w 217"/>
                    <a:gd name="T31" fmla="*/ 135 h 137"/>
                    <a:gd name="T32" fmla="*/ 119 w 217"/>
                    <a:gd name="T33" fmla="*/ 133 h 137"/>
                    <a:gd name="T34" fmla="*/ 119 w 217"/>
                    <a:gd name="T35" fmla="*/ 122 h 137"/>
                    <a:gd name="T36" fmla="*/ 116 w 217"/>
                    <a:gd name="T37" fmla="*/ 120 h 137"/>
                    <a:gd name="T38" fmla="*/ 112 w 217"/>
                    <a:gd name="T39" fmla="*/ 119 h 137"/>
                    <a:gd name="T40" fmla="*/ 101 w 217"/>
                    <a:gd name="T41" fmla="*/ 118 h 137"/>
                    <a:gd name="T42" fmla="*/ 209 w 217"/>
                    <a:gd name="T43" fmla="*/ 88 h 137"/>
                    <a:gd name="T44" fmla="*/ 215 w 217"/>
                    <a:gd name="T45" fmla="*/ 85 h 137"/>
                    <a:gd name="T46" fmla="*/ 217 w 217"/>
                    <a:gd name="T47" fmla="*/ 81 h 137"/>
                    <a:gd name="T48" fmla="*/ 217 w 217"/>
                    <a:gd name="T49" fmla="*/ 0 h 137"/>
                    <a:gd name="T50" fmla="*/ 85 w 217"/>
                    <a:gd name="T51" fmla="*/ 20 h 137"/>
                    <a:gd name="T52" fmla="*/ 81 w 217"/>
                    <a:gd name="T53" fmla="*/ 21 h 137"/>
                    <a:gd name="T54" fmla="*/ 0 w 217"/>
                    <a:gd name="T55"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137">
                      <a:moveTo>
                        <a:pt x="0" y="16"/>
                      </a:moveTo>
                      <a:lnTo>
                        <a:pt x="0" y="77"/>
                      </a:lnTo>
                      <a:lnTo>
                        <a:pt x="1" y="80"/>
                      </a:lnTo>
                      <a:lnTo>
                        <a:pt x="4" y="84"/>
                      </a:lnTo>
                      <a:lnTo>
                        <a:pt x="20" y="92"/>
                      </a:lnTo>
                      <a:lnTo>
                        <a:pt x="20" y="93"/>
                      </a:lnTo>
                      <a:lnTo>
                        <a:pt x="27" y="96"/>
                      </a:lnTo>
                      <a:lnTo>
                        <a:pt x="27" y="115"/>
                      </a:lnTo>
                      <a:lnTo>
                        <a:pt x="28" y="118"/>
                      </a:lnTo>
                      <a:lnTo>
                        <a:pt x="31" y="119"/>
                      </a:lnTo>
                      <a:lnTo>
                        <a:pt x="50" y="120"/>
                      </a:lnTo>
                      <a:lnTo>
                        <a:pt x="50" y="131"/>
                      </a:lnTo>
                      <a:lnTo>
                        <a:pt x="51" y="134"/>
                      </a:lnTo>
                      <a:lnTo>
                        <a:pt x="55" y="137"/>
                      </a:lnTo>
                      <a:lnTo>
                        <a:pt x="113" y="137"/>
                      </a:lnTo>
                      <a:lnTo>
                        <a:pt x="117" y="135"/>
                      </a:lnTo>
                      <a:lnTo>
                        <a:pt x="119" y="133"/>
                      </a:lnTo>
                      <a:lnTo>
                        <a:pt x="119" y="122"/>
                      </a:lnTo>
                      <a:lnTo>
                        <a:pt x="116" y="120"/>
                      </a:lnTo>
                      <a:lnTo>
                        <a:pt x="112" y="119"/>
                      </a:lnTo>
                      <a:lnTo>
                        <a:pt x="101" y="118"/>
                      </a:lnTo>
                      <a:lnTo>
                        <a:pt x="209" y="88"/>
                      </a:lnTo>
                      <a:lnTo>
                        <a:pt x="215" y="85"/>
                      </a:lnTo>
                      <a:lnTo>
                        <a:pt x="217" y="81"/>
                      </a:lnTo>
                      <a:lnTo>
                        <a:pt x="217" y="0"/>
                      </a:lnTo>
                      <a:lnTo>
                        <a:pt x="85" y="20"/>
                      </a:lnTo>
                      <a:lnTo>
                        <a:pt x="81" y="21"/>
                      </a:lnTo>
                      <a:lnTo>
                        <a:pt x="0" y="16"/>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53" name="Freeform 152"/>
                <p:cNvSpPr>
                  <a:spLocks/>
                </p:cNvSpPr>
                <p:nvPr/>
              </p:nvSpPr>
              <p:spPr bwMode="auto">
                <a:xfrm>
                  <a:off x="785" y="-928"/>
                  <a:ext cx="217" cy="137"/>
                </a:xfrm>
                <a:custGeom>
                  <a:avLst/>
                  <a:gdLst>
                    <a:gd name="T0" fmla="*/ 0 w 217"/>
                    <a:gd name="T1" fmla="*/ 16 h 137"/>
                    <a:gd name="T2" fmla="*/ 0 w 217"/>
                    <a:gd name="T3" fmla="*/ 77 h 137"/>
                    <a:gd name="T4" fmla="*/ 1 w 217"/>
                    <a:gd name="T5" fmla="*/ 80 h 137"/>
                    <a:gd name="T6" fmla="*/ 4 w 217"/>
                    <a:gd name="T7" fmla="*/ 84 h 137"/>
                    <a:gd name="T8" fmla="*/ 20 w 217"/>
                    <a:gd name="T9" fmla="*/ 92 h 137"/>
                    <a:gd name="T10" fmla="*/ 20 w 217"/>
                    <a:gd name="T11" fmla="*/ 93 h 137"/>
                    <a:gd name="T12" fmla="*/ 27 w 217"/>
                    <a:gd name="T13" fmla="*/ 96 h 137"/>
                    <a:gd name="T14" fmla="*/ 27 w 217"/>
                    <a:gd name="T15" fmla="*/ 115 h 137"/>
                    <a:gd name="T16" fmla="*/ 28 w 217"/>
                    <a:gd name="T17" fmla="*/ 118 h 137"/>
                    <a:gd name="T18" fmla="*/ 31 w 217"/>
                    <a:gd name="T19" fmla="*/ 119 h 137"/>
                    <a:gd name="T20" fmla="*/ 50 w 217"/>
                    <a:gd name="T21" fmla="*/ 120 h 137"/>
                    <a:gd name="T22" fmla="*/ 50 w 217"/>
                    <a:gd name="T23" fmla="*/ 131 h 137"/>
                    <a:gd name="T24" fmla="*/ 51 w 217"/>
                    <a:gd name="T25" fmla="*/ 134 h 137"/>
                    <a:gd name="T26" fmla="*/ 55 w 217"/>
                    <a:gd name="T27" fmla="*/ 137 h 137"/>
                    <a:gd name="T28" fmla="*/ 113 w 217"/>
                    <a:gd name="T29" fmla="*/ 137 h 137"/>
                    <a:gd name="T30" fmla="*/ 117 w 217"/>
                    <a:gd name="T31" fmla="*/ 135 h 137"/>
                    <a:gd name="T32" fmla="*/ 119 w 217"/>
                    <a:gd name="T33" fmla="*/ 133 h 137"/>
                    <a:gd name="T34" fmla="*/ 119 w 217"/>
                    <a:gd name="T35" fmla="*/ 122 h 137"/>
                    <a:gd name="T36" fmla="*/ 116 w 217"/>
                    <a:gd name="T37" fmla="*/ 120 h 137"/>
                    <a:gd name="T38" fmla="*/ 112 w 217"/>
                    <a:gd name="T39" fmla="*/ 119 h 137"/>
                    <a:gd name="T40" fmla="*/ 101 w 217"/>
                    <a:gd name="T41" fmla="*/ 118 h 137"/>
                    <a:gd name="T42" fmla="*/ 209 w 217"/>
                    <a:gd name="T43" fmla="*/ 88 h 137"/>
                    <a:gd name="T44" fmla="*/ 215 w 217"/>
                    <a:gd name="T45" fmla="*/ 85 h 137"/>
                    <a:gd name="T46" fmla="*/ 217 w 217"/>
                    <a:gd name="T47" fmla="*/ 81 h 137"/>
                    <a:gd name="T48" fmla="*/ 217 w 217"/>
                    <a:gd name="T49" fmla="*/ 0 h 137"/>
                    <a:gd name="T50" fmla="*/ 85 w 217"/>
                    <a:gd name="T51" fmla="*/ 20 h 137"/>
                    <a:gd name="T52" fmla="*/ 81 w 217"/>
                    <a:gd name="T53" fmla="*/ 21 h 137"/>
                    <a:gd name="T54" fmla="*/ 0 w 217"/>
                    <a:gd name="T55"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137">
                      <a:moveTo>
                        <a:pt x="0" y="16"/>
                      </a:moveTo>
                      <a:lnTo>
                        <a:pt x="0" y="77"/>
                      </a:lnTo>
                      <a:lnTo>
                        <a:pt x="1" y="80"/>
                      </a:lnTo>
                      <a:lnTo>
                        <a:pt x="4" y="84"/>
                      </a:lnTo>
                      <a:lnTo>
                        <a:pt x="20" y="92"/>
                      </a:lnTo>
                      <a:lnTo>
                        <a:pt x="20" y="93"/>
                      </a:lnTo>
                      <a:lnTo>
                        <a:pt x="27" y="96"/>
                      </a:lnTo>
                      <a:lnTo>
                        <a:pt x="27" y="115"/>
                      </a:lnTo>
                      <a:lnTo>
                        <a:pt x="28" y="118"/>
                      </a:lnTo>
                      <a:lnTo>
                        <a:pt x="31" y="119"/>
                      </a:lnTo>
                      <a:lnTo>
                        <a:pt x="50" y="120"/>
                      </a:lnTo>
                      <a:lnTo>
                        <a:pt x="50" y="131"/>
                      </a:lnTo>
                      <a:lnTo>
                        <a:pt x="51" y="134"/>
                      </a:lnTo>
                      <a:lnTo>
                        <a:pt x="55" y="137"/>
                      </a:lnTo>
                      <a:lnTo>
                        <a:pt x="113" y="137"/>
                      </a:lnTo>
                      <a:lnTo>
                        <a:pt x="117" y="135"/>
                      </a:lnTo>
                      <a:lnTo>
                        <a:pt x="119" y="133"/>
                      </a:lnTo>
                      <a:lnTo>
                        <a:pt x="119" y="122"/>
                      </a:lnTo>
                      <a:lnTo>
                        <a:pt x="116" y="120"/>
                      </a:lnTo>
                      <a:lnTo>
                        <a:pt x="112" y="119"/>
                      </a:lnTo>
                      <a:lnTo>
                        <a:pt x="101" y="118"/>
                      </a:lnTo>
                      <a:lnTo>
                        <a:pt x="209" y="88"/>
                      </a:lnTo>
                      <a:lnTo>
                        <a:pt x="215" y="85"/>
                      </a:lnTo>
                      <a:lnTo>
                        <a:pt x="217" y="81"/>
                      </a:lnTo>
                      <a:lnTo>
                        <a:pt x="217" y="0"/>
                      </a:lnTo>
                      <a:lnTo>
                        <a:pt x="85" y="20"/>
                      </a:lnTo>
                      <a:lnTo>
                        <a:pt x="81" y="21"/>
                      </a:lnTo>
                      <a:lnTo>
                        <a:pt x="0" y="1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21" name="Group 153"/>
            <p:cNvGrpSpPr>
              <a:grpSpLocks/>
            </p:cNvGrpSpPr>
            <p:nvPr/>
          </p:nvGrpSpPr>
          <p:grpSpPr bwMode="auto">
            <a:xfrm>
              <a:off x="663" y="-584"/>
              <a:ext cx="374" cy="120"/>
              <a:chOff x="663" y="-584"/>
              <a:chExt cx="374" cy="120"/>
            </a:xfrm>
          </p:grpSpPr>
          <p:grpSp>
            <p:nvGrpSpPr>
              <p:cNvPr id="2644" name="Group 154"/>
              <p:cNvGrpSpPr>
                <a:grpSpLocks/>
              </p:cNvGrpSpPr>
              <p:nvPr/>
            </p:nvGrpSpPr>
            <p:grpSpPr bwMode="auto">
              <a:xfrm>
                <a:off x="677" y="-584"/>
                <a:ext cx="347" cy="78"/>
                <a:chOff x="677" y="-584"/>
                <a:chExt cx="347" cy="78"/>
              </a:xfrm>
            </p:grpSpPr>
            <p:sp>
              <p:nvSpPr>
                <p:cNvPr id="2648" name="Freeform 155"/>
                <p:cNvSpPr>
                  <a:spLocks/>
                </p:cNvSpPr>
                <p:nvPr/>
              </p:nvSpPr>
              <p:spPr bwMode="auto">
                <a:xfrm>
                  <a:off x="677" y="-584"/>
                  <a:ext cx="347" cy="78"/>
                </a:xfrm>
                <a:custGeom>
                  <a:avLst/>
                  <a:gdLst>
                    <a:gd name="T0" fmla="*/ 165 w 347"/>
                    <a:gd name="T1" fmla="*/ 3 h 78"/>
                    <a:gd name="T2" fmla="*/ 0 w 347"/>
                    <a:gd name="T3" fmla="*/ 53 h 78"/>
                    <a:gd name="T4" fmla="*/ 2 w 347"/>
                    <a:gd name="T5" fmla="*/ 55 h 78"/>
                    <a:gd name="T6" fmla="*/ 202 w 347"/>
                    <a:gd name="T7" fmla="*/ 78 h 78"/>
                    <a:gd name="T8" fmla="*/ 347 w 347"/>
                    <a:gd name="T9" fmla="*/ 17 h 78"/>
                    <a:gd name="T10" fmla="*/ 347 w 347"/>
                    <a:gd name="T11" fmla="*/ 14 h 78"/>
                    <a:gd name="T12" fmla="*/ 270 w 347"/>
                    <a:gd name="T13" fmla="*/ 7 h 78"/>
                    <a:gd name="T14" fmla="*/ 265 w 347"/>
                    <a:gd name="T15" fmla="*/ 11 h 78"/>
                    <a:gd name="T16" fmla="*/ 259 w 347"/>
                    <a:gd name="T17" fmla="*/ 13 h 78"/>
                    <a:gd name="T18" fmla="*/ 250 w 347"/>
                    <a:gd name="T19" fmla="*/ 15 h 78"/>
                    <a:gd name="T20" fmla="*/ 242 w 347"/>
                    <a:gd name="T21" fmla="*/ 15 h 78"/>
                    <a:gd name="T22" fmla="*/ 235 w 347"/>
                    <a:gd name="T23" fmla="*/ 15 h 78"/>
                    <a:gd name="T24" fmla="*/ 227 w 347"/>
                    <a:gd name="T25" fmla="*/ 13 h 78"/>
                    <a:gd name="T26" fmla="*/ 224 w 347"/>
                    <a:gd name="T27" fmla="*/ 11 h 78"/>
                    <a:gd name="T28" fmla="*/ 221 w 347"/>
                    <a:gd name="T29" fmla="*/ 8 h 78"/>
                    <a:gd name="T30" fmla="*/ 220 w 347"/>
                    <a:gd name="T31" fmla="*/ 6 h 78"/>
                    <a:gd name="T32" fmla="*/ 219 w 347"/>
                    <a:gd name="T33" fmla="*/ 3 h 78"/>
                    <a:gd name="T34" fmla="*/ 219 w 347"/>
                    <a:gd name="T35" fmla="*/ 0 h 78"/>
                    <a:gd name="T36" fmla="*/ 165 w 347"/>
                    <a:gd name="T3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78">
                      <a:moveTo>
                        <a:pt x="165" y="3"/>
                      </a:moveTo>
                      <a:lnTo>
                        <a:pt x="0" y="53"/>
                      </a:lnTo>
                      <a:lnTo>
                        <a:pt x="2" y="55"/>
                      </a:lnTo>
                      <a:lnTo>
                        <a:pt x="202" y="78"/>
                      </a:lnTo>
                      <a:lnTo>
                        <a:pt x="347" y="17"/>
                      </a:lnTo>
                      <a:lnTo>
                        <a:pt x="347" y="14"/>
                      </a:lnTo>
                      <a:lnTo>
                        <a:pt x="270" y="7"/>
                      </a:lnTo>
                      <a:lnTo>
                        <a:pt x="265" y="11"/>
                      </a:lnTo>
                      <a:lnTo>
                        <a:pt x="259" y="13"/>
                      </a:lnTo>
                      <a:lnTo>
                        <a:pt x="250" y="15"/>
                      </a:lnTo>
                      <a:lnTo>
                        <a:pt x="242" y="15"/>
                      </a:lnTo>
                      <a:lnTo>
                        <a:pt x="235" y="15"/>
                      </a:lnTo>
                      <a:lnTo>
                        <a:pt x="227" y="13"/>
                      </a:lnTo>
                      <a:lnTo>
                        <a:pt x="224" y="11"/>
                      </a:lnTo>
                      <a:lnTo>
                        <a:pt x="221" y="8"/>
                      </a:lnTo>
                      <a:lnTo>
                        <a:pt x="220" y="6"/>
                      </a:lnTo>
                      <a:lnTo>
                        <a:pt x="219" y="3"/>
                      </a:lnTo>
                      <a:lnTo>
                        <a:pt x="219" y="0"/>
                      </a:lnTo>
                      <a:lnTo>
                        <a:pt x="165" y="3"/>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49" name="Freeform 156"/>
                <p:cNvSpPr>
                  <a:spLocks/>
                </p:cNvSpPr>
                <p:nvPr/>
              </p:nvSpPr>
              <p:spPr bwMode="auto">
                <a:xfrm>
                  <a:off x="677" y="-584"/>
                  <a:ext cx="347" cy="78"/>
                </a:xfrm>
                <a:custGeom>
                  <a:avLst/>
                  <a:gdLst>
                    <a:gd name="T0" fmla="*/ 165 w 347"/>
                    <a:gd name="T1" fmla="*/ 3 h 78"/>
                    <a:gd name="T2" fmla="*/ 0 w 347"/>
                    <a:gd name="T3" fmla="*/ 53 h 78"/>
                    <a:gd name="T4" fmla="*/ 2 w 347"/>
                    <a:gd name="T5" fmla="*/ 55 h 78"/>
                    <a:gd name="T6" fmla="*/ 202 w 347"/>
                    <a:gd name="T7" fmla="*/ 78 h 78"/>
                    <a:gd name="T8" fmla="*/ 347 w 347"/>
                    <a:gd name="T9" fmla="*/ 17 h 78"/>
                    <a:gd name="T10" fmla="*/ 347 w 347"/>
                    <a:gd name="T11" fmla="*/ 14 h 78"/>
                    <a:gd name="T12" fmla="*/ 270 w 347"/>
                    <a:gd name="T13" fmla="*/ 7 h 78"/>
                    <a:gd name="T14" fmla="*/ 265 w 347"/>
                    <a:gd name="T15" fmla="*/ 11 h 78"/>
                    <a:gd name="T16" fmla="*/ 259 w 347"/>
                    <a:gd name="T17" fmla="*/ 13 h 78"/>
                    <a:gd name="T18" fmla="*/ 250 w 347"/>
                    <a:gd name="T19" fmla="*/ 15 h 78"/>
                    <a:gd name="T20" fmla="*/ 242 w 347"/>
                    <a:gd name="T21" fmla="*/ 15 h 78"/>
                    <a:gd name="T22" fmla="*/ 235 w 347"/>
                    <a:gd name="T23" fmla="*/ 15 h 78"/>
                    <a:gd name="T24" fmla="*/ 227 w 347"/>
                    <a:gd name="T25" fmla="*/ 13 h 78"/>
                    <a:gd name="T26" fmla="*/ 224 w 347"/>
                    <a:gd name="T27" fmla="*/ 11 h 78"/>
                    <a:gd name="T28" fmla="*/ 221 w 347"/>
                    <a:gd name="T29" fmla="*/ 8 h 78"/>
                    <a:gd name="T30" fmla="*/ 220 w 347"/>
                    <a:gd name="T31" fmla="*/ 6 h 78"/>
                    <a:gd name="T32" fmla="*/ 219 w 347"/>
                    <a:gd name="T33" fmla="*/ 3 h 78"/>
                    <a:gd name="T34" fmla="*/ 219 w 347"/>
                    <a:gd name="T35" fmla="*/ 0 h 78"/>
                    <a:gd name="T36" fmla="*/ 165 w 347"/>
                    <a:gd name="T3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78">
                      <a:moveTo>
                        <a:pt x="165" y="3"/>
                      </a:moveTo>
                      <a:lnTo>
                        <a:pt x="0" y="53"/>
                      </a:lnTo>
                      <a:lnTo>
                        <a:pt x="2" y="55"/>
                      </a:lnTo>
                      <a:lnTo>
                        <a:pt x="202" y="78"/>
                      </a:lnTo>
                      <a:lnTo>
                        <a:pt x="347" y="17"/>
                      </a:lnTo>
                      <a:lnTo>
                        <a:pt x="347" y="14"/>
                      </a:lnTo>
                      <a:lnTo>
                        <a:pt x="270" y="7"/>
                      </a:lnTo>
                      <a:lnTo>
                        <a:pt x="265" y="11"/>
                      </a:lnTo>
                      <a:lnTo>
                        <a:pt x="259" y="13"/>
                      </a:lnTo>
                      <a:lnTo>
                        <a:pt x="250" y="15"/>
                      </a:lnTo>
                      <a:lnTo>
                        <a:pt x="242" y="15"/>
                      </a:lnTo>
                      <a:lnTo>
                        <a:pt x="235" y="15"/>
                      </a:lnTo>
                      <a:lnTo>
                        <a:pt x="227" y="13"/>
                      </a:lnTo>
                      <a:lnTo>
                        <a:pt x="224" y="11"/>
                      </a:lnTo>
                      <a:lnTo>
                        <a:pt x="221" y="8"/>
                      </a:lnTo>
                      <a:lnTo>
                        <a:pt x="220" y="6"/>
                      </a:lnTo>
                      <a:lnTo>
                        <a:pt x="219" y="3"/>
                      </a:lnTo>
                      <a:lnTo>
                        <a:pt x="219" y="0"/>
                      </a:lnTo>
                      <a:lnTo>
                        <a:pt x="165" y="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45" name="Group 157"/>
              <p:cNvGrpSpPr>
                <a:grpSpLocks/>
              </p:cNvGrpSpPr>
              <p:nvPr/>
            </p:nvGrpSpPr>
            <p:grpSpPr bwMode="auto">
              <a:xfrm>
                <a:off x="663" y="-573"/>
                <a:ext cx="374" cy="109"/>
                <a:chOff x="663" y="-573"/>
                <a:chExt cx="374" cy="109"/>
              </a:xfrm>
            </p:grpSpPr>
            <p:sp>
              <p:nvSpPr>
                <p:cNvPr id="2646" name="Freeform 158"/>
                <p:cNvSpPr>
                  <a:spLocks/>
                </p:cNvSpPr>
                <p:nvPr/>
              </p:nvSpPr>
              <p:spPr bwMode="auto">
                <a:xfrm>
                  <a:off x="663" y="-573"/>
                  <a:ext cx="374" cy="109"/>
                </a:xfrm>
                <a:custGeom>
                  <a:avLst/>
                  <a:gdLst>
                    <a:gd name="T0" fmla="*/ 11 w 374"/>
                    <a:gd name="T1" fmla="*/ 40 h 109"/>
                    <a:gd name="T2" fmla="*/ 9 w 374"/>
                    <a:gd name="T3" fmla="*/ 56 h 109"/>
                    <a:gd name="T4" fmla="*/ 9 w 374"/>
                    <a:gd name="T5" fmla="*/ 69 h 109"/>
                    <a:gd name="T6" fmla="*/ 0 w 374"/>
                    <a:gd name="T7" fmla="*/ 75 h 109"/>
                    <a:gd name="T8" fmla="*/ 0 w 374"/>
                    <a:gd name="T9" fmla="*/ 78 h 109"/>
                    <a:gd name="T10" fmla="*/ 12 w 374"/>
                    <a:gd name="T11" fmla="*/ 80 h 109"/>
                    <a:gd name="T12" fmla="*/ 16 w 374"/>
                    <a:gd name="T13" fmla="*/ 82 h 109"/>
                    <a:gd name="T14" fmla="*/ 37 w 374"/>
                    <a:gd name="T15" fmla="*/ 78 h 109"/>
                    <a:gd name="T16" fmla="*/ 189 w 374"/>
                    <a:gd name="T17" fmla="*/ 97 h 109"/>
                    <a:gd name="T18" fmla="*/ 193 w 374"/>
                    <a:gd name="T19" fmla="*/ 105 h 109"/>
                    <a:gd name="T20" fmla="*/ 224 w 374"/>
                    <a:gd name="T21" fmla="*/ 109 h 109"/>
                    <a:gd name="T22" fmla="*/ 245 w 374"/>
                    <a:gd name="T23" fmla="*/ 99 h 109"/>
                    <a:gd name="T24" fmla="*/ 246 w 374"/>
                    <a:gd name="T25" fmla="*/ 88 h 109"/>
                    <a:gd name="T26" fmla="*/ 342 w 374"/>
                    <a:gd name="T27" fmla="*/ 42 h 109"/>
                    <a:gd name="T28" fmla="*/ 360 w 374"/>
                    <a:gd name="T29" fmla="*/ 41 h 109"/>
                    <a:gd name="T30" fmla="*/ 374 w 374"/>
                    <a:gd name="T31" fmla="*/ 33 h 109"/>
                    <a:gd name="T32" fmla="*/ 373 w 374"/>
                    <a:gd name="T33" fmla="*/ 30 h 109"/>
                    <a:gd name="T34" fmla="*/ 364 w 374"/>
                    <a:gd name="T35" fmla="*/ 27 h 109"/>
                    <a:gd name="T36" fmla="*/ 361 w 374"/>
                    <a:gd name="T37" fmla="*/ 0 h 109"/>
                    <a:gd name="T38" fmla="*/ 214 w 374"/>
                    <a:gd name="T39" fmla="*/ 67 h 109"/>
                    <a:gd name="T40" fmla="*/ 11 w 374"/>
                    <a:gd name="T41"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109">
                      <a:moveTo>
                        <a:pt x="11" y="40"/>
                      </a:moveTo>
                      <a:lnTo>
                        <a:pt x="9" y="56"/>
                      </a:lnTo>
                      <a:lnTo>
                        <a:pt x="9" y="69"/>
                      </a:lnTo>
                      <a:lnTo>
                        <a:pt x="0" y="75"/>
                      </a:lnTo>
                      <a:lnTo>
                        <a:pt x="0" y="78"/>
                      </a:lnTo>
                      <a:lnTo>
                        <a:pt x="12" y="80"/>
                      </a:lnTo>
                      <a:lnTo>
                        <a:pt x="16" y="82"/>
                      </a:lnTo>
                      <a:lnTo>
                        <a:pt x="37" y="78"/>
                      </a:lnTo>
                      <a:lnTo>
                        <a:pt x="189" y="97"/>
                      </a:lnTo>
                      <a:lnTo>
                        <a:pt x="193" y="105"/>
                      </a:lnTo>
                      <a:lnTo>
                        <a:pt x="224" y="109"/>
                      </a:lnTo>
                      <a:lnTo>
                        <a:pt x="245" y="99"/>
                      </a:lnTo>
                      <a:lnTo>
                        <a:pt x="246" y="88"/>
                      </a:lnTo>
                      <a:lnTo>
                        <a:pt x="342" y="42"/>
                      </a:lnTo>
                      <a:lnTo>
                        <a:pt x="360" y="41"/>
                      </a:lnTo>
                      <a:lnTo>
                        <a:pt x="374" y="33"/>
                      </a:lnTo>
                      <a:lnTo>
                        <a:pt x="373" y="30"/>
                      </a:lnTo>
                      <a:lnTo>
                        <a:pt x="364" y="27"/>
                      </a:lnTo>
                      <a:lnTo>
                        <a:pt x="361" y="0"/>
                      </a:lnTo>
                      <a:lnTo>
                        <a:pt x="214" y="67"/>
                      </a:lnTo>
                      <a:lnTo>
                        <a:pt x="11" y="4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47" name="Freeform 159"/>
                <p:cNvSpPr>
                  <a:spLocks/>
                </p:cNvSpPr>
                <p:nvPr/>
              </p:nvSpPr>
              <p:spPr bwMode="auto">
                <a:xfrm>
                  <a:off x="663" y="-573"/>
                  <a:ext cx="374" cy="109"/>
                </a:xfrm>
                <a:custGeom>
                  <a:avLst/>
                  <a:gdLst>
                    <a:gd name="T0" fmla="*/ 11 w 374"/>
                    <a:gd name="T1" fmla="*/ 40 h 109"/>
                    <a:gd name="T2" fmla="*/ 9 w 374"/>
                    <a:gd name="T3" fmla="*/ 56 h 109"/>
                    <a:gd name="T4" fmla="*/ 9 w 374"/>
                    <a:gd name="T5" fmla="*/ 69 h 109"/>
                    <a:gd name="T6" fmla="*/ 0 w 374"/>
                    <a:gd name="T7" fmla="*/ 75 h 109"/>
                    <a:gd name="T8" fmla="*/ 0 w 374"/>
                    <a:gd name="T9" fmla="*/ 78 h 109"/>
                    <a:gd name="T10" fmla="*/ 12 w 374"/>
                    <a:gd name="T11" fmla="*/ 80 h 109"/>
                    <a:gd name="T12" fmla="*/ 16 w 374"/>
                    <a:gd name="T13" fmla="*/ 82 h 109"/>
                    <a:gd name="T14" fmla="*/ 37 w 374"/>
                    <a:gd name="T15" fmla="*/ 78 h 109"/>
                    <a:gd name="T16" fmla="*/ 189 w 374"/>
                    <a:gd name="T17" fmla="*/ 97 h 109"/>
                    <a:gd name="T18" fmla="*/ 193 w 374"/>
                    <a:gd name="T19" fmla="*/ 105 h 109"/>
                    <a:gd name="T20" fmla="*/ 224 w 374"/>
                    <a:gd name="T21" fmla="*/ 109 h 109"/>
                    <a:gd name="T22" fmla="*/ 245 w 374"/>
                    <a:gd name="T23" fmla="*/ 99 h 109"/>
                    <a:gd name="T24" fmla="*/ 246 w 374"/>
                    <a:gd name="T25" fmla="*/ 88 h 109"/>
                    <a:gd name="T26" fmla="*/ 342 w 374"/>
                    <a:gd name="T27" fmla="*/ 42 h 109"/>
                    <a:gd name="T28" fmla="*/ 360 w 374"/>
                    <a:gd name="T29" fmla="*/ 41 h 109"/>
                    <a:gd name="T30" fmla="*/ 374 w 374"/>
                    <a:gd name="T31" fmla="*/ 33 h 109"/>
                    <a:gd name="T32" fmla="*/ 373 w 374"/>
                    <a:gd name="T33" fmla="*/ 30 h 109"/>
                    <a:gd name="T34" fmla="*/ 364 w 374"/>
                    <a:gd name="T35" fmla="*/ 27 h 109"/>
                    <a:gd name="T36" fmla="*/ 361 w 374"/>
                    <a:gd name="T37" fmla="*/ 0 h 109"/>
                    <a:gd name="T38" fmla="*/ 214 w 374"/>
                    <a:gd name="T39" fmla="*/ 67 h 109"/>
                    <a:gd name="T40" fmla="*/ 11 w 374"/>
                    <a:gd name="T41"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109">
                      <a:moveTo>
                        <a:pt x="11" y="40"/>
                      </a:moveTo>
                      <a:lnTo>
                        <a:pt x="9" y="56"/>
                      </a:lnTo>
                      <a:lnTo>
                        <a:pt x="9" y="69"/>
                      </a:lnTo>
                      <a:lnTo>
                        <a:pt x="0" y="75"/>
                      </a:lnTo>
                      <a:lnTo>
                        <a:pt x="0" y="78"/>
                      </a:lnTo>
                      <a:lnTo>
                        <a:pt x="12" y="80"/>
                      </a:lnTo>
                      <a:lnTo>
                        <a:pt x="16" y="82"/>
                      </a:lnTo>
                      <a:lnTo>
                        <a:pt x="37" y="78"/>
                      </a:lnTo>
                      <a:lnTo>
                        <a:pt x="189" y="97"/>
                      </a:lnTo>
                      <a:lnTo>
                        <a:pt x="193" y="105"/>
                      </a:lnTo>
                      <a:lnTo>
                        <a:pt x="224" y="109"/>
                      </a:lnTo>
                      <a:lnTo>
                        <a:pt x="245" y="99"/>
                      </a:lnTo>
                      <a:lnTo>
                        <a:pt x="246" y="88"/>
                      </a:lnTo>
                      <a:lnTo>
                        <a:pt x="342" y="42"/>
                      </a:lnTo>
                      <a:lnTo>
                        <a:pt x="360" y="41"/>
                      </a:lnTo>
                      <a:lnTo>
                        <a:pt x="374" y="33"/>
                      </a:lnTo>
                      <a:lnTo>
                        <a:pt x="373" y="30"/>
                      </a:lnTo>
                      <a:lnTo>
                        <a:pt x="364" y="27"/>
                      </a:lnTo>
                      <a:lnTo>
                        <a:pt x="361" y="0"/>
                      </a:lnTo>
                      <a:lnTo>
                        <a:pt x="214" y="67"/>
                      </a:lnTo>
                      <a:lnTo>
                        <a:pt x="11" y="4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22" name="Group 160"/>
            <p:cNvGrpSpPr>
              <a:grpSpLocks/>
            </p:cNvGrpSpPr>
            <p:nvPr/>
          </p:nvGrpSpPr>
          <p:grpSpPr bwMode="auto">
            <a:xfrm>
              <a:off x="678" y="-658"/>
              <a:ext cx="326" cy="81"/>
              <a:chOff x="678" y="-658"/>
              <a:chExt cx="326" cy="81"/>
            </a:xfrm>
          </p:grpSpPr>
          <p:grpSp>
            <p:nvGrpSpPr>
              <p:cNvPr id="2632" name="Group 161"/>
              <p:cNvGrpSpPr>
                <a:grpSpLocks/>
              </p:cNvGrpSpPr>
              <p:nvPr/>
            </p:nvGrpSpPr>
            <p:grpSpPr bwMode="auto">
              <a:xfrm>
                <a:off x="678" y="-658"/>
                <a:ext cx="326" cy="45"/>
                <a:chOff x="678" y="-658"/>
                <a:chExt cx="326" cy="45"/>
              </a:xfrm>
            </p:grpSpPr>
            <p:sp>
              <p:nvSpPr>
                <p:cNvPr id="2642" name="Freeform 162"/>
                <p:cNvSpPr>
                  <a:spLocks/>
                </p:cNvSpPr>
                <p:nvPr/>
              </p:nvSpPr>
              <p:spPr bwMode="auto">
                <a:xfrm>
                  <a:off x="678" y="-658"/>
                  <a:ext cx="326" cy="45"/>
                </a:xfrm>
                <a:custGeom>
                  <a:avLst/>
                  <a:gdLst>
                    <a:gd name="T0" fmla="*/ 0 w 326"/>
                    <a:gd name="T1" fmla="*/ 45 h 45"/>
                    <a:gd name="T2" fmla="*/ 0 w 326"/>
                    <a:gd name="T3" fmla="*/ 40 h 45"/>
                    <a:gd name="T4" fmla="*/ 147 w 326"/>
                    <a:gd name="T5" fmla="*/ 0 h 45"/>
                    <a:gd name="T6" fmla="*/ 326 w 326"/>
                    <a:gd name="T7" fmla="*/ 16 h 45"/>
                    <a:gd name="T8" fmla="*/ 326 w 326"/>
                    <a:gd name="T9" fmla="*/ 20 h 45"/>
                    <a:gd name="T10" fmla="*/ 147 w 326"/>
                    <a:gd name="T11" fmla="*/ 4 h 45"/>
                    <a:gd name="T12" fmla="*/ 0 w 32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26" h="45">
                      <a:moveTo>
                        <a:pt x="0" y="45"/>
                      </a:moveTo>
                      <a:lnTo>
                        <a:pt x="0" y="40"/>
                      </a:lnTo>
                      <a:lnTo>
                        <a:pt x="147" y="0"/>
                      </a:lnTo>
                      <a:lnTo>
                        <a:pt x="326" y="16"/>
                      </a:lnTo>
                      <a:lnTo>
                        <a:pt x="326" y="20"/>
                      </a:lnTo>
                      <a:lnTo>
                        <a:pt x="147" y="4"/>
                      </a:lnTo>
                      <a:lnTo>
                        <a:pt x="0" y="45"/>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43" name="Freeform 163"/>
                <p:cNvSpPr>
                  <a:spLocks/>
                </p:cNvSpPr>
                <p:nvPr/>
              </p:nvSpPr>
              <p:spPr bwMode="auto">
                <a:xfrm>
                  <a:off x="678" y="-658"/>
                  <a:ext cx="326" cy="45"/>
                </a:xfrm>
                <a:custGeom>
                  <a:avLst/>
                  <a:gdLst>
                    <a:gd name="T0" fmla="*/ 0 w 326"/>
                    <a:gd name="T1" fmla="*/ 45 h 45"/>
                    <a:gd name="T2" fmla="*/ 0 w 326"/>
                    <a:gd name="T3" fmla="*/ 40 h 45"/>
                    <a:gd name="T4" fmla="*/ 147 w 326"/>
                    <a:gd name="T5" fmla="*/ 0 h 45"/>
                    <a:gd name="T6" fmla="*/ 326 w 326"/>
                    <a:gd name="T7" fmla="*/ 16 h 45"/>
                    <a:gd name="T8" fmla="*/ 326 w 326"/>
                    <a:gd name="T9" fmla="*/ 20 h 45"/>
                    <a:gd name="T10" fmla="*/ 147 w 326"/>
                    <a:gd name="T11" fmla="*/ 4 h 45"/>
                    <a:gd name="T12" fmla="*/ 0 w 32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26" h="45">
                      <a:moveTo>
                        <a:pt x="0" y="45"/>
                      </a:moveTo>
                      <a:lnTo>
                        <a:pt x="0" y="40"/>
                      </a:lnTo>
                      <a:lnTo>
                        <a:pt x="147" y="0"/>
                      </a:lnTo>
                      <a:lnTo>
                        <a:pt x="326" y="16"/>
                      </a:lnTo>
                      <a:lnTo>
                        <a:pt x="326" y="20"/>
                      </a:lnTo>
                      <a:lnTo>
                        <a:pt x="147" y="4"/>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33" name="Group 164"/>
              <p:cNvGrpSpPr>
                <a:grpSpLocks/>
              </p:cNvGrpSpPr>
              <p:nvPr/>
            </p:nvGrpSpPr>
            <p:grpSpPr bwMode="auto">
              <a:xfrm>
                <a:off x="681" y="-656"/>
                <a:ext cx="321" cy="64"/>
                <a:chOff x="681" y="-656"/>
                <a:chExt cx="321" cy="64"/>
              </a:xfrm>
            </p:grpSpPr>
            <p:sp>
              <p:nvSpPr>
                <p:cNvPr id="2640" name="Freeform 165"/>
                <p:cNvSpPr>
                  <a:spLocks/>
                </p:cNvSpPr>
                <p:nvPr/>
              </p:nvSpPr>
              <p:spPr bwMode="auto">
                <a:xfrm>
                  <a:off x="681" y="-656"/>
                  <a:ext cx="321" cy="64"/>
                </a:xfrm>
                <a:custGeom>
                  <a:avLst/>
                  <a:gdLst>
                    <a:gd name="T0" fmla="*/ 0 w 321"/>
                    <a:gd name="T1" fmla="*/ 41 h 64"/>
                    <a:gd name="T2" fmla="*/ 144 w 321"/>
                    <a:gd name="T3" fmla="*/ 0 h 64"/>
                    <a:gd name="T4" fmla="*/ 321 w 321"/>
                    <a:gd name="T5" fmla="*/ 17 h 64"/>
                    <a:gd name="T6" fmla="*/ 197 w 321"/>
                    <a:gd name="T7" fmla="*/ 64 h 64"/>
                    <a:gd name="T8" fmla="*/ 0 w 321"/>
                    <a:gd name="T9" fmla="*/ 41 h 64"/>
                  </a:gdLst>
                  <a:ahLst/>
                  <a:cxnLst>
                    <a:cxn ang="0">
                      <a:pos x="T0" y="T1"/>
                    </a:cxn>
                    <a:cxn ang="0">
                      <a:pos x="T2" y="T3"/>
                    </a:cxn>
                    <a:cxn ang="0">
                      <a:pos x="T4" y="T5"/>
                    </a:cxn>
                    <a:cxn ang="0">
                      <a:pos x="T6" y="T7"/>
                    </a:cxn>
                    <a:cxn ang="0">
                      <a:pos x="T8" y="T9"/>
                    </a:cxn>
                  </a:cxnLst>
                  <a:rect l="0" t="0" r="r" b="b"/>
                  <a:pathLst>
                    <a:path w="321" h="64">
                      <a:moveTo>
                        <a:pt x="0" y="41"/>
                      </a:moveTo>
                      <a:lnTo>
                        <a:pt x="144" y="0"/>
                      </a:lnTo>
                      <a:lnTo>
                        <a:pt x="321" y="17"/>
                      </a:lnTo>
                      <a:lnTo>
                        <a:pt x="197" y="64"/>
                      </a:lnTo>
                      <a:lnTo>
                        <a:pt x="0" y="41"/>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41" name="Freeform 166"/>
                <p:cNvSpPr>
                  <a:spLocks/>
                </p:cNvSpPr>
                <p:nvPr/>
              </p:nvSpPr>
              <p:spPr bwMode="auto">
                <a:xfrm>
                  <a:off x="681" y="-656"/>
                  <a:ext cx="321" cy="64"/>
                </a:xfrm>
                <a:custGeom>
                  <a:avLst/>
                  <a:gdLst>
                    <a:gd name="T0" fmla="*/ 0 w 321"/>
                    <a:gd name="T1" fmla="*/ 41 h 64"/>
                    <a:gd name="T2" fmla="*/ 144 w 321"/>
                    <a:gd name="T3" fmla="*/ 0 h 64"/>
                    <a:gd name="T4" fmla="*/ 321 w 321"/>
                    <a:gd name="T5" fmla="*/ 17 h 64"/>
                    <a:gd name="T6" fmla="*/ 197 w 321"/>
                    <a:gd name="T7" fmla="*/ 64 h 64"/>
                    <a:gd name="T8" fmla="*/ 0 w 321"/>
                    <a:gd name="T9" fmla="*/ 41 h 64"/>
                  </a:gdLst>
                  <a:ahLst/>
                  <a:cxnLst>
                    <a:cxn ang="0">
                      <a:pos x="T0" y="T1"/>
                    </a:cxn>
                    <a:cxn ang="0">
                      <a:pos x="T2" y="T3"/>
                    </a:cxn>
                    <a:cxn ang="0">
                      <a:pos x="T4" y="T5"/>
                    </a:cxn>
                    <a:cxn ang="0">
                      <a:pos x="T6" y="T7"/>
                    </a:cxn>
                    <a:cxn ang="0">
                      <a:pos x="T8" y="T9"/>
                    </a:cxn>
                  </a:cxnLst>
                  <a:rect l="0" t="0" r="r" b="b"/>
                  <a:pathLst>
                    <a:path w="321" h="64">
                      <a:moveTo>
                        <a:pt x="0" y="41"/>
                      </a:moveTo>
                      <a:lnTo>
                        <a:pt x="144" y="0"/>
                      </a:lnTo>
                      <a:lnTo>
                        <a:pt x="321" y="17"/>
                      </a:lnTo>
                      <a:lnTo>
                        <a:pt x="197" y="64"/>
                      </a:lnTo>
                      <a:lnTo>
                        <a:pt x="0" y="4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34" name="Group 167"/>
              <p:cNvGrpSpPr>
                <a:grpSpLocks/>
              </p:cNvGrpSpPr>
              <p:nvPr/>
            </p:nvGrpSpPr>
            <p:grpSpPr bwMode="auto">
              <a:xfrm>
                <a:off x="875" y="-641"/>
                <a:ext cx="129" cy="64"/>
                <a:chOff x="875" y="-641"/>
                <a:chExt cx="129" cy="64"/>
              </a:xfrm>
            </p:grpSpPr>
            <p:sp>
              <p:nvSpPr>
                <p:cNvPr id="2638" name="Freeform 168"/>
                <p:cNvSpPr>
                  <a:spLocks/>
                </p:cNvSpPr>
                <p:nvPr/>
              </p:nvSpPr>
              <p:spPr bwMode="auto">
                <a:xfrm>
                  <a:off x="875" y="-641"/>
                  <a:ext cx="129" cy="64"/>
                </a:xfrm>
                <a:custGeom>
                  <a:avLst/>
                  <a:gdLst>
                    <a:gd name="T0" fmla="*/ 0 w 129"/>
                    <a:gd name="T1" fmla="*/ 48 h 64"/>
                    <a:gd name="T2" fmla="*/ 0 w 129"/>
                    <a:gd name="T3" fmla="*/ 64 h 64"/>
                    <a:gd name="T4" fmla="*/ 129 w 129"/>
                    <a:gd name="T5" fmla="*/ 17 h 64"/>
                    <a:gd name="T6" fmla="*/ 129 w 129"/>
                    <a:gd name="T7" fmla="*/ 0 h 64"/>
                    <a:gd name="T8" fmla="*/ 0 w 129"/>
                    <a:gd name="T9" fmla="*/ 48 h 64"/>
                  </a:gdLst>
                  <a:ahLst/>
                  <a:cxnLst>
                    <a:cxn ang="0">
                      <a:pos x="T0" y="T1"/>
                    </a:cxn>
                    <a:cxn ang="0">
                      <a:pos x="T2" y="T3"/>
                    </a:cxn>
                    <a:cxn ang="0">
                      <a:pos x="T4" y="T5"/>
                    </a:cxn>
                    <a:cxn ang="0">
                      <a:pos x="T6" y="T7"/>
                    </a:cxn>
                    <a:cxn ang="0">
                      <a:pos x="T8" y="T9"/>
                    </a:cxn>
                  </a:cxnLst>
                  <a:rect l="0" t="0" r="r" b="b"/>
                  <a:pathLst>
                    <a:path w="129" h="64">
                      <a:moveTo>
                        <a:pt x="0" y="48"/>
                      </a:moveTo>
                      <a:lnTo>
                        <a:pt x="0" y="64"/>
                      </a:lnTo>
                      <a:lnTo>
                        <a:pt x="129" y="17"/>
                      </a:lnTo>
                      <a:lnTo>
                        <a:pt x="129" y="0"/>
                      </a:lnTo>
                      <a:lnTo>
                        <a:pt x="0" y="48"/>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9" name="Freeform 169"/>
                <p:cNvSpPr>
                  <a:spLocks/>
                </p:cNvSpPr>
                <p:nvPr/>
              </p:nvSpPr>
              <p:spPr bwMode="auto">
                <a:xfrm>
                  <a:off x="875" y="-641"/>
                  <a:ext cx="129" cy="64"/>
                </a:xfrm>
                <a:custGeom>
                  <a:avLst/>
                  <a:gdLst>
                    <a:gd name="T0" fmla="*/ 0 w 129"/>
                    <a:gd name="T1" fmla="*/ 48 h 64"/>
                    <a:gd name="T2" fmla="*/ 0 w 129"/>
                    <a:gd name="T3" fmla="*/ 64 h 64"/>
                    <a:gd name="T4" fmla="*/ 129 w 129"/>
                    <a:gd name="T5" fmla="*/ 17 h 64"/>
                    <a:gd name="T6" fmla="*/ 129 w 129"/>
                    <a:gd name="T7" fmla="*/ 0 h 64"/>
                    <a:gd name="T8" fmla="*/ 0 w 129"/>
                    <a:gd name="T9" fmla="*/ 48 h 64"/>
                  </a:gdLst>
                  <a:ahLst/>
                  <a:cxnLst>
                    <a:cxn ang="0">
                      <a:pos x="T0" y="T1"/>
                    </a:cxn>
                    <a:cxn ang="0">
                      <a:pos x="T2" y="T3"/>
                    </a:cxn>
                    <a:cxn ang="0">
                      <a:pos x="T4" y="T5"/>
                    </a:cxn>
                    <a:cxn ang="0">
                      <a:pos x="T6" y="T7"/>
                    </a:cxn>
                    <a:cxn ang="0">
                      <a:pos x="T8" y="T9"/>
                    </a:cxn>
                  </a:cxnLst>
                  <a:rect l="0" t="0" r="r" b="b"/>
                  <a:pathLst>
                    <a:path w="129" h="64">
                      <a:moveTo>
                        <a:pt x="0" y="48"/>
                      </a:moveTo>
                      <a:lnTo>
                        <a:pt x="0" y="64"/>
                      </a:lnTo>
                      <a:lnTo>
                        <a:pt x="129" y="17"/>
                      </a:lnTo>
                      <a:lnTo>
                        <a:pt x="129" y="0"/>
                      </a:lnTo>
                      <a:lnTo>
                        <a:pt x="0" y="4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35" name="Group 170"/>
              <p:cNvGrpSpPr>
                <a:grpSpLocks/>
              </p:cNvGrpSpPr>
              <p:nvPr/>
            </p:nvGrpSpPr>
            <p:grpSpPr bwMode="auto">
              <a:xfrm>
                <a:off x="678" y="-613"/>
                <a:ext cx="197" cy="36"/>
                <a:chOff x="678" y="-613"/>
                <a:chExt cx="197" cy="36"/>
              </a:xfrm>
            </p:grpSpPr>
            <p:sp>
              <p:nvSpPr>
                <p:cNvPr id="2636" name="Freeform 171"/>
                <p:cNvSpPr>
                  <a:spLocks/>
                </p:cNvSpPr>
                <p:nvPr/>
              </p:nvSpPr>
              <p:spPr bwMode="auto">
                <a:xfrm>
                  <a:off x="678" y="-613"/>
                  <a:ext cx="197" cy="36"/>
                </a:xfrm>
                <a:custGeom>
                  <a:avLst/>
                  <a:gdLst>
                    <a:gd name="T0" fmla="*/ 0 w 197"/>
                    <a:gd name="T1" fmla="*/ 0 h 36"/>
                    <a:gd name="T2" fmla="*/ 0 w 197"/>
                    <a:gd name="T3" fmla="*/ 16 h 36"/>
                    <a:gd name="T4" fmla="*/ 197 w 197"/>
                    <a:gd name="T5" fmla="*/ 36 h 36"/>
                    <a:gd name="T6" fmla="*/ 197 w 197"/>
                    <a:gd name="T7" fmla="*/ 21 h 36"/>
                    <a:gd name="T8" fmla="*/ 0 w 197"/>
                    <a:gd name="T9" fmla="*/ 0 h 36"/>
                  </a:gdLst>
                  <a:ahLst/>
                  <a:cxnLst>
                    <a:cxn ang="0">
                      <a:pos x="T0" y="T1"/>
                    </a:cxn>
                    <a:cxn ang="0">
                      <a:pos x="T2" y="T3"/>
                    </a:cxn>
                    <a:cxn ang="0">
                      <a:pos x="T4" y="T5"/>
                    </a:cxn>
                    <a:cxn ang="0">
                      <a:pos x="T6" y="T7"/>
                    </a:cxn>
                    <a:cxn ang="0">
                      <a:pos x="T8" y="T9"/>
                    </a:cxn>
                  </a:cxnLst>
                  <a:rect l="0" t="0" r="r" b="b"/>
                  <a:pathLst>
                    <a:path w="197" h="36">
                      <a:moveTo>
                        <a:pt x="0" y="0"/>
                      </a:moveTo>
                      <a:lnTo>
                        <a:pt x="0" y="16"/>
                      </a:lnTo>
                      <a:lnTo>
                        <a:pt x="197" y="36"/>
                      </a:lnTo>
                      <a:lnTo>
                        <a:pt x="197" y="21"/>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7" name="Freeform 172"/>
                <p:cNvSpPr>
                  <a:spLocks/>
                </p:cNvSpPr>
                <p:nvPr/>
              </p:nvSpPr>
              <p:spPr bwMode="auto">
                <a:xfrm>
                  <a:off x="678" y="-613"/>
                  <a:ext cx="197" cy="36"/>
                </a:xfrm>
                <a:custGeom>
                  <a:avLst/>
                  <a:gdLst>
                    <a:gd name="T0" fmla="*/ 0 w 197"/>
                    <a:gd name="T1" fmla="*/ 0 h 36"/>
                    <a:gd name="T2" fmla="*/ 0 w 197"/>
                    <a:gd name="T3" fmla="*/ 16 h 36"/>
                    <a:gd name="T4" fmla="*/ 197 w 197"/>
                    <a:gd name="T5" fmla="*/ 36 h 36"/>
                    <a:gd name="T6" fmla="*/ 197 w 197"/>
                    <a:gd name="T7" fmla="*/ 21 h 36"/>
                    <a:gd name="T8" fmla="*/ 0 w 197"/>
                    <a:gd name="T9" fmla="*/ 0 h 36"/>
                  </a:gdLst>
                  <a:ahLst/>
                  <a:cxnLst>
                    <a:cxn ang="0">
                      <a:pos x="T0" y="T1"/>
                    </a:cxn>
                    <a:cxn ang="0">
                      <a:pos x="T2" y="T3"/>
                    </a:cxn>
                    <a:cxn ang="0">
                      <a:pos x="T4" y="T5"/>
                    </a:cxn>
                    <a:cxn ang="0">
                      <a:pos x="T6" y="T7"/>
                    </a:cxn>
                    <a:cxn ang="0">
                      <a:pos x="T8" y="T9"/>
                    </a:cxn>
                  </a:cxnLst>
                  <a:rect l="0" t="0" r="r" b="b"/>
                  <a:pathLst>
                    <a:path w="197" h="36">
                      <a:moveTo>
                        <a:pt x="0" y="0"/>
                      </a:moveTo>
                      <a:lnTo>
                        <a:pt x="0" y="16"/>
                      </a:lnTo>
                      <a:lnTo>
                        <a:pt x="197" y="36"/>
                      </a:lnTo>
                      <a:lnTo>
                        <a:pt x="197" y="2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23" name="Group 173"/>
            <p:cNvGrpSpPr>
              <a:grpSpLocks/>
            </p:cNvGrpSpPr>
            <p:nvPr/>
          </p:nvGrpSpPr>
          <p:grpSpPr bwMode="auto">
            <a:xfrm>
              <a:off x="905" y="-980"/>
              <a:ext cx="177" cy="284"/>
              <a:chOff x="905" y="-980"/>
              <a:chExt cx="177" cy="284"/>
            </a:xfrm>
          </p:grpSpPr>
          <p:grpSp>
            <p:nvGrpSpPr>
              <p:cNvPr id="2597" name="Group 174"/>
              <p:cNvGrpSpPr>
                <a:grpSpLocks/>
              </p:cNvGrpSpPr>
              <p:nvPr/>
            </p:nvGrpSpPr>
            <p:grpSpPr bwMode="auto">
              <a:xfrm>
                <a:off x="943" y="-850"/>
                <a:ext cx="139" cy="29"/>
                <a:chOff x="943" y="-850"/>
                <a:chExt cx="139" cy="29"/>
              </a:xfrm>
            </p:grpSpPr>
            <p:grpSp>
              <p:nvGrpSpPr>
                <p:cNvPr id="2622" name="Group 175"/>
                <p:cNvGrpSpPr>
                  <a:grpSpLocks/>
                </p:cNvGrpSpPr>
                <p:nvPr/>
              </p:nvGrpSpPr>
              <p:grpSpPr bwMode="auto">
                <a:xfrm>
                  <a:off x="1036" y="-850"/>
                  <a:ext cx="46" cy="29"/>
                  <a:chOff x="1036" y="-850"/>
                  <a:chExt cx="46" cy="29"/>
                </a:xfrm>
              </p:grpSpPr>
              <p:grpSp>
                <p:nvGrpSpPr>
                  <p:cNvPr id="2626" name="Group 176"/>
                  <p:cNvGrpSpPr>
                    <a:grpSpLocks/>
                  </p:cNvGrpSpPr>
                  <p:nvPr/>
                </p:nvGrpSpPr>
                <p:grpSpPr bwMode="auto">
                  <a:xfrm>
                    <a:off x="1036" y="-850"/>
                    <a:ext cx="46" cy="29"/>
                    <a:chOff x="1036" y="-850"/>
                    <a:chExt cx="46" cy="29"/>
                  </a:xfrm>
                </p:grpSpPr>
                <p:sp>
                  <p:nvSpPr>
                    <p:cNvPr id="2630" name="Freeform 177"/>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1" name="Freeform 178"/>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27" name="Group 179"/>
                  <p:cNvGrpSpPr>
                    <a:grpSpLocks/>
                  </p:cNvGrpSpPr>
                  <p:nvPr/>
                </p:nvGrpSpPr>
                <p:grpSpPr bwMode="auto">
                  <a:xfrm>
                    <a:off x="1037" y="-840"/>
                    <a:ext cx="6" cy="12"/>
                    <a:chOff x="1037" y="-840"/>
                    <a:chExt cx="6" cy="12"/>
                  </a:xfrm>
                </p:grpSpPr>
                <p:sp>
                  <p:nvSpPr>
                    <p:cNvPr id="2628" name="Freeform 180"/>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29" name="Freeform 181"/>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23" name="Group 182"/>
                <p:cNvGrpSpPr>
                  <a:grpSpLocks/>
                </p:cNvGrpSpPr>
                <p:nvPr/>
              </p:nvGrpSpPr>
              <p:grpSpPr bwMode="auto">
                <a:xfrm>
                  <a:off x="943" y="-841"/>
                  <a:ext cx="97" cy="9"/>
                  <a:chOff x="943" y="-841"/>
                  <a:chExt cx="97" cy="9"/>
                </a:xfrm>
              </p:grpSpPr>
              <p:sp>
                <p:nvSpPr>
                  <p:cNvPr id="2624" name="Freeform 183"/>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25" name="Freeform 184"/>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598" name="Group 185"/>
              <p:cNvGrpSpPr>
                <a:grpSpLocks/>
              </p:cNvGrpSpPr>
              <p:nvPr/>
            </p:nvGrpSpPr>
            <p:grpSpPr bwMode="auto">
              <a:xfrm>
                <a:off x="905" y="-858"/>
                <a:ext cx="42" cy="33"/>
                <a:chOff x="905" y="-858"/>
                <a:chExt cx="42" cy="33"/>
              </a:xfrm>
            </p:grpSpPr>
            <p:grpSp>
              <p:nvGrpSpPr>
                <p:cNvPr id="2613" name="Group 186"/>
                <p:cNvGrpSpPr>
                  <a:grpSpLocks/>
                </p:cNvGrpSpPr>
                <p:nvPr/>
              </p:nvGrpSpPr>
              <p:grpSpPr bwMode="auto">
                <a:xfrm>
                  <a:off x="905" y="-855"/>
                  <a:ext cx="34" cy="30"/>
                  <a:chOff x="905" y="-855"/>
                  <a:chExt cx="34" cy="30"/>
                </a:xfrm>
              </p:grpSpPr>
              <p:sp>
                <p:nvSpPr>
                  <p:cNvPr id="2620" name="Freeform 187"/>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21" name="Freeform 188"/>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14" name="Group 189"/>
                <p:cNvGrpSpPr>
                  <a:grpSpLocks/>
                </p:cNvGrpSpPr>
                <p:nvPr/>
              </p:nvGrpSpPr>
              <p:grpSpPr bwMode="auto">
                <a:xfrm>
                  <a:off x="908" y="-858"/>
                  <a:ext cx="31" cy="12"/>
                  <a:chOff x="908" y="-858"/>
                  <a:chExt cx="31" cy="12"/>
                </a:xfrm>
              </p:grpSpPr>
              <p:sp>
                <p:nvSpPr>
                  <p:cNvPr id="2618" name="Freeform 190"/>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9" name="Freeform 191"/>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15" name="Group 192"/>
                <p:cNvGrpSpPr>
                  <a:grpSpLocks/>
                </p:cNvGrpSpPr>
                <p:nvPr/>
              </p:nvGrpSpPr>
              <p:grpSpPr bwMode="auto">
                <a:xfrm>
                  <a:off x="931" y="-852"/>
                  <a:ext cx="16" cy="27"/>
                  <a:chOff x="931" y="-852"/>
                  <a:chExt cx="16" cy="27"/>
                </a:xfrm>
              </p:grpSpPr>
              <p:sp>
                <p:nvSpPr>
                  <p:cNvPr id="2616" name="Freeform 193"/>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7" name="Freeform 194"/>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599" name="Group 195"/>
              <p:cNvGrpSpPr>
                <a:grpSpLocks/>
              </p:cNvGrpSpPr>
              <p:nvPr/>
            </p:nvGrpSpPr>
            <p:grpSpPr bwMode="auto">
              <a:xfrm>
                <a:off x="919" y="-980"/>
                <a:ext cx="48" cy="128"/>
                <a:chOff x="919" y="-980"/>
                <a:chExt cx="48" cy="128"/>
              </a:xfrm>
            </p:grpSpPr>
            <p:grpSp>
              <p:nvGrpSpPr>
                <p:cNvPr id="2607" name="Group 196"/>
                <p:cNvGrpSpPr>
                  <a:grpSpLocks/>
                </p:cNvGrpSpPr>
                <p:nvPr/>
              </p:nvGrpSpPr>
              <p:grpSpPr bwMode="auto">
                <a:xfrm>
                  <a:off x="919" y="-942"/>
                  <a:ext cx="32" cy="90"/>
                  <a:chOff x="919" y="-942"/>
                  <a:chExt cx="32" cy="90"/>
                </a:xfrm>
              </p:grpSpPr>
              <p:sp>
                <p:nvSpPr>
                  <p:cNvPr id="2611" name="Freeform 197"/>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2" name="Freeform 198"/>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08" name="Group 199"/>
                <p:cNvGrpSpPr>
                  <a:grpSpLocks/>
                </p:cNvGrpSpPr>
                <p:nvPr/>
              </p:nvGrpSpPr>
              <p:grpSpPr bwMode="auto">
                <a:xfrm>
                  <a:off x="936" y="-980"/>
                  <a:ext cx="31" cy="42"/>
                  <a:chOff x="936" y="-980"/>
                  <a:chExt cx="31" cy="42"/>
                </a:xfrm>
              </p:grpSpPr>
              <p:sp>
                <p:nvSpPr>
                  <p:cNvPr id="2609" name="Freeform 200"/>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0" name="Freeform 201"/>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00" name="Group 202"/>
              <p:cNvGrpSpPr>
                <a:grpSpLocks/>
              </p:cNvGrpSpPr>
              <p:nvPr/>
            </p:nvGrpSpPr>
            <p:grpSpPr bwMode="auto">
              <a:xfrm>
                <a:off x="909" y="-827"/>
                <a:ext cx="30" cy="131"/>
                <a:chOff x="909" y="-827"/>
                <a:chExt cx="30" cy="131"/>
              </a:xfrm>
            </p:grpSpPr>
            <p:grpSp>
              <p:nvGrpSpPr>
                <p:cNvPr id="2601" name="Group 203"/>
                <p:cNvGrpSpPr>
                  <a:grpSpLocks/>
                </p:cNvGrpSpPr>
                <p:nvPr/>
              </p:nvGrpSpPr>
              <p:grpSpPr bwMode="auto">
                <a:xfrm>
                  <a:off x="917" y="-827"/>
                  <a:ext cx="11" cy="91"/>
                  <a:chOff x="917" y="-827"/>
                  <a:chExt cx="11" cy="91"/>
                </a:xfrm>
              </p:grpSpPr>
              <p:sp>
                <p:nvSpPr>
                  <p:cNvPr id="2605" name="Freeform 204"/>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06" name="Freeform 205"/>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02" name="Group 206"/>
                <p:cNvGrpSpPr>
                  <a:grpSpLocks/>
                </p:cNvGrpSpPr>
                <p:nvPr/>
              </p:nvGrpSpPr>
              <p:grpSpPr bwMode="auto">
                <a:xfrm>
                  <a:off x="909" y="-737"/>
                  <a:ext cx="30" cy="41"/>
                  <a:chOff x="909" y="-737"/>
                  <a:chExt cx="30" cy="41"/>
                </a:xfrm>
              </p:grpSpPr>
              <p:sp>
                <p:nvSpPr>
                  <p:cNvPr id="2603" name="Freeform 207"/>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04" name="Freeform 208"/>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224" name="Group 209"/>
            <p:cNvGrpSpPr>
              <a:grpSpLocks/>
            </p:cNvGrpSpPr>
            <p:nvPr/>
          </p:nvGrpSpPr>
          <p:grpSpPr bwMode="auto">
            <a:xfrm>
              <a:off x="3010" y="-1353"/>
              <a:ext cx="1138" cy="817"/>
              <a:chOff x="3010" y="-1353"/>
              <a:chExt cx="1138" cy="817"/>
            </a:xfrm>
          </p:grpSpPr>
          <p:sp>
            <p:nvSpPr>
              <p:cNvPr id="2591" name="Freeform 210"/>
              <p:cNvSpPr>
                <a:spLocks/>
              </p:cNvSpPr>
              <p:nvPr/>
            </p:nvSpPr>
            <p:spPr bwMode="auto">
              <a:xfrm>
                <a:off x="3253" y="-787"/>
                <a:ext cx="655" cy="55"/>
              </a:xfrm>
              <a:custGeom>
                <a:avLst/>
                <a:gdLst>
                  <a:gd name="T0" fmla="*/ 64 w 655"/>
                  <a:gd name="T1" fmla="*/ 0 h 55"/>
                  <a:gd name="T2" fmla="*/ 0 w 655"/>
                  <a:gd name="T3" fmla="*/ 55 h 55"/>
                  <a:gd name="T4" fmla="*/ 655 w 655"/>
                  <a:gd name="T5" fmla="*/ 55 h 55"/>
                  <a:gd name="T6" fmla="*/ 588 w 655"/>
                  <a:gd name="T7" fmla="*/ 1 h 55"/>
                  <a:gd name="T8" fmla="*/ 64 w 655"/>
                  <a:gd name="T9" fmla="*/ 0 h 55"/>
                </a:gdLst>
                <a:ahLst/>
                <a:cxnLst>
                  <a:cxn ang="0">
                    <a:pos x="T0" y="T1"/>
                  </a:cxn>
                  <a:cxn ang="0">
                    <a:pos x="T2" y="T3"/>
                  </a:cxn>
                  <a:cxn ang="0">
                    <a:pos x="T4" y="T5"/>
                  </a:cxn>
                  <a:cxn ang="0">
                    <a:pos x="T6" y="T7"/>
                  </a:cxn>
                  <a:cxn ang="0">
                    <a:pos x="T8" y="T9"/>
                  </a:cxn>
                </a:cxnLst>
                <a:rect l="0" t="0" r="r" b="b"/>
                <a:pathLst>
                  <a:path w="655" h="55">
                    <a:moveTo>
                      <a:pt x="64" y="0"/>
                    </a:moveTo>
                    <a:lnTo>
                      <a:pt x="0" y="55"/>
                    </a:lnTo>
                    <a:lnTo>
                      <a:pt x="655" y="55"/>
                    </a:lnTo>
                    <a:lnTo>
                      <a:pt x="588" y="1"/>
                    </a:lnTo>
                    <a:lnTo>
                      <a:pt x="6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2" name="Rectangle 211"/>
              <p:cNvSpPr>
                <a:spLocks noChangeArrowheads="1"/>
              </p:cNvSpPr>
              <p:nvPr/>
            </p:nvSpPr>
            <p:spPr bwMode="auto">
              <a:xfrm>
                <a:off x="3253" y="-730"/>
                <a:ext cx="655" cy="1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3" name="Rectangle 212"/>
              <p:cNvSpPr>
                <a:spLocks noChangeArrowheads="1"/>
              </p:cNvSpPr>
              <p:nvPr/>
            </p:nvSpPr>
            <p:spPr bwMode="auto">
              <a:xfrm>
                <a:off x="3475" y="-789"/>
                <a:ext cx="219" cy="3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4" name="Freeform 213"/>
              <p:cNvSpPr>
                <a:spLocks/>
              </p:cNvSpPr>
              <p:nvPr/>
            </p:nvSpPr>
            <p:spPr bwMode="auto">
              <a:xfrm>
                <a:off x="3232" y="-1353"/>
                <a:ext cx="700" cy="562"/>
              </a:xfrm>
              <a:custGeom>
                <a:avLst/>
                <a:gdLst>
                  <a:gd name="T0" fmla="*/ 0 w 700"/>
                  <a:gd name="T1" fmla="*/ 26 h 562"/>
                  <a:gd name="T2" fmla="*/ 0 w 700"/>
                  <a:gd name="T3" fmla="*/ 528 h 562"/>
                  <a:gd name="T4" fmla="*/ 2 w 700"/>
                  <a:gd name="T5" fmla="*/ 531 h 562"/>
                  <a:gd name="T6" fmla="*/ 2 w 700"/>
                  <a:gd name="T7" fmla="*/ 540 h 562"/>
                  <a:gd name="T8" fmla="*/ 9 w 700"/>
                  <a:gd name="T9" fmla="*/ 548 h 562"/>
                  <a:gd name="T10" fmla="*/ 13 w 700"/>
                  <a:gd name="T11" fmla="*/ 556 h 562"/>
                  <a:gd name="T12" fmla="*/ 20 w 700"/>
                  <a:gd name="T13" fmla="*/ 559 h 562"/>
                  <a:gd name="T14" fmla="*/ 28 w 700"/>
                  <a:gd name="T15" fmla="*/ 562 h 562"/>
                  <a:gd name="T16" fmla="*/ 680 w 700"/>
                  <a:gd name="T17" fmla="*/ 562 h 562"/>
                  <a:gd name="T18" fmla="*/ 699 w 700"/>
                  <a:gd name="T19" fmla="*/ 549 h 562"/>
                  <a:gd name="T20" fmla="*/ 700 w 700"/>
                  <a:gd name="T21" fmla="*/ 533 h 562"/>
                  <a:gd name="T22" fmla="*/ 700 w 700"/>
                  <a:gd name="T23" fmla="*/ 24 h 562"/>
                  <a:gd name="T24" fmla="*/ 693 w 700"/>
                  <a:gd name="T25" fmla="*/ 12 h 562"/>
                  <a:gd name="T26" fmla="*/ 680 w 700"/>
                  <a:gd name="T27" fmla="*/ 1 h 562"/>
                  <a:gd name="T28" fmla="*/ 28 w 700"/>
                  <a:gd name="T29" fmla="*/ 0 h 562"/>
                  <a:gd name="T30" fmla="*/ 10 w 700"/>
                  <a:gd name="T31" fmla="*/ 4 h 562"/>
                  <a:gd name="T32" fmla="*/ 0 w 700"/>
                  <a:gd name="T33" fmla="*/ 23 h 562"/>
                  <a:gd name="T34" fmla="*/ 0 w 700"/>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562">
                    <a:moveTo>
                      <a:pt x="0" y="26"/>
                    </a:moveTo>
                    <a:lnTo>
                      <a:pt x="0" y="528"/>
                    </a:lnTo>
                    <a:lnTo>
                      <a:pt x="2" y="531"/>
                    </a:lnTo>
                    <a:lnTo>
                      <a:pt x="2" y="540"/>
                    </a:lnTo>
                    <a:lnTo>
                      <a:pt x="9" y="548"/>
                    </a:lnTo>
                    <a:lnTo>
                      <a:pt x="13" y="556"/>
                    </a:lnTo>
                    <a:lnTo>
                      <a:pt x="20" y="559"/>
                    </a:lnTo>
                    <a:lnTo>
                      <a:pt x="28" y="562"/>
                    </a:lnTo>
                    <a:lnTo>
                      <a:pt x="680" y="562"/>
                    </a:lnTo>
                    <a:lnTo>
                      <a:pt x="699" y="549"/>
                    </a:lnTo>
                    <a:lnTo>
                      <a:pt x="700" y="533"/>
                    </a:lnTo>
                    <a:lnTo>
                      <a:pt x="700" y="24"/>
                    </a:lnTo>
                    <a:lnTo>
                      <a:pt x="693" y="12"/>
                    </a:lnTo>
                    <a:lnTo>
                      <a:pt x="680" y="1"/>
                    </a:lnTo>
                    <a:lnTo>
                      <a:pt x="28" y="0"/>
                    </a:lnTo>
                    <a:lnTo>
                      <a:pt x="10" y="4"/>
                    </a:lnTo>
                    <a:lnTo>
                      <a:pt x="0" y="23"/>
                    </a:lnTo>
                    <a:lnTo>
                      <a:pt x="0"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5" name="Freeform 214"/>
              <p:cNvSpPr>
                <a:spLocks/>
              </p:cNvSpPr>
              <p:nvPr/>
            </p:nvSpPr>
            <p:spPr bwMode="auto">
              <a:xfrm>
                <a:off x="3019" y="-708"/>
                <a:ext cx="1121" cy="134"/>
              </a:xfrm>
              <a:custGeom>
                <a:avLst/>
                <a:gdLst>
                  <a:gd name="T0" fmla="*/ 129 w 1121"/>
                  <a:gd name="T1" fmla="*/ 1 h 134"/>
                  <a:gd name="T2" fmla="*/ 995 w 1121"/>
                  <a:gd name="T3" fmla="*/ 0 h 134"/>
                  <a:gd name="T4" fmla="*/ 1121 w 1121"/>
                  <a:gd name="T5" fmla="*/ 134 h 134"/>
                  <a:gd name="T6" fmla="*/ 0 w 1121"/>
                  <a:gd name="T7" fmla="*/ 134 h 134"/>
                  <a:gd name="T8" fmla="*/ 129 w 1121"/>
                  <a:gd name="T9" fmla="*/ 0 h 134"/>
                  <a:gd name="T10" fmla="*/ 129 w 1121"/>
                  <a:gd name="T11" fmla="*/ 1 h 134"/>
                </a:gdLst>
                <a:ahLst/>
                <a:cxnLst>
                  <a:cxn ang="0">
                    <a:pos x="T0" y="T1"/>
                  </a:cxn>
                  <a:cxn ang="0">
                    <a:pos x="T2" y="T3"/>
                  </a:cxn>
                  <a:cxn ang="0">
                    <a:pos x="T4" y="T5"/>
                  </a:cxn>
                  <a:cxn ang="0">
                    <a:pos x="T6" y="T7"/>
                  </a:cxn>
                  <a:cxn ang="0">
                    <a:pos x="T8" y="T9"/>
                  </a:cxn>
                  <a:cxn ang="0">
                    <a:pos x="T10" y="T11"/>
                  </a:cxn>
                </a:cxnLst>
                <a:rect l="0" t="0" r="r" b="b"/>
                <a:pathLst>
                  <a:path w="1121" h="134">
                    <a:moveTo>
                      <a:pt x="129" y="1"/>
                    </a:moveTo>
                    <a:lnTo>
                      <a:pt x="995" y="0"/>
                    </a:lnTo>
                    <a:lnTo>
                      <a:pt x="1121" y="134"/>
                    </a:lnTo>
                    <a:lnTo>
                      <a:pt x="0" y="134"/>
                    </a:lnTo>
                    <a:lnTo>
                      <a:pt x="129" y="0"/>
                    </a:lnTo>
                    <a:lnTo>
                      <a:pt x="129" y="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6" name="Freeform 215"/>
              <p:cNvSpPr>
                <a:spLocks/>
              </p:cNvSpPr>
              <p:nvPr/>
            </p:nvSpPr>
            <p:spPr bwMode="auto">
              <a:xfrm>
                <a:off x="3010" y="-570"/>
                <a:ext cx="1138" cy="34"/>
              </a:xfrm>
              <a:custGeom>
                <a:avLst/>
                <a:gdLst>
                  <a:gd name="T0" fmla="*/ 9 w 1138"/>
                  <a:gd name="T1" fmla="*/ 34 h 34"/>
                  <a:gd name="T2" fmla="*/ 1129 w 1138"/>
                  <a:gd name="T3" fmla="*/ 34 h 34"/>
                  <a:gd name="T4" fmla="*/ 1132 w 1138"/>
                  <a:gd name="T5" fmla="*/ 34 h 34"/>
                  <a:gd name="T6" fmla="*/ 1136 w 1138"/>
                  <a:gd name="T7" fmla="*/ 31 h 34"/>
                  <a:gd name="T8" fmla="*/ 1137 w 1138"/>
                  <a:gd name="T9" fmla="*/ 30 h 34"/>
                  <a:gd name="T10" fmla="*/ 1138 w 1138"/>
                  <a:gd name="T11" fmla="*/ 26 h 34"/>
                  <a:gd name="T12" fmla="*/ 1138 w 1138"/>
                  <a:gd name="T13" fmla="*/ 8 h 34"/>
                  <a:gd name="T14" fmla="*/ 1137 w 1138"/>
                  <a:gd name="T15" fmla="*/ 4 h 34"/>
                  <a:gd name="T16" fmla="*/ 1136 w 1138"/>
                  <a:gd name="T17" fmla="*/ 1 h 34"/>
                  <a:gd name="T18" fmla="*/ 1132 w 1138"/>
                  <a:gd name="T19" fmla="*/ 0 h 34"/>
                  <a:gd name="T20" fmla="*/ 1129 w 1138"/>
                  <a:gd name="T21" fmla="*/ 0 h 34"/>
                  <a:gd name="T22" fmla="*/ 9 w 1138"/>
                  <a:gd name="T23" fmla="*/ 0 h 34"/>
                  <a:gd name="T24" fmla="*/ 7 w 1138"/>
                  <a:gd name="T25" fmla="*/ 0 h 34"/>
                  <a:gd name="T26" fmla="*/ 3 w 1138"/>
                  <a:gd name="T27" fmla="*/ 1 h 34"/>
                  <a:gd name="T28" fmla="*/ 1 w 1138"/>
                  <a:gd name="T29" fmla="*/ 4 h 34"/>
                  <a:gd name="T30" fmla="*/ 0 w 1138"/>
                  <a:gd name="T31" fmla="*/ 8 h 34"/>
                  <a:gd name="T32" fmla="*/ 0 w 1138"/>
                  <a:gd name="T33" fmla="*/ 26 h 34"/>
                  <a:gd name="T34" fmla="*/ 1 w 1138"/>
                  <a:gd name="T35" fmla="*/ 30 h 34"/>
                  <a:gd name="T36" fmla="*/ 3 w 1138"/>
                  <a:gd name="T37" fmla="*/ 31 h 34"/>
                  <a:gd name="T38" fmla="*/ 7 w 1138"/>
                  <a:gd name="T39" fmla="*/ 34 h 34"/>
                  <a:gd name="T40" fmla="*/ 9 w 1138"/>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8" h="34">
                    <a:moveTo>
                      <a:pt x="9" y="34"/>
                    </a:moveTo>
                    <a:lnTo>
                      <a:pt x="1129" y="34"/>
                    </a:lnTo>
                    <a:lnTo>
                      <a:pt x="1132" y="34"/>
                    </a:lnTo>
                    <a:lnTo>
                      <a:pt x="1136" y="31"/>
                    </a:lnTo>
                    <a:lnTo>
                      <a:pt x="1137" y="30"/>
                    </a:lnTo>
                    <a:lnTo>
                      <a:pt x="1138" y="26"/>
                    </a:lnTo>
                    <a:lnTo>
                      <a:pt x="1138" y="8"/>
                    </a:lnTo>
                    <a:lnTo>
                      <a:pt x="1137" y="4"/>
                    </a:lnTo>
                    <a:lnTo>
                      <a:pt x="1136" y="1"/>
                    </a:lnTo>
                    <a:lnTo>
                      <a:pt x="1132" y="0"/>
                    </a:lnTo>
                    <a:lnTo>
                      <a:pt x="1129" y="0"/>
                    </a:lnTo>
                    <a:lnTo>
                      <a:pt x="9" y="0"/>
                    </a:lnTo>
                    <a:lnTo>
                      <a:pt x="7" y="0"/>
                    </a:lnTo>
                    <a:lnTo>
                      <a:pt x="3" y="1"/>
                    </a:lnTo>
                    <a:lnTo>
                      <a:pt x="1" y="4"/>
                    </a:lnTo>
                    <a:lnTo>
                      <a:pt x="0" y="8"/>
                    </a:lnTo>
                    <a:lnTo>
                      <a:pt x="0" y="26"/>
                    </a:lnTo>
                    <a:lnTo>
                      <a:pt x="1" y="30"/>
                    </a:lnTo>
                    <a:lnTo>
                      <a:pt x="3" y="31"/>
                    </a:lnTo>
                    <a:lnTo>
                      <a:pt x="7" y="34"/>
                    </a:lnTo>
                    <a:lnTo>
                      <a:pt x="9" y="3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25" name="Group 216"/>
            <p:cNvGrpSpPr>
              <a:grpSpLocks/>
            </p:cNvGrpSpPr>
            <p:nvPr/>
          </p:nvGrpSpPr>
          <p:grpSpPr bwMode="auto">
            <a:xfrm>
              <a:off x="2995" y="-1368"/>
              <a:ext cx="1138" cy="817"/>
              <a:chOff x="2995" y="-1368"/>
              <a:chExt cx="1138" cy="817"/>
            </a:xfrm>
          </p:grpSpPr>
          <p:sp>
            <p:nvSpPr>
              <p:cNvPr id="2585" name="Freeform 217"/>
              <p:cNvSpPr>
                <a:spLocks/>
              </p:cNvSpPr>
              <p:nvPr/>
            </p:nvSpPr>
            <p:spPr bwMode="auto">
              <a:xfrm>
                <a:off x="3238" y="-802"/>
                <a:ext cx="655" cy="55"/>
              </a:xfrm>
              <a:custGeom>
                <a:avLst/>
                <a:gdLst>
                  <a:gd name="T0" fmla="*/ 64 w 655"/>
                  <a:gd name="T1" fmla="*/ 0 h 55"/>
                  <a:gd name="T2" fmla="*/ 0 w 655"/>
                  <a:gd name="T3" fmla="*/ 55 h 55"/>
                  <a:gd name="T4" fmla="*/ 655 w 655"/>
                  <a:gd name="T5" fmla="*/ 55 h 55"/>
                  <a:gd name="T6" fmla="*/ 588 w 655"/>
                  <a:gd name="T7" fmla="*/ 1 h 55"/>
                  <a:gd name="T8" fmla="*/ 64 w 655"/>
                  <a:gd name="T9" fmla="*/ 0 h 55"/>
                </a:gdLst>
                <a:ahLst/>
                <a:cxnLst>
                  <a:cxn ang="0">
                    <a:pos x="T0" y="T1"/>
                  </a:cxn>
                  <a:cxn ang="0">
                    <a:pos x="T2" y="T3"/>
                  </a:cxn>
                  <a:cxn ang="0">
                    <a:pos x="T4" y="T5"/>
                  </a:cxn>
                  <a:cxn ang="0">
                    <a:pos x="T6" y="T7"/>
                  </a:cxn>
                  <a:cxn ang="0">
                    <a:pos x="T8" y="T9"/>
                  </a:cxn>
                </a:cxnLst>
                <a:rect l="0" t="0" r="r" b="b"/>
                <a:pathLst>
                  <a:path w="655" h="55">
                    <a:moveTo>
                      <a:pt x="64" y="0"/>
                    </a:moveTo>
                    <a:lnTo>
                      <a:pt x="0" y="55"/>
                    </a:lnTo>
                    <a:lnTo>
                      <a:pt x="655" y="55"/>
                    </a:lnTo>
                    <a:lnTo>
                      <a:pt x="588" y="1"/>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6" name="Rectangle 218"/>
              <p:cNvSpPr>
                <a:spLocks noChangeArrowheads="1"/>
              </p:cNvSpPr>
              <p:nvPr/>
            </p:nvSpPr>
            <p:spPr bwMode="auto">
              <a:xfrm>
                <a:off x="3238" y="-745"/>
                <a:ext cx="655"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7" name="Rectangle 219"/>
              <p:cNvSpPr>
                <a:spLocks noChangeArrowheads="1"/>
              </p:cNvSpPr>
              <p:nvPr/>
            </p:nvSpPr>
            <p:spPr bwMode="auto">
              <a:xfrm>
                <a:off x="3460" y="-804"/>
                <a:ext cx="219"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8" name="Freeform 220"/>
              <p:cNvSpPr>
                <a:spLocks/>
              </p:cNvSpPr>
              <p:nvPr/>
            </p:nvSpPr>
            <p:spPr bwMode="auto">
              <a:xfrm>
                <a:off x="3217" y="-1368"/>
                <a:ext cx="700" cy="562"/>
              </a:xfrm>
              <a:custGeom>
                <a:avLst/>
                <a:gdLst>
                  <a:gd name="T0" fmla="*/ 0 w 700"/>
                  <a:gd name="T1" fmla="*/ 26 h 562"/>
                  <a:gd name="T2" fmla="*/ 0 w 700"/>
                  <a:gd name="T3" fmla="*/ 528 h 562"/>
                  <a:gd name="T4" fmla="*/ 2 w 700"/>
                  <a:gd name="T5" fmla="*/ 531 h 562"/>
                  <a:gd name="T6" fmla="*/ 2 w 700"/>
                  <a:gd name="T7" fmla="*/ 540 h 562"/>
                  <a:gd name="T8" fmla="*/ 9 w 700"/>
                  <a:gd name="T9" fmla="*/ 548 h 562"/>
                  <a:gd name="T10" fmla="*/ 13 w 700"/>
                  <a:gd name="T11" fmla="*/ 556 h 562"/>
                  <a:gd name="T12" fmla="*/ 20 w 700"/>
                  <a:gd name="T13" fmla="*/ 559 h 562"/>
                  <a:gd name="T14" fmla="*/ 28 w 700"/>
                  <a:gd name="T15" fmla="*/ 562 h 562"/>
                  <a:gd name="T16" fmla="*/ 680 w 700"/>
                  <a:gd name="T17" fmla="*/ 562 h 562"/>
                  <a:gd name="T18" fmla="*/ 699 w 700"/>
                  <a:gd name="T19" fmla="*/ 550 h 562"/>
                  <a:gd name="T20" fmla="*/ 700 w 700"/>
                  <a:gd name="T21" fmla="*/ 533 h 562"/>
                  <a:gd name="T22" fmla="*/ 700 w 700"/>
                  <a:gd name="T23" fmla="*/ 24 h 562"/>
                  <a:gd name="T24" fmla="*/ 693 w 700"/>
                  <a:gd name="T25" fmla="*/ 12 h 562"/>
                  <a:gd name="T26" fmla="*/ 680 w 700"/>
                  <a:gd name="T27" fmla="*/ 1 h 562"/>
                  <a:gd name="T28" fmla="*/ 28 w 700"/>
                  <a:gd name="T29" fmla="*/ 0 h 562"/>
                  <a:gd name="T30" fmla="*/ 11 w 700"/>
                  <a:gd name="T31" fmla="*/ 4 h 562"/>
                  <a:gd name="T32" fmla="*/ 0 w 700"/>
                  <a:gd name="T33" fmla="*/ 23 h 562"/>
                  <a:gd name="T34" fmla="*/ 0 w 700"/>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562">
                    <a:moveTo>
                      <a:pt x="0" y="26"/>
                    </a:moveTo>
                    <a:lnTo>
                      <a:pt x="0" y="528"/>
                    </a:lnTo>
                    <a:lnTo>
                      <a:pt x="2" y="531"/>
                    </a:lnTo>
                    <a:lnTo>
                      <a:pt x="2" y="540"/>
                    </a:lnTo>
                    <a:lnTo>
                      <a:pt x="9" y="548"/>
                    </a:lnTo>
                    <a:lnTo>
                      <a:pt x="13" y="556"/>
                    </a:lnTo>
                    <a:lnTo>
                      <a:pt x="20" y="559"/>
                    </a:lnTo>
                    <a:lnTo>
                      <a:pt x="28" y="562"/>
                    </a:lnTo>
                    <a:lnTo>
                      <a:pt x="680" y="562"/>
                    </a:lnTo>
                    <a:lnTo>
                      <a:pt x="699" y="550"/>
                    </a:lnTo>
                    <a:lnTo>
                      <a:pt x="700" y="533"/>
                    </a:lnTo>
                    <a:lnTo>
                      <a:pt x="700" y="24"/>
                    </a:lnTo>
                    <a:lnTo>
                      <a:pt x="693" y="12"/>
                    </a:lnTo>
                    <a:lnTo>
                      <a:pt x="680" y="1"/>
                    </a:lnTo>
                    <a:lnTo>
                      <a:pt x="28" y="0"/>
                    </a:lnTo>
                    <a:lnTo>
                      <a:pt x="11" y="4"/>
                    </a:lnTo>
                    <a:lnTo>
                      <a:pt x="0" y="23"/>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9" name="Freeform 221"/>
              <p:cNvSpPr>
                <a:spLocks/>
              </p:cNvSpPr>
              <p:nvPr/>
            </p:nvSpPr>
            <p:spPr bwMode="auto">
              <a:xfrm>
                <a:off x="3004" y="-723"/>
                <a:ext cx="1121" cy="134"/>
              </a:xfrm>
              <a:custGeom>
                <a:avLst/>
                <a:gdLst>
                  <a:gd name="T0" fmla="*/ 129 w 1121"/>
                  <a:gd name="T1" fmla="*/ 1 h 134"/>
                  <a:gd name="T2" fmla="*/ 996 w 1121"/>
                  <a:gd name="T3" fmla="*/ 0 h 134"/>
                  <a:gd name="T4" fmla="*/ 1121 w 1121"/>
                  <a:gd name="T5" fmla="*/ 134 h 134"/>
                  <a:gd name="T6" fmla="*/ 0 w 1121"/>
                  <a:gd name="T7" fmla="*/ 134 h 134"/>
                  <a:gd name="T8" fmla="*/ 129 w 1121"/>
                  <a:gd name="T9" fmla="*/ 0 h 134"/>
                  <a:gd name="T10" fmla="*/ 129 w 1121"/>
                  <a:gd name="T11" fmla="*/ 1 h 134"/>
                </a:gdLst>
                <a:ahLst/>
                <a:cxnLst>
                  <a:cxn ang="0">
                    <a:pos x="T0" y="T1"/>
                  </a:cxn>
                  <a:cxn ang="0">
                    <a:pos x="T2" y="T3"/>
                  </a:cxn>
                  <a:cxn ang="0">
                    <a:pos x="T4" y="T5"/>
                  </a:cxn>
                  <a:cxn ang="0">
                    <a:pos x="T6" y="T7"/>
                  </a:cxn>
                  <a:cxn ang="0">
                    <a:pos x="T8" y="T9"/>
                  </a:cxn>
                  <a:cxn ang="0">
                    <a:pos x="T10" y="T11"/>
                  </a:cxn>
                </a:cxnLst>
                <a:rect l="0" t="0" r="r" b="b"/>
                <a:pathLst>
                  <a:path w="1121" h="134">
                    <a:moveTo>
                      <a:pt x="129" y="1"/>
                    </a:moveTo>
                    <a:lnTo>
                      <a:pt x="996" y="0"/>
                    </a:lnTo>
                    <a:lnTo>
                      <a:pt x="1121" y="134"/>
                    </a:lnTo>
                    <a:lnTo>
                      <a:pt x="0" y="134"/>
                    </a:lnTo>
                    <a:lnTo>
                      <a:pt x="129" y="0"/>
                    </a:lnTo>
                    <a:lnTo>
                      <a:pt x="1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0" name="Freeform 222"/>
              <p:cNvSpPr>
                <a:spLocks/>
              </p:cNvSpPr>
              <p:nvPr/>
            </p:nvSpPr>
            <p:spPr bwMode="auto">
              <a:xfrm>
                <a:off x="2995" y="-585"/>
                <a:ext cx="1138" cy="34"/>
              </a:xfrm>
              <a:custGeom>
                <a:avLst/>
                <a:gdLst>
                  <a:gd name="T0" fmla="*/ 9 w 1138"/>
                  <a:gd name="T1" fmla="*/ 34 h 34"/>
                  <a:gd name="T2" fmla="*/ 1129 w 1138"/>
                  <a:gd name="T3" fmla="*/ 34 h 34"/>
                  <a:gd name="T4" fmla="*/ 1132 w 1138"/>
                  <a:gd name="T5" fmla="*/ 34 h 34"/>
                  <a:gd name="T6" fmla="*/ 1136 w 1138"/>
                  <a:gd name="T7" fmla="*/ 31 h 34"/>
                  <a:gd name="T8" fmla="*/ 1137 w 1138"/>
                  <a:gd name="T9" fmla="*/ 30 h 34"/>
                  <a:gd name="T10" fmla="*/ 1138 w 1138"/>
                  <a:gd name="T11" fmla="*/ 26 h 34"/>
                  <a:gd name="T12" fmla="*/ 1138 w 1138"/>
                  <a:gd name="T13" fmla="*/ 8 h 34"/>
                  <a:gd name="T14" fmla="*/ 1137 w 1138"/>
                  <a:gd name="T15" fmla="*/ 4 h 34"/>
                  <a:gd name="T16" fmla="*/ 1136 w 1138"/>
                  <a:gd name="T17" fmla="*/ 1 h 34"/>
                  <a:gd name="T18" fmla="*/ 1132 w 1138"/>
                  <a:gd name="T19" fmla="*/ 0 h 34"/>
                  <a:gd name="T20" fmla="*/ 1129 w 1138"/>
                  <a:gd name="T21" fmla="*/ 0 h 34"/>
                  <a:gd name="T22" fmla="*/ 9 w 1138"/>
                  <a:gd name="T23" fmla="*/ 0 h 34"/>
                  <a:gd name="T24" fmla="*/ 7 w 1138"/>
                  <a:gd name="T25" fmla="*/ 0 h 34"/>
                  <a:gd name="T26" fmla="*/ 3 w 1138"/>
                  <a:gd name="T27" fmla="*/ 1 h 34"/>
                  <a:gd name="T28" fmla="*/ 1 w 1138"/>
                  <a:gd name="T29" fmla="*/ 4 h 34"/>
                  <a:gd name="T30" fmla="*/ 0 w 1138"/>
                  <a:gd name="T31" fmla="*/ 8 h 34"/>
                  <a:gd name="T32" fmla="*/ 0 w 1138"/>
                  <a:gd name="T33" fmla="*/ 26 h 34"/>
                  <a:gd name="T34" fmla="*/ 1 w 1138"/>
                  <a:gd name="T35" fmla="*/ 30 h 34"/>
                  <a:gd name="T36" fmla="*/ 3 w 1138"/>
                  <a:gd name="T37" fmla="*/ 31 h 34"/>
                  <a:gd name="T38" fmla="*/ 7 w 1138"/>
                  <a:gd name="T39" fmla="*/ 34 h 34"/>
                  <a:gd name="T40" fmla="*/ 9 w 1138"/>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8" h="34">
                    <a:moveTo>
                      <a:pt x="9" y="34"/>
                    </a:moveTo>
                    <a:lnTo>
                      <a:pt x="1129" y="34"/>
                    </a:lnTo>
                    <a:lnTo>
                      <a:pt x="1132" y="34"/>
                    </a:lnTo>
                    <a:lnTo>
                      <a:pt x="1136" y="31"/>
                    </a:lnTo>
                    <a:lnTo>
                      <a:pt x="1137" y="30"/>
                    </a:lnTo>
                    <a:lnTo>
                      <a:pt x="1138" y="26"/>
                    </a:lnTo>
                    <a:lnTo>
                      <a:pt x="1138" y="8"/>
                    </a:lnTo>
                    <a:lnTo>
                      <a:pt x="1137" y="4"/>
                    </a:lnTo>
                    <a:lnTo>
                      <a:pt x="1136" y="1"/>
                    </a:lnTo>
                    <a:lnTo>
                      <a:pt x="1132" y="0"/>
                    </a:lnTo>
                    <a:lnTo>
                      <a:pt x="1129" y="0"/>
                    </a:lnTo>
                    <a:lnTo>
                      <a:pt x="9" y="0"/>
                    </a:lnTo>
                    <a:lnTo>
                      <a:pt x="7" y="0"/>
                    </a:lnTo>
                    <a:lnTo>
                      <a:pt x="3" y="1"/>
                    </a:lnTo>
                    <a:lnTo>
                      <a:pt x="1" y="4"/>
                    </a:lnTo>
                    <a:lnTo>
                      <a:pt x="0" y="8"/>
                    </a:lnTo>
                    <a:lnTo>
                      <a:pt x="0" y="26"/>
                    </a:lnTo>
                    <a:lnTo>
                      <a:pt x="1" y="30"/>
                    </a:lnTo>
                    <a:lnTo>
                      <a:pt x="3" y="31"/>
                    </a:lnTo>
                    <a:lnTo>
                      <a:pt x="7" y="34"/>
                    </a:lnTo>
                    <a:lnTo>
                      <a:pt x="9"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26" name="Group 223"/>
            <p:cNvGrpSpPr>
              <a:grpSpLocks/>
            </p:cNvGrpSpPr>
            <p:nvPr/>
          </p:nvGrpSpPr>
          <p:grpSpPr bwMode="auto">
            <a:xfrm>
              <a:off x="3004" y="-1360"/>
              <a:ext cx="1139" cy="816"/>
              <a:chOff x="3004" y="-1360"/>
              <a:chExt cx="1139" cy="816"/>
            </a:xfrm>
          </p:grpSpPr>
          <p:sp>
            <p:nvSpPr>
              <p:cNvPr id="2579" name="Freeform 224"/>
              <p:cNvSpPr>
                <a:spLocks/>
              </p:cNvSpPr>
              <p:nvPr/>
            </p:nvSpPr>
            <p:spPr bwMode="auto">
              <a:xfrm>
                <a:off x="3248" y="-794"/>
                <a:ext cx="654" cy="54"/>
              </a:xfrm>
              <a:custGeom>
                <a:avLst/>
                <a:gdLst>
                  <a:gd name="T0" fmla="*/ 63 w 654"/>
                  <a:gd name="T1" fmla="*/ 0 h 54"/>
                  <a:gd name="T2" fmla="*/ 0 w 654"/>
                  <a:gd name="T3" fmla="*/ 54 h 54"/>
                  <a:gd name="T4" fmla="*/ 654 w 654"/>
                  <a:gd name="T5" fmla="*/ 54 h 54"/>
                  <a:gd name="T6" fmla="*/ 588 w 654"/>
                  <a:gd name="T7" fmla="*/ 1 h 54"/>
                  <a:gd name="T8" fmla="*/ 63 w 654"/>
                  <a:gd name="T9" fmla="*/ 0 h 54"/>
                </a:gdLst>
                <a:ahLst/>
                <a:cxnLst>
                  <a:cxn ang="0">
                    <a:pos x="T0" y="T1"/>
                  </a:cxn>
                  <a:cxn ang="0">
                    <a:pos x="T2" y="T3"/>
                  </a:cxn>
                  <a:cxn ang="0">
                    <a:pos x="T4" y="T5"/>
                  </a:cxn>
                  <a:cxn ang="0">
                    <a:pos x="T6" y="T7"/>
                  </a:cxn>
                  <a:cxn ang="0">
                    <a:pos x="T8" y="T9"/>
                  </a:cxn>
                </a:cxnLst>
                <a:rect l="0" t="0" r="r" b="b"/>
                <a:pathLst>
                  <a:path w="654" h="54">
                    <a:moveTo>
                      <a:pt x="63" y="0"/>
                    </a:moveTo>
                    <a:lnTo>
                      <a:pt x="0" y="54"/>
                    </a:lnTo>
                    <a:lnTo>
                      <a:pt x="654" y="54"/>
                    </a:lnTo>
                    <a:lnTo>
                      <a:pt x="588" y="1"/>
                    </a:lnTo>
                    <a:lnTo>
                      <a:pt x="6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0" name="Rectangle 225"/>
              <p:cNvSpPr>
                <a:spLocks noChangeArrowheads="1"/>
              </p:cNvSpPr>
              <p:nvPr/>
            </p:nvSpPr>
            <p:spPr bwMode="auto">
              <a:xfrm>
                <a:off x="3248" y="-737"/>
                <a:ext cx="654"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1" name="Rectangle 226"/>
              <p:cNvSpPr>
                <a:spLocks noChangeArrowheads="1"/>
              </p:cNvSpPr>
              <p:nvPr/>
            </p:nvSpPr>
            <p:spPr bwMode="auto">
              <a:xfrm>
                <a:off x="3470" y="-797"/>
                <a:ext cx="219" cy="3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2" name="Freeform 227"/>
              <p:cNvSpPr>
                <a:spLocks/>
              </p:cNvSpPr>
              <p:nvPr/>
            </p:nvSpPr>
            <p:spPr bwMode="auto">
              <a:xfrm>
                <a:off x="3226" y="-1360"/>
                <a:ext cx="701" cy="562"/>
              </a:xfrm>
              <a:custGeom>
                <a:avLst/>
                <a:gdLst>
                  <a:gd name="T0" fmla="*/ 0 w 701"/>
                  <a:gd name="T1" fmla="*/ 26 h 562"/>
                  <a:gd name="T2" fmla="*/ 0 w 701"/>
                  <a:gd name="T3" fmla="*/ 528 h 562"/>
                  <a:gd name="T4" fmla="*/ 3 w 701"/>
                  <a:gd name="T5" fmla="*/ 531 h 562"/>
                  <a:gd name="T6" fmla="*/ 3 w 701"/>
                  <a:gd name="T7" fmla="*/ 540 h 562"/>
                  <a:gd name="T8" fmla="*/ 10 w 701"/>
                  <a:gd name="T9" fmla="*/ 548 h 562"/>
                  <a:gd name="T10" fmla="*/ 14 w 701"/>
                  <a:gd name="T11" fmla="*/ 556 h 562"/>
                  <a:gd name="T12" fmla="*/ 21 w 701"/>
                  <a:gd name="T13" fmla="*/ 559 h 562"/>
                  <a:gd name="T14" fmla="*/ 29 w 701"/>
                  <a:gd name="T15" fmla="*/ 562 h 562"/>
                  <a:gd name="T16" fmla="*/ 680 w 701"/>
                  <a:gd name="T17" fmla="*/ 562 h 562"/>
                  <a:gd name="T18" fmla="*/ 699 w 701"/>
                  <a:gd name="T19" fmla="*/ 550 h 562"/>
                  <a:gd name="T20" fmla="*/ 701 w 701"/>
                  <a:gd name="T21" fmla="*/ 534 h 562"/>
                  <a:gd name="T22" fmla="*/ 701 w 701"/>
                  <a:gd name="T23" fmla="*/ 25 h 562"/>
                  <a:gd name="T24" fmla="*/ 694 w 701"/>
                  <a:gd name="T25" fmla="*/ 12 h 562"/>
                  <a:gd name="T26" fmla="*/ 680 w 701"/>
                  <a:gd name="T27" fmla="*/ 1 h 562"/>
                  <a:gd name="T28" fmla="*/ 29 w 701"/>
                  <a:gd name="T29" fmla="*/ 0 h 562"/>
                  <a:gd name="T30" fmla="*/ 11 w 701"/>
                  <a:gd name="T31" fmla="*/ 4 h 562"/>
                  <a:gd name="T32" fmla="*/ 0 w 701"/>
                  <a:gd name="T33" fmla="*/ 23 h 562"/>
                  <a:gd name="T34" fmla="*/ 0 w 701"/>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1" h="562">
                    <a:moveTo>
                      <a:pt x="0" y="26"/>
                    </a:moveTo>
                    <a:lnTo>
                      <a:pt x="0" y="528"/>
                    </a:lnTo>
                    <a:lnTo>
                      <a:pt x="3" y="531"/>
                    </a:lnTo>
                    <a:lnTo>
                      <a:pt x="3" y="540"/>
                    </a:lnTo>
                    <a:lnTo>
                      <a:pt x="10" y="548"/>
                    </a:lnTo>
                    <a:lnTo>
                      <a:pt x="14" y="556"/>
                    </a:lnTo>
                    <a:lnTo>
                      <a:pt x="21" y="559"/>
                    </a:lnTo>
                    <a:lnTo>
                      <a:pt x="29" y="562"/>
                    </a:lnTo>
                    <a:lnTo>
                      <a:pt x="680" y="562"/>
                    </a:lnTo>
                    <a:lnTo>
                      <a:pt x="699" y="550"/>
                    </a:lnTo>
                    <a:lnTo>
                      <a:pt x="701" y="534"/>
                    </a:lnTo>
                    <a:lnTo>
                      <a:pt x="701" y="25"/>
                    </a:lnTo>
                    <a:lnTo>
                      <a:pt x="694" y="12"/>
                    </a:lnTo>
                    <a:lnTo>
                      <a:pt x="680" y="1"/>
                    </a:lnTo>
                    <a:lnTo>
                      <a:pt x="29" y="0"/>
                    </a:lnTo>
                    <a:lnTo>
                      <a:pt x="11" y="4"/>
                    </a:lnTo>
                    <a:lnTo>
                      <a:pt x="0" y="23"/>
                    </a:lnTo>
                    <a:lnTo>
                      <a:pt x="0" y="2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3" name="Freeform 228"/>
              <p:cNvSpPr>
                <a:spLocks/>
              </p:cNvSpPr>
              <p:nvPr/>
            </p:nvSpPr>
            <p:spPr bwMode="auto">
              <a:xfrm>
                <a:off x="3014" y="-715"/>
                <a:ext cx="1121" cy="133"/>
              </a:xfrm>
              <a:custGeom>
                <a:avLst/>
                <a:gdLst>
                  <a:gd name="T0" fmla="*/ 128 w 1121"/>
                  <a:gd name="T1" fmla="*/ 1 h 133"/>
                  <a:gd name="T2" fmla="*/ 995 w 1121"/>
                  <a:gd name="T3" fmla="*/ 0 h 133"/>
                  <a:gd name="T4" fmla="*/ 1121 w 1121"/>
                  <a:gd name="T5" fmla="*/ 133 h 133"/>
                  <a:gd name="T6" fmla="*/ 0 w 1121"/>
                  <a:gd name="T7" fmla="*/ 133 h 133"/>
                  <a:gd name="T8" fmla="*/ 128 w 1121"/>
                  <a:gd name="T9" fmla="*/ 0 h 133"/>
                  <a:gd name="T10" fmla="*/ 128 w 1121"/>
                  <a:gd name="T11" fmla="*/ 1 h 133"/>
                </a:gdLst>
                <a:ahLst/>
                <a:cxnLst>
                  <a:cxn ang="0">
                    <a:pos x="T0" y="T1"/>
                  </a:cxn>
                  <a:cxn ang="0">
                    <a:pos x="T2" y="T3"/>
                  </a:cxn>
                  <a:cxn ang="0">
                    <a:pos x="T4" y="T5"/>
                  </a:cxn>
                  <a:cxn ang="0">
                    <a:pos x="T6" y="T7"/>
                  </a:cxn>
                  <a:cxn ang="0">
                    <a:pos x="T8" y="T9"/>
                  </a:cxn>
                  <a:cxn ang="0">
                    <a:pos x="T10" y="T11"/>
                  </a:cxn>
                </a:cxnLst>
                <a:rect l="0" t="0" r="r" b="b"/>
                <a:pathLst>
                  <a:path w="1121" h="133">
                    <a:moveTo>
                      <a:pt x="128" y="1"/>
                    </a:moveTo>
                    <a:lnTo>
                      <a:pt x="995" y="0"/>
                    </a:lnTo>
                    <a:lnTo>
                      <a:pt x="1121" y="133"/>
                    </a:lnTo>
                    <a:lnTo>
                      <a:pt x="0" y="133"/>
                    </a:lnTo>
                    <a:lnTo>
                      <a:pt x="128" y="0"/>
                    </a:lnTo>
                    <a:lnTo>
                      <a:pt x="128" y="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4" name="Freeform 229"/>
              <p:cNvSpPr>
                <a:spLocks/>
              </p:cNvSpPr>
              <p:nvPr/>
            </p:nvSpPr>
            <p:spPr bwMode="auto">
              <a:xfrm>
                <a:off x="3004" y="-578"/>
                <a:ext cx="1139" cy="34"/>
              </a:xfrm>
              <a:custGeom>
                <a:avLst/>
                <a:gdLst>
                  <a:gd name="T0" fmla="*/ 10 w 1139"/>
                  <a:gd name="T1" fmla="*/ 34 h 34"/>
                  <a:gd name="T2" fmla="*/ 1129 w 1139"/>
                  <a:gd name="T3" fmla="*/ 34 h 34"/>
                  <a:gd name="T4" fmla="*/ 1132 w 1139"/>
                  <a:gd name="T5" fmla="*/ 34 h 34"/>
                  <a:gd name="T6" fmla="*/ 1136 w 1139"/>
                  <a:gd name="T7" fmla="*/ 31 h 34"/>
                  <a:gd name="T8" fmla="*/ 1138 w 1139"/>
                  <a:gd name="T9" fmla="*/ 30 h 34"/>
                  <a:gd name="T10" fmla="*/ 1139 w 1139"/>
                  <a:gd name="T11" fmla="*/ 26 h 34"/>
                  <a:gd name="T12" fmla="*/ 1139 w 1139"/>
                  <a:gd name="T13" fmla="*/ 8 h 34"/>
                  <a:gd name="T14" fmla="*/ 1138 w 1139"/>
                  <a:gd name="T15" fmla="*/ 4 h 34"/>
                  <a:gd name="T16" fmla="*/ 1136 w 1139"/>
                  <a:gd name="T17" fmla="*/ 1 h 34"/>
                  <a:gd name="T18" fmla="*/ 1132 w 1139"/>
                  <a:gd name="T19" fmla="*/ 0 h 34"/>
                  <a:gd name="T20" fmla="*/ 1129 w 1139"/>
                  <a:gd name="T21" fmla="*/ 0 h 34"/>
                  <a:gd name="T22" fmla="*/ 10 w 1139"/>
                  <a:gd name="T23" fmla="*/ 0 h 34"/>
                  <a:gd name="T24" fmla="*/ 7 w 1139"/>
                  <a:gd name="T25" fmla="*/ 0 h 34"/>
                  <a:gd name="T26" fmla="*/ 3 w 1139"/>
                  <a:gd name="T27" fmla="*/ 1 h 34"/>
                  <a:gd name="T28" fmla="*/ 2 w 1139"/>
                  <a:gd name="T29" fmla="*/ 4 h 34"/>
                  <a:gd name="T30" fmla="*/ 0 w 1139"/>
                  <a:gd name="T31" fmla="*/ 8 h 34"/>
                  <a:gd name="T32" fmla="*/ 0 w 1139"/>
                  <a:gd name="T33" fmla="*/ 26 h 34"/>
                  <a:gd name="T34" fmla="*/ 2 w 1139"/>
                  <a:gd name="T35" fmla="*/ 30 h 34"/>
                  <a:gd name="T36" fmla="*/ 3 w 1139"/>
                  <a:gd name="T37" fmla="*/ 31 h 34"/>
                  <a:gd name="T38" fmla="*/ 7 w 1139"/>
                  <a:gd name="T39" fmla="*/ 34 h 34"/>
                  <a:gd name="T40" fmla="*/ 10 w 1139"/>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9" h="34">
                    <a:moveTo>
                      <a:pt x="10" y="34"/>
                    </a:moveTo>
                    <a:lnTo>
                      <a:pt x="1129" y="34"/>
                    </a:lnTo>
                    <a:lnTo>
                      <a:pt x="1132" y="34"/>
                    </a:lnTo>
                    <a:lnTo>
                      <a:pt x="1136" y="31"/>
                    </a:lnTo>
                    <a:lnTo>
                      <a:pt x="1138" y="30"/>
                    </a:lnTo>
                    <a:lnTo>
                      <a:pt x="1139" y="26"/>
                    </a:lnTo>
                    <a:lnTo>
                      <a:pt x="1139" y="8"/>
                    </a:lnTo>
                    <a:lnTo>
                      <a:pt x="1138" y="4"/>
                    </a:lnTo>
                    <a:lnTo>
                      <a:pt x="1136" y="1"/>
                    </a:lnTo>
                    <a:lnTo>
                      <a:pt x="1132" y="0"/>
                    </a:lnTo>
                    <a:lnTo>
                      <a:pt x="1129" y="0"/>
                    </a:lnTo>
                    <a:lnTo>
                      <a:pt x="10" y="0"/>
                    </a:lnTo>
                    <a:lnTo>
                      <a:pt x="7" y="0"/>
                    </a:lnTo>
                    <a:lnTo>
                      <a:pt x="3" y="1"/>
                    </a:lnTo>
                    <a:lnTo>
                      <a:pt x="2" y="4"/>
                    </a:lnTo>
                    <a:lnTo>
                      <a:pt x="0" y="8"/>
                    </a:lnTo>
                    <a:lnTo>
                      <a:pt x="0" y="26"/>
                    </a:lnTo>
                    <a:lnTo>
                      <a:pt x="2" y="30"/>
                    </a:lnTo>
                    <a:lnTo>
                      <a:pt x="3" y="31"/>
                    </a:lnTo>
                    <a:lnTo>
                      <a:pt x="7" y="34"/>
                    </a:lnTo>
                    <a:lnTo>
                      <a:pt x="10" y="3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27" name="Group 230"/>
            <p:cNvGrpSpPr>
              <a:grpSpLocks/>
            </p:cNvGrpSpPr>
            <p:nvPr/>
          </p:nvGrpSpPr>
          <p:grpSpPr bwMode="auto">
            <a:xfrm>
              <a:off x="3291" y="-1274"/>
              <a:ext cx="571" cy="400"/>
              <a:chOff x="3291" y="-1274"/>
              <a:chExt cx="571" cy="400"/>
            </a:xfrm>
          </p:grpSpPr>
          <p:sp>
            <p:nvSpPr>
              <p:cNvPr id="2577" name="Freeform 231"/>
              <p:cNvSpPr>
                <a:spLocks/>
              </p:cNvSpPr>
              <p:nvPr/>
            </p:nvSpPr>
            <p:spPr bwMode="auto">
              <a:xfrm>
                <a:off x="3291" y="-1274"/>
                <a:ext cx="571" cy="400"/>
              </a:xfrm>
              <a:custGeom>
                <a:avLst/>
                <a:gdLst>
                  <a:gd name="T0" fmla="*/ 0 w 571"/>
                  <a:gd name="T1" fmla="*/ 17 h 400"/>
                  <a:gd name="T2" fmla="*/ 0 w 571"/>
                  <a:gd name="T3" fmla="*/ 376 h 400"/>
                  <a:gd name="T4" fmla="*/ 1 w 571"/>
                  <a:gd name="T5" fmla="*/ 377 h 400"/>
                  <a:gd name="T6" fmla="*/ 1 w 571"/>
                  <a:gd name="T7" fmla="*/ 385 h 400"/>
                  <a:gd name="T8" fmla="*/ 8 w 571"/>
                  <a:gd name="T9" fmla="*/ 391 h 400"/>
                  <a:gd name="T10" fmla="*/ 11 w 571"/>
                  <a:gd name="T11" fmla="*/ 396 h 400"/>
                  <a:gd name="T12" fmla="*/ 18 w 571"/>
                  <a:gd name="T13" fmla="*/ 399 h 400"/>
                  <a:gd name="T14" fmla="*/ 23 w 571"/>
                  <a:gd name="T15" fmla="*/ 400 h 400"/>
                  <a:gd name="T16" fmla="*/ 554 w 571"/>
                  <a:gd name="T17" fmla="*/ 400 h 400"/>
                  <a:gd name="T18" fmla="*/ 569 w 571"/>
                  <a:gd name="T19" fmla="*/ 392 h 400"/>
                  <a:gd name="T20" fmla="*/ 571 w 571"/>
                  <a:gd name="T21" fmla="*/ 380 h 400"/>
                  <a:gd name="T22" fmla="*/ 569 w 571"/>
                  <a:gd name="T23" fmla="*/ 13 h 400"/>
                  <a:gd name="T24" fmla="*/ 567 w 571"/>
                  <a:gd name="T25" fmla="*/ 4 h 400"/>
                  <a:gd name="T26" fmla="*/ 554 w 571"/>
                  <a:gd name="T27" fmla="*/ 0 h 400"/>
                  <a:gd name="T28" fmla="*/ 20 w 571"/>
                  <a:gd name="T29" fmla="*/ 0 h 400"/>
                  <a:gd name="T30" fmla="*/ 5 w 571"/>
                  <a:gd name="T31" fmla="*/ 4 h 400"/>
                  <a:gd name="T32" fmla="*/ 1 w 571"/>
                  <a:gd name="T33" fmla="*/ 14 h 400"/>
                  <a:gd name="T34" fmla="*/ 0 w 571"/>
                  <a:gd name="T35" fmla="*/ 1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1" h="400">
                    <a:moveTo>
                      <a:pt x="0" y="17"/>
                    </a:moveTo>
                    <a:lnTo>
                      <a:pt x="0" y="376"/>
                    </a:lnTo>
                    <a:lnTo>
                      <a:pt x="1" y="377"/>
                    </a:lnTo>
                    <a:lnTo>
                      <a:pt x="1" y="385"/>
                    </a:lnTo>
                    <a:lnTo>
                      <a:pt x="8" y="391"/>
                    </a:lnTo>
                    <a:lnTo>
                      <a:pt x="11" y="396"/>
                    </a:lnTo>
                    <a:lnTo>
                      <a:pt x="18" y="399"/>
                    </a:lnTo>
                    <a:lnTo>
                      <a:pt x="23" y="400"/>
                    </a:lnTo>
                    <a:lnTo>
                      <a:pt x="554" y="400"/>
                    </a:lnTo>
                    <a:lnTo>
                      <a:pt x="569" y="392"/>
                    </a:lnTo>
                    <a:lnTo>
                      <a:pt x="571" y="380"/>
                    </a:lnTo>
                    <a:lnTo>
                      <a:pt x="569" y="13"/>
                    </a:lnTo>
                    <a:lnTo>
                      <a:pt x="567" y="4"/>
                    </a:lnTo>
                    <a:lnTo>
                      <a:pt x="554" y="0"/>
                    </a:lnTo>
                    <a:lnTo>
                      <a:pt x="20" y="0"/>
                    </a:lnTo>
                    <a:lnTo>
                      <a:pt x="5" y="4"/>
                    </a:lnTo>
                    <a:lnTo>
                      <a:pt x="1" y="14"/>
                    </a:lnTo>
                    <a:lnTo>
                      <a:pt x="0" y="17"/>
                    </a:lnTo>
                    <a:close/>
                  </a:path>
                </a:pathLst>
              </a:custGeom>
              <a:solidFill>
                <a:srgbClr val="CC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8" name="Freeform 232"/>
              <p:cNvSpPr>
                <a:spLocks/>
              </p:cNvSpPr>
              <p:nvPr/>
            </p:nvSpPr>
            <p:spPr bwMode="auto">
              <a:xfrm>
                <a:off x="3291" y="-1274"/>
                <a:ext cx="571" cy="400"/>
              </a:xfrm>
              <a:custGeom>
                <a:avLst/>
                <a:gdLst>
                  <a:gd name="T0" fmla="*/ 0 w 571"/>
                  <a:gd name="T1" fmla="*/ 17 h 400"/>
                  <a:gd name="T2" fmla="*/ 0 w 571"/>
                  <a:gd name="T3" fmla="*/ 376 h 400"/>
                  <a:gd name="T4" fmla="*/ 1 w 571"/>
                  <a:gd name="T5" fmla="*/ 377 h 400"/>
                  <a:gd name="T6" fmla="*/ 1 w 571"/>
                  <a:gd name="T7" fmla="*/ 385 h 400"/>
                  <a:gd name="T8" fmla="*/ 8 w 571"/>
                  <a:gd name="T9" fmla="*/ 391 h 400"/>
                  <a:gd name="T10" fmla="*/ 11 w 571"/>
                  <a:gd name="T11" fmla="*/ 396 h 400"/>
                  <a:gd name="T12" fmla="*/ 18 w 571"/>
                  <a:gd name="T13" fmla="*/ 399 h 400"/>
                  <a:gd name="T14" fmla="*/ 23 w 571"/>
                  <a:gd name="T15" fmla="*/ 400 h 400"/>
                  <a:gd name="T16" fmla="*/ 554 w 571"/>
                  <a:gd name="T17" fmla="*/ 400 h 400"/>
                  <a:gd name="T18" fmla="*/ 569 w 571"/>
                  <a:gd name="T19" fmla="*/ 392 h 400"/>
                  <a:gd name="T20" fmla="*/ 571 w 571"/>
                  <a:gd name="T21" fmla="*/ 380 h 400"/>
                  <a:gd name="T22" fmla="*/ 569 w 571"/>
                  <a:gd name="T23" fmla="*/ 13 h 400"/>
                  <a:gd name="T24" fmla="*/ 567 w 571"/>
                  <a:gd name="T25" fmla="*/ 4 h 400"/>
                  <a:gd name="T26" fmla="*/ 554 w 571"/>
                  <a:gd name="T27" fmla="*/ 0 h 400"/>
                  <a:gd name="T28" fmla="*/ 20 w 571"/>
                  <a:gd name="T29" fmla="*/ 0 h 400"/>
                  <a:gd name="T30" fmla="*/ 5 w 571"/>
                  <a:gd name="T31" fmla="*/ 4 h 400"/>
                  <a:gd name="T32" fmla="*/ 1 w 571"/>
                  <a:gd name="T33" fmla="*/ 14 h 400"/>
                  <a:gd name="T34" fmla="*/ 0 w 571"/>
                  <a:gd name="T35" fmla="*/ 1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1" h="400">
                    <a:moveTo>
                      <a:pt x="0" y="17"/>
                    </a:moveTo>
                    <a:lnTo>
                      <a:pt x="0" y="376"/>
                    </a:lnTo>
                    <a:lnTo>
                      <a:pt x="1" y="377"/>
                    </a:lnTo>
                    <a:lnTo>
                      <a:pt x="1" y="385"/>
                    </a:lnTo>
                    <a:lnTo>
                      <a:pt x="8" y="391"/>
                    </a:lnTo>
                    <a:lnTo>
                      <a:pt x="11" y="396"/>
                    </a:lnTo>
                    <a:lnTo>
                      <a:pt x="18" y="399"/>
                    </a:lnTo>
                    <a:lnTo>
                      <a:pt x="23" y="400"/>
                    </a:lnTo>
                    <a:lnTo>
                      <a:pt x="554" y="400"/>
                    </a:lnTo>
                    <a:lnTo>
                      <a:pt x="569" y="392"/>
                    </a:lnTo>
                    <a:lnTo>
                      <a:pt x="571" y="380"/>
                    </a:lnTo>
                    <a:lnTo>
                      <a:pt x="569" y="13"/>
                    </a:lnTo>
                    <a:lnTo>
                      <a:pt x="567" y="4"/>
                    </a:lnTo>
                    <a:lnTo>
                      <a:pt x="554" y="0"/>
                    </a:lnTo>
                    <a:lnTo>
                      <a:pt x="20" y="0"/>
                    </a:lnTo>
                    <a:lnTo>
                      <a:pt x="5" y="4"/>
                    </a:lnTo>
                    <a:lnTo>
                      <a:pt x="1" y="14"/>
                    </a:lnTo>
                    <a:lnTo>
                      <a:pt x="0" y="17"/>
                    </a:lnTo>
                  </a:path>
                </a:pathLst>
              </a:custGeom>
              <a:noFill/>
              <a:ln w="6985" cap="rnd">
                <a:solidFill>
                  <a:srgbClr val="00279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28" name="Freeform 233"/>
            <p:cNvSpPr>
              <a:spLocks/>
            </p:cNvSpPr>
            <p:nvPr/>
          </p:nvSpPr>
          <p:spPr bwMode="auto">
            <a:xfrm>
              <a:off x="3315" y="-1246"/>
              <a:ext cx="548" cy="372"/>
            </a:xfrm>
            <a:custGeom>
              <a:avLst/>
              <a:gdLst>
                <a:gd name="T0" fmla="*/ 0 w 548"/>
                <a:gd name="T1" fmla="*/ 372 h 372"/>
                <a:gd name="T2" fmla="*/ 533 w 548"/>
                <a:gd name="T3" fmla="*/ 372 h 372"/>
                <a:gd name="T4" fmla="*/ 539 w 548"/>
                <a:gd name="T5" fmla="*/ 371 h 372"/>
                <a:gd name="T6" fmla="*/ 544 w 548"/>
                <a:gd name="T7" fmla="*/ 367 h 372"/>
                <a:gd name="T8" fmla="*/ 547 w 548"/>
                <a:gd name="T9" fmla="*/ 361 h 372"/>
                <a:gd name="T10" fmla="*/ 548 w 548"/>
                <a:gd name="T11" fmla="*/ 356 h 372"/>
                <a:gd name="T12" fmla="*/ 547 w 548"/>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548" h="372">
                  <a:moveTo>
                    <a:pt x="0" y="372"/>
                  </a:moveTo>
                  <a:lnTo>
                    <a:pt x="533" y="372"/>
                  </a:lnTo>
                  <a:lnTo>
                    <a:pt x="539" y="371"/>
                  </a:lnTo>
                  <a:lnTo>
                    <a:pt x="544" y="367"/>
                  </a:lnTo>
                  <a:lnTo>
                    <a:pt x="547" y="361"/>
                  </a:lnTo>
                  <a:lnTo>
                    <a:pt x="548" y="356"/>
                  </a:lnTo>
                  <a:lnTo>
                    <a:pt x="547" y="0"/>
                  </a:lnTo>
                </a:path>
              </a:pathLst>
            </a:custGeom>
            <a:noFill/>
            <a:ln w="698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 name="Freeform 234"/>
            <p:cNvSpPr>
              <a:spLocks/>
            </p:cNvSpPr>
            <p:nvPr/>
          </p:nvSpPr>
          <p:spPr bwMode="auto">
            <a:xfrm>
              <a:off x="3179" y="-692"/>
              <a:ext cx="720" cy="91"/>
            </a:xfrm>
            <a:custGeom>
              <a:avLst/>
              <a:gdLst>
                <a:gd name="T0" fmla="*/ 72 w 720"/>
                <a:gd name="T1" fmla="*/ 0 h 91"/>
                <a:gd name="T2" fmla="*/ 0 w 720"/>
                <a:gd name="T3" fmla="*/ 91 h 91"/>
                <a:gd name="T4" fmla="*/ 720 w 720"/>
                <a:gd name="T5" fmla="*/ 91 h 91"/>
                <a:gd name="T6" fmla="*/ 647 w 720"/>
                <a:gd name="T7" fmla="*/ 0 h 91"/>
                <a:gd name="T8" fmla="*/ 72 w 720"/>
                <a:gd name="T9" fmla="*/ 0 h 91"/>
              </a:gdLst>
              <a:ahLst/>
              <a:cxnLst>
                <a:cxn ang="0">
                  <a:pos x="T0" y="T1"/>
                </a:cxn>
                <a:cxn ang="0">
                  <a:pos x="T2" y="T3"/>
                </a:cxn>
                <a:cxn ang="0">
                  <a:pos x="T4" y="T5"/>
                </a:cxn>
                <a:cxn ang="0">
                  <a:pos x="T6" y="T7"/>
                </a:cxn>
                <a:cxn ang="0">
                  <a:pos x="T8" y="T9"/>
                </a:cxn>
              </a:cxnLst>
              <a:rect l="0" t="0" r="r" b="b"/>
              <a:pathLst>
                <a:path w="720" h="91">
                  <a:moveTo>
                    <a:pt x="72" y="0"/>
                  </a:moveTo>
                  <a:lnTo>
                    <a:pt x="0" y="91"/>
                  </a:lnTo>
                  <a:lnTo>
                    <a:pt x="720" y="91"/>
                  </a:lnTo>
                  <a:lnTo>
                    <a:pt x="647" y="0"/>
                  </a:ln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 name="Freeform 235"/>
            <p:cNvSpPr>
              <a:spLocks/>
            </p:cNvSpPr>
            <p:nvPr/>
          </p:nvSpPr>
          <p:spPr bwMode="auto">
            <a:xfrm>
              <a:off x="3864" y="-692"/>
              <a:ext cx="203" cy="89"/>
            </a:xfrm>
            <a:custGeom>
              <a:avLst/>
              <a:gdLst>
                <a:gd name="T0" fmla="*/ 0 w 203"/>
                <a:gd name="T1" fmla="*/ 0 h 89"/>
                <a:gd name="T2" fmla="*/ 68 w 203"/>
                <a:gd name="T3" fmla="*/ 89 h 89"/>
                <a:gd name="T4" fmla="*/ 203 w 203"/>
                <a:gd name="T5" fmla="*/ 89 h 89"/>
                <a:gd name="T6" fmla="*/ 122 w 203"/>
                <a:gd name="T7" fmla="*/ 0 h 89"/>
                <a:gd name="T8" fmla="*/ 0 w 203"/>
                <a:gd name="T9" fmla="*/ 0 h 89"/>
              </a:gdLst>
              <a:ahLst/>
              <a:cxnLst>
                <a:cxn ang="0">
                  <a:pos x="T0" y="T1"/>
                </a:cxn>
                <a:cxn ang="0">
                  <a:pos x="T2" y="T3"/>
                </a:cxn>
                <a:cxn ang="0">
                  <a:pos x="T4" y="T5"/>
                </a:cxn>
                <a:cxn ang="0">
                  <a:pos x="T6" y="T7"/>
                </a:cxn>
                <a:cxn ang="0">
                  <a:pos x="T8" y="T9"/>
                </a:cxn>
              </a:cxnLst>
              <a:rect l="0" t="0" r="r" b="b"/>
              <a:pathLst>
                <a:path w="203" h="89">
                  <a:moveTo>
                    <a:pt x="0" y="0"/>
                  </a:moveTo>
                  <a:lnTo>
                    <a:pt x="68" y="89"/>
                  </a:lnTo>
                  <a:lnTo>
                    <a:pt x="203" y="89"/>
                  </a:lnTo>
                  <a:lnTo>
                    <a:pt x="12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 name="Freeform 236"/>
            <p:cNvSpPr>
              <a:spLocks/>
            </p:cNvSpPr>
            <p:nvPr/>
          </p:nvSpPr>
          <p:spPr bwMode="auto">
            <a:xfrm>
              <a:off x="3069" y="-692"/>
              <a:ext cx="159" cy="91"/>
            </a:xfrm>
            <a:custGeom>
              <a:avLst/>
              <a:gdLst>
                <a:gd name="T0" fmla="*/ 159 w 159"/>
                <a:gd name="T1" fmla="*/ 0 h 91"/>
                <a:gd name="T2" fmla="*/ 88 w 159"/>
                <a:gd name="T3" fmla="*/ 91 h 91"/>
                <a:gd name="T4" fmla="*/ 0 w 159"/>
                <a:gd name="T5" fmla="*/ 91 h 91"/>
                <a:gd name="T6" fmla="*/ 88 w 159"/>
                <a:gd name="T7" fmla="*/ 0 h 91"/>
                <a:gd name="T8" fmla="*/ 159 w 159"/>
                <a:gd name="T9" fmla="*/ 0 h 91"/>
              </a:gdLst>
              <a:ahLst/>
              <a:cxnLst>
                <a:cxn ang="0">
                  <a:pos x="T0" y="T1"/>
                </a:cxn>
                <a:cxn ang="0">
                  <a:pos x="T2" y="T3"/>
                </a:cxn>
                <a:cxn ang="0">
                  <a:pos x="T4" y="T5"/>
                </a:cxn>
                <a:cxn ang="0">
                  <a:pos x="T6" y="T7"/>
                </a:cxn>
                <a:cxn ang="0">
                  <a:pos x="T8" y="T9"/>
                </a:cxn>
              </a:cxnLst>
              <a:rect l="0" t="0" r="r" b="b"/>
              <a:pathLst>
                <a:path w="159" h="91">
                  <a:moveTo>
                    <a:pt x="159" y="0"/>
                  </a:moveTo>
                  <a:lnTo>
                    <a:pt x="88" y="91"/>
                  </a:lnTo>
                  <a:lnTo>
                    <a:pt x="0" y="91"/>
                  </a:lnTo>
                  <a:lnTo>
                    <a:pt x="88" y="0"/>
                  </a:lnTo>
                  <a:lnTo>
                    <a:pt x="1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32" name="Group 237"/>
            <p:cNvGrpSpPr>
              <a:grpSpLocks/>
            </p:cNvGrpSpPr>
            <p:nvPr/>
          </p:nvGrpSpPr>
          <p:grpSpPr bwMode="auto">
            <a:xfrm>
              <a:off x="3065" y="-699"/>
              <a:ext cx="1006" cy="107"/>
              <a:chOff x="3065" y="-699"/>
              <a:chExt cx="1006" cy="107"/>
            </a:xfrm>
          </p:grpSpPr>
          <p:sp>
            <p:nvSpPr>
              <p:cNvPr id="2544" name="Rectangle 238"/>
              <p:cNvSpPr>
                <a:spLocks noChangeArrowheads="1"/>
              </p:cNvSpPr>
              <p:nvPr/>
            </p:nvSpPr>
            <p:spPr bwMode="auto">
              <a:xfrm>
                <a:off x="3179" y="-594"/>
                <a:ext cx="720" cy="1"/>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5" name="Rectangle 239"/>
              <p:cNvSpPr>
                <a:spLocks noChangeArrowheads="1"/>
              </p:cNvSpPr>
              <p:nvPr/>
            </p:nvSpPr>
            <p:spPr bwMode="auto">
              <a:xfrm>
                <a:off x="3933" y="-597"/>
                <a:ext cx="134" cy="3"/>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6" name="Rectangle 240"/>
              <p:cNvSpPr>
                <a:spLocks noChangeArrowheads="1"/>
              </p:cNvSpPr>
              <p:nvPr/>
            </p:nvSpPr>
            <p:spPr bwMode="auto">
              <a:xfrm>
                <a:off x="3069" y="-594"/>
                <a:ext cx="86"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7" name="Freeform 241"/>
              <p:cNvSpPr>
                <a:spLocks/>
              </p:cNvSpPr>
              <p:nvPr/>
            </p:nvSpPr>
            <p:spPr bwMode="auto">
              <a:xfrm>
                <a:off x="3168" y="-696"/>
                <a:ext cx="83" cy="102"/>
              </a:xfrm>
              <a:custGeom>
                <a:avLst/>
                <a:gdLst>
                  <a:gd name="T0" fmla="*/ 11 w 83"/>
                  <a:gd name="T1" fmla="*/ 89 h 102"/>
                  <a:gd name="T2" fmla="*/ 15 w 83"/>
                  <a:gd name="T3" fmla="*/ 99 h 102"/>
                  <a:gd name="T4" fmla="*/ 83 w 83"/>
                  <a:gd name="T5" fmla="*/ 5 h 102"/>
                  <a:gd name="T6" fmla="*/ 73 w 83"/>
                  <a:gd name="T7" fmla="*/ 0 h 102"/>
                  <a:gd name="T8" fmla="*/ 6 w 83"/>
                  <a:gd name="T9" fmla="*/ 92 h 102"/>
                  <a:gd name="T10" fmla="*/ 11 w 83"/>
                  <a:gd name="T11" fmla="*/ 102 h 102"/>
                  <a:gd name="T12" fmla="*/ 6 w 83"/>
                  <a:gd name="T13" fmla="*/ 92 h 102"/>
                  <a:gd name="T14" fmla="*/ 0 w 83"/>
                  <a:gd name="T15" fmla="*/ 102 h 102"/>
                  <a:gd name="T16" fmla="*/ 11 w 83"/>
                  <a:gd name="T17" fmla="*/ 102 h 102"/>
                  <a:gd name="T18" fmla="*/ 11 w 83"/>
                  <a:gd name="T19" fmla="*/ 8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2">
                    <a:moveTo>
                      <a:pt x="11" y="89"/>
                    </a:moveTo>
                    <a:lnTo>
                      <a:pt x="15" y="99"/>
                    </a:lnTo>
                    <a:lnTo>
                      <a:pt x="83" y="5"/>
                    </a:lnTo>
                    <a:lnTo>
                      <a:pt x="73" y="0"/>
                    </a:lnTo>
                    <a:lnTo>
                      <a:pt x="6" y="92"/>
                    </a:lnTo>
                    <a:lnTo>
                      <a:pt x="11" y="102"/>
                    </a:lnTo>
                    <a:lnTo>
                      <a:pt x="6" y="92"/>
                    </a:lnTo>
                    <a:lnTo>
                      <a:pt x="0" y="102"/>
                    </a:lnTo>
                    <a:lnTo>
                      <a:pt x="11" y="102"/>
                    </a:lnTo>
                    <a:lnTo>
                      <a:pt x="11" y="8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8" name="Freeform 242"/>
              <p:cNvSpPr>
                <a:spLocks/>
              </p:cNvSpPr>
              <p:nvPr/>
            </p:nvSpPr>
            <p:spPr bwMode="auto">
              <a:xfrm>
                <a:off x="3179" y="-601"/>
                <a:ext cx="731" cy="7"/>
              </a:xfrm>
              <a:custGeom>
                <a:avLst/>
                <a:gdLst>
                  <a:gd name="T0" fmla="*/ 716 w 731"/>
                  <a:gd name="T1" fmla="*/ 5 h 7"/>
                  <a:gd name="T2" fmla="*/ 720 w 731"/>
                  <a:gd name="T3" fmla="*/ 0 h 7"/>
                  <a:gd name="T4" fmla="*/ 0 w 731"/>
                  <a:gd name="T5" fmla="*/ 0 h 7"/>
                  <a:gd name="T6" fmla="*/ 0 w 731"/>
                  <a:gd name="T7" fmla="*/ 7 h 7"/>
                  <a:gd name="T8" fmla="*/ 720 w 731"/>
                  <a:gd name="T9" fmla="*/ 7 h 7"/>
                  <a:gd name="T10" fmla="*/ 726 w 731"/>
                  <a:gd name="T11" fmla="*/ 1 h 7"/>
                  <a:gd name="T12" fmla="*/ 720 w 731"/>
                  <a:gd name="T13" fmla="*/ 7 h 7"/>
                  <a:gd name="T14" fmla="*/ 731 w 731"/>
                  <a:gd name="T15" fmla="*/ 7 h 7"/>
                  <a:gd name="T16" fmla="*/ 726 w 731"/>
                  <a:gd name="T17" fmla="*/ 1 h 7"/>
                  <a:gd name="T18" fmla="*/ 716 w 731"/>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7">
                    <a:moveTo>
                      <a:pt x="716" y="5"/>
                    </a:moveTo>
                    <a:lnTo>
                      <a:pt x="720" y="0"/>
                    </a:lnTo>
                    <a:lnTo>
                      <a:pt x="0" y="0"/>
                    </a:lnTo>
                    <a:lnTo>
                      <a:pt x="0" y="7"/>
                    </a:lnTo>
                    <a:lnTo>
                      <a:pt x="720" y="7"/>
                    </a:lnTo>
                    <a:lnTo>
                      <a:pt x="726" y="1"/>
                    </a:lnTo>
                    <a:lnTo>
                      <a:pt x="720" y="7"/>
                    </a:lnTo>
                    <a:lnTo>
                      <a:pt x="731" y="7"/>
                    </a:lnTo>
                    <a:lnTo>
                      <a:pt x="726" y="1"/>
                    </a:lnTo>
                    <a:lnTo>
                      <a:pt x="716" y="5"/>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9" name="Freeform 243"/>
              <p:cNvSpPr>
                <a:spLocks/>
              </p:cNvSpPr>
              <p:nvPr/>
            </p:nvSpPr>
            <p:spPr bwMode="auto">
              <a:xfrm>
                <a:off x="3828" y="-699"/>
                <a:ext cx="76" cy="102"/>
              </a:xfrm>
              <a:custGeom>
                <a:avLst/>
                <a:gdLst>
                  <a:gd name="T0" fmla="*/ 4 w 76"/>
                  <a:gd name="T1" fmla="*/ 12 h 102"/>
                  <a:gd name="T2" fmla="*/ 0 w 76"/>
                  <a:gd name="T3" fmla="*/ 9 h 102"/>
                  <a:gd name="T4" fmla="*/ 67 w 76"/>
                  <a:gd name="T5" fmla="*/ 102 h 102"/>
                  <a:gd name="T6" fmla="*/ 76 w 76"/>
                  <a:gd name="T7" fmla="*/ 95 h 102"/>
                  <a:gd name="T8" fmla="*/ 9 w 76"/>
                  <a:gd name="T9" fmla="*/ 4 h 102"/>
                  <a:gd name="T10" fmla="*/ 4 w 76"/>
                  <a:gd name="T11" fmla="*/ 0 h 102"/>
                  <a:gd name="T12" fmla="*/ 9 w 76"/>
                  <a:gd name="T13" fmla="*/ 4 h 102"/>
                  <a:gd name="T14" fmla="*/ 8 w 76"/>
                  <a:gd name="T15" fmla="*/ 1 h 102"/>
                  <a:gd name="T16" fmla="*/ 4 w 76"/>
                  <a:gd name="T17" fmla="*/ 0 h 102"/>
                  <a:gd name="T18" fmla="*/ 4 w 76"/>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2">
                    <a:moveTo>
                      <a:pt x="4" y="12"/>
                    </a:moveTo>
                    <a:lnTo>
                      <a:pt x="0" y="9"/>
                    </a:lnTo>
                    <a:lnTo>
                      <a:pt x="67" y="102"/>
                    </a:lnTo>
                    <a:lnTo>
                      <a:pt x="76" y="95"/>
                    </a:lnTo>
                    <a:lnTo>
                      <a:pt x="9" y="4"/>
                    </a:lnTo>
                    <a:lnTo>
                      <a:pt x="4" y="0"/>
                    </a:lnTo>
                    <a:lnTo>
                      <a:pt x="9" y="4"/>
                    </a:lnTo>
                    <a:lnTo>
                      <a:pt x="8" y="1"/>
                    </a:lnTo>
                    <a:lnTo>
                      <a:pt x="4" y="0"/>
                    </a:lnTo>
                    <a:lnTo>
                      <a:pt x="4"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0" name="Freeform 244"/>
              <p:cNvSpPr>
                <a:spLocks/>
              </p:cNvSpPr>
              <p:nvPr/>
            </p:nvSpPr>
            <p:spPr bwMode="auto">
              <a:xfrm>
                <a:off x="3226" y="-668"/>
                <a:ext cx="625" cy="7"/>
              </a:xfrm>
              <a:custGeom>
                <a:avLst/>
                <a:gdLst>
                  <a:gd name="T0" fmla="*/ 625 w 625"/>
                  <a:gd name="T1" fmla="*/ 4 h 7"/>
                  <a:gd name="T2" fmla="*/ 625 w 625"/>
                  <a:gd name="T3" fmla="*/ 0 h 7"/>
                  <a:gd name="T4" fmla="*/ 0 w 625"/>
                  <a:gd name="T5" fmla="*/ 0 h 7"/>
                  <a:gd name="T6" fmla="*/ 0 w 625"/>
                  <a:gd name="T7" fmla="*/ 7 h 7"/>
                  <a:gd name="T8" fmla="*/ 625 w 625"/>
                  <a:gd name="T9" fmla="*/ 7 h 7"/>
                  <a:gd name="T10" fmla="*/ 625 w 625"/>
                  <a:gd name="T11" fmla="*/ 4 h 7"/>
                </a:gdLst>
                <a:ahLst/>
                <a:cxnLst>
                  <a:cxn ang="0">
                    <a:pos x="T0" y="T1"/>
                  </a:cxn>
                  <a:cxn ang="0">
                    <a:pos x="T2" y="T3"/>
                  </a:cxn>
                  <a:cxn ang="0">
                    <a:pos x="T4" y="T5"/>
                  </a:cxn>
                  <a:cxn ang="0">
                    <a:pos x="T6" y="T7"/>
                  </a:cxn>
                  <a:cxn ang="0">
                    <a:pos x="T8" y="T9"/>
                  </a:cxn>
                  <a:cxn ang="0">
                    <a:pos x="T10" y="T11"/>
                  </a:cxn>
                </a:cxnLst>
                <a:rect l="0" t="0" r="r" b="b"/>
                <a:pathLst>
                  <a:path w="625" h="7">
                    <a:moveTo>
                      <a:pt x="625" y="4"/>
                    </a:moveTo>
                    <a:lnTo>
                      <a:pt x="625" y="0"/>
                    </a:lnTo>
                    <a:lnTo>
                      <a:pt x="0" y="0"/>
                    </a:lnTo>
                    <a:lnTo>
                      <a:pt x="0" y="7"/>
                    </a:lnTo>
                    <a:lnTo>
                      <a:pt x="625" y="7"/>
                    </a:lnTo>
                    <a:lnTo>
                      <a:pt x="625"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1" name="Freeform 245"/>
              <p:cNvSpPr>
                <a:spLocks/>
              </p:cNvSpPr>
              <p:nvPr/>
            </p:nvSpPr>
            <p:spPr bwMode="auto">
              <a:xfrm>
                <a:off x="3245" y="-696"/>
                <a:ext cx="590" cy="8"/>
              </a:xfrm>
              <a:custGeom>
                <a:avLst/>
                <a:gdLst>
                  <a:gd name="T0" fmla="*/ 590 w 590"/>
                  <a:gd name="T1" fmla="*/ 4 h 8"/>
                  <a:gd name="T2" fmla="*/ 590 w 590"/>
                  <a:gd name="T3" fmla="*/ 0 h 8"/>
                  <a:gd name="T4" fmla="*/ 0 w 590"/>
                  <a:gd name="T5" fmla="*/ 0 h 8"/>
                  <a:gd name="T6" fmla="*/ 0 w 590"/>
                  <a:gd name="T7" fmla="*/ 8 h 8"/>
                  <a:gd name="T8" fmla="*/ 590 w 590"/>
                  <a:gd name="T9" fmla="*/ 8 h 8"/>
                  <a:gd name="T10" fmla="*/ 590 w 590"/>
                  <a:gd name="T11" fmla="*/ 4 h 8"/>
                </a:gdLst>
                <a:ahLst/>
                <a:cxnLst>
                  <a:cxn ang="0">
                    <a:pos x="T0" y="T1"/>
                  </a:cxn>
                  <a:cxn ang="0">
                    <a:pos x="T2" y="T3"/>
                  </a:cxn>
                  <a:cxn ang="0">
                    <a:pos x="T4" y="T5"/>
                  </a:cxn>
                  <a:cxn ang="0">
                    <a:pos x="T6" y="T7"/>
                  </a:cxn>
                  <a:cxn ang="0">
                    <a:pos x="T8" y="T9"/>
                  </a:cxn>
                  <a:cxn ang="0">
                    <a:pos x="T10" y="T11"/>
                  </a:cxn>
                </a:cxnLst>
                <a:rect l="0" t="0" r="r" b="b"/>
                <a:pathLst>
                  <a:path w="590" h="8">
                    <a:moveTo>
                      <a:pt x="590" y="4"/>
                    </a:moveTo>
                    <a:lnTo>
                      <a:pt x="590" y="0"/>
                    </a:lnTo>
                    <a:lnTo>
                      <a:pt x="0" y="0"/>
                    </a:lnTo>
                    <a:lnTo>
                      <a:pt x="0" y="8"/>
                    </a:lnTo>
                    <a:lnTo>
                      <a:pt x="590" y="8"/>
                    </a:lnTo>
                    <a:lnTo>
                      <a:pt x="59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2" name="Freeform 246"/>
              <p:cNvSpPr>
                <a:spLocks/>
              </p:cNvSpPr>
              <p:nvPr/>
            </p:nvSpPr>
            <p:spPr bwMode="auto">
              <a:xfrm>
                <a:off x="3214" y="-649"/>
                <a:ext cx="649" cy="7"/>
              </a:xfrm>
              <a:custGeom>
                <a:avLst/>
                <a:gdLst>
                  <a:gd name="T0" fmla="*/ 649 w 649"/>
                  <a:gd name="T1" fmla="*/ 3 h 7"/>
                  <a:gd name="T2" fmla="*/ 649 w 649"/>
                  <a:gd name="T3" fmla="*/ 0 h 7"/>
                  <a:gd name="T4" fmla="*/ 0 w 649"/>
                  <a:gd name="T5" fmla="*/ 0 h 7"/>
                  <a:gd name="T6" fmla="*/ 0 w 649"/>
                  <a:gd name="T7" fmla="*/ 7 h 7"/>
                  <a:gd name="T8" fmla="*/ 649 w 649"/>
                  <a:gd name="T9" fmla="*/ 7 h 7"/>
                  <a:gd name="T10" fmla="*/ 649 w 649"/>
                  <a:gd name="T11" fmla="*/ 3 h 7"/>
                </a:gdLst>
                <a:ahLst/>
                <a:cxnLst>
                  <a:cxn ang="0">
                    <a:pos x="T0" y="T1"/>
                  </a:cxn>
                  <a:cxn ang="0">
                    <a:pos x="T2" y="T3"/>
                  </a:cxn>
                  <a:cxn ang="0">
                    <a:pos x="T4" y="T5"/>
                  </a:cxn>
                  <a:cxn ang="0">
                    <a:pos x="T6" y="T7"/>
                  </a:cxn>
                  <a:cxn ang="0">
                    <a:pos x="T8" y="T9"/>
                  </a:cxn>
                  <a:cxn ang="0">
                    <a:pos x="T10" y="T11"/>
                  </a:cxn>
                </a:cxnLst>
                <a:rect l="0" t="0" r="r" b="b"/>
                <a:pathLst>
                  <a:path w="649" h="7">
                    <a:moveTo>
                      <a:pt x="649" y="3"/>
                    </a:moveTo>
                    <a:lnTo>
                      <a:pt x="649" y="0"/>
                    </a:lnTo>
                    <a:lnTo>
                      <a:pt x="0" y="0"/>
                    </a:lnTo>
                    <a:lnTo>
                      <a:pt x="0" y="7"/>
                    </a:lnTo>
                    <a:lnTo>
                      <a:pt x="649" y="7"/>
                    </a:lnTo>
                    <a:lnTo>
                      <a:pt x="649" y="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3" name="Freeform 247"/>
              <p:cNvSpPr>
                <a:spLocks/>
              </p:cNvSpPr>
              <p:nvPr/>
            </p:nvSpPr>
            <p:spPr bwMode="auto">
              <a:xfrm>
                <a:off x="3198" y="-630"/>
                <a:ext cx="681" cy="8"/>
              </a:xfrm>
              <a:custGeom>
                <a:avLst/>
                <a:gdLst>
                  <a:gd name="T0" fmla="*/ 681 w 681"/>
                  <a:gd name="T1" fmla="*/ 4 h 8"/>
                  <a:gd name="T2" fmla="*/ 681 w 681"/>
                  <a:gd name="T3" fmla="*/ 0 h 8"/>
                  <a:gd name="T4" fmla="*/ 0 w 681"/>
                  <a:gd name="T5" fmla="*/ 0 h 8"/>
                  <a:gd name="T6" fmla="*/ 0 w 681"/>
                  <a:gd name="T7" fmla="*/ 8 h 8"/>
                  <a:gd name="T8" fmla="*/ 681 w 681"/>
                  <a:gd name="T9" fmla="*/ 8 h 8"/>
                  <a:gd name="T10" fmla="*/ 681 w 681"/>
                  <a:gd name="T11" fmla="*/ 4 h 8"/>
                </a:gdLst>
                <a:ahLst/>
                <a:cxnLst>
                  <a:cxn ang="0">
                    <a:pos x="T0" y="T1"/>
                  </a:cxn>
                  <a:cxn ang="0">
                    <a:pos x="T2" y="T3"/>
                  </a:cxn>
                  <a:cxn ang="0">
                    <a:pos x="T4" y="T5"/>
                  </a:cxn>
                  <a:cxn ang="0">
                    <a:pos x="T6" y="T7"/>
                  </a:cxn>
                  <a:cxn ang="0">
                    <a:pos x="T8" y="T9"/>
                  </a:cxn>
                  <a:cxn ang="0">
                    <a:pos x="T10" y="T11"/>
                  </a:cxn>
                </a:cxnLst>
                <a:rect l="0" t="0" r="r" b="b"/>
                <a:pathLst>
                  <a:path w="681" h="8">
                    <a:moveTo>
                      <a:pt x="681" y="4"/>
                    </a:moveTo>
                    <a:lnTo>
                      <a:pt x="681" y="0"/>
                    </a:lnTo>
                    <a:lnTo>
                      <a:pt x="0" y="0"/>
                    </a:lnTo>
                    <a:lnTo>
                      <a:pt x="0" y="8"/>
                    </a:lnTo>
                    <a:lnTo>
                      <a:pt x="681" y="8"/>
                    </a:lnTo>
                    <a:lnTo>
                      <a:pt x="681"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4" name="Freeform 248"/>
              <p:cNvSpPr>
                <a:spLocks/>
              </p:cNvSpPr>
              <p:nvPr/>
            </p:nvSpPr>
            <p:spPr bwMode="auto">
              <a:xfrm>
                <a:off x="3352" y="-695"/>
                <a:ext cx="47" cy="95"/>
              </a:xfrm>
              <a:custGeom>
                <a:avLst/>
                <a:gdLst>
                  <a:gd name="T0" fmla="*/ 5 w 47"/>
                  <a:gd name="T1" fmla="*/ 94 h 95"/>
                  <a:gd name="T2" fmla="*/ 9 w 47"/>
                  <a:gd name="T3" fmla="*/ 95 h 95"/>
                  <a:gd name="T4" fmla="*/ 47 w 47"/>
                  <a:gd name="T5" fmla="*/ 4 h 95"/>
                  <a:gd name="T6" fmla="*/ 39 w 47"/>
                  <a:gd name="T7" fmla="*/ 0 h 95"/>
                  <a:gd name="T8" fmla="*/ 0 w 47"/>
                  <a:gd name="T9" fmla="*/ 92 h 95"/>
                  <a:gd name="T10" fmla="*/ 5 w 47"/>
                  <a:gd name="T11" fmla="*/ 94 h 95"/>
                </a:gdLst>
                <a:ahLst/>
                <a:cxnLst>
                  <a:cxn ang="0">
                    <a:pos x="T0" y="T1"/>
                  </a:cxn>
                  <a:cxn ang="0">
                    <a:pos x="T2" y="T3"/>
                  </a:cxn>
                  <a:cxn ang="0">
                    <a:pos x="T4" y="T5"/>
                  </a:cxn>
                  <a:cxn ang="0">
                    <a:pos x="T6" y="T7"/>
                  </a:cxn>
                  <a:cxn ang="0">
                    <a:pos x="T8" y="T9"/>
                  </a:cxn>
                  <a:cxn ang="0">
                    <a:pos x="T10" y="T11"/>
                  </a:cxn>
                </a:cxnLst>
                <a:rect l="0" t="0" r="r" b="b"/>
                <a:pathLst>
                  <a:path w="47" h="95">
                    <a:moveTo>
                      <a:pt x="5" y="94"/>
                    </a:moveTo>
                    <a:lnTo>
                      <a:pt x="9" y="95"/>
                    </a:lnTo>
                    <a:lnTo>
                      <a:pt x="47" y="4"/>
                    </a:lnTo>
                    <a:lnTo>
                      <a:pt x="39" y="0"/>
                    </a:lnTo>
                    <a:lnTo>
                      <a:pt x="0" y="92"/>
                    </a:lnTo>
                    <a:lnTo>
                      <a:pt x="5" y="9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5" name="Freeform 249"/>
              <p:cNvSpPr>
                <a:spLocks/>
              </p:cNvSpPr>
              <p:nvPr/>
            </p:nvSpPr>
            <p:spPr bwMode="auto">
              <a:xfrm>
                <a:off x="3682" y="-695"/>
                <a:ext cx="51" cy="95"/>
              </a:xfrm>
              <a:custGeom>
                <a:avLst/>
                <a:gdLst>
                  <a:gd name="T0" fmla="*/ 46 w 51"/>
                  <a:gd name="T1" fmla="*/ 94 h 95"/>
                  <a:gd name="T2" fmla="*/ 51 w 51"/>
                  <a:gd name="T3" fmla="*/ 92 h 95"/>
                  <a:gd name="T4" fmla="*/ 8 w 51"/>
                  <a:gd name="T5" fmla="*/ 0 h 95"/>
                  <a:gd name="T6" fmla="*/ 0 w 51"/>
                  <a:gd name="T7" fmla="*/ 4 h 95"/>
                  <a:gd name="T8" fmla="*/ 42 w 51"/>
                  <a:gd name="T9" fmla="*/ 95 h 95"/>
                  <a:gd name="T10" fmla="*/ 46 w 51"/>
                  <a:gd name="T11" fmla="*/ 94 h 95"/>
                </a:gdLst>
                <a:ahLst/>
                <a:cxnLst>
                  <a:cxn ang="0">
                    <a:pos x="T0" y="T1"/>
                  </a:cxn>
                  <a:cxn ang="0">
                    <a:pos x="T2" y="T3"/>
                  </a:cxn>
                  <a:cxn ang="0">
                    <a:pos x="T4" y="T5"/>
                  </a:cxn>
                  <a:cxn ang="0">
                    <a:pos x="T6" y="T7"/>
                  </a:cxn>
                  <a:cxn ang="0">
                    <a:pos x="T8" y="T9"/>
                  </a:cxn>
                  <a:cxn ang="0">
                    <a:pos x="T10" y="T11"/>
                  </a:cxn>
                </a:cxnLst>
                <a:rect l="0" t="0" r="r" b="b"/>
                <a:pathLst>
                  <a:path w="51" h="95">
                    <a:moveTo>
                      <a:pt x="46" y="94"/>
                    </a:moveTo>
                    <a:lnTo>
                      <a:pt x="51" y="92"/>
                    </a:lnTo>
                    <a:lnTo>
                      <a:pt x="8" y="0"/>
                    </a:lnTo>
                    <a:lnTo>
                      <a:pt x="0" y="4"/>
                    </a:lnTo>
                    <a:lnTo>
                      <a:pt x="42" y="95"/>
                    </a:lnTo>
                    <a:lnTo>
                      <a:pt x="46" y="9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6" name="Freeform 250"/>
              <p:cNvSpPr>
                <a:spLocks/>
              </p:cNvSpPr>
              <p:nvPr/>
            </p:nvSpPr>
            <p:spPr bwMode="auto">
              <a:xfrm>
                <a:off x="3541" y="-692"/>
                <a:ext cx="7" cy="66"/>
              </a:xfrm>
              <a:custGeom>
                <a:avLst/>
                <a:gdLst>
                  <a:gd name="T0" fmla="*/ 4 w 7"/>
                  <a:gd name="T1" fmla="*/ 66 h 66"/>
                  <a:gd name="T2" fmla="*/ 7 w 7"/>
                  <a:gd name="T3" fmla="*/ 66 h 66"/>
                  <a:gd name="T4" fmla="*/ 7 w 7"/>
                  <a:gd name="T5" fmla="*/ 0 h 66"/>
                  <a:gd name="T6" fmla="*/ 0 w 7"/>
                  <a:gd name="T7" fmla="*/ 0 h 66"/>
                  <a:gd name="T8" fmla="*/ 0 w 7"/>
                  <a:gd name="T9" fmla="*/ 66 h 66"/>
                  <a:gd name="T10" fmla="*/ 4 w 7"/>
                  <a:gd name="T11" fmla="*/ 66 h 66"/>
                </a:gdLst>
                <a:ahLst/>
                <a:cxnLst>
                  <a:cxn ang="0">
                    <a:pos x="T0" y="T1"/>
                  </a:cxn>
                  <a:cxn ang="0">
                    <a:pos x="T2" y="T3"/>
                  </a:cxn>
                  <a:cxn ang="0">
                    <a:pos x="T4" y="T5"/>
                  </a:cxn>
                  <a:cxn ang="0">
                    <a:pos x="T6" y="T7"/>
                  </a:cxn>
                  <a:cxn ang="0">
                    <a:pos x="T8" y="T9"/>
                  </a:cxn>
                  <a:cxn ang="0">
                    <a:pos x="T10" y="T11"/>
                  </a:cxn>
                </a:cxnLst>
                <a:rect l="0" t="0" r="r" b="b"/>
                <a:pathLst>
                  <a:path w="7" h="66">
                    <a:moveTo>
                      <a:pt x="4" y="66"/>
                    </a:moveTo>
                    <a:lnTo>
                      <a:pt x="7" y="66"/>
                    </a:lnTo>
                    <a:lnTo>
                      <a:pt x="7" y="0"/>
                    </a:lnTo>
                    <a:lnTo>
                      <a:pt x="0" y="0"/>
                    </a:lnTo>
                    <a:lnTo>
                      <a:pt x="0" y="66"/>
                    </a:lnTo>
                    <a:lnTo>
                      <a:pt x="4" y="6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7" name="Freeform 251"/>
              <p:cNvSpPr>
                <a:spLocks/>
              </p:cNvSpPr>
              <p:nvPr/>
            </p:nvSpPr>
            <p:spPr bwMode="auto">
              <a:xfrm>
                <a:off x="3261" y="-692"/>
                <a:ext cx="59" cy="92"/>
              </a:xfrm>
              <a:custGeom>
                <a:avLst/>
                <a:gdLst>
                  <a:gd name="T0" fmla="*/ 5 w 59"/>
                  <a:gd name="T1" fmla="*/ 91 h 92"/>
                  <a:gd name="T2" fmla="*/ 9 w 59"/>
                  <a:gd name="T3" fmla="*/ 92 h 92"/>
                  <a:gd name="T4" fmla="*/ 59 w 59"/>
                  <a:gd name="T5" fmla="*/ 2 h 92"/>
                  <a:gd name="T6" fmla="*/ 49 w 59"/>
                  <a:gd name="T7" fmla="*/ 0 h 92"/>
                  <a:gd name="T8" fmla="*/ 0 w 59"/>
                  <a:gd name="T9" fmla="*/ 89 h 92"/>
                  <a:gd name="T10" fmla="*/ 5 w 59"/>
                  <a:gd name="T11" fmla="*/ 91 h 92"/>
                </a:gdLst>
                <a:ahLst/>
                <a:cxnLst>
                  <a:cxn ang="0">
                    <a:pos x="T0" y="T1"/>
                  </a:cxn>
                  <a:cxn ang="0">
                    <a:pos x="T2" y="T3"/>
                  </a:cxn>
                  <a:cxn ang="0">
                    <a:pos x="T4" y="T5"/>
                  </a:cxn>
                  <a:cxn ang="0">
                    <a:pos x="T6" y="T7"/>
                  </a:cxn>
                  <a:cxn ang="0">
                    <a:pos x="T8" y="T9"/>
                  </a:cxn>
                  <a:cxn ang="0">
                    <a:pos x="T10" y="T11"/>
                  </a:cxn>
                </a:cxnLst>
                <a:rect l="0" t="0" r="r" b="b"/>
                <a:pathLst>
                  <a:path w="59" h="92">
                    <a:moveTo>
                      <a:pt x="5" y="91"/>
                    </a:moveTo>
                    <a:lnTo>
                      <a:pt x="9" y="92"/>
                    </a:lnTo>
                    <a:lnTo>
                      <a:pt x="59" y="2"/>
                    </a:lnTo>
                    <a:lnTo>
                      <a:pt x="49" y="0"/>
                    </a:lnTo>
                    <a:lnTo>
                      <a:pt x="0" y="89"/>
                    </a:lnTo>
                    <a:lnTo>
                      <a:pt x="5" y="9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8" name="Freeform 252"/>
              <p:cNvSpPr>
                <a:spLocks/>
              </p:cNvSpPr>
              <p:nvPr/>
            </p:nvSpPr>
            <p:spPr bwMode="auto">
              <a:xfrm>
                <a:off x="3764" y="-696"/>
                <a:ext cx="64" cy="99"/>
              </a:xfrm>
              <a:custGeom>
                <a:avLst/>
                <a:gdLst>
                  <a:gd name="T0" fmla="*/ 60 w 64"/>
                  <a:gd name="T1" fmla="*/ 96 h 99"/>
                  <a:gd name="T2" fmla="*/ 64 w 64"/>
                  <a:gd name="T3" fmla="*/ 92 h 99"/>
                  <a:gd name="T4" fmla="*/ 8 w 64"/>
                  <a:gd name="T5" fmla="*/ 0 h 99"/>
                  <a:gd name="T6" fmla="*/ 0 w 64"/>
                  <a:gd name="T7" fmla="*/ 5 h 99"/>
                  <a:gd name="T8" fmla="*/ 56 w 64"/>
                  <a:gd name="T9" fmla="*/ 99 h 99"/>
                  <a:gd name="T10" fmla="*/ 60 w 64"/>
                  <a:gd name="T11" fmla="*/ 96 h 99"/>
                </a:gdLst>
                <a:ahLst/>
                <a:cxnLst>
                  <a:cxn ang="0">
                    <a:pos x="T0" y="T1"/>
                  </a:cxn>
                  <a:cxn ang="0">
                    <a:pos x="T2" y="T3"/>
                  </a:cxn>
                  <a:cxn ang="0">
                    <a:pos x="T4" y="T5"/>
                  </a:cxn>
                  <a:cxn ang="0">
                    <a:pos x="T6" y="T7"/>
                  </a:cxn>
                  <a:cxn ang="0">
                    <a:pos x="T8" y="T9"/>
                  </a:cxn>
                  <a:cxn ang="0">
                    <a:pos x="T10" y="T11"/>
                  </a:cxn>
                </a:cxnLst>
                <a:rect l="0" t="0" r="r" b="b"/>
                <a:pathLst>
                  <a:path w="64" h="99">
                    <a:moveTo>
                      <a:pt x="60" y="96"/>
                    </a:moveTo>
                    <a:lnTo>
                      <a:pt x="64" y="92"/>
                    </a:lnTo>
                    <a:lnTo>
                      <a:pt x="8" y="0"/>
                    </a:lnTo>
                    <a:lnTo>
                      <a:pt x="0" y="5"/>
                    </a:lnTo>
                    <a:lnTo>
                      <a:pt x="56" y="99"/>
                    </a:lnTo>
                    <a:lnTo>
                      <a:pt x="60" y="9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9" name="Freeform 253"/>
              <p:cNvSpPr>
                <a:spLocks/>
              </p:cNvSpPr>
              <p:nvPr/>
            </p:nvSpPr>
            <p:spPr bwMode="auto">
              <a:xfrm>
                <a:off x="3453" y="-692"/>
                <a:ext cx="22" cy="64"/>
              </a:xfrm>
              <a:custGeom>
                <a:avLst/>
                <a:gdLst>
                  <a:gd name="T0" fmla="*/ 4 w 22"/>
                  <a:gd name="T1" fmla="*/ 64 h 64"/>
                  <a:gd name="T2" fmla="*/ 8 w 22"/>
                  <a:gd name="T3" fmla="*/ 64 h 64"/>
                  <a:gd name="T4" fmla="*/ 22 w 22"/>
                  <a:gd name="T5" fmla="*/ 0 h 64"/>
                  <a:gd name="T6" fmla="*/ 14 w 22"/>
                  <a:gd name="T7" fmla="*/ 0 h 64"/>
                  <a:gd name="T8" fmla="*/ 0 w 22"/>
                  <a:gd name="T9" fmla="*/ 64 h 64"/>
                  <a:gd name="T10" fmla="*/ 4 w 22"/>
                  <a:gd name="T11" fmla="*/ 64 h 64"/>
                </a:gdLst>
                <a:ahLst/>
                <a:cxnLst>
                  <a:cxn ang="0">
                    <a:pos x="T0" y="T1"/>
                  </a:cxn>
                  <a:cxn ang="0">
                    <a:pos x="T2" y="T3"/>
                  </a:cxn>
                  <a:cxn ang="0">
                    <a:pos x="T4" y="T5"/>
                  </a:cxn>
                  <a:cxn ang="0">
                    <a:pos x="T6" y="T7"/>
                  </a:cxn>
                  <a:cxn ang="0">
                    <a:pos x="T8" y="T9"/>
                  </a:cxn>
                  <a:cxn ang="0">
                    <a:pos x="T10" y="T11"/>
                  </a:cxn>
                </a:cxnLst>
                <a:rect l="0" t="0" r="r" b="b"/>
                <a:pathLst>
                  <a:path w="22" h="64">
                    <a:moveTo>
                      <a:pt x="4" y="64"/>
                    </a:moveTo>
                    <a:lnTo>
                      <a:pt x="8" y="64"/>
                    </a:lnTo>
                    <a:lnTo>
                      <a:pt x="22" y="0"/>
                    </a:lnTo>
                    <a:lnTo>
                      <a:pt x="14" y="0"/>
                    </a:lnTo>
                    <a:lnTo>
                      <a:pt x="0" y="64"/>
                    </a:lnTo>
                    <a:lnTo>
                      <a:pt x="4" y="6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0" name="Freeform 254"/>
              <p:cNvSpPr>
                <a:spLocks/>
              </p:cNvSpPr>
              <p:nvPr/>
            </p:nvSpPr>
            <p:spPr bwMode="auto">
              <a:xfrm>
                <a:off x="3614" y="-692"/>
                <a:ext cx="22" cy="64"/>
              </a:xfrm>
              <a:custGeom>
                <a:avLst/>
                <a:gdLst>
                  <a:gd name="T0" fmla="*/ 18 w 22"/>
                  <a:gd name="T1" fmla="*/ 64 h 64"/>
                  <a:gd name="T2" fmla="*/ 22 w 22"/>
                  <a:gd name="T3" fmla="*/ 64 h 64"/>
                  <a:gd name="T4" fmla="*/ 8 w 22"/>
                  <a:gd name="T5" fmla="*/ 0 h 64"/>
                  <a:gd name="T6" fmla="*/ 0 w 22"/>
                  <a:gd name="T7" fmla="*/ 0 h 64"/>
                  <a:gd name="T8" fmla="*/ 14 w 22"/>
                  <a:gd name="T9" fmla="*/ 64 h 64"/>
                  <a:gd name="T10" fmla="*/ 18 w 22"/>
                  <a:gd name="T11" fmla="*/ 64 h 64"/>
                </a:gdLst>
                <a:ahLst/>
                <a:cxnLst>
                  <a:cxn ang="0">
                    <a:pos x="T0" y="T1"/>
                  </a:cxn>
                  <a:cxn ang="0">
                    <a:pos x="T2" y="T3"/>
                  </a:cxn>
                  <a:cxn ang="0">
                    <a:pos x="T4" y="T5"/>
                  </a:cxn>
                  <a:cxn ang="0">
                    <a:pos x="T6" y="T7"/>
                  </a:cxn>
                  <a:cxn ang="0">
                    <a:pos x="T8" y="T9"/>
                  </a:cxn>
                  <a:cxn ang="0">
                    <a:pos x="T10" y="T11"/>
                  </a:cxn>
                </a:cxnLst>
                <a:rect l="0" t="0" r="r" b="b"/>
                <a:pathLst>
                  <a:path w="22" h="64">
                    <a:moveTo>
                      <a:pt x="18" y="64"/>
                    </a:moveTo>
                    <a:lnTo>
                      <a:pt x="22" y="64"/>
                    </a:lnTo>
                    <a:lnTo>
                      <a:pt x="8" y="0"/>
                    </a:lnTo>
                    <a:lnTo>
                      <a:pt x="0" y="0"/>
                    </a:lnTo>
                    <a:lnTo>
                      <a:pt x="14" y="64"/>
                    </a:lnTo>
                    <a:lnTo>
                      <a:pt x="18" y="6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1" name="Freeform 255"/>
              <p:cNvSpPr>
                <a:spLocks/>
              </p:cNvSpPr>
              <p:nvPr/>
            </p:nvSpPr>
            <p:spPr bwMode="auto">
              <a:xfrm>
                <a:off x="3860" y="-696"/>
                <a:ext cx="72" cy="100"/>
              </a:xfrm>
              <a:custGeom>
                <a:avLst/>
                <a:gdLst>
                  <a:gd name="T0" fmla="*/ 68 w 72"/>
                  <a:gd name="T1" fmla="*/ 88 h 100"/>
                  <a:gd name="T2" fmla="*/ 72 w 72"/>
                  <a:gd name="T3" fmla="*/ 91 h 100"/>
                  <a:gd name="T4" fmla="*/ 8 w 72"/>
                  <a:gd name="T5" fmla="*/ 0 h 100"/>
                  <a:gd name="T6" fmla="*/ 0 w 72"/>
                  <a:gd name="T7" fmla="*/ 5 h 100"/>
                  <a:gd name="T8" fmla="*/ 64 w 72"/>
                  <a:gd name="T9" fmla="*/ 96 h 100"/>
                  <a:gd name="T10" fmla="*/ 68 w 72"/>
                  <a:gd name="T11" fmla="*/ 100 h 100"/>
                  <a:gd name="T12" fmla="*/ 68 w 72"/>
                  <a:gd name="T13" fmla="*/ 88 h 100"/>
                </a:gdLst>
                <a:ahLst/>
                <a:cxnLst>
                  <a:cxn ang="0">
                    <a:pos x="T0" y="T1"/>
                  </a:cxn>
                  <a:cxn ang="0">
                    <a:pos x="T2" y="T3"/>
                  </a:cxn>
                  <a:cxn ang="0">
                    <a:pos x="T4" y="T5"/>
                  </a:cxn>
                  <a:cxn ang="0">
                    <a:pos x="T6" y="T7"/>
                  </a:cxn>
                  <a:cxn ang="0">
                    <a:pos x="T8" y="T9"/>
                  </a:cxn>
                  <a:cxn ang="0">
                    <a:pos x="T10" y="T11"/>
                  </a:cxn>
                  <a:cxn ang="0">
                    <a:pos x="T12" y="T13"/>
                  </a:cxn>
                </a:cxnLst>
                <a:rect l="0" t="0" r="r" b="b"/>
                <a:pathLst>
                  <a:path w="72" h="100">
                    <a:moveTo>
                      <a:pt x="68" y="88"/>
                    </a:moveTo>
                    <a:lnTo>
                      <a:pt x="72" y="91"/>
                    </a:lnTo>
                    <a:lnTo>
                      <a:pt x="8" y="0"/>
                    </a:lnTo>
                    <a:lnTo>
                      <a:pt x="0" y="5"/>
                    </a:lnTo>
                    <a:lnTo>
                      <a:pt x="64" y="96"/>
                    </a:lnTo>
                    <a:lnTo>
                      <a:pt x="68" y="100"/>
                    </a:lnTo>
                    <a:lnTo>
                      <a:pt x="68" y="8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2" name="Freeform 256"/>
              <p:cNvSpPr>
                <a:spLocks/>
              </p:cNvSpPr>
              <p:nvPr/>
            </p:nvSpPr>
            <p:spPr bwMode="auto">
              <a:xfrm>
                <a:off x="3933" y="-604"/>
                <a:ext cx="138" cy="8"/>
              </a:xfrm>
              <a:custGeom>
                <a:avLst/>
                <a:gdLst>
                  <a:gd name="T0" fmla="*/ 129 w 138"/>
                  <a:gd name="T1" fmla="*/ 6 h 8"/>
                  <a:gd name="T2" fmla="*/ 134 w 138"/>
                  <a:gd name="T3" fmla="*/ 0 h 8"/>
                  <a:gd name="T4" fmla="*/ 0 w 138"/>
                  <a:gd name="T5" fmla="*/ 0 h 8"/>
                  <a:gd name="T6" fmla="*/ 0 w 138"/>
                  <a:gd name="T7" fmla="*/ 8 h 8"/>
                  <a:gd name="T8" fmla="*/ 134 w 138"/>
                  <a:gd name="T9" fmla="*/ 8 h 8"/>
                  <a:gd name="T10" fmla="*/ 138 w 138"/>
                  <a:gd name="T11" fmla="*/ 3 h 8"/>
                  <a:gd name="T12" fmla="*/ 129 w 138"/>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138" h="8">
                    <a:moveTo>
                      <a:pt x="129" y="6"/>
                    </a:moveTo>
                    <a:lnTo>
                      <a:pt x="134" y="0"/>
                    </a:lnTo>
                    <a:lnTo>
                      <a:pt x="0" y="0"/>
                    </a:lnTo>
                    <a:lnTo>
                      <a:pt x="0" y="8"/>
                    </a:lnTo>
                    <a:lnTo>
                      <a:pt x="134" y="8"/>
                    </a:lnTo>
                    <a:lnTo>
                      <a:pt x="138" y="3"/>
                    </a:lnTo>
                    <a:lnTo>
                      <a:pt x="129"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3" name="Freeform 257"/>
              <p:cNvSpPr>
                <a:spLocks/>
              </p:cNvSpPr>
              <p:nvPr/>
            </p:nvSpPr>
            <p:spPr bwMode="auto">
              <a:xfrm>
                <a:off x="3985" y="-699"/>
                <a:ext cx="86" cy="99"/>
              </a:xfrm>
              <a:custGeom>
                <a:avLst/>
                <a:gdLst>
                  <a:gd name="T0" fmla="*/ 4 w 86"/>
                  <a:gd name="T1" fmla="*/ 12 h 99"/>
                  <a:gd name="T2" fmla="*/ 0 w 86"/>
                  <a:gd name="T3" fmla="*/ 9 h 99"/>
                  <a:gd name="T4" fmla="*/ 77 w 86"/>
                  <a:gd name="T5" fmla="*/ 99 h 99"/>
                  <a:gd name="T6" fmla="*/ 86 w 86"/>
                  <a:gd name="T7" fmla="*/ 94 h 99"/>
                  <a:gd name="T8" fmla="*/ 9 w 86"/>
                  <a:gd name="T9" fmla="*/ 4 h 99"/>
                  <a:gd name="T10" fmla="*/ 4 w 86"/>
                  <a:gd name="T11" fmla="*/ 0 h 99"/>
                  <a:gd name="T12" fmla="*/ 4 w 86"/>
                  <a:gd name="T13" fmla="*/ 12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4" y="12"/>
                    </a:moveTo>
                    <a:lnTo>
                      <a:pt x="0" y="9"/>
                    </a:lnTo>
                    <a:lnTo>
                      <a:pt x="77" y="99"/>
                    </a:lnTo>
                    <a:lnTo>
                      <a:pt x="86" y="94"/>
                    </a:lnTo>
                    <a:lnTo>
                      <a:pt x="9" y="4"/>
                    </a:lnTo>
                    <a:lnTo>
                      <a:pt x="4" y="0"/>
                    </a:lnTo>
                    <a:lnTo>
                      <a:pt x="4"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4" name="Freeform 258"/>
              <p:cNvSpPr>
                <a:spLocks/>
              </p:cNvSpPr>
              <p:nvPr/>
            </p:nvSpPr>
            <p:spPr bwMode="auto">
              <a:xfrm>
                <a:off x="3923" y="-696"/>
                <a:ext cx="79" cy="96"/>
              </a:xfrm>
              <a:custGeom>
                <a:avLst/>
                <a:gdLst>
                  <a:gd name="T0" fmla="*/ 75 w 79"/>
                  <a:gd name="T1" fmla="*/ 93 h 96"/>
                  <a:gd name="T2" fmla="*/ 79 w 79"/>
                  <a:gd name="T3" fmla="*/ 91 h 96"/>
                  <a:gd name="T4" fmla="*/ 9 w 79"/>
                  <a:gd name="T5" fmla="*/ 0 h 96"/>
                  <a:gd name="T6" fmla="*/ 0 w 79"/>
                  <a:gd name="T7" fmla="*/ 5 h 96"/>
                  <a:gd name="T8" fmla="*/ 70 w 79"/>
                  <a:gd name="T9" fmla="*/ 96 h 96"/>
                  <a:gd name="T10" fmla="*/ 75 w 79"/>
                  <a:gd name="T11" fmla="*/ 93 h 96"/>
                </a:gdLst>
                <a:ahLst/>
                <a:cxnLst>
                  <a:cxn ang="0">
                    <a:pos x="T0" y="T1"/>
                  </a:cxn>
                  <a:cxn ang="0">
                    <a:pos x="T2" y="T3"/>
                  </a:cxn>
                  <a:cxn ang="0">
                    <a:pos x="T4" y="T5"/>
                  </a:cxn>
                  <a:cxn ang="0">
                    <a:pos x="T6" y="T7"/>
                  </a:cxn>
                  <a:cxn ang="0">
                    <a:pos x="T8" y="T9"/>
                  </a:cxn>
                  <a:cxn ang="0">
                    <a:pos x="T10" y="T11"/>
                  </a:cxn>
                </a:cxnLst>
                <a:rect l="0" t="0" r="r" b="b"/>
                <a:pathLst>
                  <a:path w="79" h="96">
                    <a:moveTo>
                      <a:pt x="75" y="93"/>
                    </a:moveTo>
                    <a:lnTo>
                      <a:pt x="79" y="91"/>
                    </a:lnTo>
                    <a:lnTo>
                      <a:pt x="9" y="0"/>
                    </a:lnTo>
                    <a:lnTo>
                      <a:pt x="0" y="5"/>
                    </a:lnTo>
                    <a:lnTo>
                      <a:pt x="70" y="96"/>
                    </a:lnTo>
                    <a:lnTo>
                      <a:pt x="75" y="9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5" name="Freeform 259"/>
              <p:cNvSpPr>
                <a:spLocks/>
              </p:cNvSpPr>
              <p:nvPr/>
            </p:nvSpPr>
            <p:spPr bwMode="auto">
              <a:xfrm>
                <a:off x="3872" y="-696"/>
                <a:ext cx="118" cy="8"/>
              </a:xfrm>
              <a:custGeom>
                <a:avLst/>
                <a:gdLst>
                  <a:gd name="T0" fmla="*/ 118 w 118"/>
                  <a:gd name="T1" fmla="*/ 4 h 8"/>
                  <a:gd name="T2" fmla="*/ 118 w 118"/>
                  <a:gd name="T3" fmla="*/ 0 h 8"/>
                  <a:gd name="T4" fmla="*/ 0 w 118"/>
                  <a:gd name="T5" fmla="*/ 0 h 8"/>
                  <a:gd name="T6" fmla="*/ 0 w 118"/>
                  <a:gd name="T7" fmla="*/ 8 h 8"/>
                  <a:gd name="T8" fmla="*/ 118 w 118"/>
                  <a:gd name="T9" fmla="*/ 8 h 8"/>
                  <a:gd name="T10" fmla="*/ 118 w 118"/>
                  <a:gd name="T11" fmla="*/ 4 h 8"/>
                </a:gdLst>
                <a:ahLst/>
                <a:cxnLst>
                  <a:cxn ang="0">
                    <a:pos x="T0" y="T1"/>
                  </a:cxn>
                  <a:cxn ang="0">
                    <a:pos x="T2" y="T3"/>
                  </a:cxn>
                  <a:cxn ang="0">
                    <a:pos x="T4" y="T5"/>
                  </a:cxn>
                  <a:cxn ang="0">
                    <a:pos x="T6" y="T7"/>
                  </a:cxn>
                  <a:cxn ang="0">
                    <a:pos x="T8" y="T9"/>
                  </a:cxn>
                  <a:cxn ang="0">
                    <a:pos x="T10" y="T11"/>
                  </a:cxn>
                </a:cxnLst>
                <a:rect l="0" t="0" r="r" b="b"/>
                <a:pathLst>
                  <a:path w="118" h="8">
                    <a:moveTo>
                      <a:pt x="118" y="4"/>
                    </a:moveTo>
                    <a:lnTo>
                      <a:pt x="118" y="0"/>
                    </a:lnTo>
                    <a:lnTo>
                      <a:pt x="0" y="0"/>
                    </a:lnTo>
                    <a:lnTo>
                      <a:pt x="0" y="8"/>
                    </a:lnTo>
                    <a:lnTo>
                      <a:pt x="118" y="8"/>
                    </a:lnTo>
                    <a:lnTo>
                      <a:pt x="11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6" name="Freeform 260"/>
              <p:cNvSpPr>
                <a:spLocks/>
              </p:cNvSpPr>
              <p:nvPr/>
            </p:nvSpPr>
            <p:spPr bwMode="auto">
              <a:xfrm>
                <a:off x="3889" y="-670"/>
                <a:ext cx="117" cy="6"/>
              </a:xfrm>
              <a:custGeom>
                <a:avLst/>
                <a:gdLst>
                  <a:gd name="T0" fmla="*/ 117 w 117"/>
                  <a:gd name="T1" fmla="*/ 2 h 6"/>
                  <a:gd name="T2" fmla="*/ 117 w 117"/>
                  <a:gd name="T3" fmla="*/ 0 h 6"/>
                  <a:gd name="T4" fmla="*/ 0 w 117"/>
                  <a:gd name="T5" fmla="*/ 0 h 6"/>
                  <a:gd name="T6" fmla="*/ 0 w 117"/>
                  <a:gd name="T7" fmla="*/ 6 h 6"/>
                  <a:gd name="T8" fmla="*/ 117 w 117"/>
                  <a:gd name="T9" fmla="*/ 6 h 6"/>
                  <a:gd name="T10" fmla="*/ 117 w 117"/>
                  <a:gd name="T11" fmla="*/ 2 h 6"/>
                </a:gdLst>
                <a:ahLst/>
                <a:cxnLst>
                  <a:cxn ang="0">
                    <a:pos x="T0" y="T1"/>
                  </a:cxn>
                  <a:cxn ang="0">
                    <a:pos x="T2" y="T3"/>
                  </a:cxn>
                  <a:cxn ang="0">
                    <a:pos x="T4" y="T5"/>
                  </a:cxn>
                  <a:cxn ang="0">
                    <a:pos x="T6" y="T7"/>
                  </a:cxn>
                  <a:cxn ang="0">
                    <a:pos x="T8" y="T9"/>
                  </a:cxn>
                  <a:cxn ang="0">
                    <a:pos x="T10" y="T11"/>
                  </a:cxn>
                </a:cxnLst>
                <a:rect l="0" t="0" r="r" b="b"/>
                <a:pathLst>
                  <a:path w="117" h="6">
                    <a:moveTo>
                      <a:pt x="117" y="2"/>
                    </a:moveTo>
                    <a:lnTo>
                      <a:pt x="117" y="0"/>
                    </a:lnTo>
                    <a:lnTo>
                      <a:pt x="0" y="0"/>
                    </a:lnTo>
                    <a:lnTo>
                      <a:pt x="0" y="6"/>
                    </a:lnTo>
                    <a:lnTo>
                      <a:pt x="117" y="6"/>
                    </a:lnTo>
                    <a:lnTo>
                      <a:pt x="117"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7" name="Freeform 261"/>
              <p:cNvSpPr>
                <a:spLocks/>
              </p:cNvSpPr>
              <p:nvPr/>
            </p:nvSpPr>
            <p:spPr bwMode="auto">
              <a:xfrm>
                <a:off x="3901" y="-651"/>
                <a:ext cx="123" cy="6"/>
              </a:xfrm>
              <a:custGeom>
                <a:avLst/>
                <a:gdLst>
                  <a:gd name="T0" fmla="*/ 123 w 123"/>
                  <a:gd name="T1" fmla="*/ 4 h 6"/>
                  <a:gd name="T2" fmla="*/ 123 w 123"/>
                  <a:gd name="T3" fmla="*/ 0 h 6"/>
                  <a:gd name="T4" fmla="*/ 0 w 123"/>
                  <a:gd name="T5" fmla="*/ 0 h 6"/>
                  <a:gd name="T6" fmla="*/ 0 w 123"/>
                  <a:gd name="T7" fmla="*/ 6 h 6"/>
                  <a:gd name="T8" fmla="*/ 123 w 123"/>
                  <a:gd name="T9" fmla="*/ 6 h 6"/>
                  <a:gd name="T10" fmla="*/ 123 w 123"/>
                  <a:gd name="T11" fmla="*/ 4 h 6"/>
                </a:gdLst>
                <a:ahLst/>
                <a:cxnLst>
                  <a:cxn ang="0">
                    <a:pos x="T0" y="T1"/>
                  </a:cxn>
                  <a:cxn ang="0">
                    <a:pos x="T2" y="T3"/>
                  </a:cxn>
                  <a:cxn ang="0">
                    <a:pos x="T4" y="T5"/>
                  </a:cxn>
                  <a:cxn ang="0">
                    <a:pos x="T6" y="T7"/>
                  </a:cxn>
                  <a:cxn ang="0">
                    <a:pos x="T8" y="T9"/>
                  </a:cxn>
                  <a:cxn ang="0">
                    <a:pos x="T10" y="T11"/>
                  </a:cxn>
                </a:cxnLst>
                <a:rect l="0" t="0" r="r" b="b"/>
                <a:pathLst>
                  <a:path w="123" h="6">
                    <a:moveTo>
                      <a:pt x="123" y="4"/>
                    </a:moveTo>
                    <a:lnTo>
                      <a:pt x="123" y="0"/>
                    </a:lnTo>
                    <a:lnTo>
                      <a:pt x="0" y="0"/>
                    </a:lnTo>
                    <a:lnTo>
                      <a:pt x="0" y="6"/>
                    </a:lnTo>
                    <a:lnTo>
                      <a:pt x="123" y="6"/>
                    </a:lnTo>
                    <a:lnTo>
                      <a:pt x="123"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8" name="Freeform 262"/>
              <p:cNvSpPr>
                <a:spLocks/>
              </p:cNvSpPr>
              <p:nvPr/>
            </p:nvSpPr>
            <p:spPr bwMode="auto">
              <a:xfrm>
                <a:off x="3917" y="-630"/>
                <a:ext cx="126" cy="8"/>
              </a:xfrm>
              <a:custGeom>
                <a:avLst/>
                <a:gdLst>
                  <a:gd name="T0" fmla="*/ 126 w 126"/>
                  <a:gd name="T1" fmla="*/ 4 h 8"/>
                  <a:gd name="T2" fmla="*/ 126 w 126"/>
                  <a:gd name="T3" fmla="*/ 0 h 8"/>
                  <a:gd name="T4" fmla="*/ 0 w 126"/>
                  <a:gd name="T5" fmla="*/ 0 h 8"/>
                  <a:gd name="T6" fmla="*/ 0 w 126"/>
                  <a:gd name="T7" fmla="*/ 8 h 8"/>
                  <a:gd name="T8" fmla="*/ 126 w 126"/>
                  <a:gd name="T9" fmla="*/ 8 h 8"/>
                  <a:gd name="T10" fmla="*/ 126 w 126"/>
                  <a:gd name="T11" fmla="*/ 4 h 8"/>
                </a:gdLst>
                <a:ahLst/>
                <a:cxnLst>
                  <a:cxn ang="0">
                    <a:pos x="T0" y="T1"/>
                  </a:cxn>
                  <a:cxn ang="0">
                    <a:pos x="T2" y="T3"/>
                  </a:cxn>
                  <a:cxn ang="0">
                    <a:pos x="T4" y="T5"/>
                  </a:cxn>
                  <a:cxn ang="0">
                    <a:pos x="T6" y="T7"/>
                  </a:cxn>
                  <a:cxn ang="0">
                    <a:pos x="T8" y="T9"/>
                  </a:cxn>
                  <a:cxn ang="0">
                    <a:pos x="T10" y="T11"/>
                  </a:cxn>
                </a:cxnLst>
                <a:rect l="0" t="0" r="r" b="b"/>
                <a:pathLst>
                  <a:path w="126" h="8">
                    <a:moveTo>
                      <a:pt x="126" y="4"/>
                    </a:moveTo>
                    <a:lnTo>
                      <a:pt x="126" y="0"/>
                    </a:lnTo>
                    <a:lnTo>
                      <a:pt x="0" y="0"/>
                    </a:lnTo>
                    <a:lnTo>
                      <a:pt x="0" y="8"/>
                    </a:lnTo>
                    <a:lnTo>
                      <a:pt x="126" y="8"/>
                    </a:lnTo>
                    <a:lnTo>
                      <a:pt x="126"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9" name="Freeform 263"/>
              <p:cNvSpPr>
                <a:spLocks/>
              </p:cNvSpPr>
              <p:nvPr/>
            </p:nvSpPr>
            <p:spPr bwMode="auto">
              <a:xfrm>
                <a:off x="3155" y="-696"/>
                <a:ext cx="78" cy="102"/>
              </a:xfrm>
              <a:custGeom>
                <a:avLst/>
                <a:gdLst>
                  <a:gd name="T0" fmla="*/ 4 w 78"/>
                  <a:gd name="T1" fmla="*/ 102 h 102"/>
                  <a:gd name="T2" fmla="*/ 9 w 78"/>
                  <a:gd name="T3" fmla="*/ 99 h 102"/>
                  <a:gd name="T4" fmla="*/ 78 w 78"/>
                  <a:gd name="T5" fmla="*/ 5 h 102"/>
                  <a:gd name="T6" fmla="*/ 68 w 78"/>
                  <a:gd name="T7" fmla="*/ 0 h 102"/>
                  <a:gd name="T8" fmla="*/ 0 w 78"/>
                  <a:gd name="T9" fmla="*/ 92 h 102"/>
                  <a:gd name="T10" fmla="*/ 4 w 78"/>
                  <a:gd name="T11" fmla="*/ 89 h 102"/>
                  <a:gd name="T12" fmla="*/ 4 w 78"/>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78" h="102">
                    <a:moveTo>
                      <a:pt x="4" y="102"/>
                    </a:moveTo>
                    <a:lnTo>
                      <a:pt x="9" y="99"/>
                    </a:lnTo>
                    <a:lnTo>
                      <a:pt x="78" y="5"/>
                    </a:lnTo>
                    <a:lnTo>
                      <a:pt x="68" y="0"/>
                    </a:lnTo>
                    <a:lnTo>
                      <a:pt x="0" y="92"/>
                    </a:lnTo>
                    <a:lnTo>
                      <a:pt x="4" y="89"/>
                    </a:lnTo>
                    <a:lnTo>
                      <a:pt x="4" y="10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0" name="Freeform 264"/>
              <p:cNvSpPr>
                <a:spLocks/>
              </p:cNvSpPr>
              <p:nvPr/>
            </p:nvSpPr>
            <p:spPr bwMode="auto">
              <a:xfrm>
                <a:off x="3065" y="-601"/>
                <a:ext cx="90" cy="7"/>
              </a:xfrm>
              <a:custGeom>
                <a:avLst/>
                <a:gdLst>
                  <a:gd name="T0" fmla="*/ 0 w 90"/>
                  <a:gd name="T1" fmla="*/ 1 h 7"/>
                  <a:gd name="T2" fmla="*/ 4 w 90"/>
                  <a:gd name="T3" fmla="*/ 7 h 7"/>
                  <a:gd name="T4" fmla="*/ 90 w 90"/>
                  <a:gd name="T5" fmla="*/ 7 h 7"/>
                  <a:gd name="T6" fmla="*/ 90 w 90"/>
                  <a:gd name="T7" fmla="*/ 0 h 7"/>
                  <a:gd name="T8" fmla="*/ 4 w 90"/>
                  <a:gd name="T9" fmla="*/ 0 h 7"/>
                  <a:gd name="T10" fmla="*/ 7 w 90"/>
                  <a:gd name="T11" fmla="*/ 5 h 7"/>
                  <a:gd name="T12" fmla="*/ 0 w 90"/>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90" h="7">
                    <a:moveTo>
                      <a:pt x="0" y="1"/>
                    </a:moveTo>
                    <a:lnTo>
                      <a:pt x="4" y="7"/>
                    </a:lnTo>
                    <a:lnTo>
                      <a:pt x="90" y="7"/>
                    </a:lnTo>
                    <a:lnTo>
                      <a:pt x="90" y="0"/>
                    </a:lnTo>
                    <a:lnTo>
                      <a:pt x="4" y="0"/>
                    </a:lnTo>
                    <a:lnTo>
                      <a:pt x="7" y="5"/>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1" name="Freeform 265"/>
              <p:cNvSpPr>
                <a:spLocks/>
              </p:cNvSpPr>
              <p:nvPr/>
            </p:nvSpPr>
            <p:spPr bwMode="auto">
              <a:xfrm>
                <a:off x="3065" y="-699"/>
                <a:ext cx="92" cy="102"/>
              </a:xfrm>
              <a:custGeom>
                <a:avLst/>
                <a:gdLst>
                  <a:gd name="T0" fmla="*/ 88 w 92"/>
                  <a:gd name="T1" fmla="*/ 0 h 102"/>
                  <a:gd name="T2" fmla="*/ 85 w 92"/>
                  <a:gd name="T3" fmla="*/ 4 h 102"/>
                  <a:gd name="T4" fmla="*/ 0 w 92"/>
                  <a:gd name="T5" fmla="*/ 95 h 102"/>
                  <a:gd name="T6" fmla="*/ 7 w 92"/>
                  <a:gd name="T7" fmla="*/ 102 h 102"/>
                  <a:gd name="T8" fmla="*/ 92 w 92"/>
                  <a:gd name="T9" fmla="*/ 9 h 102"/>
                  <a:gd name="T10" fmla="*/ 88 w 92"/>
                  <a:gd name="T11" fmla="*/ 12 h 102"/>
                  <a:gd name="T12" fmla="*/ 88 w 9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92" h="102">
                    <a:moveTo>
                      <a:pt x="88" y="0"/>
                    </a:moveTo>
                    <a:lnTo>
                      <a:pt x="85" y="4"/>
                    </a:lnTo>
                    <a:lnTo>
                      <a:pt x="0" y="95"/>
                    </a:lnTo>
                    <a:lnTo>
                      <a:pt x="7" y="102"/>
                    </a:lnTo>
                    <a:lnTo>
                      <a:pt x="92" y="9"/>
                    </a:lnTo>
                    <a:lnTo>
                      <a:pt x="88" y="12"/>
                    </a:lnTo>
                    <a:lnTo>
                      <a:pt x="88"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2" name="Freeform 266"/>
              <p:cNvSpPr>
                <a:spLocks/>
              </p:cNvSpPr>
              <p:nvPr/>
            </p:nvSpPr>
            <p:spPr bwMode="auto">
              <a:xfrm>
                <a:off x="3109" y="-696"/>
                <a:ext cx="84" cy="99"/>
              </a:xfrm>
              <a:custGeom>
                <a:avLst/>
                <a:gdLst>
                  <a:gd name="T0" fmla="*/ 4 w 84"/>
                  <a:gd name="T1" fmla="*/ 96 h 99"/>
                  <a:gd name="T2" fmla="*/ 9 w 84"/>
                  <a:gd name="T3" fmla="*/ 99 h 99"/>
                  <a:gd name="T4" fmla="*/ 84 w 84"/>
                  <a:gd name="T5" fmla="*/ 5 h 99"/>
                  <a:gd name="T6" fmla="*/ 74 w 84"/>
                  <a:gd name="T7" fmla="*/ 0 h 99"/>
                  <a:gd name="T8" fmla="*/ 0 w 84"/>
                  <a:gd name="T9" fmla="*/ 92 h 99"/>
                  <a:gd name="T10" fmla="*/ 4 w 84"/>
                  <a:gd name="T11" fmla="*/ 96 h 99"/>
                </a:gdLst>
                <a:ahLst/>
                <a:cxnLst>
                  <a:cxn ang="0">
                    <a:pos x="T0" y="T1"/>
                  </a:cxn>
                  <a:cxn ang="0">
                    <a:pos x="T2" y="T3"/>
                  </a:cxn>
                  <a:cxn ang="0">
                    <a:pos x="T4" y="T5"/>
                  </a:cxn>
                  <a:cxn ang="0">
                    <a:pos x="T6" y="T7"/>
                  </a:cxn>
                  <a:cxn ang="0">
                    <a:pos x="T8" y="T9"/>
                  </a:cxn>
                  <a:cxn ang="0">
                    <a:pos x="T10" y="T11"/>
                  </a:cxn>
                </a:cxnLst>
                <a:rect l="0" t="0" r="r" b="b"/>
                <a:pathLst>
                  <a:path w="84" h="99">
                    <a:moveTo>
                      <a:pt x="4" y="96"/>
                    </a:moveTo>
                    <a:lnTo>
                      <a:pt x="9" y="99"/>
                    </a:lnTo>
                    <a:lnTo>
                      <a:pt x="84" y="5"/>
                    </a:lnTo>
                    <a:lnTo>
                      <a:pt x="74" y="0"/>
                    </a:lnTo>
                    <a:lnTo>
                      <a:pt x="0" y="92"/>
                    </a:lnTo>
                    <a:lnTo>
                      <a:pt x="4" y="9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3" name="Freeform 267"/>
              <p:cNvSpPr>
                <a:spLocks/>
              </p:cNvSpPr>
              <p:nvPr/>
            </p:nvSpPr>
            <p:spPr bwMode="auto">
              <a:xfrm>
                <a:off x="3132" y="-665"/>
                <a:ext cx="70" cy="7"/>
              </a:xfrm>
              <a:custGeom>
                <a:avLst/>
                <a:gdLst>
                  <a:gd name="T0" fmla="*/ 70 w 70"/>
                  <a:gd name="T1" fmla="*/ 3 h 7"/>
                  <a:gd name="T2" fmla="*/ 70 w 70"/>
                  <a:gd name="T3" fmla="*/ 0 h 7"/>
                  <a:gd name="T4" fmla="*/ 0 w 70"/>
                  <a:gd name="T5" fmla="*/ 0 h 7"/>
                  <a:gd name="T6" fmla="*/ 0 w 70"/>
                  <a:gd name="T7" fmla="*/ 7 h 7"/>
                  <a:gd name="T8" fmla="*/ 70 w 70"/>
                  <a:gd name="T9" fmla="*/ 7 h 7"/>
                  <a:gd name="T10" fmla="*/ 70 w 70"/>
                  <a:gd name="T11" fmla="*/ 3 h 7"/>
                </a:gdLst>
                <a:ahLst/>
                <a:cxnLst>
                  <a:cxn ang="0">
                    <a:pos x="T0" y="T1"/>
                  </a:cxn>
                  <a:cxn ang="0">
                    <a:pos x="T2" y="T3"/>
                  </a:cxn>
                  <a:cxn ang="0">
                    <a:pos x="T4" y="T5"/>
                  </a:cxn>
                  <a:cxn ang="0">
                    <a:pos x="T6" y="T7"/>
                  </a:cxn>
                  <a:cxn ang="0">
                    <a:pos x="T8" y="T9"/>
                  </a:cxn>
                  <a:cxn ang="0">
                    <a:pos x="T10" y="T11"/>
                  </a:cxn>
                </a:cxnLst>
                <a:rect l="0" t="0" r="r" b="b"/>
                <a:pathLst>
                  <a:path w="70" h="7">
                    <a:moveTo>
                      <a:pt x="70" y="3"/>
                    </a:moveTo>
                    <a:lnTo>
                      <a:pt x="70" y="0"/>
                    </a:lnTo>
                    <a:lnTo>
                      <a:pt x="0" y="0"/>
                    </a:lnTo>
                    <a:lnTo>
                      <a:pt x="0" y="7"/>
                    </a:lnTo>
                    <a:lnTo>
                      <a:pt x="70" y="7"/>
                    </a:lnTo>
                    <a:lnTo>
                      <a:pt x="70" y="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4" name="Freeform 268"/>
              <p:cNvSpPr>
                <a:spLocks/>
              </p:cNvSpPr>
              <p:nvPr/>
            </p:nvSpPr>
            <p:spPr bwMode="auto">
              <a:xfrm>
                <a:off x="3111" y="-646"/>
                <a:ext cx="75" cy="7"/>
              </a:xfrm>
              <a:custGeom>
                <a:avLst/>
                <a:gdLst>
                  <a:gd name="T0" fmla="*/ 75 w 75"/>
                  <a:gd name="T1" fmla="*/ 4 h 7"/>
                  <a:gd name="T2" fmla="*/ 75 w 75"/>
                  <a:gd name="T3" fmla="*/ 0 h 7"/>
                  <a:gd name="T4" fmla="*/ 0 w 75"/>
                  <a:gd name="T5" fmla="*/ 0 h 7"/>
                  <a:gd name="T6" fmla="*/ 0 w 75"/>
                  <a:gd name="T7" fmla="*/ 7 h 7"/>
                  <a:gd name="T8" fmla="*/ 75 w 75"/>
                  <a:gd name="T9" fmla="*/ 7 h 7"/>
                  <a:gd name="T10" fmla="*/ 75 w 75"/>
                  <a:gd name="T11" fmla="*/ 4 h 7"/>
                </a:gdLst>
                <a:ahLst/>
                <a:cxnLst>
                  <a:cxn ang="0">
                    <a:pos x="T0" y="T1"/>
                  </a:cxn>
                  <a:cxn ang="0">
                    <a:pos x="T2" y="T3"/>
                  </a:cxn>
                  <a:cxn ang="0">
                    <a:pos x="T4" y="T5"/>
                  </a:cxn>
                  <a:cxn ang="0">
                    <a:pos x="T6" y="T7"/>
                  </a:cxn>
                  <a:cxn ang="0">
                    <a:pos x="T8" y="T9"/>
                  </a:cxn>
                  <a:cxn ang="0">
                    <a:pos x="T10" y="T11"/>
                  </a:cxn>
                </a:cxnLst>
                <a:rect l="0" t="0" r="r" b="b"/>
                <a:pathLst>
                  <a:path w="75" h="7">
                    <a:moveTo>
                      <a:pt x="75" y="4"/>
                    </a:moveTo>
                    <a:lnTo>
                      <a:pt x="75" y="0"/>
                    </a:lnTo>
                    <a:lnTo>
                      <a:pt x="0" y="0"/>
                    </a:lnTo>
                    <a:lnTo>
                      <a:pt x="0" y="7"/>
                    </a:lnTo>
                    <a:lnTo>
                      <a:pt x="75" y="7"/>
                    </a:lnTo>
                    <a:lnTo>
                      <a:pt x="75"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5" name="Freeform 269"/>
              <p:cNvSpPr>
                <a:spLocks/>
              </p:cNvSpPr>
              <p:nvPr/>
            </p:nvSpPr>
            <p:spPr bwMode="auto">
              <a:xfrm>
                <a:off x="3096" y="-630"/>
                <a:ext cx="78" cy="8"/>
              </a:xfrm>
              <a:custGeom>
                <a:avLst/>
                <a:gdLst>
                  <a:gd name="T0" fmla="*/ 78 w 78"/>
                  <a:gd name="T1" fmla="*/ 4 h 8"/>
                  <a:gd name="T2" fmla="*/ 78 w 78"/>
                  <a:gd name="T3" fmla="*/ 0 h 8"/>
                  <a:gd name="T4" fmla="*/ 0 w 78"/>
                  <a:gd name="T5" fmla="*/ 0 h 8"/>
                  <a:gd name="T6" fmla="*/ 0 w 78"/>
                  <a:gd name="T7" fmla="*/ 8 h 8"/>
                  <a:gd name="T8" fmla="*/ 78 w 78"/>
                  <a:gd name="T9" fmla="*/ 8 h 8"/>
                  <a:gd name="T10" fmla="*/ 78 w 78"/>
                  <a:gd name="T11" fmla="*/ 4 h 8"/>
                </a:gdLst>
                <a:ahLst/>
                <a:cxnLst>
                  <a:cxn ang="0">
                    <a:pos x="T0" y="T1"/>
                  </a:cxn>
                  <a:cxn ang="0">
                    <a:pos x="T2" y="T3"/>
                  </a:cxn>
                  <a:cxn ang="0">
                    <a:pos x="T4" y="T5"/>
                  </a:cxn>
                  <a:cxn ang="0">
                    <a:pos x="T6" y="T7"/>
                  </a:cxn>
                  <a:cxn ang="0">
                    <a:pos x="T8" y="T9"/>
                  </a:cxn>
                  <a:cxn ang="0">
                    <a:pos x="T10" y="T11"/>
                  </a:cxn>
                </a:cxnLst>
                <a:rect l="0" t="0" r="r" b="b"/>
                <a:pathLst>
                  <a:path w="78" h="8">
                    <a:moveTo>
                      <a:pt x="78" y="4"/>
                    </a:moveTo>
                    <a:lnTo>
                      <a:pt x="78" y="0"/>
                    </a:lnTo>
                    <a:lnTo>
                      <a:pt x="0" y="0"/>
                    </a:lnTo>
                    <a:lnTo>
                      <a:pt x="0" y="8"/>
                    </a:lnTo>
                    <a:lnTo>
                      <a:pt x="78" y="8"/>
                    </a:lnTo>
                    <a:lnTo>
                      <a:pt x="7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6" name="Freeform 270"/>
              <p:cNvSpPr>
                <a:spLocks/>
              </p:cNvSpPr>
              <p:nvPr/>
            </p:nvSpPr>
            <p:spPr bwMode="auto">
              <a:xfrm>
                <a:off x="3155" y="-696"/>
                <a:ext cx="67" cy="8"/>
              </a:xfrm>
              <a:custGeom>
                <a:avLst/>
                <a:gdLst>
                  <a:gd name="T0" fmla="*/ 67 w 67"/>
                  <a:gd name="T1" fmla="*/ 4 h 8"/>
                  <a:gd name="T2" fmla="*/ 67 w 67"/>
                  <a:gd name="T3" fmla="*/ 0 h 8"/>
                  <a:gd name="T4" fmla="*/ 0 w 67"/>
                  <a:gd name="T5" fmla="*/ 0 h 8"/>
                  <a:gd name="T6" fmla="*/ 0 w 67"/>
                  <a:gd name="T7" fmla="*/ 8 h 8"/>
                  <a:gd name="T8" fmla="*/ 67 w 67"/>
                  <a:gd name="T9" fmla="*/ 8 h 8"/>
                  <a:gd name="T10" fmla="*/ 67 w 67"/>
                  <a:gd name="T11" fmla="*/ 4 h 8"/>
                </a:gdLst>
                <a:ahLst/>
                <a:cxnLst>
                  <a:cxn ang="0">
                    <a:pos x="T0" y="T1"/>
                  </a:cxn>
                  <a:cxn ang="0">
                    <a:pos x="T2" y="T3"/>
                  </a:cxn>
                  <a:cxn ang="0">
                    <a:pos x="T4" y="T5"/>
                  </a:cxn>
                  <a:cxn ang="0">
                    <a:pos x="T6" y="T7"/>
                  </a:cxn>
                  <a:cxn ang="0">
                    <a:pos x="T8" y="T9"/>
                  </a:cxn>
                  <a:cxn ang="0">
                    <a:pos x="T10" y="T11"/>
                  </a:cxn>
                </a:cxnLst>
                <a:rect l="0" t="0" r="r" b="b"/>
                <a:pathLst>
                  <a:path w="67" h="8">
                    <a:moveTo>
                      <a:pt x="67" y="4"/>
                    </a:moveTo>
                    <a:lnTo>
                      <a:pt x="67" y="0"/>
                    </a:lnTo>
                    <a:lnTo>
                      <a:pt x="0" y="0"/>
                    </a:lnTo>
                    <a:lnTo>
                      <a:pt x="0" y="8"/>
                    </a:lnTo>
                    <a:lnTo>
                      <a:pt x="67" y="8"/>
                    </a:lnTo>
                    <a:lnTo>
                      <a:pt x="67"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33" name="Group 271"/>
            <p:cNvGrpSpPr>
              <a:grpSpLocks/>
            </p:cNvGrpSpPr>
            <p:nvPr/>
          </p:nvGrpSpPr>
          <p:grpSpPr bwMode="auto">
            <a:xfrm>
              <a:off x="5115" y="-357"/>
              <a:ext cx="1968" cy="2562"/>
              <a:chOff x="5115" y="-357"/>
              <a:chExt cx="1968" cy="2562"/>
            </a:xfrm>
          </p:grpSpPr>
          <p:sp>
            <p:nvSpPr>
              <p:cNvPr id="2541" name="Freeform 272"/>
              <p:cNvSpPr>
                <a:spLocks/>
              </p:cNvSpPr>
              <p:nvPr/>
            </p:nvSpPr>
            <p:spPr bwMode="auto">
              <a:xfrm>
                <a:off x="5115" y="-357"/>
                <a:ext cx="1947" cy="2541"/>
              </a:xfrm>
              <a:custGeom>
                <a:avLst/>
                <a:gdLst>
                  <a:gd name="T0" fmla="*/ 1947 w 1947"/>
                  <a:gd name="T1" fmla="*/ 0 h 2541"/>
                  <a:gd name="T2" fmla="*/ 324 w 1947"/>
                  <a:gd name="T3" fmla="*/ 0 h 2541"/>
                  <a:gd name="T4" fmla="*/ 0 w 1947"/>
                  <a:gd name="T5" fmla="*/ 912 h 2541"/>
                  <a:gd name="T6" fmla="*/ 0 w 1947"/>
                  <a:gd name="T7" fmla="*/ 1563 h 2541"/>
                  <a:gd name="T8" fmla="*/ 324 w 1947"/>
                  <a:gd name="T9" fmla="*/ 2541 h 2541"/>
                  <a:gd name="T10" fmla="*/ 1947 w 1947"/>
                  <a:gd name="T11" fmla="*/ 2541 h 2541"/>
                  <a:gd name="T12" fmla="*/ 1947 w 1947"/>
                  <a:gd name="T13" fmla="*/ 0 h 2541"/>
                </a:gdLst>
                <a:ahLst/>
                <a:cxnLst>
                  <a:cxn ang="0">
                    <a:pos x="T0" y="T1"/>
                  </a:cxn>
                  <a:cxn ang="0">
                    <a:pos x="T2" y="T3"/>
                  </a:cxn>
                  <a:cxn ang="0">
                    <a:pos x="T4" y="T5"/>
                  </a:cxn>
                  <a:cxn ang="0">
                    <a:pos x="T6" y="T7"/>
                  </a:cxn>
                  <a:cxn ang="0">
                    <a:pos x="T8" y="T9"/>
                  </a:cxn>
                  <a:cxn ang="0">
                    <a:pos x="T10" y="T11"/>
                  </a:cxn>
                  <a:cxn ang="0">
                    <a:pos x="T12" y="T13"/>
                  </a:cxn>
                </a:cxnLst>
                <a:rect l="0" t="0" r="r" b="b"/>
                <a:pathLst>
                  <a:path w="1947" h="2541">
                    <a:moveTo>
                      <a:pt x="1947" y="0"/>
                    </a:moveTo>
                    <a:lnTo>
                      <a:pt x="324" y="0"/>
                    </a:lnTo>
                    <a:lnTo>
                      <a:pt x="0" y="912"/>
                    </a:lnTo>
                    <a:lnTo>
                      <a:pt x="0" y="1563"/>
                    </a:lnTo>
                    <a:lnTo>
                      <a:pt x="324" y="2541"/>
                    </a:lnTo>
                    <a:lnTo>
                      <a:pt x="1947" y="2541"/>
                    </a:lnTo>
                    <a:lnTo>
                      <a:pt x="1947" y="0"/>
                    </a:lnTo>
                    <a:close/>
                  </a:path>
                </a:pathLst>
              </a:custGeom>
              <a:solidFill>
                <a:srgbClr val="A0BC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2" name="Freeform 273"/>
              <p:cNvSpPr>
                <a:spLocks/>
              </p:cNvSpPr>
              <p:nvPr/>
            </p:nvSpPr>
            <p:spPr bwMode="auto">
              <a:xfrm>
                <a:off x="5137" y="-335"/>
                <a:ext cx="1946" cy="2540"/>
              </a:xfrm>
              <a:custGeom>
                <a:avLst/>
                <a:gdLst>
                  <a:gd name="T0" fmla="*/ 1946 w 1946"/>
                  <a:gd name="T1" fmla="*/ 0 h 2540"/>
                  <a:gd name="T2" fmla="*/ 324 w 1946"/>
                  <a:gd name="T3" fmla="*/ 0 h 2540"/>
                  <a:gd name="T4" fmla="*/ 0 w 1946"/>
                  <a:gd name="T5" fmla="*/ 912 h 2540"/>
                  <a:gd name="T6" fmla="*/ 0 w 1946"/>
                  <a:gd name="T7" fmla="*/ 1563 h 2540"/>
                  <a:gd name="T8" fmla="*/ 324 w 1946"/>
                  <a:gd name="T9" fmla="*/ 2540 h 2540"/>
                  <a:gd name="T10" fmla="*/ 1946 w 1946"/>
                  <a:gd name="T11" fmla="*/ 2540 h 2540"/>
                  <a:gd name="T12" fmla="*/ 1946 w 1946"/>
                  <a:gd name="T13" fmla="*/ 0 h 2540"/>
                </a:gdLst>
                <a:ahLst/>
                <a:cxnLst>
                  <a:cxn ang="0">
                    <a:pos x="T0" y="T1"/>
                  </a:cxn>
                  <a:cxn ang="0">
                    <a:pos x="T2" y="T3"/>
                  </a:cxn>
                  <a:cxn ang="0">
                    <a:pos x="T4" y="T5"/>
                  </a:cxn>
                  <a:cxn ang="0">
                    <a:pos x="T6" y="T7"/>
                  </a:cxn>
                  <a:cxn ang="0">
                    <a:pos x="T8" y="T9"/>
                  </a:cxn>
                  <a:cxn ang="0">
                    <a:pos x="T10" y="T11"/>
                  </a:cxn>
                  <a:cxn ang="0">
                    <a:pos x="T12" y="T13"/>
                  </a:cxn>
                </a:cxnLst>
                <a:rect l="0" t="0" r="r" b="b"/>
                <a:pathLst>
                  <a:path w="1946" h="2540">
                    <a:moveTo>
                      <a:pt x="1946" y="0"/>
                    </a:moveTo>
                    <a:lnTo>
                      <a:pt x="324" y="0"/>
                    </a:lnTo>
                    <a:lnTo>
                      <a:pt x="0" y="912"/>
                    </a:lnTo>
                    <a:lnTo>
                      <a:pt x="0" y="1563"/>
                    </a:lnTo>
                    <a:lnTo>
                      <a:pt x="324" y="2540"/>
                    </a:lnTo>
                    <a:lnTo>
                      <a:pt x="1946" y="2540"/>
                    </a:lnTo>
                    <a:lnTo>
                      <a:pt x="1946" y="0"/>
                    </a:lnTo>
                    <a:close/>
                  </a:path>
                </a:pathLst>
              </a:custGeom>
              <a:solidFill>
                <a:srgbClr val="3A56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3" name="Freeform 274"/>
              <p:cNvSpPr>
                <a:spLocks/>
              </p:cNvSpPr>
              <p:nvPr/>
            </p:nvSpPr>
            <p:spPr bwMode="auto">
              <a:xfrm>
                <a:off x="5126" y="-346"/>
                <a:ext cx="1946" cy="2541"/>
              </a:xfrm>
              <a:custGeom>
                <a:avLst/>
                <a:gdLst>
                  <a:gd name="T0" fmla="*/ 1946 w 1946"/>
                  <a:gd name="T1" fmla="*/ 0 h 2541"/>
                  <a:gd name="T2" fmla="*/ 324 w 1946"/>
                  <a:gd name="T3" fmla="*/ 0 h 2541"/>
                  <a:gd name="T4" fmla="*/ 0 w 1946"/>
                  <a:gd name="T5" fmla="*/ 912 h 2541"/>
                  <a:gd name="T6" fmla="*/ 0 w 1946"/>
                  <a:gd name="T7" fmla="*/ 1564 h 2541"/>
                  <a:gd name="T8" fmla="*/ 324 w 1946"/>
                  <a:gd name="T9" fmla="*/ 2541 h 2541"/>
                  <a:gd name="T10" fmla="*/ 1946 w 1946"/>
                  <a:gd name="T11" fmla="*/ 2541 h 2541"/>
                  <a:gd name="T12" fmla="*/ 1946 w 1946"/>
                  <a:gd name="T13" fmla="*/ 0 h 2541"/>
                </a:gdLst>
                <a:ahLst/>
                <a:cxnLst>
                  <a:cxn ang="0">
                    <a:pos x="T0" y="T1"/>
                  </a:cxn>
                  <a:cxn ang="0">
                    <a:pos x="T2" y="T3"/>
                  </a:cxn>
                  <a:cxn ang="0">
                    <a:pos x="T4" y="T5"/>
                  </a:cxn>
                  <a:cxn ang="0">
                    <a:pos x="T6" y="T7"/>
                  </a:cxn>
                  <a:cxn ang="0">
                    <a:pos x="T8" y="T9"/>
                  </a:cxn>
                  <a:cxn ang="0">
                    <a:pos x="T10" y="T11"/>
                  </a:cxn>
                  <a:cxn ang="0">
                    <a:pos x="T12" y="T13"/>
                  </a:cxn>
                </a:cxnLst>
                <a:rect l="0" t="0" r="r" b="b"/>
                <a:pathLst>
                  <a:path w="1946" h="2541">
                    <a:moveTo>
                      <a:pt x="1946" y="0"/>
                    </a:moveTo>
                    <a:lnTo>
                      <a:pt x="324" y="0"/>
                    </a:lnTo>
                    <a:lnTo>
                      <a:pt x="0" y="912"/>
                    </a:lnTo>
                    <a:lnTo>
                      <a:pt x="0" y="1564"/>
                    </a:lnTo>
                    <a:lnTo>
                      <a:pt x="324" y="2541"/>
                    </a:lnTo>
                    <a:lnTo>
                      <a:pt x="1946" y="2541"/>
                    </a:lnTo>
                    <a:lnTo>
                      <a:pt x="1946" y="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34" name="Group 275"/>
            <p:cNvGrpSpPr>
              <a:grpSpLocks/>
            </p:cNvGrpSpPr>
            <p:nvPr/>
          </p:nvGrpSpPr>
          <p:grpSpPr bwMode="auto">
            <a:xfrm>
              <a:off x="5581" y="-214"/>
              <a:ext cx="1308" cy="335"/>
              <a:chOff x="5581" y="-214"/>
              <a:chExt cx="1308" cy="335"/>
            </a:xfrm>
          </p:grpSpPr>
          <p:sp>
            <p:nvSpPr>
              <p:cNvPr id="2538" name="Rectangle 276"/>
              <p:cNvSpPr>
                <a:spLocks noChangeArrowheads="1"/>
              </p:cNvSpPr>
              <p:nvPr/>
            </p:nvSpPr>
            <p:spPr bwMode="auto">
              <a:xfrm>
                <a:off x="5603" y="-193"/>
                <a:ext cx="1286" cy="31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9" name="Rectangle 277"/>
              <p:cNvSpPr>
                <a:spLocks noChangeArrowheads="1"/>
              </p:cNvSpPr>
              <p:nvPr/>
            </p:nvSpPr>
            <p:spPr bwMode="auto">
              <a:xfrm>
                <a:off x="5581" y="-214"/>
                <a:ext cx="1286" cy="31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0" name="Rectangle 278"/>
              <p:cNvSpPr>
                <a:spLocks noChangeArrowheads="1"/>
              </p:cNvSpPr>
              <p:nvPr/>
            </p:nvSpPr>
            <p:spPr bwMode="auto">
              <a:xfrm>
                <a:off x="5592" y="-204"/>
                <a:ext cx="1286" cy="314"/>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35" name="Rectangle 279"/>
            <p:cNvSpPr>
              <a:spLocks noChangeArrowheads="1"/>
            </p:cNvSpPr>
            <p:nvPr/>
          </p:nvSpPr>
          <p:spPr bwMode="auto">
            <a:xfrm>
              <a:off x="5799" y="-130"/>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236" name="Rectangle 280"/>
            <p:cNvSpPr>
              <a:spLocks noChangeArrowheads="1"/>
            </p:cNvSpPr>
            <p:nvPr/>
          </p:nvSpPr>
          <p:spPr bwMode="auto">
            <a:xfrm>
              <a:off x="6178" y="-142"/>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0010</a:t>
              </a:r>
              <a:endParaRPr lang="en-US" altLang="zh-CN" sz="2000">
                <a:latin typeface="微软雅黑" panose="020B0503020204020204" pitchFamily="34" charset="-122"/>
                <a:ea typeface="微软雅黑" panose="020B0503020204020204" pitchFamily="34" charset="-122"/>
              </a:endParaRPr>
            </a:p>
          </p:txBody>
        </p:sp>
        <p:grpSp>
          <p:nvGrpSpPr>
            <p:cNvPr id="237" name="Group 281"/>
            <p:cNvGrpSpPr>
              <a:grpSpLocks/>
            </p:cNvGrpSpPr>
            <p:nvPr/>
          </p:nvGrpSpPr>
          <p:grpSpPr bwMode="auto">
            <a:xfrm>
              <a:off x="5581" y="372"/>
              <a:ext cx="1308" cy="335"/>
              <a:chOff x="5581" y="372"/>
              <a:chExt cx="1308" cy="335"/>
            </a:xfrm>
          </p:grpSpPr>
          <p:sp>
            <p:nvSpPr>
              <p:cNvPr id="2535" name="Rectangle 282"/>
              <p:cNvSpPr>
                <a:spLocks noChangeArrowheads="1"/>
              </p:cNvSpPr>
              <p:nvPr/>
            </p:nvSpPr>
            <p:spPr bwMode="auto">
              <a:xfrm>
                <a:off x="5603" y="393"/>
                <a:ext cx="1286" cy="31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6" name="Rectangle 283"/>
              <p:cNvSpPr>
                <a:spLocks noChangeArrowheads="1"/>
              </p:cNvSpPr>
              <p:nvPr/>
            </p:nvSpPr>
            <p:spPr bwMode="auto">
              <a:xfrm>
                <a:off x="5581" y="372"/>
                <a:ext cx="1286" cy="31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7" name="Rectangle 284"/>
              <p:cNvSpPr>
                <a:spLocks noChangeArrowheads="1"/>
              </p:cNvSpPr>
              <p:nvPr/>
            </p:nvSpPr>
            <p:spPr bwMode="auto">
              <a:xfrm>
                <a:off x="5592" y="383"/>
                <a:ext cx="1286" cy="313"/>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38" name="Rectangle 285"/>
            <p:cNvSpPr>
              <a:spLocks noChangeArrowheads="1"/>
            </p:cNvSpPr>
            <p:nvPr/>
          </p:nvSpPr>
          <p:spPr bwMode="auto">
            <a:xfrm>
              <a:off x="5799" y="457"/>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239" name="Rectangle 286"/>
            <p:cNvSpPr>
              <a:spLocks noChangeArrowheads="1"/>
            </p:cNvSpPr>
            <p:nvPr/>
          </p:nvSpPr>
          <p:spPr bwMode="auto">
            <a:xfrm>
              <a:off x="6178" y="444"/>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0020</a:t>
              </a:r>
              <a:endParaRPr lang="en-US" altLang="zh-CN" sz="2000">
                <a:latin typeface="微软雅黑" panose="020B0503020204020204" pitchFamily="34" charset="-122"/>
                <a:ea typeface="微软雅黑" panose="020B0503020204020204" pitchFamily="34" charset="-122"/>
              </a:endParaRPr>
            </a:p>
          </p:txBody>
        </p:sp>
        <p:grpSp>
          <p:nvGrpSpPr>
            <p:cNvPr id="240" name="Group 287"/>
            <p:cNvGrpSpPr>
              <a:grpSpLocks/>
            </p:cNvGrpSpPr>
            <p:nvPr/>
          </p:nvGrpSpPr>
          <p:grpSpPr bwMode="auto">
            <a:xfrm>
              <a:off x="5581" y="958"/>
              <a:ext cx="1308" cy="335"/>
              <a:chOff x="5581" y="958"/>
              <a:chExt cx="1308" cy="335"/>
            </a:xfrm>
          </p:grpSpPr>
          <p:sp>
            <p:nvSpPr>
              <p:cNvPr id="2532" name="Rectangle 288"/>
              <p:cNvSpPr>
                <a:spLocks noChangeArrowheads="1"/>
              </p:cNvSpPr>
              <p:nvPr/>
            </p:nvSpPr>
            <p:spPr bwMode="auto">
              <a:xfrm>
                <a:off x="5603" y="980"/>
                <a:ext cx="1286" cy="313"/>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3" name="Rectangle 289"/>
              <p:cNvSpPr>
                <a:spLocks noChangeArrowheads="1"/>
              </p:cNvSpPr>
              <p:nvPr/>
            </p:nvSpPr>
            <p:spPr bwMode="auto">
              <a:xfrm>
                <a:off x="5581" y="958"/>
                <a:ext cx="1286" cy="314"/>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4" name="Rectangle 290"/>
              <p:cNvSpPr>
                <a:spLocks noChangeArrowheads="1"/>
              </p:cNvSpPr>
              <p:nvPr/>
            </p:nvSpPr>
            <p:spPr bwMode="auto">
              <a:xfrm>
                <a:off x="5592" y="969"/>
                <a:ext cx="1286" cy="314"/>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41" name="Rectangle 291"/>
            <p:cNvSpPr>
              <a:spLocks noChangeArrowheads="1"/>
            </p:cNvSpPr>
            <p:nvPr/>
          </p:nvSpPr>
          <p:spPr bwMode="auto">
            <a:xfrm>
              <a:off x="5799" y="1043"/>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242" name="Rectangle 292"/>
            <p:cNvSpPr>
              <a:spLocks noChangeArrowheads="1"/>
            </p:cNvSpPr>
            <p:nvPr/>
          </p:nvSpPr>
          <p:spPr bwMode="auto">
            <a:xfrm>
              <a:off x="6178" y="1030"/>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0030</a:t>
              </a:r>
              <a:endParaRPr lang="en-US" altLang="zh-CN" sz="2000">
                <a:latin typeface="微软雅黑" panose="020B0503020204020204" pitchFamily="34" charset="-122"/>
                <a:ea typeface="微软雅黑" panose="020B0503020204020204" pitchFamily="34" charset="-122"/>
              </a:endParaRPr>
            </a:p>
          </p:txBody>
        </p:sp>
        <p:grpSp>
          <p:nvGrpSpPr>
            <p:cNvPr id="243" name="Group 293"/>
            <p:cNvGrpSpPr>
              <a:grpSpLocks/>
            </p:cNvGrpSpPr>
            <p:nvPr/>
          </p:nvGrpSpPr>
          <p:grpSpPr bwMode="auto">
            <a:xfrm>
              <a:off x="5581" y="1740"/>
              <a:ext cx="1308" cy="335"/>
              <a:chOff x="5581" y="1740"/>
              <a:chExt cx="1308" cy="335"/>
            </a:xfrm>
          </p:grpSpPr>
          <p:sp>
            <p:nvSpPr>
              <p:cNvPr id="2529" name="Rectangle 294"/>
              <p:cNvSpPr>
                <a:spLocks noChangeArrowheads="1"/>
              </p:cNvSpPr>
              <p:nvPr/>
            </p:nvSpPr>
            <p:spPr bwMode="auto">
              <a:xfrm>
                <a:off x="5603" y="1761"/>
                <a:ext cx="1286" cy="31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0" name="Rectangle 295"/>
              <p:cNvSpPr>
                <a:spLocks noChangeArrowheads="1"/>
              </p:cNvSpPr>
              <p:nvPr/>
            </p:nvSpPr>
            <p:spPr bwMode="auto">
              <a:xfrm>
                <a:off x="5581" y="1740"/>
                <a:ext cx="1286" cy="31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1" name="Rectangle 296"/>
              <p:cNvSpPr>
                <a:spLocks noChangeArrowheads="1"/>
              </p:cNvSpPr>
              <p:nvPr/>
            </p:nvSpPr>
            <p:spPr bwMode="auto">
              <a:xfrm>
                <a:off x="5592" y="1751"/>
                <a:ext cx="1286" cy="313"/>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44" name="Rectangle 297"/>
            <p:cNvSpPr>
              <a:spLocks noChangeArrowheads="1"/>
            </p:cNvSpPr>
            <p:nvPr/>
          </p:nvSpPr>
          <p:spPr bwMode="auto">
            <a:xfrm>
              <a:off x="5799" y="1825"/>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245" name="Rectangle 298"/>
            <p:cNvSpPr>
              <a:spLocks noChangeArrowheads="1"/>
            </p:cNvSpPr>
            <p:nvPr/>
          </p:nvSpPr>
          <p:spPr bwMode="auto">
            <a:xfrm>
              <a:off x="6178" y="1812"/>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9999</a:t>
              </a:r>
              <a:endParaRPr lang="en-US" altLang="zh-CN" sz="2000">
                <a:latin typeface="微软雅黑" panose="020B0503020204020204" pitchFamily="34" charset="-122"/>
                <a:ea typeface="微软雅黑" panose="020B0503020204020204" pitchFamily="34" charset="-122"/>
              </a:endParaRPr>
            </a:p>
          </p:txBody>
        </p:sp>
        <p:sp>
          <p:nvSpPr>
            <p:cNvPr id="246" name="Rectangle 299"/>
            <p:cNvSpPr>
              <a:spLocks noChangeArrowheads="1"/>
            </p:cNvSpPr>
            <p:nvPr/>
          </p:nvSpPr>
          <p:spPr bwMode="auto">
            <a:xfrm>
              <a:off x="6201" y="1254"/>
              <a:ext cx="4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FFFFFF"/>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247" name="Rectangle 300"/>
            <p:cNvSpPr>
              <a:spLocks noChangeArrowheads="1"/>
            </p:cNvSpPr>
            <p:nvPr/>
          </p:nvSpPr>
          <p:spPr bwMode="auto">
            <a:xfrm>
              <a:off x="6201" y="1361"/>
              <a:ext cx="4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FFFFFF"/>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248" name="Rectangle 301"/>
            <p:cNvSpPr>
              <a:spLocks noChangeArrowheads="1"/>
            </p:cNvSpPr>
            <p:nvPr/>
          </p:nvSpPr>
          <p:spPr bwMode="auto">
            <a:xfrm>
              <a:off x="6201" y="1462"/>
              <a:ext cx="4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FFFFFF"/>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grpSp>
          <p:nvGrpSpPr>
            <p:cNvPr id="249" name="Group 302"/>
            <p:cNvGrpSpPr>
              <a:grpSpLocks/>
            </p:cNvGrpSpPr>
            <p:nvPr/>
          </p:nvGrpSpPr>
          <p:grpSpPr bwMode="auto">
            <a:xfrm>
              <a:off x="3763" y="-1323"/>
              <a:ext cx="1979" cy="293"/>
              <a:chOff x="3763" y="-1323"/>
              <a:chExt cx="1979" cy="293"/>
            </a:xfrm>
          </p:grpSpPr>
          <p:sp>
            <p:nvSpPr>
              <p:cNvPr id="2527" name="Freeform 303"/>
              <p:cNvSpPr>
                <a:spLocks/>
              </p:cNvSpPr>
              <p:nvPr/>
            </p:nvSpPr>
            <p:spPr bwMode="auto">
              <a:xfrm>
                <a:off x="3795" y="-1290"/>
                <a:ext cx="1947" cy="260"/>
              </a:xfrm>
              <a:custGeom>
                <a:avLst/>
                <a:gdLst>
                  <a:gd name="T0" fmla="*/ 1947 w 1947"/>
                  <a:gd name="T1" fmla="*/ 0 h 260"/>
                  <a:gd name="T2" fmla="*/ 361 w 1947"/>
                  <a:gd name="T3" fmla="*/ 0 h 260"/>
                  <a:gd name="T4" fmla="*/ 0 w 1947"/>
                  <a:gd name="T5" fmla="*/ 260 h 260"/>
                  <a:gd name="T6" fmla="*/ 1947 w 1947"/>
                  <a:gd name="T7" fmla="*/ 260 h 260"/>
                  <a:gd name="T8" fmla="*/ 1947 w 1947"/>
                  <a:gd name="T9" fmla="*/ 0 h 260"/>
                </a:gdLst>
                <a:ahLst/>
                <a:cxnLst>
                  <a:cxn ang="0">
                    <a:pos x="T0" y="T1"/>
                  </a:cxn>
                  <a:cxn ang="0">
                    <a:pos x="T2" y="T3"/>
                  </a:cxn>
                  <a:cxn ang="0">
                    <a:pos x="T4" y="T5"/>
                  </a:cxn>
                  <a:cxn ang="0">
                    <a:pos x="T6" y="T7"/>
                  </a:cxn>
                  <a:cxn ang="0">
                    <a:pos x="T8" y="T9"/>
                  </a:cxn>
                </a:cxnLst>
                <a:rect l="0" t="0" r="r" b="b"/>
                <a:pathLst>
                  <a:path w="1947" h="260">
                    <a:moveTo>
                      <a:pt x="1947" y="0"/>
                    </a:moveTo>
                    <a:lnTo>
                      <a:pt x="361" y="0"/>
                    </a:lnTo>
                    <a:lnTo>
                      <a:pt x="0" y="260"/>
                    </a:lnTo>
                    <a:lnTo>
                      <a:pt x="1947" y="260"/>
                    </a:lnTo>
                    <a:lnTo>
                      <a:pt x="19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28" name="Freeform 304"/>
              <p:cNvSpPr>
                <a:spLocks/>
              </p:cNvSpPr>
              <p:nvPr/>
            </p:nvSpPr>
            <p:spPr bwMode="auto">
              <a:xfrm>
                <a:off x="3763" y="-1323"/>
                <a:ext cx="1947" cy="261"/>
              </a:xfrm>
              <a:custGeom>
                <a:avLst/>
                <a:gdLst>
                  <a:gd name="T0" fmla="*/ 1947 w 1947"/>
                  <a:gd name="T1" fmla="*/ 0 h 261"/>
                  <a:gd name="T2" fmla="*/ 361 w 1947"/>
                  <a:gd name="T3" fmla="*/ 0 h 261"/>
                  <a:gd name="T4" fmla="*/ 0 w 1947"/>
                  <a:gd name="T5" fmla="*/ 261 h 261"/>
                  <a:gd name="T6" fmla="*/ 1947 w 1947"/>
                  <a:gd name="T7" fmla="*/ 261 h 261"/>
                  <a:gd name="T8" fmla="*/ 1947 w 1947"/>
                  <a:gd name="T9" fmla="*/ 0 h 261"/>
                </a:gdLst>
                <a:ahLst/>
                <a:cxnLst>
                  <a:cxn ang="0">
                    <a:pos x="T0" y="T1"/>
                  </a:cxn>
                  <a:cxn ang="0">
                    <a:pos x="T2" y="T3"/>
                  </a:cxn>
                  <a:cxn ang="0">
                    <a:pos x="T4" y="T5"/>
                  </a:cxn>
                  <a:cxn ang="0">
                    <a:pos x="T6" y="T7"/>
                  </a:cxn>
                  <a:cxn ang="0">
                    <a:pos x="T8" y="T9"/>
                  </a:cxn>
                </a:cxnLst>
                <a:rect l="0" t="0" r="r" b="b"/>
                <a:pathLst>
                  <a:path w="1947" h="261">
                    <a:moveTo>
                      <a:pt x="1947" y="0"/>
                    </a:moveTo>
                    <a:lnTo>
                      <a:pt x="361" y="0"/>
                    </a:lnTo>
                    <a:lnTo>
                      <a:pt x="0" y="261"/>
                    </a:lnTo>
                    <a:lnTo>
                      <a:pt x="1947" y="261"/>
                    </a:lnTo>
                    <a:lnTo>
                      <a:pt x="1947" y="0"/>
                    </a:lnTo>
                    <a:close/>
                  </a:path>
                </a:pathLst>
              </a:custGeom>
              <a:solidFill>
                <a:srgbClr val="CC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50" name="Rectangle 305"/>
            <p:cNvSpPr>
              <a:spLocks noChangeArrowheads="1"/>
            </p:cNvSpPr>
            <p:nvPr/>
          </p:nvSpPr>
          <p:spPr bwMode="auto">
            <a:xfrm>
              <a:off x="4054" y="-1258"/>
              <a:ext cx="71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手工输入</a:t>
              </a:r>
              <a:endParaRPr lang="zh-CN" altLang="en-US" sz="2000">
                <a:latin typeface="微软雅黑" panose="020B0503020204020204" pitchFamily="34" charset="-122"/>
                <a:ea typeface="微软雅黑" panose="020B0503020204020204" pitchFamily="34" charset="-122"/>
              </a:endParaRPr>
            </a:p>
          </p:txBody>
        </p:sp>
        <p:grpSp>
          <p:nvGrpSpPr>
            <p:cNvPr id="251" name="Group 306"/>
            <p:cNvGrpSpPr>
              <a:grpSpLocks/>
            </p:cNvGrpSpPr>
            <p:nvPr/>
          </p:nvGrpSpPr>
          <p:grpSpPr bwMode="auto">
            <a:xfrm>
              <a:off x="959" y="-418"/>
              <a:ext cx="1499" cy="1025"/>
              <a:chOff x="959" y="-418"/>
              <a:chExt cx="1499" cy="1025"/>
            </a:xfrm>
          </p:grpSpPr>
          <p:grpSp>
            <p:nvGrpSpPr>
              <p:cNvPr id="2521" name="Group 307"/>
              <p:cNvGrpSpPr>
                <a:grpSpLocks/>
              </p:cNvGrpSpPr>
              <p:nvPr/>
            </p:nvGrpSpPr>
            <p:grpSpPr bwMode="auto">
              <a:xfrm>
                <a:off x="959" y="-418"/>
                <a:ext cx="1457" cy="1017"/>
                <a:chOff x="959" y="-418"/>
                <a:chExt cx="1457" cy="1017"/>
              </a:xfrm>
            </p:grpSpPr>
            <p:sp>
              <p:nvSpPr>
                <p:cNvPr id="2525" name="Freeform 308"/>
                <p:cNvSpPr>
                  <a:spLocks/>
                </p:cNvSpPr>
                <p:nvPr/>
              </p:nvSpPr>
              <p:spPr bwMode="auto">
                <a:xfrm>
                  <a:off x="992" y="-385"/>
                  <a:ext cx="1424" cy="984"/>
                </a:xfrm>
                <a:custGeom>
                  <a:avLst/>
                  <a:gdLst>
                    <a:gd name="T0" fmla="*/ 29 w 1424"/>
                    <a:gd name="T1" fmla="*/ 0 h 984"/>
                    <a:gd name="T2" fmla="*/ 0 w 1424"/>
                    <a:gd name="T3" fmla="*/ 52 h 984"/>
                    <a:gd name="T4" fmla="*/ 1395 w 1424"/>
                    <a:gd name="T5" fmla="*/ 984 h 984"/>
                    <a:gd name="T6" fmla="*/ 1424 w 1424"/>
                    <a:gd name="T7" fmla="*/ 931 h 984"/>
                    <a:gd name="T8" fmla="*/ 29 w 1424"/>
                    <a:gd name="T9" fmla="*/ 0 h 984"/>
                  </a:gdLst>
                  <a:ahLst/>
                  <a:cxnLst>
                    <a:cxn ang="0">
                      <a:pos x="T0" y="T1"/>
                    </a:cxn>
                    <a:cxn ang="0">
                      <a:pos x="T2" y="T3"/>
                    </a:cxn>
                    <a:cxn ang="0">
                      <a:pos x="T4" y="T5"/>
                    </a:cxn>
                    <a:cxn ang="0">
                      <a:pos x="T6" y="T7"/>
                    </a:cxn>
                    <a:cxn ang="0">
                      <a:pos x="T8" y="T9"/>
                    </a:cxn>
                  </a:cxnLst>
                  <a:rect l="0" t="0" r="r" b="b"/>
                  <a:pathLst>
                    <a:path w="1424" h="984">
                      <a:moveTo>
                        <a:pt x="29" y="0"/>
                      </a:moveTo>
                      <a:lnTo>
                        <a:pt x="0" y="52"/>
                      </a:lnTo>
                      <a:lnTo>
                        <a:pt x="1395" y="984"/>
                      </a:lnTo>
                      <a:lnTo>
                        <a:pt x="1424" y="931"/>
                      </a:lnTo>
                      <a:lnTo>
                        <a:pt x="2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526" name="Picture 3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 y="-418"/>
                  <a:ext cx="1426"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22" name="Group 310"/>
              <p:cNvGrpSpPr>
                <a:grpSpLocks/>
              </p:cNvGrpSpPr>
              <p:nvPr/>
            </p:nvGrpSpPr>
            <p:grpSpPr bwMode="auto">
              <a:xfrm>
                <a:off x="2261" y="436"/>
                <a:ext cx="197" cy="171"/>
                <a:chOff x="2261" y="436"/>
                <a:chExt cx="197" cy="171"/>
              </a:xfrm>
            </p:grpSpPr>
            <p:sp>
              <p:nvSpPr>
                <p:cNvPr id="2523" name="Freeform 311"/>
                <p:cNvSpPr>
                  <a:spLocks/>
                </p:cNvSpPr>
                <p:nvPr/>
              </p:nvSpPr>
              <p:spPr bwMode="auto">
                <a:xfrm>
                  <a:off x="2293" y="468"/>
                  <a:ext cx="165" cy="139"/>
                </a:xfrm>
                <a:custGeom>
                  <a:avLst/>
                  <a:gdLst>
                    <a:gd name="T0" fmla="*/ 68 w 165"/>
                    <a:gd name="T1" fmla="*/ 0 h 139"/>
                    <a:gd name="T2" fmla="*/ 0 w 165"/>
                    <a:gd name="T3" fmla="*/ 114 h 139"/>
                    <a:gd name="T4" fmla="*/ 165 w 165"/>
                    <a:gd name="T5" fmla="*/ 139 h 139"/>
                    <a:gd name="T6" fmla="*/ 68 w 165"/>
                    <a:gd name="T7" fmla="*/ 0 h 139"/>
                  </a:gdLst>
                  <a:ahLst/>
                  <a:cxnLst>
                    <a:cxn ang="0">
                      <a:pos x="T0" y="T1"/>
                    </a:cxn>
                    <a:cxn ang="0">
                      <a:pos x="T2" y="T3"/>
                    </a:cxn>
                    <a:cxn ang="0">
                      <a:pos x="T4" y="T5"/>
                    </a:cxn>
                    <a:cxn ang="0">
                      <a:pos x="T6" y="T7"/>
                    </a:cxn>
                  </a:cxnLst>
                  <a:rect l="0" t="0" r="r" b="b"/>
                  <a:pathLst>
                    <a:path w="165" h="139">
                      <a:moveTo>
                        <a:pt x="68" y="0"/>
                      </a:moveTo>
                      <a:lnTo>
                        <a:pt x="0" y="114"/>
                      </a:lnTo>
                      <a:lnTo>
                        <a:pt x="165" y="139"/>
                      </a:lnTo>
                      <a:lnTo>
                        <a:pt x="6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24" name="Freeform 312"/>
                <p:cNvSpPr>
                  <a:spLocks/>
                </p:cNvSpPr>
                <p:nvPr/>
              </p:nvSpPr>
              <p:spPr bwMode="auto">
                <a:xfrm>
                  <a:off x="2261" y="436"/>
                  <a:ext cx="165" cy="138"/>
                </a:xfrm>
                <a:custGeom>
                  <a:avLst/>
                  <a:gdLst>
                    <a:gd name="T0" fmla="*/ 68 w 165"/>
                    <a:gd name="T1" fmla="*/ 0 h 138"/>
                    <a:gd name="T2" fmla="*/ 0 w 165"/>
                    <a:gd name="T3" fmla="*/ 114 h 138"/>
                    <a:gd name="T4" fmla="*/ 165 w 165"/>
                    <a:gd name="T5" fmla="*/ 138 h 138"/>
                    <a:gd name="T6" fmla="*/ 68 w 165"/>
                    <a:gd name="T7" fmla="*/ 0 h 138"/>
                  </a:gdLst>
                  <a:ahLst/>
                  <a:cxnLst>
                    <a:cxn ang="0">
                      <a:pos x="T0" y="T1"/>
                    </a:cxn>
                    <a:cxn ang="0">
                      <a:pos x="T2" y="T3"/>
                    </a:cxn>
                    <a:cxn ang="0">
                      <a:pos x="T4" y="T5"/>
                    </a:cxn>
                    <a:cxn ang="0">
                      <a:pos x="T6" y="T7"/>
                    </a:cxn>
                  </a:cxnLst>
                  <a:rect l="0" t="0" r="r" b="b"/>
                  <a:pathLst>
                    <a:path w="165" h="138">
                      <a:moveTo>
                        <a:pt x="68" y="0"/>
                      </a:moveTo>
                      <a:lnTo>
                        <a:pt x="0" y="114"/>
                      </a:lnTo>
                      <a:lnTo>
                        <a:pt x="165" y="138"/>
                      </a:lnTo>
                      <a:lnTo>
                        <a:pt x="68"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52" name="Group 313"/>
            <p:cNvGrpSpPr>
              <a:grpSpLocks/>
            </p:cNvGrpSpPr>
            <p:nvPr/>
          </p:nvGrpSpPr>
          <p:grpSpPr bwMode="auto">
            <a:xfrm>
              <a:off x="1607" y="-866"/>
              <a:ext cx="1066" cy="1477"/>
              <a:chOff x="1607" y="-866"/>
              <a:chExt cx="1066" cy="1477"/>
            </a:xfrm>
          </p:grpSpPr>
          <p:grpSp>
            <p:nvGrpSpPr>
              <p:cNvPr id="2515" name="Group 314"/>
              <p:cNvGrpSpPr>
                <a:grpSpLocks/>
              </p:cNvGrpSpPr>
              <p:nvPr/>
            </p:nvGrpSpPr>
            <p:grpSpPr bwMode="auto">
              <a:xfrm>
                <a:off x="1607" y="-866"/>
                <a:ext cx="1049" cy="1443"/>
                <a:chOff x="1607" y="-866"/>
                <a:chExt cx="1049" cy="1443"/>
              </a:xfrm>
            </p:grpSpPr>
            <p:sp>
              <p:nvSpPr>
                <p:cNvPr id="2519" name="Freeform 315"/>
                <p:cNvSpPr>
                  <a:spLocks/>
                </p:cNvSpPr>
                <p:nvPr/>
              </p:nvSpPr>
              <p:spPr bwMode="auto">
                <a:xfrm>
                  <a:off x="1639" y="-833"/>
                  <a:ext cx="1017" cy="1410"/>
                </a:xfrm>
                <a:custGeom>
                  <a:avLst/>
                  <a:gdLst>
                    <a:gd name="T0" fmla="*/ 47 w 1017"/>
                    <a:gd name="T1" fmla="*/ 0 h 1410"/>
                    <a:gd name="T2" fmla="*/ 0 w 1017"/>
                    <a:gd name="T3" fmla="*/ 39 h 1410"/>
                    <a:gd name="T4" fmla="*/ 969 w 1017"/>
                    <a:gd name="T5" fmla="*/ 1410 h 1410"/>
                    <a:gd name="T6" fmla="*/ 1017 w 1017"/>
                    <a:gd name="T7" fmla="*/ 1370 h 1410"/>
                    <a:gd name="T8" fmla="*/ 47 w 1017"/>
                    <a:gd name="T9" fmla="*/ 0 h 1410"/>
                  </a:gdLst>
                  <a:ahLst/>
                  <a:cxnLst>
                    <a:cxn ang="0">
                      <a:pos x="T0" y="T1"/>
                    </a:cxn>
                    <a:cxn ang="0">
                      <a:pos x="T2" y="T3"/>
                    </a:cxn>
                    <a:cxn ang="0">
                      <a:pos x="T4" y="T5"/>
                    </a:cxn>
                    <a:cxn ang="0">
                      <a:pos x="T6" y="T7"/>
                    </a:cxn>
                    <a:cxn ang="0">
                      <a:pos x="T8" y="T9"/>
                    </a:cxn>
                  </a:cxnLst>
                  <a:rect l="0" t="0" r="r" b="b"/>
                  <a:pathLst>
                    <a:path w="1017" h="1410">
                      <a:moveTo>
                        <a:pt x="47" y="0"/>
                      </a:moveTo>
                      <a:lnTo>
                        <a:pt x="0" y="39"/>
                      </a:lnTo>
                      <a:lnTo>
                        <a:pt x="969" y="1410"/>
                      </a:lnTo>
                      <a:lnTo>
                        <a:pt x="1017" y="1370"/>
                      </a:lnTo>
                      <a:lnTo>
                        <a:pt x="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520" name="Picture 3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 y="-866"/>
                  <a:ext cx="1018" cy="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16" name="Group 317"/>
              <p:cNvGrpSpPr>
                <a:grpSpLocks/>
              </p:cNvGrpSpPr>
              <p:nvPr/>
            </p:nvGrpSpPr>
            <p:grpSpPr bwMode="auto">
              <a:xfrm>
                <a:off x="2495" y="413"/>
                <a:ext cx="178" cy="198"/>
                <a:chOff x="2495" y="413"/>
                <a:chExt cx="178" cy="198"/>
              </a:xfrm>
            </p:grpSpPr>
            <p:sp>
              <p:nvSpPr>
                <p:cNvPr id="2517" name="Freeform 318"/>
                <p:cNvSpPr>
                  <a:spLocks/>
                </p:cNvSpPr>
                <p:nvPr/>
              </p:nvSpPr>
              <p:spPr bwMode="auto">
                <a:xfrm>
                  <a:off x="2527" y="445"/>
                  <a:ext cx="146" cy="166"/>
                </a:xfrm>
                <a:custGeom>
                  <a:avLst/>
                  <a:gdLst>
                    <a:gd name="T0" fmla="*/ 104 w 146"/>
                    <a:gd name="T1" fmla="*/ 0 h 166"/>
                    <a:gd name="T2" fmla="*/ 0 w 146"/>
                    <a:gd name="T3" fmla="*/ 83 h 166"/>
                    <a:gd name="T4" fmla="*/ 146 w 146"/>
                    <a:gd name="T5" fmla="*/ 166 h 166"/>
                    <a:gd name="T6" fmla="*/ 104 w 146"/>
                    <a:gd name="T7" fmla="*/ 0 h 166"/>
                  </a:gdLst>
                  <a:ahLst/>
                  <a:cxnLst>
                    <a:cxn ang="0">
                      <a:pos x="T0" y="T1"/>
                    </a:cxn>
                    <a:cxn ang="0">
                      <a:pos x="T2" y="T3"/>
                    </a:cxn>
                    <a:cxn ang="0">
                      <a:pos x="T4" y="T5"/>
                    </a:cxn>
                    <a:cxn ang="0">
                      <a:pos x="T6" y="T7"/>
                    </a:cxn>
                  </a:cxnLst>
                  <a:rect l="0" t="0" r="r" b="b"/>
                  <a:pathLst>
                    <a:path w="146" h="166">
                      <a:moveTo>
                        <a:pt x="104" y="0"/>
                      </a:moveTo>
                      <a:lnTo>
                        <a:pt x="0" y="83"/>
                      </a:lnTo>
                      <a:lnTo>
                        <a:pt x="146" y="166"/>
                      </a:lnTo>
                      <a:lnTo>
                        <a:pt x="10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18" name="Freeform 319"/>
                <p:cNvSpPr>
                  <a:spLocks/>
                </p:cNvSpPr>
                <p:nvPr/>
              </p:nvSpPr>
              <p:spPr bwMode="auto">
                <a:xfrm>
                  <a:off x="2495" y="413"/>
                  <a:ext cx="146" cy="165"/>
                </a:xfrm>
                <a:custGeom>
                  <a:avLst/>
                  <a:gdLst>
                    <a:gd name="T0" fmla="*/ 104 w 146"/>
                    <a:gd name="T1" fmla="*/ 0 h 165"/>
                    <a:gd name="T2" fmla="*/ 0 w 146"/>
                    <a:gd name="T3" fmla="*/ 82 h 165"/>
                    <a:gd name="T4" fmla="*/ 146 w 146"/>
                    <a:gd name="T5" fmla="*/ 165 h 165"/>
                    <a:gd name="T6" fmla="*/ 104 w 146"/>
                    <a:gd name="T7" fmla="*/ 0 h 165"/>
                  </a:gdLst>
                  <a:ahLst/>
                  <a:cxnLst>
                    <a:cxn ang="0">
                      <a:pos x="T0" y="T1"/>
                    </a:cxn>
                    <a:cxn ang="0">
                      <a:pos x="T2" y="T3"/>
                    </a:cxn>
                    <a:cxn ang="0">
                      <a:pos x="T4" y="T5"/>
                    </a:cxn>
                    <a:cxn ang="0">
                      <a:pos x="T6" y="T7"/>
                    </a:cxn>
                  </a:cxnLst>
                  <a:rect l="0" t="0" r="r" b="b"/>
                  <a:pathLst>
                    <a:path w="146" h="165">
                      <a:moveTo>
                        <a:pt x="104" y="0"/>
                      </a:moveTo>
                      <a:lnTo>
                        <a:pt x="0" y="82"/>
                      </a:lnTo>
                      <a:lnTo>
                        <a:pt x="146" y="165"/>
                      </a:lnTo>
                      <a:lnTo>
                        <a:pt x="104"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253" name="Rectangle 320"/>
            <p:cNvSpPr>
              <a:spLocks noChangeArrowheads="1"/>
            </p:cNvSpPr>
            <p:nvPr/>
          </p:nvSpPr>
          <p:spPr bwMode="auto">
            <a:xfrm>
              <a:off x="1627" y="-93"/>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5F5F5F"/>
                  </a:solidFill>
                  <a:latin typeface="微软雅黑" panose="020B0503020204020204" pitchFamily="34" charset="-122"/>
                  <a:ea typeface="微软雅黑" panose="020B0503020204020204" pitchFamily="34" charset="-122"/>
                </a:rPr>
                <a:t>接口</a:t>
              </a:r>
              <a:endParaRPr lang="zh-CN" altLang="en-US" sz="2000">
                <a:latin typeface="微软雅黑" panose="020B0503020204020204" pitchFamily="34" charset="-122"/>
                <a:ea typeface="微软雅黑" panose="020B0503020204020204" pitchFamily="34" charset="-122"/>
              </a:endParaRPr>
            </a:p>
          </p:txBody>
        </p:sp>
        <p:grpSp>
          <p:nvGrpSpPr>
            <p:cNvPr id="254" name="Group 321"/>
            <p:cNvGrpSpPr>
              <a:grpSpLocks/>
            </p:cNvGrpSpPr>
            <p:nvPr/>
          </p:nvGrpSpPr>
          <p:grpSpPr bwMode="auto">
            <a:xfrm>
              <a:off x="1043" y="-210"/>
              <a:ext cx="1579" cy="347"/>
              <a:chOff x="1043" y="-210"/>
              <a:chExt cx="1579" cy="347"/>
            </a:xfrm>
          </p:grpSpPr>
          <p:sp>
            <p:nvSpPr>
              <p:cNvPr id="2512" name="Rectangle 322"/>
              <p:cNvSpPr>
                <a:spLocks noChangeArrowheads="1"/>
              </p:cNvSpPr>
              <p:nvPr/>
            </p:nvSpPr>
            <p:spPr bwMode="auto">
              <a:xfrm>
                <a:off x="1075" y="-178"/>
                <a:ext cx="1547" cy="31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13" name="Rectangle 323"/>
              <p:cNvSpPr>
                <a:spLocks noChangeArrowheads="1"/>
              </p:cNvSpPr>
              <p:nvPr/>
            </p:nvSpPr>
            <p:spPr bwMode="auto">
              <a:xfrm>
                <a:off x="1043" y="-210"/>
                <a:ext cx="1547" cy="314"/>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14" name="Rectangle 324"/>
              <p:cNvSpPr>
                <a:spLocks noChangeArrowheads="1"/>
              </p:cNvSpPr>
              <p:nvPr/>
            </p:nvSpPr>
            <p:spPr bwMode="auto">
              <a:xfrm>
                <a:off x="1043" y="-210"/>
                <a:ext cx="1547" cy="314"/>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55" name="Rectangle 325"/>
            <p:cNvSpPr>
              <a:spLocks noChangeArrowheads="1"/>
            </p:cNvSpPr>
            <p:nvPr/>
          </p:nvSpPr>
          <p:spPr bwMode="auto">
            <a:xfrm>
              <a:off x="1596" y="-124"/>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接口</a:t>
              </a:r>
              <a:endParaRPr lang="zh-CN" altLang="en-US" sz="2000">
                <a:latin typeface="微软雅黑" panose="020B0503020204020204" pitchFamily="34" charset="-122"/>
                <a:ea typeface="微软雅黑" panose="020B0503020204020204" pitchFamily="34" charset="-122"/>
              </a:endParaRPr>
            </a:p>
          </p:txBody>
        </p:sp>
        <p:grpSp>
          <p:nvGrpSpPr>
            <p:cNvPr id="256" name="Group 326"/>
            <p:cNvGrpSpPr>
              <a:grpSpLocks/>
            </p:cNvGrpSpPr>
            <p:nvPr/>
          </p:nvGrpSpPr>
          <p:grpSpPr bwMode="auto">
            <a:xfrm>
              <a:off x="2602" y="-299"/>
              <a:ext cx="31" cy="67"/>
              <a:chOff x="2602" y="-299"/>
              <a:chExt cx="31" cy="67"/>
            </a:xfrm>
          </p:grpSpPr>
          <p:grpSp>
            <p:nvGrpSpPr>
              <p:cNvPr id="2508" name="Group 327"/>
              <p:cNvGrpSpPr>
                <a:grpSpLocks/>
              </p:cNvGrpSpPr>
              <p:nvPr/>
            </p:nvGrpSpPr>
            <p:grpSpPr bwMode="auto">
              <a:xfrm>
                <a:off x="2602" y="-299"/>
                <a:ext cx="31" cy="45"/>
                <a:chOff x="2602" y="-299"/>
                <a:chExt cx="31" cy="45"/>
              </a:xfrm>
            </p:grpSpPr>
            <p:sp>
              <p:nvSpPr>
                <p:cNvPr id="2510" name="Freeform 328"/>
                <p:cNvSpPr>
                  <a:spLocks/>
                </p:cNvSpPr>
                <p:nvPr/>
              </p:nvSpPr>
              <p:spPr bwMode="auto">
                <a:xfrm>
                  <a:off x="2602" y="-299"/>
                  <a:ext cx="31" cy="45"/>
                </a:xfrm>
                <a:custGeom>
                  <a:avLst/>
                  <a:gdLst>
                    <a:gd name="T0" fmla="*/ 0 w 31"/>
                    <a:gd name="T1" fmla="*/ 0 h 45"/>
                    <a:gd name="T2" fmla="*/ 0 w 31"/>
                    <a:gd name="T3" fmla="*/ 40 h 45"/>
                    <a:gd name="T4" fmla="*/ 4 w 31"/>
                    <a:gd name="T5" fmla="*/ 43 h 45"/>
                    <a:gd name="T6" fmla="*/ 8 w 31"/>
                    <a:gd name="T7" fmla="*/ 45 h 45"/>
                    <a:gd name="T8" fmla="*/ 17 w 31"/>
                    <a:gd name="T9" fmla="*/ 45 h 45"/>
                    <a:gd name="T10" fmla="*/ 23 w 31"/>
                    <a:gd name="T11" fmla="*/ 45 h 45"/>
                    <a:gd name="T12" fmla="*/ 27 w 31"/>
                    <a:gd name="T13" fmla="*/ 43 h 45"/>
                    <a:gd name="T14" fmla="*/ 31 w 31"/>
                    <a:gd name="T15" fmla="*/ 38 h 45"/>
                    <a:gd name="T16" fmla="*/ 31 w 31"/>
                    <a:gd name="T17" fmla="*/ 2 h 45"/>
                    <a:gd name="T18" fmla="*/ 0 w 31"/>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0" y="0"/>
                      </a:moveTo>
                      <a:lnTo>
                        <a:pt x="0" y="40"/>
                      </a:lnTo>
                      <a:lnTo>
                        <a:pt x="4" y="43"/>
                      </a:lnTo>
                      <a:lnTo>
                        <a:pt x="8" y="45"/>
                      </a:lnTo>
                      <a:lnTo>
                        <a:pt x="17" y="45"/>
                      </a:lnTo>
                      <a:lnTo>
                        <a:pt x="23" y="45"/>
                      </a:lnTo>
                      <a:lnTo>
                        <a:pt x="27" y="43"/>
                      </a:lnTo>
                      <a:lnTo>
                        <a:pt x="31" y="38"/>
                      </a:lnTo>
                      <a:lnTo>
                        <a:pt x="31" y="2"/>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11" name="Freeform 329"/>
                <p:cNvSpPr>
                  <a:spLocks/>
                </p:cNvSpPr>
                <p:nvPr/>
              </p:nvSpPr>
              <p:spPr bwMode="auto">
                <a:xfrm>
                  <a:off x="2602" y="-299"/>
                  <a:ext cx="31" cy="45"/>
                </a:xfrm>
                <a:custGeom>
                  <a:avLst/>
                  <a:gdLst>
                    <a:gd name="T0" fmla="*/ 0 w 31"/>
                    <a:gd name="T1" fmla="*/ 0 h 45"/>
                    <a:gd name="T2" fmla="*/ 0 w 31"/>
                    <a:gd name="T3" fmla="*/ 40 h 45"/>
                    <a:gd name="T4" fmla="*/ 4 w 31"/>
                    <a:gd name="T5" fmla="*/ 43 h 45"/>
                    <a:gd name="T6" fmla="*/ 8 w 31"/>
                    <a:gd name="T7" fmla="*/ 45 h 45"/>
                    <a:gd name="T8" fmla="*/ 17 w 31"/>
                    <a:gd name="T9" fmla="*/ 45 h 45"/>
                    <a:gd name="T10" fmla="*/ 23 w 31"/>
                    <a:gd name="T11" fmla="*/ 45 h 45"/>
                    <a:gd name="T12" fmla="*/ 27 w 31"/>
                    <a:gd name="T13" fmla="*/ 43 h 45"/>
                    <a:gd name="T14" fmla="*/ 31 w 31"/>
                    <a:gd name="T15" fmla="*/ 38 h 45"/>
                    <a:gd name="T16" fmla="*/ 31 w 31"/>
                    <a:gd name="T17" fmla="*/ 2 h 45"/>
                    <a:gd name="T18" fmla="*/ 0 w 31"/>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0" y="0"/>
                      </a:moveTo>
                      <a:lnTo>
                        <a:pt x="0" y="40"/>
                      </a:lnTo>
                      <a:lnTo>
                        <a:pt x="4" y="43"/>
                      </a:lnTo>
                      <a:lnTo>
                        <a:pt x="8" y="45"/>
                      </a:lnTo>
                      <a:lnTo>
                        <a:pt x="17" y="45"/>
                      </a:lnTo>
                      <a:lnTo>
                        <a:pt x="23" y="45"/>
                      </a:lnTo>
                      <a:lnTo>
                        <a:pt x="27" y="43"/>
                      </a:lnTo>
                      <a:lnTo>
                        <a:pt x="31" y="38"/>
                      </a:lnTo>
                      <a:lnTo>
                        <a:pt x="31" y="2"/>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509" name="Line 330"/>
              <p:cNvSpPr>
                <a:spLocks noChangeShapeType="1"/>
              </p:cNvSpPr>
              <p:nvPr/>
            </p:nvSpPr>
            <p:spPr bwMode="auto">
              <a:xfrm>
                <a:off x="2615" y="-243"/>
                <a:ext cx="0" cy="11"/>
              </a:xfrm>
              <a:prstGeom prst="line">
                <a:avLst/>
              </a:prstGeom>
              <a:noFill/>
              <a:ln w="1397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57" name="Group 331"/>
            <p:cNvGrpSpPr>
              <a:grpSpLocks/>
            </p:cNvGrpSpPr>
            <p:nvPr/>
          </p:nvGrpSpPr>
          <p:grpSpPr bwMode="auto">
            <a:xfrm>
              <a:off x="2639" y="-323"/>
              <a:ext cx="34" cy="183"/>
              <a:chOff x="2639" y="-323"/>
              <a:chExt cx="34" cy="183"/>
            </a:xfrm>
          </p:grpSpPr>
          <p:sp>
            <p:nvSpPr>
              <p:cNvPr id="2506" name="Freeform 332"/>
              <p:cNvSpPr>
                <a:spLocks/>
              </p:cNvSpPr>
              <p:nvPr/>
            </p:nvSpPr>
            <p:spPr bwMode="auto">
              <a:xfrm>
                <a:off x="2639" y="-323"/>
                <a:ext cx="34" cy="183"/>
              </a:xfrm>
              <a:custGeom>
                <a:avLst/>
                <a:gdLst>
                  <a:gd name="T0" fmla="*/ 0 w 34"/>
                  <a:gd name="T1" fmla="*/ 10 h 183"/>
                  <a:gd name="T2" fmla="*/ 0 w 34"/>
                  <a:gd name="T3" fmla="*/ 178 h 183"/>
                  <a:gd name="T4" fmla="*/ 10 w 34"/>
                  <a:gd name="T5" fmla="*/ 182 h 183"/>
                  <a:gd name="T6" fmla="*/ 14 w 34"/>
                  <a:gd name="T7" fmla="*/ 183 h 183"/>
                  <a:gd name="T8" fmla="*/ 22 w 34"/>
                  <a:gd name="T9" fmla="*/ 183 h 183"/>
                  <a:gd name="T10" fmla="*/ 29 w 34"/>
                  <a:gd name="T11" fmla="*/ 183 h 183"/>
                  <a:gd name="T12" fmla="*/ 34 w 34"/>
                  <a:gd name="T13" fmla="*/ 181 h 183"/>
                  <a:gd name="T14" fmla="*/ 34 w 34"/>
                  <a:gd name="T15" fmla="*/ 0 h 183"/>
                  <a:gd name="T16" fmla="*/ 0 w 34"/>
                  <a:gd name="T17"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83">
                    <a:moveTo>
                      <a:pt x="0" y="10"/>
                    </a:moveTo>
                    <a:lnTo>
                      <a:pt x="0" y="178"/>
                    </a:lnTo>
                    <a:lnTo>
                      <a:pt x="10" y="182"/>
                    </a:lnTo>
                    <a:lnTo>
                      <a:pt x="14" y="183"/>
                    </a:lnTo>
                    <a:lnTo>
                      <a:pt x="22" y="183"/>
                    </a:lnTo>
                    <a:lnTo>
                      <a:pt x="29" y="183"/>
                    </a:lnTo>
                    <a:lnTo>
                      <a:pt x="34" y="181"/>
                    </a:lnTo>
                    <a:lnTo>
                      <a:pt x="34" y="0"/>
                    </a:lnTo>
                    <a:lnTo>
                      <a:pt x="0" y="1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07" name="Freeform 333"/>
              <p:cNvSpPr>
                <a:spLocks/>
              </p:cNvSpPr>
              <p:nvPr/>
            </p:nvSpPr>
            <p:spPr bwMode="auto">
              <a:xfrm>
                <a:off x="2639" y="-323"/>
                <a:ext cx="34" cy="183"/>
              </a:xfrm>
              <a:custGeom>
                <a:avLst/>
                <a:gdLst>
                  <a:gd name="T0" fmla="*/ 0 w 34"/>
                  <a:gd name="T1" fmla="*/ 10 h 183"/>
                  <a:gd name="T2" fmla="*/ 0 w 34"/>
                  <a:gd name="T3" fmla="*/ 178 h 183"/>
                  <a:gd name="T4" fmla="*/ 10 w 34"/>
                  <a:gd name="T5" fmla="*/ 182 h 183"/>
                  <a:gd name="T6" fmla="*/ 14 w 34"/>
                  <a:gd name="T7" fmla="*/ 183 h 183"/>
                  <a:gd name="T8" fmla="*/ 22 w 34"/>
                  <a:gd name="T9" fmla="*/ 183 h 183"/>
                  <a:gd name="T10" fmla="*/ 29 w 34"/>
                  <a:gd name="T11" fmla="*/ 183 h 183"/>
                  <a:gd name="T12" fmla="*/ 34 w 34"/>
                  <a:gd name="T13" fmla="*/ 181 h 183"/>
                  <a:gd name="T14" fmla="*/ 34 w 34"/>
                  <a:gd name="T15" fmla="*/ 0 h 183"/>
                  <a:gd name="T16" fmla="*/ 0 w 34"/>
                  <a:gd name="T17"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83">
                    <a:moveTo>
                      <a:pt x="0" y="10"/>
                    </a:moveTo>
                    <a:lnTo>
                      <a:pt x="0" y="178"/>
                    </a:lnTo>
                    <a:lnTo>
                      <a:pt x="10" y="182"/>
                    </a:lnTo>
                    <a:lnTo>
                      <a:pt x="14" y="183"/>
                    </a:lnTo>
                    <a:lnTo>
                      <a:pt x="22" y="183"/>
                    </a:lnTo>
                    <a:lnTo>
                      <a:pt x="29" y="183"/>
                    </a:lnTo>
                    <a:lnTo>
                      <a:pt x="34" y="181"/>
                    </a:lnTo>
                    <a:lnTo>
                      <a:pt x="34" y="0"/>
                    </a:lnTo>
                    <a:lnTo>
                      <a:pt x="0"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58" name="Group 334"/>
            <p:cNvGrpSpPr>
              <a:grpSpLocks/>
            </p:cNvGrpSpPr>
            <p:nvPr/>
          </p:nvGrpSpPr>
          <p:grpSpPr bwMode="auto">
            <a:xfrm>
              <a:off x="2519" y="-444"/>
              <a:ext cx="242" cy="147"/>
              <a:chOff x="2519" y="-444"/>
              <a:chExt cx="242" cy="147"/>
            </a:xfrm>
          </p:grpSpPr>
          <p:grpSp>
            <p:nvGrpSpPr>
              <p:cNvPr id="2500" name="Group 335"/>
              <p:cNvGrpSpPr>
                <a:grpSpLocks/>
              </p:cNvGrpSpPr>
              <p:nvPr/>
            </p:nvGrpSpPr>
            <p:grpSpPr bwMode="auto">
              <a:xfrm>
                <a:off x="2519" y="-444"/>
                <a:ext cx="242" cy="65"/>
                <a:chOff x="2519" y="-444"/>
                <a:chExt cx="242" cy="65"/>
              </a:xfrm>
            </p:grpSpPr>
            <p:sp>
              <p:nvSpPr>
                <p:cNvPr id="2504" name="Freeform 336"/>
                <p:cNvSpPr>
                  <a:spLocks/>
                </p:cNvSpPr>
                <p:nvPr/>
              </p:nvSpPr>
              <p:spPr bwMode="auto">
                <a:xfrm>
                  <a:off x="2519" y="-444"/>
                  <a:ext cx="242" cy="65"/>
                </a:xfrm>
                <a:custGeom>
                  <a:avLst/>
                  <a:gdLst>
                    <a:gd name="T0" fmla="*/ 25 w 242"/>
                    <a:gd name="T1" fmla="*/ 0 h 65"/>
                    <a:gd name="T2" fmla="*/ 14 w 242"/>
                    <a:gd name="T3" fmla="*/ 10 h 65"/>
                    <a:gd name="T4" fmla="*/ 6 w 242"/>
                    <a:gd name="T5" fmla="*/ 11 h 65"/>
                    <a:gd name="T6" fmla="*/ 4 w 242"/>
                    <a:gd name="T7" fmla="*/ 17 h 65"/>
                    <a:gd name="T8" fmla="*/ 0 w 242"/>
                    <a:gd name="T9" fmla="*/ 21 h 65"/>
                    <a:gd name="T10" fmla="*/ 0 w 242"/>
                    <a:gd name="T11" fmla="*/ 60 h 65"/>
                    <a:gd name="T12" fmla="*/ 100 w 242"/>
                    <a:gd name="T13" fmla="*/ 65 h 65"/>
                    <a:gd name="T14" fmla="*/ 241 w 242"/>
                    <a:gd name="T15" fmla="*/ 44 h 65"/>
                    <a:gd name="T16" fmla="*/ 242 w 242"/>
                    <a:gd name="T17" fmla="*/ 42 h 65"/>
                    <a:gd name="T18" fmla="*/ 242 w 242"/>
                    <a:gd name="T19" fmla="*/ 39 h 65"/>
                    <a:gd name="T20" fmla="*/ 242 w 242"/>
                    <a:gd name="T21" fmla="*/ 14 h 65"/>
                    <a:gd name="T22" fmla="*/ 241 w 242"/>
                    <a:gd name="T23" fmla="*/ 12 h 65"/>
                    <a:gd name="T24" fmla="*/ 240 w 242"/>
                    <a:gd name="T25" fmla="*/ 11 h 65"/>
                    <a:gd name="T26" fmla="*/ 234 w 242"/>
                    <a:gd name="T27" fmla="*/ 10 h 65"/>
                    <a:gd name="T28" fmla="*/ 229 w 242"/>
                    <a:gd name="T29" fmla="*/ 8 h 65"/>
                    <a:gd name="T30" fmla="*/ 219 w 242"/>
                    <a:gd name="T31" fmla="*/ 7 h 65"/>
                    <a:gd name="T32" fmla="*/ 211 w 242"/>
                    <a:gd name="T33" fmla="*/ 6 h 65"/>
                    <a:gd name="T34" fmla="*/ 154 w 242"/>
                    <a:gd name="T35" fmla="*/ 3 h 65"/>
                    <a:gd name="T36" fmla="*/ 119 w 242"/>
                    <a:gd name="T37" fmla="*/ 2 h 65"/>
                    <a:gd name="T38" fmla="*/ 79 w 242"/>
                    <a:gd name="T39" fmla="*/ 2 h 65"/>
                    <a:gd name="T40" fmla="*/ 60 w 242"/>
                    <a:gd name="T41" fmla="*/ 0 h 65"/>
                    <a:gd name="T42" fmla="*/ 25 w 242"/>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65">
                      <a:moveTo>
                        <a:pt x="25" y="0"/>
                      </a:moveTo>
                      <a:lnTo>
                        <a:pt x="14" y="10"/>
                      </a:lnTo>
                      <a:lnTo>
                        <a:pt x="6" y="11"/>
                      </a:lnTo>
                      <a:lnTo>
                        <a:pt x="4" y="17"/>
                      </a:lnTo>
                      <a:lnTo>
                        <a:pt x="0" y="21"/>
                      </a:lnTo>
                      <a:lnTo>
                        <a:pt x="0" y="60"/>
                      </a:lnTo>
                      <a:lnTo>
                        <a:pt x="100" y="65"/>
                      </a:lnTo>
                      <a:lnTo>
                        <a:pt x="241" y="44"/>
                      </a:lnTo>
                      <a:lnTo>
                        <a:pt x="242" y="42"/>
                      </a:lnTo>
                      <a:lnTo>
                        <a:pt x="242" y="39"/>
                      </a:lnTo>
                      <a:lnTo>
                        <a:pt x="242" y="14"/>
                      </a:lnTo>
                      <a:lnTo>
                        <a:pt x="241" y="12"/>
                      </a:lnTo>
                      <a:lnTo>
                        <a:pt x="240" y="11"/>
                      </a:lnTo>
                      <a:lnTo>
                        <a:pt x="234" y="10"/>
                      </a:lnTo>
                      <a:lnTo>
                        <a:pt x="229" y="8"/>
                      </a:lnTo>
                      <a:lnTo>
                        <a:pt x="219" y="7"/>
                      </a:lnTo>
                      <a:lnTo>
                        <a:pt x="211" y="6"/>
                      </a:lnTo>
                      <a:lnTo>
                        <a:pt x="154" y="3"/>
                      </a:lnTo>
                      <a:lnTo>
                        <a:pt x="119" y="2"/>
                      </a:lnTo>
                      <a:lnTo>
                        <a:pt x="79" y="2"/>
                      </a:lnTo>
                      <a:lnTo>
                        <a:pt x="60" y="0"/>
                      </a:lnTo>
                      <a:lnTo>
                        <a:pt x="2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05" name="Freeform 337"/>
                <p:cNvSpPr>
                  <a:spLocks/>
                </p:cNvSpPr>
                <p:nvPr/>
              </p:nvSpPr>
              <p:spPr bwMode="auto">
                <a:xfrm>
                  <a:off x="2519" y="-444"/>
                  <a:ext cx="242" cy="65"/>
                </a:xfrm>
                <a:custGeom>
                  <a:avLst/>
                  <a:gdLst>
                    <a:gd name="T0" fmla="*/ 25 w 242"/>
                    <a:gd name="T1" fmla="*/ 0 h 65"/>
                    <a:gd name="T2" fmla="*/ 14 w 242"/>
                    <a:gd name="T3" fmla="*/ 10 h 65"/>
                    <a:gd name="T4" fmla="*/ 6 w 242"/>
                    <a:gd name="T5" fmla="*/ 11 h 65"/>
                    <a:gd name="T6" fmla="*/ 4 w 242"/>
                    <a:gd name="T7" fmla="*/ 17 h 65"/>
                    <a:gd name="T8" fmla="*/ 0 w 242"/>
                    <a:gd name="T9" fmla="*/ 21 h 65"/>
                    <a:gd name="T10" fmla="*/ 0 w 242"/>
                    <a:gd name="T11" fmla="*/ 60 h 65"/>
                    <a:gd name="T12" fmla="*/ 100 w 242"/>
                    <a:gd name="T13" fmla="*/ 65 h 65"/>
                    <a:gd name="T14" fmla="*/ 241 w 242"/>
                    <a:gd name="T15" fmla="*/ 44 h 65"/>
                    <a:gd name="T16" fmla="*/ 242 w 242"/>
                    <a:gd name="T17" fmla="*/ 42 h 65"/>
                    <a:gd name="T18" fmla="*/ 242 w 242"/>
                    <a:gd name="T19" fmla="*/ 39 h 65"/>
                    <a:gd name="T20" fmla="*/ 242 w 242"/>
                    <a:gd name="T21" fmla="*/ 14 h 65"/>
                    <a:gd name="T22" fmla="*/ 241 w 242"/>
                    <a:gd name="T23" fmla="*/ 12 h 65"/>
                    <a:gd name="T24" fmla="*/ 240 w 242"/>
                    <a:gd name="T25" fmla="*/ 11 h 65"/>
                    <a:gd name="T26" fmla="*/ 234 w 242"/>
                    <a:gd name="T27" fmla="*/ 10 h 65"/>
                    <a:gd name="T28" fmla="*/ 229 w 242"/>
                    <a:gd name="T29" fmla="*/ 8 h 65"/>
                    <a:gd name="T30" fmla="*/ 219 w 242"/>
                    <a:gd name="T31" fmla="*/ 7 h 65"/>
                    <a:gd name="T32" fmla="*/ 211 w 242"/>
                    <a:gd name="T33" fmla="*/ 6 h 65"/>
                    <a:gd name="T34" fmla="*/ 154 w 242"/>
                    <a:gd name="T35" fmla="*/ 3 h 65"/>
                    <a:gd name="T36" fmla="*/ 119 w 242"/>
                    <a:gd name="T37" fmla="*/ 2 h 65"/>
                    <a:gd name="T38" fmla="*/ 79 w 242"/>
                    <a:gd name="T39" fmla="*/ 2 h 65"/>
                    <a:gd name="T40" fmla="*/ 60 w 242"/>
                    <a:gd name="T41" fmla="*/ 0 h 65"/>
                    <a:gd name="T42" fmla="*/ 25 w 242"/>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65">
                      <a:moveTo>
                        <a:pt x="25" y="0"/>
                      </a:moveTo>
                      <a:lnTo>
                        <a:pt x="14" y="10"/>
                      </a:lnTo>
                      <a:lnTo>
                        <a:pt x="6" y="11"/>
                      </a:lnTo>
                      <a:lnTo>
                        <a:pt x="4" y="17"/>
                      </a:lnTo>
                      <a:lnTo>
                        <a:pt x="0" y="21"/>
                      </a:lnTo>
                      <a:lnTo>
                        <a:pt x="0" y="60"/>
                      </a:lnTo>
                      <a:lnTo>
                        <a:pt x="100" y="65"/>
                      </a:lnTo>
                      <a:lnTo>
                        <a:pt x="241" y="44"/>
                      </a:lnTo>
                      <a:lnTo>
                        <a:pt x="242" y="42"/>
                      </a:lnTo>
                      <a:lnTo>
                        <a:pt x="242" y="39"/>
                      </a:lnTo>
                      <a:lnTo>
                        <a:pt x="242" y="14"/>
                      </a:lnTo>
                      <a:lnTo>
                        <a:pt x="241" y="12"/>
                      </a:lnTo>
                      <a:lnTo>
                        <a:pt x="240" y="11"/>
                      </a:lnTo>
                      <a:lnTo>
                        <a:pt x="234" y="10"/>
                      </a:lnTo>
                      <a:lnTo>
                        <a:pt x="229" y="8"/>
                      </a:lnTo>
                      <a:lnTo>
                        <a:pt x="219" y="7"/>
                      </a:lnTo>
                      <a:lnTo>
                        <a:pt x="211" y="6"/>
                      </a:lnTo>
                      <a:lnTo>
                        <a:pt x="154" y="3"/>
                      </a:lnTo>
                      <a:lnTo>
                        <a:pt x="119" y="2"/>
                      </a:lnTo>
                      <a:lnTo>
                        <a:pt x="79" y="2"/>
                      </a:lnTo>
                      <a:lnTo>
                        <a:pt x="60" y="0"/>
                      </a:lnTo>
                      <a:lnTo>
                        <a:pt x="2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501" name="Group 338"/>
              <p:cNvGrpSpPr>
                <a:grpSpLocks/>
              </p:cNvGrpSpPr>
              <p:nvPr/>
            </p:nvGrpSpPr>
            <p:grpSpPr bwMode="auto">
              <a:xfrm>
                <a:off x="2562" y="-394"/>
                <a:ext cx="153" cy="97"/>
                <a:chOff x="2562" y="-394"/>
                <a:chExt cx="153" cy="97"/>
              </a:xfrm>
            </p:grpSpPr>
            <p:sp>
              <p:nvSpPr>
                <p:cNvPr id="2502" name="Freeform 339"/>
                <p:cNvSpPr>
                  <a:spLocks/>
                </p:cNvSpPr>
                <p:nvPr/>
              </p:nvSpPr>
              <p:spPr bwMode="auto">
                <a:xfrm>
                  <a:off x="2562" y="-394"/>
                  <a:ext cx="153" cy="97"/>
                </a:xfrm>
                <a:custGeom>
                  <a:avLst/>
                  <a:gdLst>
                    <a:gd name="T0" fmla="*/ 0 w 153"/>
                    <a:gd name="T1" fmla="*/ 13 h 97"/>
                    <a:gd name="T2" fmla="*/ 0 w 153"/>
                    <a:gd name="T3" fmla="*/ 55 h 97"/>
                    <a:gd name="T4" fmla="*/ 0 w 153"/>
                    <a:gd name="T5" fmla="*/ 57 h 97"/>
                    <a:gd name="T6" fmla="*/ 3 w 153"/>
                    <a:gd name="T7" fmla="*/ 59 h 97"/>
                    <a:gd name="T8" fmla="*/ 15 w 153"/>
                    <a:gd name="T9" fmla="*/ 66 h 97"/>
                    <a:gd name="T10" fmla="*/ 14 w 153"/>
                    <a:gd name="T11" fmla="*/ 67 h 97"/>
                    <a:gd name="T12" fmla="*/ 19 w 153"/>
                    <a:gd name="T13" fmla="*/ 68 h 97"/>
                    <a:gd name="T14" fmla="*/ 19 w 153"/>
                    <a:gd name="T15" fmla="*/ 82 h 97"/>
                    <a:gd name="T16" fmla="*/ 21 w 153"/>
                    <a:gd name="T17" fmla="*/ 83 h 97"/>
                    <a:gd name="T18" fmla="*/ 22 w 153"/>
                    <a:gd name="T19" fmla="*/ 85 h 97"/>
                    <a:gd name="T20" fmla="*/ 36 w 153"/>
                    <a:gd name="T21" fmla="*/ 86 h 97"/>
                    <a:gd name="T22" fmla="*/ 36 w 153"/>
                    <a:gd name="T23" fmla="*/ 93 h 97"/>
                    <a:gd name="T24" fmla="*/ 37 w 153"/>
                    <a:gd name="T25" fmla="*/ 95 h 97"/>
                    <a:gd name="T26" fmla="*/ 40 w 153"/>
                    <a:gd name="T27" fmla="*/ 97 h 97"/>
                    <a:gd name="T28" fmla="*/ 80 w 153"/>
                    <a:gd name="T29" fmla="*/ 97 h 97"/>
                    <a:gd name="T30" fmla="*/ 83 w 153"/>
                    <a:gd name="T31" fmla="*/ 95 h 97"/>
                    <a:gd name="T32" fmla="*/ 84 w 153"/>
                    <a:gd name="T33" fmla="*/ 94 h 97"/>
                    <a:gd name="T34" fmla="*/ 84 w 153"/>
                    <a:gd name="T35" fmla="*/ 86 h 97"/>
                    <a:gd name="T36" fmla="*/ 82 w 153"/>
                    <a:gd name="T37" fmla="*/ 86 h 97"/>
                    <a:gd name="T38" fmla="*/ 80 w 153"/>
                    <a:gd name="T39" fmla="*/ 85 h 97"/>
                    <a:gd name="T40" fmla="*/ 72 w 153"/>
                    <a:gd name="T41" fmla="*/ 83 h 97"/>
                    <a:gd name="T42" fmla="*/ 148 w 153"/>
                    <a:gd name="T43" fmla="*/ 63 h 97"/>
                    <a:gd name="T44" fmla="*/ 152 w 153"/>
                    <a:gd name="T45" fmla="*/ 60 h 97"/>
                    <a:gd name="T46" fmla="*/ 153 w 153"/>
                    <a:gd name="T47" fmla="*/ 59 h 97"/>
                    <a:gd name="T48" fmla="*/ 153 w 153"/>
                    <a:gd name="T49" fmla="*/ 0 h 97"/>
                    <a:gd name="T50" fmla="*/ 60 w 153"/>
                    <a:gd name="T51" fmla="*/ 15 h 97"/>
                    <a:gd name="T52" fmla="*/ 57 w 153"/>
                    <a:gd name="T53" fmla="*/ 15 h 97"/>
                    <a:gd name="T54" fmla="*/ 0 w 153"/>
                    <a:gd name="T5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97">
                      <a:moveTo>
                        <a:pt x="0" y="13"/>
                      </a:moveTo>
                      <a:lnTo>
                        <a:pt x="0" y="55"/>
                      </a:lnTo>
                      <a:lnTo>
                        <a:pt x="0" y="57"/>
                      </a:lnTo>
                      <a:lnTo>
                        <a:pt x="3" y="59"/>
                      </a:lnTo>
                      <a:lnTo>
                        <a:pt x="15" y="66"/>
                      </a:lnTo>
                      <a:lnTo>
                        <a:pt x="14" y="67"/>
                      </a:lnTo>
                      <a:lnTo>
                        <a:pt x="19" y="68"/>
                      </a:lnTo>
                      <a:lnTo>
                        <a:pt x="19" y="82"/>
                      </a:lnTo>
                      <a:lnTo>
                        <a:pt x="21" y="83"/>
                      </a:lnTo>
                      <a:lnTo>
                        <a:pt x="22" y="85"/>
                      </a:lnTo>
                      <a:lnTo>
                        <a:pt x="36" y="86"/>
                      </a:lnTo>
                      <a:lnTo>
                        <a:pt x="36" y="93"/>
                      </a:lnTo>
                      <a:lnTo>
                        <a:pt x="37" y="95"/>
                      </a:lnTo>
                      <a:lnTo>
                        <a:pt x="40" y="97"/>
                      </a:lnTo>
                      <a:lnTo>
                        <a:pt x="80" y="97"/>
                      </a:lnTo>
                      <a:lnTo>
                        <a:pt x="83" y="95"/>
                      </a:lnTo>
                      <a:lnTo>
                        <a:pt x="84" y="94"/>
                      </a:lnTo>
                      <a:lnTo>
                        <a:pt x="84" y="86"/>
                      </a:lnTo>
                      <a:lnTo>
                        <a:pt x="82" y="86"/>
                      </a:lnTo>
                      <a:lnTo>
                        <a:pt x="80" y="85"/>
                      </a:lnTo>
                      <a:lnTo>
                        <a:pt x="72" y="83"/>
                      </a:lnTo>
                      <a:lnTo>
                        <a:pt x="148" y="63"/>
                      </a:lnTo>
                      <a:lnTo>
                        <a:pt x="152" y="60"/>
                      </a:lnTo>
                      <a:lnTo>
                        <a:pt x="153" y="59"/>
                      </a:lnTo>
                      <a:lnTo>
                        <a:pt x="153" y="0"/>
                      </a:lnTo>
                      <a:lnTo>
                        <a:pt x="60" y="15"/>
                      </a:lnTo>
                      <a:lnTo>
                        <a:pt x="57" y="15"/>
                      </a:lnTo>
                      <a:lnTo>
                        <a:pt x="0" y="13"/>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03" name="Freeform 340"/>
                <p:cNvSpPr>
                  <a:spLocks/>
                </p:cNvSpPr>
                <p:nvPr/>
              </p:nvSpPr>
              <p:spPr bwMode="auto">
                <a:xfrm>
                  <a:off x="2562" y="-394"/>
                  <a:ext cx="153" cy="97"/>
                </a:xfrm>
                <a:custGeom>
                  <a:avLst/>
                  <a:gdLst>
                    <a:gd name="T0" fmla="*/ 0 w 153"/>
                    <a:gd name="T1" fmla="*/ 13 h 97"/>
                    <a:gd name="T2" fmla="*/ 0 w 153"/>
                    <a:gd name="T3" fmla="*/ 55 h 97"/>
                    <a:gd name="T4" fmla="*/ 0 w 153"/>
                    <a:gd name="T5" fmla="*/ 57 h 97"/>
                    <a:gd name="T6" fmla="*/ 3 w 153"/>
                    <a:gd name="T7" fmla="*/ 59 h 97"/>
                    <a:gd name="T8" fmla="*/ 15 w 153"/>
                    <a:gd name="T9" fmla="*/ 66 h 97"/>
                    <a:gd name="T10" fmla="*/ 14 w 153"/>
                    <a:gd name="T11" fmla="*/ 67 h 97"/>
                    <a:gd name="T12" fmla="*/ 19 w 153"/>
                    <a:gd name="T13" fmla="*/ 68 h 97"/>
                    <a:gd name="T14" fmla="*/ 19 w 153"/>
                    <a:gd name="T15" fmla="*/ 82 h 97"/>
                    <a:gd name="T16" fmla="*/ 21 w 153"/>
                    <a:gd name="T17" fmla="*/ 83 h 97"/>
                    <a:gd name="T18" fmla="*/ 22 w 153"/>
                    <a:gd name="T19" fmla="*/ 85 h 97"/>
                    <a:gd name="T20" fmla="*/ 36 w 153"/>
                    <a:gd name="T21" fmla="*/ 86 h 97"/>
                    <a:gd name="T22" fmla="*/ 36 w 153"/>
                    <a:gd name="T23" fmla="*/ 93 h 97"/>
                    <a:gd name="T24" fmla="*/ 37 w 153"/>
                    <a:gd name="T25" fmla="*/ 95 h 97"/>
                    <a:gd name="T26" fmla="*/ 40 w 153"/>
                    <a:gd name="T27" fmla="*/ 97 h 97"/>
                    <a:gd name="T28" fmla="*/ 80 w 153"/>
                    <a:gd name="T29" fmla="*/ 97 h 97"/>
                    <a:gd name="T30" fmla="*/ 83 w 153"/>
                    <a:gd name="T31" fmla="*/ 95 h 97"/>
                    <a:gd name="T32" fmla="*/ 84 w 153"/>
                    <a:gd name="T33" fmla="*/ 94 h 97"/>
                    <a:gd name="T34" fmla="*/ 84 w 153"/>
                    <a:gd name="T35" fmla="*/ 86 h 97"/>
                    <a:gd name="T36" fmla="*/ 82 w 153"/>
                    <a:gd name="T37" fmla="*/ 86 h 97"/>
                    <a:gd name="T38" fmla="*/ 80 w 153"/>
                    <a:gd name="T39" fmla="*/ 85 h 97"/>
                    <a:gd name="T40" fmla="*/ 72 w 153"/>
                    <a:gd name="T41" fmla="*/ 83 h 97"/>
                    <a:gd name="T42" fmla="*/ 148 w 153"/>
                    <a:gd name="T43" fmla="*/ 63 h 97"/>
                    <a:gd name="T44" fmla="*/ 152 w 153"/>
                    <a:gd name="T45" fmla="*/ 60 h 97"/>
                    <a:gd name="T46" fmla="*/ 153 w 153"/>
                    <a:gd name="T47" fmla="*/ 59 h 97"/>
                    <a:gd name="T48" fmla="*/ 153 w 153"/>
                    <a:gd name="T49" fmla="*/ 0 h 97"/>
                    <a:gd name="T50" fmla="*/ 60 w 153"/>
                    <a:gd name="T51" fmla="*/ 15 h 97"/>
                    <a:gd name="T52" fmla="*/ 57 w 153"/>
                    <a:gd name="T53" fmla="*/ 15 h 97"/>
                    <a:gd name="T54" fmla="*/ 0 w 153"/>
                    <a:gd name="T5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97">
                      <a:moveTo>
                        <a:pt x="0" y="13"/>
                      </a:moveTo>
                      <a:lnTo>
                        <a:pt x="0" y="55"/>
                      </a:lnTo>
                      <a:lnTo>
                        <a:pt x="0" y="57"/>
                      </a:lnTo>
                      <a:lnTo>
                        <a:pt x="3" y="59"/>
                      </a:lnTo>
                      <a:lnTo>
                        <a:pt x="15" y="66"/>
                      </a:lnTo>
                      <a:lnTo>
                        <a:pt x="14" y="67"/>
                      </a:lnTo>
                      <a:lnTo>
                        <a:pt x="19" y="68"/>
                      </a:lnTo>
                      <a:lnTo>
                        <a:pt x="19" y="82"/>
                      </a:lnTo>
                      <a:lnTo>
                        <a:pt x="21" y="83"/>
                      </a:lnTo>
                      <a:lnTo>
                        <a:pt x="22" y="85"/>
                      </a:lnTo>
                      <a:lnTo>
                        <a:pt x="36" y="86"/>
                      </a:lnTo>
                      <a:lnTo>
                        <a:pt x="36" y="93"/>
                      </a:lnTo>
                      <a:lnTo>
                        <a:pt x="37" y="95"/>
                      </a:lnTo>
                      <a:lnTo>
                        <a:pt x="40" y="97"/>
                      </a:lnTo>
                      <a:lnTo>
                        <a:pt x="80" y="97"/>
                      </a:lnTo>
                      <a:lnTo>
                        <a:pt x="83" y="95"/>
                      </a:lnTo>
                      <a:lnTo>
                        <a:pt x="84" y="94"/>
                      </a:lnTo>
                      <a:lnTo>
                        <a:pt x="84" y="86"/>
                      </a:lnTo>
                      <a:lnTo>
                        <a:pt x="82" y="86"/>
                      </a:lnTo>
                      <a:lnTo>
                        <a:pt x="80" y="85"/>
                      </a:lnTo>
                      <a:lnTo>
                        <a:pt x="72" y="83"/>
                      </a:lnTo>
                      <a:lnTo>
                        <a:pt x="148" y="63"/>
                      </a:lnTo>
                      <a:lnTo>
                        <a:pt x="152" y="60"/>
                      </a:lnTo>
                      <a:lnTo>
                        <a:pt x="153" y="59"/>
                      </a:lnTo>
                      <a:lnTo>
                        <a:pt x="153" y="0"/>
                      </a:lnTo>
                      <a:lnTo>
                        <a:pt x="60" y="15"/>
                      </a:lnTo>
                      <a:lnTo>
                        <a:pt x="57" y="15"/>
                      </a:lnTo>
                      <a:lnTo>
                        <a:pt x="0" y="1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59" name="Group 341"/>
            <p:cNvGrpSpPr>
              <a:grpSpLocks/>
            </p:cNvGrpSpPr>
            <p:nvPr/>
          </p:nvGrpSpPr>
          <p:grpSpPr bwMode="auto">
            <a:xfrm>
              <a:off x="2477" y="-152"/>
              <a:ext cx="263" cy="84"/>
              <a:chOff x="2477" y="-152"/>
              <a:chExt cx="263" cy="84"/>
            </a:xfrm>
          </p:grpSpPr>
          <p:grpSp>
            <p:nvGrpSpPr>
              <p:cNvPr id="2494" name="Group 342"/>
              <p:cNvGrpSpPr>
                <a:grpSpLocks/>
              </p:cNvGrpSpPr>
              <p:nvPr/>
            </p:nvGrpSpPr>
            <p:grpSpPr bwMode="auto">
              <a:xfrm>
                <a:off x="2487" y="-152"/>
                <a:ext cx="243" cy="54"/>
                <a:chOff x="2487" y="-152"/>
                <a:chExt cx="243" cy="54"/>
              </a:xfrm>
            </p:grpSpPr>
            <p:sp>
              <p:nvSpPr>
                <p:cNvPr id="2498" name="Freeform 343"/>
                <p:cNvSpPr>
                  <a:spLocks/>
                </p:cNvSpPr>
                <p:nvPr/>
              </p:nvSpPr>
              <p:spPr bwMode="auto">
                <a:xfrm>
                  <a:off x="2487" y="-152"/>
                  <a:ext cx="243" cy="54"/>
                </a:xfrm>
                <a:custGeom>
                  <a:avLst/>
                  <a:gdLst>
                    <a:gd name="T0" fmla="*/ 115 w 243"/>
                    <a:gd name="T1" fmla="*/ 1 h 54"/>
                    <a:gd name="T2" fmla="*/ 0 w 243"/>
                    <a:gd name="T3" fmla="*/ 37 h 54"/>
                    <a:gd name="T4" fmla="*/ 1 w 243"/>
                    <a:gd name="T5" fmla="*/ 38 h 54"/>
                    <a:gd name="T6" fmla="*/ 142 w 243"/>
                    <a:gd name="T7" fmla="*/ 54 h 54"/>
                    <a:gd name="T8" fmla="*/ 243 w 243"/>
                    <a:gd name="T9" fmla="*/ 11 h 54"/>
                    <a:gd name="T10" fmla="*/ 243 w 243"/>
                    <a:gd name="T11" fmla="*/ 10 h 54"/>
                    <a:gd name="T12" fmla="*/ 189 w 243"/>
                    <a:gd name="T13" fmla="*/ 4 h 54"/>
                    <a:gd name="T14" fmla="*/ 186 w 243"/>
                    <a:gd name="T15" fmla="*/ 7 h 54"/>
                    <a:gd name="T16" fmla="*/ 182 w 243"/>
                    <a:gd name="T17" fmla="*/ 10 h 54"/>
                    <a:gd name="T18" fmla="*/ 176 w 243"/>
                    <a:gd name="T19" fmla="*/ 11 h 54"/>
                    <a:gd name="T20" fmla="*/ 169 w 243"/>
                    <a:gd name="T21" fmla="*/ 11 h 54"/>
                    <a:gd name="T22" fmla="*/ 165 w 243"/>
                    <a:gd name="T23" fmla="*/ 10 h 54"/>
                    <a:gd name="T24" fmla="*/ 159 w 243"/>
                    <a:gd name="T25" fmla="*/ 10 h 54"/>
                    <a:gd name="T26" fmla="*/ 157 w 243"/>
                    <a:gd name="T27" fmla="*/ 8 h 54"/>
                    <a:gd name="T28" fmla="*/ 155 w 243"/>
                    <a:gd name="T29" fmla="*/ 5 h 54"/>
                    <a:gd name="T30" fmla="*/ 154 w 243"/>
                    <a:gd name="T31" fmla="*/ 3 h 54"/>
                    <a:gd name="T32" fmla="*/ 154 w 243"/>
                    <a:gd name="T33" fmla="*/ 1 h 54"/>
                    <a:gd name="T34" fmla="*/ 154 w 243"/>
                    <a:gd name="T35" fmla="*/ 0 h 54"/>
                    <a:gd name="T36" fmla="*/ 115 w 243"/>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54">
                      <a:moveTo>
                        <a:pt x="115" y="1"/>
                      </a:moveTo>
                      <a:lnTo>
                        <a:pt x="0" y="37"/>
                      </a:lnTo>
                      <a:lnTo>
                        <a:pt x="1" y="38"/>
                      </a:lnTo>
                      <a:lnTo>
                        <a:pt x="142" y="54"/>
                      </a:lnTo>
                      <a:lnTo>
                        <a:pt x="243" y="11"/>
                      </a:lnTo>
                      <a:lnTo>
                        <a:pt x="243" y="10"/>
                      </a:lnTo>
                      <a:lnTo>
                        <a:pt x="189" y="4"/>
                      </a:lnTo>
                      <a:lnTo>
                        <a:pt x="186" y="7"/>
                      </a:lnTo>
                      <a:lnTo>
                        <a:pt x="182" y="10"/>
                      </a:lnTo>
                      <a:lnTo>
                        <a:pt x="176" y="11"/>
                      </a:lnTo>
                      <a:lnTo>
                        <a:pt x="169" y="11"/>
                      </a:lnTo>
                      <a:lnTo>
                        <a:pt x="165" y="10"/>
                      </a:lnTo>
                      <a:lnTo>
                        <a:pt x="159" y="10"/>
                      </a:lnTo>
                      <a:lnTo>
                        <a:pt x="157" y="8"/>
                      </a:lnTo>
                      <a:lnTo>
                        <a:pt x="155" y="5"/>
                      </a:lnTo>
                      <a:lnTo>
                        <a:pt x="154" y="3"/>
                      </a:lnTo>
                      <a:lnTo>
                        <a:pt x="154" y="1"/>
                      </a:lnTo>
                      <a:lnTo>
                        <a:pt x="154" y="0"/>
                      </a:lnTo>
                      <a:lnTo>
                        <a:pt x="115" y="1"/>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9" name="Freeform 344"/>
                <p:cNvSpPr>
                  <a:spLocks/>
                </p:cNvSpPr>
                <p:nvPr/>
              </p:nvSpPr>
              <p:spPr bwMode="auto">
                <a:xfrm>
                  <a:off x="2487" y="-152"/>
                  <a:ext cx="243" cy="54"/>
                </a:xfrm>
                <a:custGeom>
                  <a:avLst/>
                  <a:gdLst>
                    <a:gd name="T0" fmla="*/ 115 w 243"/>
                    <a:gd name="T1" fmla="*/ 1 h 54"/>
                    <a:gd name="T2" fmla="*/ 0 w 243"/>
                    <a:gd name="T3" fmla="*/ 37 h 54"/>
                    <a:gd name="T4" fmla="*/ 1 w 243"/>
                    <a:gd name="T5" fmla="*/ 38 h 54"/>
                    <a:gd name="T6" fmla="*/ 142 w 243"/>
                    <a:gd name="T7" fmla="*/ 54 h 54"/>
                    <a:gd name="T8" fmla="*/ 243 w 243"/>
                    <a:gd name="T9" fmla="*/ 11 h 54"/>
                    <a:gd name="T10" fmla="*/ 243 w 243"/>
                    <a:gd name="T11" fmla="*/ 10 h 54"/>
                    <a:gd name="T12" fmla="*/ 189 w 243"/>
                    <a:gd name="T13" fmla="*/ 4 h 54"/>
                    <a:gd name="T14" fmla="*/ 186 w 243"/>
                    <a:gd name="T15" fmla="*/ 7 h 54"/>
                    <a:gd name="T16" fmla="*/ 182 w 243"/>
                    <a:gd name="T17" fmla="*/ 10 h 54"/>
                    <a:gd name="T18" fmla="*/ 176 w 243"/>
                    <a:gd name="T19" fmla="*/ 11 h 54"/>
                    <a:gd name="T20" fmla="*/ 169 w 243"/>
                    <a:gd name="T21" fmla="*/ 11 h 54"/>
                    <a:gd name="T22" fmla="*/ 165 w 243"/>
                    <a:gd name="T23" fmla="*/ 10 h 54"/>
                    <a:gd name="T24" fmla="*/ 159 w 243"/>
                    <a:gd name="T25" fmla="*/ 10 h 54"/>
                    <a:gd name="T26" fmla="*/ 157 w 243"/>
                    <a:gd name="T27" fmla="*/ 8 h 54"/>
                    <a:gd name="T28" fmla="*/ 155 w 243"/>
                    <a:gd name="T29" fmla="*/ 5 h 54"/>
                    <a:gd name="T30" fmla="*/ 154 w 243"/>
                    <a:gd name="T31" fmla="*/ 3 h 54"/>
                    <a:gd name="T32" fmla="*/ 154 w 243"/>
                    <a:gd name="T33" fmla="*/ 1 h 54"/>
                    <a:gd name="T34" fmla="*/ 154 w 243"/>
                    <a:gd name="T35" fmla="*/ 0 h 54"/>
                    <a:gd name="T36" fmla="*/ 115 w 243"/>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54">
                      <a:moveTo>
                        <a:pt x="115" y="1"/>
                      </a:moveTo>
                      <a:lnTo>
                        <a:pt x="0" y="37"/>
                      </a:lnTo>
                      <a:lnTo>
                        <a:pt x="1" y="38"/>
                      </a:lnTo>
                      <a:lnTo>
                        <a:pt x="142" y="54"/>
                      </a:lnTo>
                      <a:lnTo>
                        <a:pt x="243" y="11"/>
                      </a:lnTo>
                      <a:lnTo>
                        <a:pt x="243" y="10"/>
                      </a:lnTo>
                      <a:lnTo>
                        <a:pt x="189" y="4"/>
                      </a:lnTo>
                      <a:lnTo>
                        <a:pt x="186" y="7"/>
                      </a:lnTo>
                      <a:lnTo>
                        <a:pt x="182" y="10"/>
                      </a:lnTo>
                      <a:lnTo>
                        <a:pt x="176" y="11"/>
                      </a:lnTo>
                      <a:lnTo>
                        <a:pt x="169" y="11"/>
                      </a:lnTo>
                      <a:lnTo>
                        <a:pt x="165" y="10"/>
                      </a:lnTo>
                      <a:lnTo>
                        <a:pt x="159" y="10"/>
                      </a:lnTo>
                      <a:lnTo>
                        <a:pt x="157" y="8"/>
                      </a:lnTo>
                      <a:lnTo>
                        <a:pt x="155" y="5"/>
                      </a:lnTo>
                      <a:lnTo>
                        <a:pt x="154" y="3"/>
                      </a:lnTo>
                      <a:lnTo>
                        <a:pt x="154" y="1"/>
                      </a:lnTo>
                      <a:lnTo>
                        <a:pt x="154" y="0"/>
                      </a:lnTo>
                      <a:lnTo>
                        <a:pt x="115"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95" name="Group 345"/>
              <p:cNvGrpSpPr>
                <a:grpSpLocks/>
              </p:cNvGrpSpPr>
              <p:nvPr/>
            </p:nvGrpSpPr>
            <p:grpSpPr bwMode="auto">
              <a:xfrm>
                <a:off x="2477" y="-144"/>
                <a:ext cx="263" cy="76"/>
                <a:chOff x="2477" y="-144"/>
                <a:chExt cx="263" cy="76"/>
              </a:xfrm>
            </p:grpSpPr>
            <p:sp>
              <p:nvSpPr>
                <p:cNvPr id="2496" name="Freeform 346"/>
                <p:cNvSpPr>
                  <a:spLocks/>
                </p:cNvSpPr>
                <p:nvPr/>
              </p:nvSpPr>
              <p:spPr bwMode="auto">
                <a:xfrm>
                  <a:off x="2477" y="-144"/>
                  <a:ext cx="263" cy="76"/>
                </a:xfrm>
                <a:custGeom>
                  <a:avLst/>
                  <a:gdLst>
                    <a:gd name="T0" fmla="*/ 8 w 263"/>
                    <a:gd name="T1" fmla="*/ 27 h 76"/>
                    <a:gd name="T2" fmla="*/ 7 w 263"/>
                    <a:gd name="T3" fmla="*/ 39 h 76"/>
                    <a:gd name="T4" fmla="*/ 7 w 263"/>
                    <a:gd name="T5" fmla="*/ 48 h 76"/>
                    <a:gd name="T6" fmla="*/ 0 w 263"/>
                    <a:gd name="T7" fmla="*/ 52 h 76"/>
                    <a:gd name="T8" fmla="*/ 0 w 263"/>
                    <a:gd name="T9" fmla="*/ 54 h 76"/>
                    <a:gd name="T10" fmla="*/ 8 w 263"/>
                    <a:gd name="T11" fmla="*/ 57 h 76"/>
                    <a:gd name="T12" fmla="*/ 11 w 263"/>
                    <a:gd name="T13" fmla="*/ 57 h 76"/>
                    <a:gd name="T14" fmla="*/ 26 w 263"/>
                    <a:gd name="T15" fmla="*/ 54 h 76"/>
                    <a:gd name="T16" fmla="*/ 133 w 263"/>
                    <a:gd name="T17" fmla="*/ 68 h 76"/>
                    <a:gd name="T18" fmla="*/ 136 w 263"/>
                    <a:gd name="T19" fmla="*/ 73 h 76"/>
                    <a:gd name="T20" fmla="*/ 157 w 263"/>
                    <a:gd name="T21" fmla="*/ 76 h 76"/>
                    <a:gd name="T22" fmla="*/ 172 w 263"/>
                    <a:gd name="T23" fmla="*/ 69 h 76"/>
                    <a:gd name="T24" fmla="*/ 173 w 263"/>
                    <a:gd name="T25" fmla="*/ 61 h 76"/>
                    <a:gd name="T26" fmla="*/ 240 w 263"/>
                    <a:gd name="T27" fmla="*/ 30 h 76"/>
                    <a:gd name="T28" fmla="*/ 252 w 263"/>
                    <a:gd name="T29" fmla="*/ 29 h 76"/>
                    <a:gd name="T30" fmla="*/ 263 w 263"/>
                    <a:gd name="T31" fmla="*/ 23 h 76"/>
                    <a:gd name="T32" fmla="*/ 263 w 263"/>
                    <a:gd name="T33" fmla="*/ 20 h 76"/>
                    <a:gd name="T34" fmla="*/ 254 w 263"/>
                    <a:gd name="T35" fmla="*/ 19 h 76"/>
                    <a:gd name="T36" fmla="*/ 253 w 263"/>
                    <a:gd name="T37" fmla="*/ 0 h 76"/>
                    <a:gd name="T38" fmla="*/ 150 w 263"/>
                    <a:gd name="T39" fmla="*/ 46 h 76"/>
                    <a:gd name="T40" fmla="*/ 8 w 263"/>
                    <a:gd name="T4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76">
                      <a:moveTo>
                        <a:pt x="8" y="27"/>
                      </a:moveTo>
                      <a:lnTo>
                        <a:pt x="7" y="39"/>
                      </a:lnTo>
                      <a:lnTo>
                        <a:pt x="7" y="48"/>
                      </a:lnTo>
                      <a:lnTo>
                        <a:pt x="0" y="52"/>
                      </a:lnTo>
                      <a:lnTo>
                        <a:pt x="0" y="54"/>
                      </a:lnTo>
                      <a:lnTo>
                        <a:pt x="8" y="57"/>
                      </a:lnTo>
                      <a:lnTo>
                        <a:pt x="11" y="57"/>
                      </a:lnTo>
                      <a:lnTo>
                        <a:pt x="26" y="54"/>
                      </a:lnTo>
                      <a:lnTo>
                        <a:pt x="133" y="68"/>
                      </a:lnTo>
                      <a:lnTo>
                        <a:pt x="136" y="73"/>
                      </a:lnTo>
                      <a:lnTo>
                        <a:pt x="157" y="76"/>
                      </a:lnTo>
                      <a:lnTo>
                        <a:pt x="172" y="69"/>
                      </a:lnTo>
                      <a:lnTo>
                        <a:pt x="173" y="61"/>
                      </a:lnTo>
                      <a:lnTo>
                        <a:pt x="240" y="30"/>
                      </a:lnTo>
                      <a:lnTo>
                        <a:pt x="252" y="29"/>
                      </a:lnTo>
                      <a:lnTo>
                        <a:pt x="263" y="23"/>
                      </a:lnTo>
                      <a:lnTo>
                        <a:pt x="263" y="20"/>
                      </a:lnTo>
                      <a:lnTo>
                        <a:pt x="254" y="19"/>
                      </a:lnTo>
                      <a:lnTo>
                        <a:pt x="253" y="0"/>
                      </a:lnTo>
                      <a:lnTo>
                        <a:pt x="150" y="46"/>
                      </a:lnTo>
                      <a:lnTo>
                        <a:pt x="8" y="27"/>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7" name="Freeform 347"/>
                <p:cNvSpPr>
                  <a:spLocks/>
                </p:cNvSpPr>
                <p:nvPr/>
              </p:nvSpPr>
              <p:spPr bwMode="auto">
                <a:xfrm>
                  <a:off x="2477" y="-144"/>
                  <a:ext cx="263" cy="76"/>
                </a:xfrm>
                <a:custGeom>
                  <a:avLst/>
                  <a:gdLst>
                    <a:gd name="T0" fmla="*/ 8 w 263"/>
                    <a:gd name="T1" fmla="*/ 27 h 76"/>
                    <a:gd name="T2" fmla="*/ 7 w 263"/>
                    <a:gd name="T3" fmla="*/ 39 h 76"/>
                    <a:gd name="T4" fmla="*/ 7 w 263"/>
                    <a:gd name="T5" fmla="*/ 48 h 76"/>
                    <a:gd name="T6" fmla="*/ 0 w 263"/>
                    <a:gd name="T7" fmla="*/ 52 h 76"/>
                    <a:gd name="T8" fmla="*/ 0 w 263"/>
                    <a:gd name="T9" fmla="*/ 54 h 76"/>
                    <a:gd name="T10" fmla="*/ 8 w 263"/>
                    <a:gd name="T11" fmla="*/ 57 h 76"/>
                    <a:gd name="T12" fmla="*/ 11 w 263"/>
                    <a:gd name="T13" fmla="*/ 57 h 76"/>
                    <a:gd name="T14" fmla="*/ 26 w 263"/>
                    <a:gd name="T15" fmla="*/ 54 h 76"/>
                    <a:gd name="T16" fmla="*/ 133 w 263"/>
                    <a:gd name="T17" fmla="*/ 68 h 76"/>
                    <a:gd name="T18" fmla="*/ 136 w 263"/>
                    <a:gd name="T19" fmla="*/ 73 h 76"/>
                    <a:gd name="T20" fmla="*/ 157 w 263"/>
                    <a:gd name="T21" fmla="*/ 76 h 76"/>
                    <a:gd name="T22" fmla="*/ 172 w 263"/>
                    <a:gd name="T23" fmla="*/ 69 h 76"/>
                    <a:gd name="T24" fmla="*/ 173 w 263"/>
                    <a:gd name="T25" fmla="*/ 61 h 76"/>
                    <a:gd name="T26" fmla="*/ 240 w 263"/>
                    <a:gd name="T27" fmla="*/ 30 h 76"/>
                    <a:gd name="T28" fmla="*/ 252 w 263"/>
                    <a:gd name="T29" fmla="*/ 29 h 76"/>
                    <a:gd name="T30" fmla="*/ 263 w 263"/>
                    <a:gd name="T31" fmla="*/ 23 h 76"/>
                    <a:gd name="T32" fmla="*/ 263 w 263"/>
                    <a:gd name="T33" fmla="*/ 20 h 76"/>
                    <a:gd name="T34" fmla="*/ 254 w 263"/>
                    <a:gd name="T35" fmla="*/ 19 h 76"/>
                    <a:gd name="T36" fmla="*/ 253 w 263"/>
                    <a:gd name="T37" fmla="*/ 0 h 76"/>
                    <a:gd name="T38" fmla="*/ 150 w 263"/>
                    <a:gd name="T39" fmla="*/ 46 h 76"/>
                    <a:gd name="T40" fmla="*/ 8 w 263"/>
                    <a:gd name="T4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76">
                      <a:moveTo>
                        <a:pt x="8" y="27"/>
                      </a:moveTo>
                      <a:lnTo>
                        <a:pt x="7" y="39"/>
                      </a:lnTo>
                      <a:lnTo>
                        <a:pt x="7" y="48"/>
                      </a:lnTo>
                      <a:lnTo>
                        <a:pt x="0" y="52"/>
                      </a:lnTo>
                      <a:lnTo>
                        <a:pt x="0" y="54"/>
                      </a:lnTo>
                      <a:lnTo>
                        <a:pt x="8" y="57"/>
                      </a:lnTo>
                      <a:lnTo>
                        <a:pt x="11" y="57"/>
                      </a:lnTo>
                      <a:lnTo>
                        <a:pt x="26" y="54"/>
                      </a:lnTo>
                      <a:lnTo>
                        <a:pt x="133" y="68"/>
                      </a:lnTo>
                      <a:lnTo>
                        <a:pt x="136" y="73"/>
                      </a:lnTo>
                      <a:lnTo>
                        <a:pt x="157" y="76"/>
                      </a:lnTo>
                      <a:lnTo>
                        <a:pt x="172" y="69"/>
                      </a:lnTo>
                      <a:lnTo>
                        <a:pt x="173" y="61"/>
                      </a:lnTo>
                      <a:lnTo>
                        <a:pt x="240" y="30"/>
                      </a:lnTo>
                      <a:lnTo>
                        <a:pt x="252" y="29"/>
                      </a:lnTo>
                      <a:lnTo>
                        <a:pt x="263" y="23"/>
                      </a:lnTo>
                      <a:lnTo>
                        <a:pt x="263" y="20"/>
                      </a:lnTo>
                      <a:lnTo>
                        <a:pt x="254" y="19"/>
                      </a:lnTo>
                      <a:lnTo>
                        <a:pt x="253" y="0"/>
                      </a:lnTo>
                      <a:lnTo>
                        <a:pt x="150" y="46"/>
                      </a:lnTo>
                      <a:lnTo>
                        <a:pt x="8" y="2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0" name="Group 348"/>
            <p:cNvGrpSpPr>
              <a:grpSpLocks/>
            </p:cNvGrpSpPr>
            <p:nvPr/>
          </p:nvGrpSpPr>
          <p:grpSpPr bwMode="auto">
            <a:xfrm>
              <a:off x="2488" y="-204"/>
              <a:ext cx="227" cy="57"/>
              <a:chOff x="2488" y="-204"/>
              <a:chExt cx="227" cy="57"/>
            </a:xfrm>
          </p:grpSpPr>
          <p:grpSp>
            <p:nvGrpSpPr>
              <p:cNvPr id="2482" name="Group 349"/>
              <p:cNvGrpSpPr>
                <a:grpSpLocks/>
              </p:cNvGrpSpPr>
              <p:nvPr/>
            </p:nvGrpSpPr>
            <p:grpSpPr bwMode="auto">
              <a:xfrm>
                <a:off x="2488" y="-204"/>
                <a:ext cx="227" cy="32"/>
                <a:chOff x="2488" y="-204"/>
                <a:chExt cx="227" cy="32"/>
              </a:xfrm>
            </p:grpSpPr>
            <p:sp>
              <p:nvSpPr>
                <p:cNvPr id="2492" name="Freeform 350"/>
                <p:cNvSpPr>
                  <a:spLocks/>
                </p:cNvSpPr>
                <p:nvPr/>
              </p:nvSpPr>
              <p:spPr bwMode="auto">
                <a:xfrm>
                  <a:off x="2488" y="-204"/>
                  <a:ext cx="227" cy="32"/>
                </a:xfrm>
                <a:custGeom>
                  <a:avLst/>
                  <a:gdLst>
                    <a:gd name="T0" fmla="*/ 0 w 227"/>
                    <a:gd name="T1" fmla="*/ 32 h 32"/>
                    <a:gd name="T2" fmla="*/ 0 w 227"/>
                    <a:gd name="T3" fmla="*/ 29 h 32"/>
                    <a:gd name="T4" fmla="*/ 103 w 227"/>
                    <a:gd name="T5" fmla="*/ 0 h 32"/>
                    <a:gd name="T6" fmla="*/ 227 w 227"/>
                    <a:gd name="T7" fmla="*/ 11 h 32"/>
                    <a:gd name="T8" fmla="*/ 227 w 227"/>
                    <a:gd name="T9" fmla="*/ 14 h 32"/>
                    <a:gd name="T10" fmla="*/ 103 w 227"/>
                    <a:gd name="T11" fmla="*/ 3 h 32"/>
                    <a:gd name="T12" fmla="*/ 0 w 22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27" h="32">
                      <a:moveTo>
                        <a:pt x="0" y="32"/>
                      </a:moveTo>
                      <a:lnTo>
                        <a:pt x="0" y="29"/>
                      </a:lnTo>
                      <a:lnTo>
                        <a:pt x="103" y="0"/>
                      </a:lnTo>
                      <a:lnTo>
                        <a:pt x="227" y="11"/>
                      </a:lnTo>
                      <a:lnTo>
                        <a:pt x="227" y="14"/>
                      </a:lnTo>
                      <a:lnTo>
                        <a:pt x="103" y="3"/>
                      </a:lnTo>
                      <a:lnTo>
                        <a:pt x="0" y="32"/>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3" name="Freeform 351"/>
                <p:cNvSpPr>
                  <a:spLocks/>
                </p:cNvSpPr>
                <p:nvPr/>
              </p:nvSpPr>
              <p:spPr bwMode="auto">
                <a:xfrm>
                  <a:off x="2488" y="-204"/>
                  <a:ext cx="227" cy="32"/>
                </a:xfrm>
                <a:custGeom>
                  <a:avLst/>
                  <a:gdLst>
                    <a:gd name="T0" fmla="*/ 0 w 227"/>
                    <a:gd name="T1" fmla="*/ 32 h 32"/>
                    <a:gd name="T2" fmla="*/ 0 w 227"/>
                    <a:gd name="T3" fmla="*/ 29 h 32"/>
                    <a:gd name="T4" fmla="*/ 103 w 227"/>
                    <a:gd name="T5" fmla="*/ 0 h 32"/>
                    <a:gd name="T6" fmla="*/ 227 w 227"/>
                    <a:gd name="T7" fmla="*/ 11 h 32"/>
                    <a:gd name="T8" fmla="*/ 227 w 227"/>
                    <a:gd name="T9" fmla="*/ 14 h 32"/>
                    <a:gd name="T10" fmla="*/ 103 w 227"/>
                    <a:gd name="T11" fmla="*/ 3 h 32"/>
                    <a:gd name="T12" fmla="*/ 0 w 22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27" h="32">
                      <a:moveTo>
                        <a:pt x="0" y="32"/>
                      </a:moveTo>
                      <a:lnTo>
                        <a:pt x="0" y="29"/>
                      </a:lnTo>
                      <a:lnTo>
                        <a:pt x="103" y="0"/>
                      </a:lnTo>
                      <a:lnTo>
                        <a:pt x="227" y="11"/>
                      </a:lnTo>
                      <a:lnTo>
                        <a:pt x="227" y="14"/>
                      </a:lnTo>
                      <a:lnTo>
                        <a:pt x="103" y="3"/>
                      </a:lnTo>
                      <a:lnTo>
                        <a:pt x="0" y="32"/>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83" name="Group 352"/>
              <p:cNvGrpSpPr>
                <a:grpSpLocks/>
              </p:cNvGrpSpPr>
              <p:nvPr/>
            </p:nvGrpSpPr>
            <p:grpSpPr bwMode="auto">
              <a:xfrm>
                <a:off x="2489" y="-202"/>
                <a:ext cx="226" cy="45"/>
                <a:chOff x="2489" y="-202"/>
                <a:chExt cx="226" cy="45"/>
              </a:xfrm>
            </p:grpSpPr>
            <p:sp>
              <p:nvSpPr>
                <p:cNvPr id="2490" name="Freeform 353"/>
                <p:cNvSpPr>
                  <a:spLocks/>
                </p:cNvSpPr>
                <p:nvPr/>
              </p:nvSpPr>
              <p:spPr bwMode="auto">
                <a:xfrm>
                  <a:off x="2489" y="-202"/>
                  <a:ext cx="226" cy="45"/>
                </a:xfrm>
                <a:custGeom>
                  <a:avLst/>
                  <a:gdLst>
                    <a:gd name="T0" fmla="*/ 0 w 226"/>
                    <a:gd name="T1" fmla="*/ 28 h 45"/>
                    <a:gd name="T2" fmla="*/ 102 w 226"/>
                    <a:gd name="T3" fmla="*/ 0 h 45"/>
                    <a:gd name="T4" fmla="*/ 226 w 226"/>
                    <a:gd name="T5" fmla="*/ 11 h 45"/>
                    <a:gd name="T6" fmla="*/ 138 w 226"/>
                    <a:gd name="T7" fmla="*/ 45 h 45"/>
                    <a:gd name="T8" fmla="*/ 0 w 226"/>
                    <a:gd name="T9" fmla="*/ 28 h 45"/>
                  </a:gdLst>
                  <a:ahLst/>
                  <a:cxnLst>
                    <a:cxn ang="0">
                      <a:pos x="T0" y="T1"/>
                    </a:cxn>
                    <a:cxn ang="0">
                      <a:pos x="T2" y="T3"/>
                    </a:cxn>
                    <a:cxn ang="0">
                      <a:pos x="T4" y="T5"/>
                    </a:cxn>
                    <a:cxn ang="0">
                      <a:pos x="T6" y="T7"/>
                    </a:cxn>
                    <a:cxn ang="0">
                      <a:pos x="T8" y="T9"/>
                    </a:cxn>
                  </a:cxnLst>
                  <a:rect l="0" t="0" r="r" b="b"/>
                  <a:pathLst>
                    <a:path w="226" h="45">
                      <a:moveTo>
                        <a:pt x="0" y="28"/>
                      </a:moveTo>
                      <a:lnTo>
                        <a:pt x="102" y="0"/>
                      </a:lnTo>
                      <a:lnTo>
                        <a:pt x="226" y="11"/>
                      </a:lnTo>
                      <a:lnTo>
                        <a:pt x="138" y="45"/>
                      </a:lnTo>
                      <a:lnTo>
                        <a:pt x="0" y="28"/>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1" name="Freeform 354"/>
                <p:cNvSpPr>
                  <a:spLocks/>
                </p:cNvSpPr>
                <p:nvPr/>
              </p:nvSpPr>
              <p:spPr bwMode="auto">
                <a:xfrm>
                  <a:off x="2489" y="-202"/>
                  <a:ext cx="226" cy="45"/>
                </a:xfrm>
                <a:custGeom>
                  <a:avLst/>
                  <a:gdLst>
                    <a:gd name="T0" fmla="*/ 0 w 226"/>
                    <a:gd name="T1" fmla="*/ 28 h 45"/>
                    <a:gd name="T2" fmla="*/ 102 w 226"/>
                    <a:gd name="T3" fmla="*/ 0 h 45"/>
                    <a:gd name="T4" fmla="*/ 226 w 226"/>
                    <a:gd name="T5" fmla="*/ 11 h 45"/>
                    <a:gd name="T6" fmla="*/ 138 w 226"/>
                    <a:gd name="T7" fmla="*/ 45 h 45"/>
                    <a:gd name="T8" fmla="*/ 0 w 226"/>
                    <a:gd name="T9" fmla="*/ 28 h 45"/>
                  </a:gdLst>
                  <a:ahLst/>
                  <a:cxnLst>
                    <a:cxn ang="0">
                      <a:pos x="T0" y="T1"/>
                    </a:cxn>
                    <a:cxn ang="0">
                      <a:pos x="T2" y="T3"/>
                    </a:cxn>
                    <a:cxn ang="0">
                      <a:pos x="T4" y="T5"/>
                    </a:cxn>
                    <a:cxn ang="0">
                      <a:pos x="T6" y="T7"/>
                    </a:cxn>
                    <a:cxn ang="0">
                      <a:pos x="T8" y="T9"/>
                    </a:cxn>
                  </a:cxnLst>
                  <a:rect l="0" t="0" r="r" b="b"/>
                  <a:pathLst>
                    <a:path w="226" h="45">
                      <a:moveTo>
                        <a:pt x="0" y="28"/>
                      </a:moveTo>
                      <a:lnTo>
                        <a:pt x="102" y="0"/>
                      </a:lnTo>
                      <a:lnTo>
                        <a:pt x="226" y="11"/>
                      </a:lnTo>
                      <a:lnTo>
                        <a:pt x="138" y="45"/>
                      </a:lnTo>
                      <a:lnTo>
                        <a:pt x="0" y="2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84" name="Group 355"/>
              <p:cNvGrpSpPr>
                <a:grpSpLocks/>
              </p:cNvGrpSpPr>
              <p:nvPr/>
            </p:nvGrpSpPr>
            <p:grpSpPr bwMode="auto">
              <a:xfrm>
                <a:off x="2626" y="-191"/>
                <a:ext cx="89" cy="44"/>
                <a:chOff x="2626" y="-191"/>
                <a:chExt cx="89" cy="44"/>
              </a:xfrm>
            </p:grpSpPr>
            <p:sp>
              <p:nvSpPr>
                <p:cNvPr id="2488" name="Freeform 356"/>
                <p:cNvSpPr>
                  <a:spLocks/>
                </p:cNvSpPr>
                <p:nvPr/>
              </p:nvSpPr>
              <p:spPr bwMode="auto">
                <a:xfrm>
                  <a:off x="2626" y="-191"/>
                  <a:ext cx="89" cy="44"/>
                </a:xfrm>
                <a:custGeom>
                  <a:avLst/>
                  <a:gdLst>
                    <a:gd name="T0" fmla="*/ 0 w 89"/>
                    <a:gd name="T1" fmla="*/ 32 h 44"/>
                    <a:gd name="T2" fmla="*/ 0 w 89"/>
                    <a:gd name="T3" fmla="*/ 44 h 44"/>
                    <a:gd name="T4" fmla="*/ 89 w 89"/>
                    <a:gd name="T5" fmla="*/ 10 h 44"/>
                    <a:gd name="T6" fmla="*/ 89 w 89"/>
                    <a:gd name="T7" fmla="*/ 0 h 44"/>
                    <a:gd name="T8" fmla="*/ 0 w 89"/>
                    <a:gd name="T9" fmla="*/ 32 h 44"/>
                  </a:gdLst>
                  <a:ahLst/>
                  <a:cxnLst>
                    <a:cxn ang="0">
                      <a:pos x="T0" y="T1"/>
                    </a:cxn>
                    <a:cxn ang="0">
                      <a:pos x="T2" y="T3"/>
                    </a:cxn>
                    <a:cxn ang="0">
                      <a:pos x="T4" y="T5"/>
                    </a:cxn>
                    <a:cxn ang="0">
                      <a:pos x="T6" y="T7"/>
                    </a:cxn>
                    <a:cxn ang="0">
                      <a:pos x="T8" y="T9"/>
                    </a:cxn>
                  </a:cxnLst>
                  <a:rect l="0" t="0" r="r" b="b"/>
                  <a:pathLst>
                    <a:path w="89" h="44">
                      <a:moveTo>
                        <a:pt x="0" y="32"/>
                      </a:moveTo>
                      <a:lnTo>
                        <a:pt x="0" y="44"/>
                      </a:lnTo>
                      <a:lnTo>
                        <a:pt x="89" y="10"/>
                      </a:lnTo>
                      <a:lnTo>
                        <a:pt x="89" y="0"/>
                      </a:lnTo>
                      <a:lnTo>
                        <a:pt x="0" y="32"/>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89" name="Freeform 357"/>
                <p:cNvSpPr>
                  <a:spLocks/>
                </p:cNvSpPr>
                <p:nvPr/>
              </p:nvSpPr>
              <p:spPr bwMode="auto">
                <a:xfrm>
                  <a:off x="2626" y="-191"/>
                  <a:ext cx="89" cy="44"/>
                </a:xfrm>
                <a:custGeom>
                  <a:avLst/>
                  <a:gdLst>
                    <a:gd name="T0" fmla="*/ 0 w 89"/>
                    <a:gd name="T1" fmla="*/ 32 h 44"/>
                    <a:gd name="T2" fmla="*/ 0 w 89"/>
                    <a:gd name="T3" fmla="*/ 44 h 44"/>
                    <a:gd name="T4" fmla="*/ 89 w 89"/>
                    <a:gd name="T5" fmla="*/ 10 h 44"/>
                    <a:gd name="T6" fmla="*/ 89 w 89"/>
                    <a:gd name="T7" fmla="*/ 0 h 44"/>
                    <a:gd name="T8" fmla="*/ 0 w 89"/>
                    <a:gd name="T9" fmla="*/ 32 h 44"/>
                  </a:gdLst>
                  <a:ahLst/>
                  <a:cxnLst>
                    <a:cxn ang="0">
                      <a:pos x="T0" y="T1"/>
                    </a:cxn>
                    <a:cxn ang="0">
                      <a:pos x="T2" y="T3"/>
                    </a:cxn>
                    <a:cxn ang="0">
                      <a:pos x="T4" y="T5"/>
                    </a:cxn>
                    <a:cxn ang="0">
                      <a:pos x="T6" y="T7"/>
                    </a:cxn>
                    <a:cxn ang="0">
                      <a:pos x="T8" y="T9"/>
                    </a:cxn>
                  </a:cxnLst>
                  <a:rect l="0" t="0" r="r" b="b"/>
                  <a:pathLst>
                    <a:path w="89" h="44">
                      <a:moveTo>
                        <a:pt x="0" y="32"/>
                      </a:moveTo>
                      <a:lnTo>
                        <a:pt x="0" y="44"/>
                      </a:lnTo>
                      <a:lnTo>
                        <a:pt x="89" y="10"/>
                      </a:lnTo>
                      <a:lnTo>
                        <a:pt x="89" y="0"/>
                      </a:lnTo>
                      <a:lnTo>
                        <a:pt x="0" y="32"/>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85" name="Group 358"/>
              <p:cNvGrpSpPr>
                <a:grpSpLocks/>
              </p:cNvGrpSpPr>
              <p:nvPr/>
            </p:nvGrpSpPr>
            <p:grpSpPr bwMode="auto">
              <a:xfrm>
                <a:off x="2488" y="-172"/>
                <a:ext cx="138" cy="25"/>
                <a:chOff x="2488" y="-172"/>
                <a:chExt cx="138" cy="25"/>
              </a:xfrm>
            </p:grpSpPr>
            <p:sp>
              <p:nvSpPr>
                <p:cNvPr id="2486" name="Freeform 359"/>
                <p:cNvSpPr>
                  <a:spLocks/>
                </p:cNvSpPr>
                <p:nvPr/>
              </p:nvSpPr>
              <p:spPr bwMode="auto">
                <a:xfrm>
                  <a:off x="2488" y="-172"/>
                  <a:ext cx="138" cy="25"/>
                </a:xfrm>
                <a:custGeom>
                  <a:avLst/>
                  <a:gdLst>
                    <a:gd name="T0" fmla="*/ 0 w 138"/>
                    <a:gd name="T1" fmla="*/ 0 h 25"/>
                    <a:gd name="T2" fmla="*/ 0 w 138"/>
                    <a:gd name="T3" fmla="*/ 10 h 25"/>
                    <a:gd name="T4" fmla="*/ 138 w 138"/>
                    <a:gd name="T5" fmla="*/ 25 h 25"/>
                    <a:gd name="T6" fmla="*/ 138 w 138"/>
                    <a:gd name="T7" fmla="*/ 15 h 25"/>
                    <a:gd name="T8" fmla="*/ 0 w 138"/>
                    <a:gd name="T9" fmla="*/ 0 h 25"/>
                  </a:gdLst>
                  <a:ahLst/>
                  <a:cxnLst>
                    <a:cxn ang="0">
                      <a:pos x="T0" y="T1"/>
                    </a:cxn>
                    <a:cxn ang="0">
                      <a:pos x="T2" y="T3"/>
                    </a:cxn>
                    <a:cxn ang="0">
                      <a:pos x="T4" y="T5"/>
                    </a:cxn>
                    <a:cxn ang="0">
                      <a:pos x="T6" y="T7"/>
                    </a:cxn>
                    <a:cxn ang="0">
                      <a:pos x="T8" y="T9"/>
                    </a:cxn>
                  </a:cxnLst>
                  <a:rect l="0" t="0" r="r" b="b"/>
                  <a:pathLst>
                    <a:path w="138" h="25">
                      <a:moveTo>
                        <a:pt x="0" y="0"/>
                      </a:moveTo>
                      <a:lnTo>
                        <a:pt x="0" y="10"/>
                      </a:lnTo>
                      <a:lnTo>
                        <a:pt x="138" y="25"/>
                      </a:lnTo>
                      <a:lnTo>
                        <a:pt x="138" y="15"/>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87" name="Freeform 360"/>
                <p:cNvSpPr>
                  <a:spLocks/>
                </p:cNvSpPr>
                <p:nvPr/>
              </p:nvSpPr>
              <p:spPr bwMode="auto">
                <a:xfrm>
                  <a:off x="2488" y="-172"/>
                  <a:ext cx="138" cy="25"/>
                </a:xfrm>
                <a:custGeom>
                  <a:avLst/>
                  <a:gdLst>
                    <a:gd name="T0" fmla="*/ 0 w 138"/>
                    <a:gd name="T1" fmla="*/ 0 h 25"/>
                    <a:gd name="T2" fmla="*/ 0 w 138"/>
                    <a:gd name="T3" fmla="*/ 10 h 25"/>
                    <a:gd name="T4" fmla="*/ 138 w 138"/>
                    <a:gd name="T5" fmla="*/ 25 h 25"/>
                    <a:gd name="T6" fmla="*/ 138 w 138"/>
                    <a:gd name="T7" fmla="*/ 15 h 25"/>
                    <a:gd name="T8" fmla="*/ 0 w 138"/>
                    <a:gd name="T9" fmla="*/ 0 h 25"/>
                  </a:gdLst>
                  <a:ahLst/>
                  <a:cxnLst>
                    <a:cxn ang="0">
                      <a:pos x="T0" y="T1"/>
                    </a:cxn>
                    <a:cxn ang="0">
                      <a:pos x="T2" y="T3"/>
                    </a:cxn>
                    <a:cxn ang="0">
                      <a:pos x="T4" y="T5"/>
                    </a:cxn>
                    <a:cxn ang="0">
                      <a:pos x="T6" y="T7"/>
                    </a:cxn>
                    <a:cxn ang="0">
                      <a:pos x="T8" y="T9"/>
                    </a:cxn>
                  </a:cxnLst>
                  <a:rect l="0" t="0" r="r" b="b"/>
                  <a:pathLst>
                    <a:path w="138" h="25">
                      <a:moveTo>
                        <a:pt x="0" y="0"/>
                      </a:moveTo>
                      <a:lnTo>
                        <a:pt x="0" y="10"/>
                      </a:lnTo>
                      <a:lnTo>
                        <a:pt x="138" y="25"/>
                      </a:lnTo>
                      <a:lnTo>
                        <a:pt x="138" y="15"/>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1" name="Group 361"/>
            <p:cNvGrpSpPr>
              <a:grpSpLocks/>
            </p:cNvGrpSpPr>
            <p:nvPr/>
          </p:nvGrpSpPr>
          <p:grpSpPr bwMode="auto">
            <a:xfrm>
              <a:off x="2646" y="-429"/>
              <a:ext cx="125" cy="198"/>
              <a:chOff x="2646" y="-429"/>
              <a:chExt cx="125" cy="198"/>
            </a:xfrm>
          </p:grpSpPr>
          <p:grpSp>
            <p:nvGrpSpPr>
              <p:cNvPr id="2447" name="Group 362"/>
              <p:cNvGrpSpPr>
                <a:grpSpLocks/>
              </p:cNvGrpSpPr>
              <p:nvPr/>
            </p:nvGrpSpPr>
            <p:grpSpPr bwMode="auto">
              <a:xfrm>
                <a:off x="2673" y="-338"/>
                <a:ext cx="98" cy="20"/>
                <a:chOff x="2673" y="-338"/>
                <a:chExt cx="98" cy="20"/>
              </a:xfrm>
            </p:grpSpPr>
            <p:grpSp>
              <p:nvGrpSpPr>
                <p:cNvPr id="2472" name="Group 363"/>
                <p:cNvGrpSpPr>
                  <a:grpSpLocks/>
                </p:cNvGrpSpPr>
                <p:nvPr/>
              </p:nvGrpSpPr>
              <p:grpSpPr bwMode="auto">
                <a:xfrm>
                  <a:off x="2738" y="-338"/>
                  <a:ext cx="33" cy="20"/>
                  <a:chOff x="2738" y="-338"/>
                  <a:chExt cx="33" cy="20"/>
                </a:xfrm>
              </p:grpSpPr>
              <p:grpSp>
                <p:nvGrpSpPr>
                  <p:cNvPr id="2476" name="Group 364"/>
                  <p:cNvGrpSpPr>
                    <a:grpSpLocks/>
                  </p:cNvGrpSpPr>
                  <p:nvPr/>
                </p:nvGrpSpPr>
                <p:grpSpPr bwMode="auto">
                  <a:xfrm>
                    <a:off x="2738" y="-338"/>
                    <a:ext cx="33" cy="20"/>
                    <a:chOff x="2738" y="-338"/>
                    <a:chExt cx="33" cy="20"/>
                  </a:xfrm>
                </p:grpSpPr>
                <p:sp>
                  <p:nvSpPr>
                    <p:cNvPr id="2480" name="Freeform 365"/>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81" name="Freeform 366"/>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77" name="Group 367"/>
                  <p:cNvGrpSpPr>
                    <a:grpSpLocks/>
                  </p:cNvGrpSpPr>
                  <p:nvPr/>
                </p:nvGrpSpPr>
                <p:grpSpPr bwMode="auto">
                  <a:xfrm>
                    <a:off x="2740" y="-331"/>
                    <a:ext cx="4" cy="8"/>
                    <a:chOff x="2740" y="-331"/>
                    <a:chExt cx="4" cy="8"/>
                  </a:xfrm>
                </p:grpSpPr>
                <p:sp>
                  <p:nvSpPr>
                    <p:cNvPr id="2478" name="Freeform 368"/>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79" name="Freeform 369"/>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473" name="Group 370"/>
                <p:cNvGrpSpPr>
                  <a:grpSpLocks/>
                </p:cNvGrpSpPr>
                <p:nvPr/>
              </p:nvGrpSpPr>
              <p:grpSpPr bwMode="auto">
                <a:xfrm>
                  <a:off x="2673" y="-333"/>
                  <a:ext cx="68" cy="7"/>
                  <a:chOff x="2673" y="-333"/>
                  <a:chExt cx="68" cy="7"/>
                </a:xfrm>
              </p:grpSpPr>
              <p:sp>
                <p:nvSpPr>
                  <p:cNvPr id="2474" name="Freeform 371"/>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75" name="Freeform 372"/>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448" name="Group 373"/>
              <p:cNvGrpSpPr>
                <a:grpSpLocks/>
              </p:cNvGrpSpPr>
              <p:nvPr/>
            </p:nvGrpSpPr>
            <p:grpSpPr bwMode="auto">
              <a:xfrm>
                <a:off x="2646" y="-343"/>
                <a:ext cx="30" cy="21"/>
                <a:chOff x="2646" y="-343"/>
                <a:chExt cx="30" cy="21"/>
              </a:xfrm>
            </p:grpSpPr>
            <p:grpSp>
              <p:nvGrpSpPr>
                <p:cNvPr id="2463" name="Group 374"/>
                <p:cNvGrpSpPr>
                  <a:grpSpLocks/>
                </p:cNvGrpSpPr>
                <p:nvPr/>
              </p:nvGrpSpPr>
              <p:grpSpPr bwMode="auto">
                <a:xfrm>
                  <a:off x="2646" y="-342"/>
                  <a:ext cx="25" cy="20"/>
                  <a:chOff x="2646" y="-342"/>
                  <a:chExt cx="25" cy="20"/>
                </a:xfrm>
              </p:grpSpPr>
              <p:sp>
                <p:nvSpPr>
                  <p:cNvPr id="2470" name="Freeform 375"/>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71" name="Freeform 376"/>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64" name="Group 377"/>
                <p:cNvGrpSpPr>
                  <a:grpSpLocks/>
                </p:cNvGrpSpPr>
                <p:nvPr/>
              </p:nvGrpSpPr>
              <p:grpSpPr bwMode="auto">
                <a:xfrm>
                  <a:off x="2649" y="-343"/>
                  <a:ext cx="22" cy="8"/>
                  <a:chOff x="2649" y="-343"/>
                  <a:chExt cx="22" cy="8"/>
                </a:xfrm>
              </p:grpSpPr>
              <p:sp>
                <p:nvSpPr>
                  <p:cNvPr id="2468" name="Freeform 378"/>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9" name="Freeform 379"/>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65" name="Group 380"/>
                <p:cNvGrpSpPr>
                  <a:grpSpLocks/>
                </p:cNvGrpSpPr>
                <p:nvPr/>
              </p:nvGrpSpPr>
              <p:grpSpPr bwMode="auto">
                <a:xfrm>
                  <a:off x="2665" y="-341"/>
                  <a:ext cx="11" cy="19"/>
                  <a:chOff x="2665" y="-341"/>
                  <a:chExt cx="11" cy="19"/>
                </a:xfrm>
              </p:grpSpPr>
              <p:sp>
                <p:nvSpPr>
                  <p:cNvPr id="2466" name="Freeform 381"/>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7" name="Freeform 382"/>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449" name="Group 383"/>
              <p:cNvGrpSpPr>
                <a:grpSpLocks/>
              </p:cNvGrpSpPr>
              <p:nvPr/>
            </p:nvGrpSpPr>
            <p:grpSpPr bwMode="auto">
              <a:xfrm>
                <a:off x="2656" y="-429"/>
                <a:ext cx="35" cy="88"/>
                <a:chOff x="2656" y="-429"/>
                <a:chExt cx="35" cy="88"/>
              </a:xfrm>
            </p:grpSpPr>
            <p:grpSp>
              <p:nvGrpSpPr>
                <p:cNvPr id="2457" name="Group 384"/>
                <p:cNvGrpSpPr>
                  <a:grpSpLocks/>
                </p:cNvGrpSpPr>
                <p:nvPr/>
              </p:nvGrpSpPr>
              <p:grpSpPr bwMode="auto">
                <a:xfrm>
                  <a:off x="2656" y="-403"/>
                  <a:ext cx="23" cy="62"/>
                  <a:chOff x="2656" y="-403"/>
                  <a:chExt cx="23" cy="62"/>
                </a:xfrm>
              </p:grpSpPr>
              <p:sp>
                <p:nvSpPr>
                  <p:cNvPr id="2461" name="Freeform 385"/>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2" name="Freeform 386"/>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58" name="Group 387"/>
                <p:cNvGrpSpPr>
                  <a:grpSpLocks/>
                </p:cNvGrpSpPr>
                <p:nvPr/>
              </p:nvGrpSpPr>
              <p:grpSpPr bwMode="auto">
                <a:xfrm>
                  <a:off x="2668" y="-429"/>
                  <a:ext cx="23" cy="29"/>
                  <a:chOff x="2668" y="-429"/>
                  <a:chExt cx="23" cy="29"/>
                </a:xfrm>
              </p:grpSpPr>
              <p:sp>
                <p:nvSpPr>
                  <p:cNvPr id="2459" name="Freeform 388"/>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0" name="Freeform 389"/>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450" name="Group 390"/>
              <p:cNvGrpSpPr>
                <a:grpSpLocks/>
              </p:cNvGrpSpPr>
              <p:nvPr/>
            </p:nvGrpSpPr>
            <p:grpSpPr bwMode="auto">
              <a:xfrm>
                <a:off x="2649" y="-322"/>
                <a:ext cx="22" cy="91"/>
                <a:chOff x="2649" y="-322"/>
                <a:chExt cx="22" cy="91"/>
              </a:xfrm>
            </p:grpSpPr>
            <p:grpSp>
              <p:nvGrpSpPr>
                <p:cNvPr id="2451" name="Group 391"/>
                <p:cNvGrpSpPr>
                  <a:grpSpLocks/>
                </p:cNvGrpSpPr>
                <p:nvPr/>
              </p:nvGrpSpPr>
              <p:grpSpPr bwMode="auto">
                <a:xfrm>
                  <a:off x="2656" y="-322"/>
                  <a:ext cx="7" cy="64"/>
                  <a:chOff x="2656" y="-322"/>
                  <a:chExt cx="7" cy="64"/>
                </a:xfrm>
              </p:grpSpPr>
              <p:sp>
                <p:nvSpPr>
                  <p:cNvPr id="2455" name="Freeform 392"/>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56" name="Freeform 393"/>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52" name="Group 394"/>
                <p:cNvGrpSpPr>
                  <a:grpSpLocks/>
                </p:cNvGrpSpPr>
                <p:nvPr/>
              </p:nvGrpSpPr>
              <p:grpSpPr bwMode="auto">
                <a:xfrm>
                  <a:off x="2649" y="-259"/>
                  <a:ext cx="22" cy="28"/>
                  <a:chOff x="2649" y="-259"/>
                  <a:chExt cx="22" cy="28"/>
                </a:xfrm>
              </p:grpSpPr>
              <p:sp>
                <p:nvSpPr>
                  <p:cNvPr id="2453" name="Freeform 395"/>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54" name="Freeform 396"/>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262" name="Group 397"/>
            <p:cNvGrpSpPr>
              <a:grpSpLocks/>
            </p:cNvGrpSpPr>
            <p:nvPr/>
          </p:nvGrpSpPr>
          <p:grpSpPr bwMode="auto">
            <a:xfrm>
              <a:off x="3503" y="-494"/>
              <a:ext cx="154" cy="1105"/>
              <a:chOff x="3503" y="-494"/>
              <a:chExt cx="154" cy="1105"/>
            </a:xfrm>
          </p:grpSpPr>
          <p:grpSp>
            <p:nvGrpSpPr>
              <p:cNvPr id="2319" name="Group 398"/>
              <p:cNvGrpSpPr>
                <a:grpSpLocks/>
              </p:cNvGrpSpPr>
              <p:nvPr/>
            </p:nvGrpSpPr>
            <p:grpSpPr bwMode="auto">
              <a:xfrm>
                <a:off x="3526" y="-471"/>
                <a:ext cx="131" cy="1082"/>
                <a:chOff x="3526" y="-471"/>
                <a:chExt cx="131" cy="1082"/>
              </a:xfrm>
            </p:grpSpPr>
            <p:sp>
              <p:nvSpPr>
                <p:cNvPr id="2445" name="Freeform 399"/>
                <p:cNvSpPr>
                  <a:spLocks/>
                </p:cNvSpPr>
                <p:nvPr/>
              </p:nvSpPr>
              <p:spPr bwMode="auto">
                <a:xfrm>
                  <a:off x="3526" y="457"/>
                  <a:ext cx="131" cy="154"/>
                </a:xfrm>
                <a:custGeom>
                  <a:avLst/>
                  <a:gdLst>
                    <a:gd name="T0" fmla="*/ 131 w 131"/>
                    <a:gd name="T1" fmla="*/ 0 h 154"/>
                    <a:gd name="T2" fmla="*/ 0 w 131"/>
                    <a:gd name="T3" fmla="*/ 0 h 154"/>
                    <a:gd name="T4" fmla="*/ 68 w 131"/>
                    <a:gd name="T5" fmla="*/ 154 h 154"/>
                    <a:gd name="T6" fmla="*/ 131 w 131"/>
                    <a:gd name="T7" fmla="*/ 0 h 154"/>
                  </a:gdLst>
                  <a:ahLst/>
                  <a:cxnLst>
                    <a:cxn ang="0">
                      <a:pos x="T0" y="T1"/>
                    </a:cxn>
                    <a:cxn ang="0">
                      <a:pos x="T2" y="T3"/>
                    </a:cxn>
                    <a:cxn ang="0">
                      <a:pos x="T4" y="T5"/>
                    </a:cxn>
                    <a:cxn ang="0">
                      <a:pos x="T6" y="T7"/>
                    </a:cxn>
                  </a:cxnLst>
                  <a:rect l="0" t="0" r="r" b="b"/>
                  <a:pathLst>
                    <a:path w="131" h="154">
                      <a:moveTo>
                        <a:pt x="131" y="0"/>
                      </a:moveTo>
                      <a:lnTo>
                        <a:pt x="0" y="0"/>
                      </a:lnTo>
                      <a:lnTo>
                        <a:pt x="68" y="154"/>
                      </a:lnTo>
                      <a:lnTo>
                        <a:pt x="13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6" name="Rectangle 400"/>
                <p:cNvSpPr>
                  <a:spLocks noChangeArrowheads="1"/>
                </p:cNvSpPr>
                <p:nvPr/>
              </p:nvSpPr>
              <p:spPr bwMode="auto">
                <a:xfrm>
                  <a:off x="3566" y="-471"/>
                  <a:ext cx="51" cy="98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320" name="Group 401"/>
              <p:cNvGrpSpPr>
                <a:grpSpLocks/>
              </p:cNvGrpSpPr>
              <p:nvPr/>
            </p:nvGrpSpPr>
            <p:grpSpPr bwMode="auto">
              <a:xfrm>
                <a:off x="3503" y="-494"/>
                <a:ext cx="132" cy="1083"/>
                <a:chOff x="3503" y="-494"/>
                <a:chExt cx="132" cy="1083"/>
              </a:xfrm>
            </p:grpSpPr>
            <p:sp>
              <p:nvSpPr>
                <p:cNvPr id="2321" name="Freeform 402"/>
                <p:cNvSpPr>
                  <a:spLocks/>
                </p:cNvSpPr>
                <p:nvPr/>
              </p:nvSpPr>
              <p:spPr bwMode="auto">
                <a:xfrm>
                  <a:off x="3503" y="436"/>
                  <a:ext cx="132" cy="153"/>
                </a:xfrm>
                <a:custGeom>
                  <a:avLst/>
                  <a:gdLst>
                    <a:gd name="T0" fmla="*/ 132 w 132"/>
                    <a:gd name="T1" fmla="*/ 0 h 153"/>
                    <a:gd name="T2" fmla="*/ 0 w 132"/>
                    <a:gd name="T3" fmla="*/ 0 h 153"/>
                    <a:gd name="T4" fmla="*/ 68 w 132"/>
                    <a:gd name="T5" fmla="*/ 153 h 153"/>
                    <a:gd name="T6" fmla="*/ 132 w 132"/>
                    <a:gd name="T7" fmla="*/ 0 h 153"/>
                  </a:gdLst>
                  <a:ahLst/>
                  <a:cxnLst>
                    <a:cxn ang="0">
                      <a:pos x="T0" y="T1"/>
                    </a:cxn>
                    <a:cxn ang="0">
                      <a:pos x="T2" y="T3"/>
                    </a:cxn>
                    <a:cxn ang="0">
                      <a:pos x="T4" y="T5"/>
                    </a:cxn>
                    <a:cxn ang="0">
                      <a:pos x="T6" y="T7"/>
                    </a:cxn>
                  </a:cxnLst>
                  <a:rect l="0" t="0" r="r" b="b"/>
                  <a:pathLst>
                    <a:path w="132" h="153">
                      <a:moveTo>
                        <a:pt x="132" y="0"/>
                      </a:moveTo>
                      <a:lnTo>
                        <a:pt x="0" y="0"/>
                      </a:lnTo>
                      <a:lnTo>
                        <a:pt x="68" y="153"/>
                      </a:lnTo>
                      <a:lnTo>
                        <a:pt x="132"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322" name="Group 403"/>
                <p:cNvGrpSpPr>
                  <a:grpSpLocks/>
                </p:cNvGrpSpPr>
                <p:nvPr/>
              </p:nvGrpSpPr>
              <p:grpSpPr bwMode="auto">
                <a:xfrm>
                  <a:off x="3542" y="-494"/>
                  <a:ext cx="52" cy="986"/>
                  <a:chOff x="3542" y="-494"/>
                  <a:chExt cx="52" cy="986"/>
                </a:xfrm>
              </p:grpSpPr>
              <p:sp>
                <p:nvSpPr>
                  <p:cNvPr id="2323" name="Rectangle 404"/>
                  <p:cNvSpPr>
                    <a:spLocks noChangeArrowheads="1"/>
                  </p:cNvSpPr>
                  <p:nvPr/>
                </p:nvSpPr>
                <p:spPr bwMode="auto">
                  <a:xfrm>
                    <a:off x="3542" y="-494"/>
                    <a:ext cx="52" cy="54"/>
                  </a:xfrm>
                  <a:prstGeom prst="rect">
                    <a:avLst/>
                  </a:prstGeom>
                  <a:solidFill>
                    <a:srgbClr val="FFE6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4" name="Rectangle 405"/>
                  <p:cNvSpPr>
                    <a:spLocks noChangeArrowheads="1"/>
                  </p:cNvSpPr>
                  <p:nvPr/>
                </p:nvSpPr>
                <p:spPr bwMode="auto">
                  <a:xfrm>
                    <a:off x="3542" y="-440"/>
                    <a:ext cx="52" cy="45"/>
                  </a:xfrm>
                  <a:prstGeom prst="rect">
                    <a:avLst/>
                  </a:prstGeom>
                  <a:solidFill>
                    <a:srgbClr val="FFE4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5" name="Rectangle 406"/>
                  <p:cNvSpPr>
                    <a:spLocks noChangeArrowheads="1"/>
                  </p:cNvSpPr>
                  <p:nvPr/>
                </p:nvSpPr>
                <p:spPr bwMode="auto">
                  <a:xfrm>
                    <a:off x="3542" y="-395"/>
                    <a:ext cx="52" cy="35"/>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6" name="Rectangle 407"/>
                  <p:cNvSpPr>
                    <a:spLocks noChangeArrowheads="1"/>
                  </p:cNvSpPr>
                  <p:nvPr/>
                </p:nvSpPr>
                <p:spPr bwMode="auto">
                  <a:xfrm>
                    <a:off x="3542" y="-360"/>
                    <a:ext cx="52" cy="30"/>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7" name="Rectangle 408"/>
                  <p:cNvSpPr>
                    <a:spLocks noChangeArrowheads="1"/>
                  </p:cNvSpPr>
                  <p:nvPr/>
                </p:nvSpPr>
                <p:spPr bwMode="auto">
                  <a:xfrm>
                    <a:off x="3542" y="-330"/>
                    <a:ext cx="52" cy="24"/>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8" name="Rectangle 409"/>
                  <p:cNvSpPr>
                    <a:spLocks noChangeArrowheads="1"/>
                  </p:cNvSpPr>
                  <p:nvPr/>
                </p:nvSpPr>
                <p:spPr bwMode="auto">
                  <a:xfrm>
                    <a:off x="3542" y="-306"/>
                    <a:ext cx="52" cy="23"/>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9" name="Rectangle 410"/>
                  <p:cNvSpPr>
                    <a:spLocks noChangeArrowheads="1"/>
                  </p:cNvSpPr>
                  <p:nvPr/>
                </p:nvSpPr>
                <p:spPr bwMode="auto">
                  <a:xfrm>
                    <a:off x="3542" y="-283"/>
                    <a:ext cx="52" cy="20"/>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0" name="Rectangle 411"/>
                  <p:cNvSpPr>
                    <a:spLocks noChangeArrowheads="1"/>
                  </p:cNvSpPr>
                  <p:nvPr/>
                </p:nvSpPr>
                <p:spPr bwMode="auto">
                  <a:xfrm>
                    <a:off x="3542" y="-263"/>
                    <a:ext cx="52" cy="1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1" name="Rectangle 412"/>
                  <p:cNvSpPr>
                    <a:spLocks noChangeArrowheads="1"/>
                  </p:cNvSpPr>
                  <p:nvPr/>
                </p:nvSpPr>
                <p:spPr bwMode="auto">
                  <a:xfrm>
                    <a:off x="3542" y="-249"/>
                    <a:ext cx="52" cy="12"/>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2" name="Rectangle 413"/>
                  <p:cNvSpPr>
                    <a:spLocks noChangeArrowheads="1"/>
                  </p:cNvSpPr>
                  <p:nvPr/>
                </p:nvSpPr>
                <p:spPr bwMode="auto">
                  <a:xfrm>
                    <a:off x="3542" y="-237"/>
                    <a:ext cx="52" cy="16"/>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3" name="Rectangle 414"/>
                  <p:cNvSpPr>
                    <a:spLocks noChangeArrowheads="1"/>
                  </p:cNvSpPr>
                  <p:nvPr/>
                </p:nvSpPr>
                <p:spPr bwMode="auto">
                  <a:xfrm>
                    <a:off x="3542" y="-221"/>
                    <a:ext cx="52" cy="15"/>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4" name="Rectangle 415"/>
                  <p:cNvSpPr>
                    <a:spLocks noChangeArrowheads="1"/>
                  </p:cNvSpPr>
                  <p:nvPr/>
                </p:nvSpPr>
                <p:spPr bwMode="auto">
                  <a:xfrm>
                    <a:off x="3542" y="-206"/>
                    <a:ext cx="52" cy="1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5" name="Rectangle 416"/>
                  <p:cNvSpPr>
                    <a:spLocks noChangeArrowheads="1"/>
                  </p:cNvSpPr>
                  <p:nvPr/>
                </p:nvSpPr>
                <p:spPr bwMode="auto">
                  <a:xfrm>
                    <a:off x="3542" y="-194"/>
                    <a:ext cx="52" cy="8"/>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6" name="Rectangle 417"/>
                  <p:cNvSpPr>
                    <a:spLocks noChangeArrowheads="1"/>
                  </p:cNvSpPr>
                  <p:nvPr/>
                </p:nvSpPr>
                <p:spPr bwMode="auto">
                  <a:xfrm>
                    <a:off x="3542" y="-186"/>
                    <a:ext cx="52" cy="11"/>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7" name="Rectangle 418"/>
                  <p:cNvSpPr>
                    <a:spLocks noChangeArrowheads="1"/>
                  </p:cNvSpPr>
                  <p:nvPr/>
                </p:nvSpPr>
                <p:spPr bwMode="auto">
                  <a:xfrm>
                    <a:off x="3542" y="-175"/>
                    <a:ext cx="52" cy="7"/>
                  </a:xfrm>
                  <a:prstGeom prst="rect">
                    <a:avLst/>
                  </a:prstGeom>
                  <a:solidFill>
                    <a:srgbClr val="FECC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8" name="Rectangle 419"/>
                  <p:cNvSpPr>
                    <a:spLocks noChangeArrowheads="1"/>
                  </p:cNvSpPr>
                  <p:nvPr/>
                </p:nvSpPr>
                <p:spPr bwMode="auto">
                  <a:xfrm>
                    <a:off x="3542" y="-168"/>
                    <a:ext cx="52" cy="12"/>
                  </a:xfrm>
                  <a:prstGeom prst="rect">
                    <a:avLst/>
                  </a:prstGeom>
                  <a:solidFill>
                    <a:srgbClr val="FECB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9" name="Rectangle 420"/>
                  <p:cNvSpPr>
                    <a:spLocks noChangeArrowheads="1"/>
                  </p:cNvSpPr>
                  <p:nvPr/>
                </p:nvSpPr>
                <p:spPr bwMode="auto">
                  <a:xfrm>
                    <a:off x="3542" y="-156"/>
                    <a:ext cx="52" cy="11"/>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0" name="Rectangle 421"/>
                  <p:cNvSpPr>
                    <a:spLocks noChangeArrowheads="1"/>
                  </p:cNvSpPr>
                  <p:nvPr/>
                </p:nvSpPr>
                <p:spPr bwMode="auto">
                  <a:xfrm>
                    <a:off x="3542" y="-145"/>
                    <a:ext cx="52" cy="12"/>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1" name="Rectangle 422"/>
                  <p:cNvSpPr>
                    <a:spLocks noChangeArrowheads="1"/>
                  </p:cNvSpPr>
                  <p:nvPr/>
                </p:nvSpPr>
                <p:spPr bwMode="auto">
                  <a:xfrm>
                    <a:off x="3542" y="-133"/>
                    <a:ext cx="52" cy="12"/>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2" name="Rectangle 423"/>
                  <p:cNvSpPr>
                    <a:spLocks noChangeArrowheads="1"/>
                  </p:cNvSpPr>
                  <p:nvPr/>
                </p:nvSpPr>
                <p:spPr bwMode="auto">
                  <a:xfrm>
                    <a:off x="3542" y="-121"/>
                    <a:ext cx="52" cy="8"/>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3" name="Rectangle 424"/>
                  <p:cNvSpPr>
                    <a:spLocks noChangeArrowheads="1"/>
                  </p:cNvSpPr>
                  <p:nvPr/>
                </p:nvSpPr>
                <p:spPr bwMode="auto">
                  <a:xfrm>
                    <a:off x="3542" y="-113"/>
                    <a:ext cx="52" cy="7"/>
                  </a:xfrm>
                  <a:prstGeom prst="rect">
                    <a:avLst/>
                  </a:prstGeom>
                  <a:solidFill>
                    <a:srgbClr val="FEC1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4" name="Rectangle 425"/>
                  <p:cNvSpPr>
                    <a:spLocks noChangeArrowheads="1"/>
                  </p:cNvSpPr>
                  <p:nvPr/>
                </p:nvSpPr>
                <p:spPr bwMode="auto">
                  <a:xfrm>
                    <a:off x="3542" y="-106"/>
                    <a:ext cx="52" cy="8"/>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5" name="Rectangle 426"/>
                  <p:cNvSpPr>
                    <a:spLocks noChangeArrowheads="1"/>
                  </p:cNvSpPr>
                  <p:nvPr/>
                </p:nvSpPr>
                <p:spPr bwMode="auto">
                  <a:xfrm>
                    <a:off x="3542" y="-98"/>
                    <a:ext cx="52" cy="8"/>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6" name="Rectangle 427"/>
                  <p:cNvSpPr>
                    <a:spLocks noChangeArrowheads="1"/>
                  </p:cNvSpPr>
                  <p:nvPr/>
                </p:nvSpPr>
                <p:spPr bwMode="auto">
                  <a:xfrm>
                    <a:off x="3542" y="-90"/>
                    <a:ext cx="52" cy="7"/>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7" name="Rectangle 428"/>
                  <p:cNvSpPr>
                    <a:spLocks noChangeArrowheads="1"/>
                  </p:cNvSpPr>
                  <p:nvPr/>
                </p:nvSpPr>
                <p:spPr bwMode="auto">
                  <a:xfrm>
                    <a:off x="3542" y="-83"/>
                    <a:ext cx="52" cy="7"/>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8" name="Rectangle 429"/>
                  <p:cNvSpPr>
                    <a:spLocks noChangeArrowheads="1"/>
                  </p:cNvSpPr>
                  <p:nvPr/>
                </p:nvSpPr>
                <p:spPr bwMode="auto">
                  <a:xfrm>
                    <a:off x="3542" y="-76"/>
                    <a:ext cx="52" cy="8"/>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9" name="Rectangle 430"/>
                  <p:cNvSpPr>
                    <a:spLocks noChangeArrowheads="1"/>
                  </p:cNvSpPr>
                  <p:nvPr/>
                </p:nvSpPr>
                <p:spPr bwMode="auto">
                  <a:xfrm>
                    <a:off x="3542" y="-68"/>
                    <a:ext cx="52" cy="8"/>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0" name="Rectangle 431"/>
                  <p:cNvSpPr>
                    <a:spLocks noChangeArrowheads="1"/>
                  </p:cNvSpPr>
                  <p:nvPr/>
                </p:nvSpPr>
                <p:spPr bwMode="auto">
                  <a:xfrm>
                    <a:off x="3542" y="-60"/>
                    <a:ext cx="52" cy="8"/>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1" name="Rectangle 432"/>
                  <p:cNvSpPr>
                    <a:spLocks noChangeArrowheads="1"/>
                  </p:cNvSpPr>
                  <p:nvPr/>
                </p:nvSpPr>
                <p:spPr bwMode="auto">
                  <a:xfrm>
                    <a:off x="3542" y="-52"/>
                    <a:ext cx="52" cy="8"/>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2" name="Rectangle 433"/>
                  <p:cNvSpPr>
                    <a:spLocks noChangeArrowheads="1"/>
                  </p:cNvSpPr>
                  <p:nvPr/>
                </p:nvSpPr>
                <p:spPr bwMode="auto">
                  <a:xfrm>
                    <a:off x="3542" y="-44"/>
                    <a:ext cx="52" cy="8"/>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3" name="Rectangle 434"/>
                  <p:cNvSpPr>
                    <a:spLocks noChangeArrowheads="1"/>
                  </p:cNvSpPr>
                  <p:nvPr/>
                </p:nvSpPr>
                <p:spPr bwMode="auto">
                  <a:xfrm>
                    <a:off x="3542" y="-36"/>
                    <a:ext cx="52" cy="7"/>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4" name="Rectangle 435"/>
                  <p:cNvSpPr>
                    <a:spLocks noChangeArrowheads="1"/>
                  </p:cNvSpPr>
                  <p:nvPr/>
                </p:nvSpPr>
                <p:spPr bwMode="auto">
                  <a:xfrm>
                    <a:off x="3542" y="-29"/>
                    <a:ext cx="52" cy="8"/>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5" name="Rectangle 436"/>
                  <p:cNvSpPr>
                    <a:spLocks noChangeArrowheads="1"/>
                  </p:cNvSpPr>
                  <p:nvPr/>
                </p:nvSpPr>
                <p:spPr bwMode="auto">
                  <a:xfrm>
                    <a:off x="3542" y="-21"/>
                    <a:ext cx="52" cy="8"/>
                  </a:xfrm>
                  <a:prstGeom prst="rect">
                    <a:avLst/>
                  </a:prstGeom>
                  <a:solidFill>
                    <a:srgbClr val="FEAD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6" name="Rectangle 437"/>
                  <p:cNvSpPr>
                    <a:spLocks noChangeArrowheads="1"/>
                  </p:cNvSpPr>
                  <p:nvPr/>
                </p:nvSpPr>
                <p:spPr bwMode="auto">
                  <a:xfrm>
                    <a:off x="3542" y="-13"/>
                    <a:ext cx="52" cy="6"/>
                  </a:xfrm>
                  <a:prstGeom prst="rect">
                    <a:avLst/>
                  </a:prstGeom>
                  <a:solidFill>
                    <a:srgbClr val="FEA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7" name="Rectangle 438"/>
                  <p:cNvSpPr>
                    <a:spLocks noChangeArrowheads="1"/>
                  </p:cNvSpPr>
                  <p:nvPr/>
                </p:nvSpPr>
                <p:spPr bwMode="auto">
                  <a:xfrm>
                    <a:off x="3542" y="-7"/>
                    <a:ext cx="52" cy="8"/>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8" name="Rectangle 439"/>
                  <p:cNvSpPr>
                    <a:spLocks noChangeArrowheads="1"/>
                  </p:cNvSpPr>
                  <p:nvPr/>
                </p:nvSpPr>
                <p:spPr bwMode="auto">
                  <a:xfrm>
                    <a:off x="3542" y="1"/>
                    <a:ext cx="52" cy="8"/>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9" name="Rectangle 440"/>
                  <p:cNvSpPr>
                    <a:spLocks noChangeArrowheads="1"/>
                  </p:cNvSpPr>
                  <p:nvPr/>
                </p:nvSpPr>
                <p:spPr bwMode="auto">
                  <a:xfrm>
                    <a:off x="3542" y="9"/>
                    <a:ext cx="52" cy="8"/>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0" name="Rectangle 441"/>
                  <p:cNvSpPr>
                    <a:spLocks noChangeArrowheads="1"/>
                  </p:cNvSpPr>
                  <p:nvPr/>
                </p:nvSpPr>
                <p:spPr bwMode="auto">
                  <a:xfrm>
                    <a:off x="3542" y="17"/>
                    <a:ext cx="52" cy="8"/>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1" name="Rectangle 442"/>
                  <p:cNvSpPr>
                    <a:spLocks noChangeArrowheads="1"/>
                  </p:cNvSpPr>
                  <p:nvPr/>
                </p:nvSpPr>
                <p:spPr bwMode="auto">
                  <a:xfrm>
                    <a:off x="3542" y="25"/>
                    <a:ext cx="52" cy="8"/>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2" name="Rectangle 443"/>
                  <p:cNvSpPr>
                    <a:spLocks noChangeArrowheads="1"/>
                  </p:cNvSpPr>
                  <p:nvPr/>
                </p:nvSpPr>
                <p:spPr bwMode="auto">
                  <a:xfrm>
                    <a:off x="3542" y="33"/>
                    <a:ext cx="52" cy="6"/>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3" name="Rectangle 444"/>
                  <p:cNvSpPr>
                    <a:spLocks noChangeArrowheads="1"/>
                  </p:cNvSpPr>
                  <p:nvPr/>
                </p:nvSpPr>
                <p:spPr bwMode="auto">
                  <a:xfrm>
                    <a:off x="3542" y="39"/>
                    <a:ext cx="52" cy="5"/>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4" name="Rectangle 445"/>
                  <p:cNvSpPr>
                    <a:spLocks noChangeArrowheads="1"/>
                  </p:cNvSpPr>
                  <p:nvPr/>
                </p:nvSpPr>
                <p:spPr bwMode="auto">
                  <a:xfrm>
                    <a:off x="3542" y="44"/>
                    <a:ext cx="52" cy="8"/>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5" name="Rectangle 446"/>
                  <p:cNvSpPr>
                    <a:spLocks noChangeArrowheads="1"/>
                  </p:cNvSpPr>
                  <p:nvPr/>
                </p:nvSpPr>
                <p:spPr bwMode="auto">
                  <a:xfrm>
                    <a:off x="3542" y="52"/>
                    <a:ext cx="52" cy="8"/>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6" name="Rectangle 447"/>
                  <p:cNvSpPr>
                    <a:spLocks noChangeArrowheads="1"/>
                  </p:cNvSpPr>
                  <p:nvPr/>
                </p:nvSpPr>
                <p:spPr bwMode="auto">
                  <a:xfrm>
                    <a:off x="3542" y="60"/>
                    <a:ext cx="52" cy="8"/>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7" name="Rectangle 448"/>
                  <p:cNvSpPr>
                    <a:spLocks noChangeArrowheads="1"/>
                  </p:cNvSpPr>
                  <p:nvPr/>
                </p:nvSpPr>
                <p:spPr bwMode="auto">
                  <a:xfrm>
                    <a:off x="3542" y="68"/>
                    <a:ext cx="52" cy="8"/>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8" name="Rectangle 449"/>
                  <p:cNvSpPr>
                    <a:spLocks noChangeArrowheads="1"/>
                  </p:cNvSpPr>
                  <p:nvPr/>
                </p:nvSpPr>
                <p:spPr bwMode="auto">
                  <a:xfrm>
                    <a:off x="3542" y="76"/>
                    <a:ext cx="52" cy="6"/>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9" name="Rectangle 450"/>
                  <p:cNvSpPr>
                    <a:spLocks noChangeArrowheads="1"/>
                  </p:cNvSpPr>
                  <p:nvPr/>
                </p:nvSpPr>
                <p:spPr bwMode="auto">
                  <a:xfrm>
                    <a:off x="3542" y="82"/>
                    <a:ext cx="52" cy="4"/>
                  </a:xfrm>
                  <a:prstGeom prst="rect">
                    <a:avLst/>
                  </a:prstGeom>
                  <a:solidFill>
                    <a:srgbClr val="FD9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0" name="Rectangle 451"/>
                  <p:cNvSpPr>
                    <a:spLocks noChangeArrowheads="1"/>
                  </p:cNvSpPr>
                  <p:nvPr/>
                </p:nvSpPr>
                <p:spPr bwMode="auto">
                  <a:xfrm>
                    <a:off x="3542" y="86"/>
                    <a:ext cx="52" cy="5"/>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1" name="Rectangle 452"/>
                  <p:cNvSpPr>
                    <a:spLocks noChangeArrowheads="1"/>
                  </p:cNvSpPr>
                  <p:nvPr/>
                </p:nvSpPr>
                <p:spPr bwMode="auto">
                  <a:xfrm>
                    <a:off x="3542" y="91"/>
                    <a:ext cx="52" cy="7"/>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2" name="Rectangle 453"/>
                  <p:cNvSpPr>
                    <a:spLocks noChangeArrowheads="1"/>
                  </p:cNvSpPr>
                  <p:nvPr/>
                </p:nvSpPr>
                <p:spPr bwMode="auto">
                  <a:xfrm>
                    <a:off x="3542" y="98"/>
                    <a:ext cx="52" cy="8"/>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3" name="Rectangle 454"/>
                  <p:cNvSpPr>
                    <a:spLocks noChangeArrowheads="1"/>
                  </p:cNvSpPr>
                  <p:nvPr/>
                </p:nvSpPr>
                <p:spPr bwMode="auto">
                  <a:xfrm>
                    <a:off x="3542" y="106"/>
                    <a:ext cx="52" cy="5"/>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4" name="Rectangle 455"/>
                  <p:cNvSpPr>
                    <a:spLocks noChangeArrowheads="1"/>
                  </p:cNvSpPr>
                  <p:nvPr/>
                </p:nvSpPr>
                <p:spPr bwMode="auto">
                  <a:xfrm>
                    <a:off x="3542" y="111"/>
                    <a:ext cx="52" cy="6"/>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5" name="Rectangle 456"/>
                  <p:cNvSpPr>
                    <a:spLocks noChangeArrowheads="1"/>
                  </p:cNvSpPr>
                  <p:nvPr/>
                </p:nvSpPr>
                <p:spPr bwMode="auto">
                  <a:xfrm>
                    <a:off x="3542" y="117"/>
                    <a:ext cx="52" cy="8"/>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6" name="Rectangle 457"/>
                  <p:cNvSpPr>
                    <a:spLocks noChangeArrowheads="1"/>
                  </p:cNvSpPr>
                  <p:nvPr/>
                </p:nvSpPr>
                <p:spPr bwMode="auto">
                  <a:xfrm>
                    <a:off x="3542" y="125"/>
                    <a:ext cx="52" cy="5"/>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7" name="Rectangle 458"/>
                  <p:cNvSpPr>
                    <a:spLocks noChangeArrowheads="1"/>
                  </p:cNvSpPr>
                  <p:nvPr/>
                </p:nvSpPr>
                <p:spPr bwMode="auto">
                  <a:xfrm>
                    <a:off x="3542" y="130"/>
                    <a:ext cx="52" cy="4"/>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8" name="Rectangle 459"/>
                  <p:cNvSpPr>
                    <a:spLocks noChangeArrowheads="1"/>
                  </p:cNvSpPr>
                  <p:nvPr/>
                </p:nvSpPr>
                <p:spPr bwMode="auto">
                  <a:xfrm>
                    <a:off x="3542" y="134"/>
                    <a:ext cx="52" cy="7"/>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9" name="Rectangle 460"/>
                  <p:cNvSpPr>
                    <a:spLocks noChangeArrowheads="1"/>
                  </p:cNvSpPr>
                  <p:nvPr/>
                </p:nvSpPr>
                <p:spPr bwMode="auto">
                  <a:xfrm>
                    <a:off x="3542" y="141"/>
                    <a:ext cx="52" cy="8"/>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0" name="Rectangle 461"/>
                  <p:cNvSpPr>
                    <a:spLocks noChangeArrowheads="1"/>
                  </p:cNvSpPr>
                  <p:nvPr/>
                </p:nvSpPr>
                <p:spPr bwMode="auto">
                  <a:xfrm>
                    <a:off x="3542" y="149"/>
                    <a:ext cx="52" cy="6"/>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1" name="Rectangle 462"/>
                  <p:cNvSpPr>
                    <a:spLocks noChangeArrowheads="1"/>
                  </p:cNvSpPr>
                  <p:nvPr/>
                </p:nvSpPr>
                <p:spPr bwMode="auto">
                  <a:xfrm>
                    <a:off x="3542" y="155"/>
                    <a:ext cx="52" cy="5"/>
                  </a:xfrm>
                  <a:prstGeom prst="rect">
                    <a:avLst/>
                  </a:prstGeom>
                  <a:solidFill>
                    <a:srgbClr val="FD7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2" name="Rectangle 463"/>
                  <p:cNvSpPr>
                    <a:spLocks noChangeArrowheads="1"/>
                  </p:cNvSpPr>
                  <p:nvPr/>
                </p:nvSpPr>
                <p:spPr bwMode="auto">
                  <a:xfrm>
                    <a:off x="3542" y="160"/>
                    <a:ext cx="52" cy="7"/>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3" name="Rectangle 464"/>
                  <p:cNvSpPr>
                    <a:spLocks noChangeArrowheads="1"/>
                  </p:cNvSpPr>
                  <p:nvPr/>
                </p:nvSpPr>
                <p:spPr bwMode="auto">
                  <a:xfrm>
                    <a:off x="3542" y="167"/>
                    <a:ext cx="52" cy="5"/>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4" name="Rectangle 465"/>
                  <p:cNvSpPr>
                    <a:spLocks noChangeArrowheads="1"/>
                  </p:cNvSpPr>
                  <p:nvPr/>
                </p:nvSpPr>
                <p:spPr bwMode="auto">
                  <a:xfrm>
                    <a:off x="3542" y="172"/>
                    <a:ext cx="52" cy="7"/>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5" name="Rectangle 466"/>
                  <p:cNvSpPr>
                    <a:spLocks noChangeArrowheads="1"/>
                  </p:cNvSpPr>
                  <p:nvPr/>
                </p:nvSpPr>
                <p:spPr bwMode="auto">
                  <a:xfrm>
                    <a:off x="3542" y="179"/>
                    <a:ext cx="52" cy="5"/>
                  </a:xfrm>
                  <a:prstGeom prst="rect">
                    <a:avLst/>
                  </a:prstGeom>
                  <a:solidFill>
                    <a:srgbClr val="FD73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6" name="Rectangle 467"/>
                  <p:cNvSpPr>
                    <a:spLocks noChangeArrowheads="1"/>
                  </p:cNvSpPr>
                  <p:nvPr/>
                </p:nvSpPr>
                <p:spPr bwMode="auto">
                  <a:xfrm>
                    <a:off x="3542" y="184"/>
                    <a:ext cx="52" cy="6"/>
                  </a:xfrm>
                  <a:prstGeom prst="rect">
                    <a:avLst/>
                  </a:prstGeom>
                  <a:solidFill>
                    <a:srgbClr val="FD72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7" name="Rectangle 468"/>
                  <p:cNvSpPr>
                    <a:spLocks noChangeArrowheads="1"/>
                  </p:cNvSpPr>
                  <p:nvPr/>
                </p:nvSpPr>
                <p:spPr bwMode="auto">
                  <a:xfrm>
                    <a:off x="3542" y="190"/>
                    <a:ext cx="52" cy="5"/>
                  </a:xfrm>
                  <a:prstGeom prst="rect">
                    <a:avLst/>
                  </a:prstGeom>
                  <a:solidFill>
                    <a:srgbClr val="FD70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8" name="Rectangle 469"/>
                  <p:cNvSpPr>
                    <a:spLocks noChangeArrowheads="1"/>
                  </p:cNvSpPr>
                  <p:nvPr/>
                </p:nvSpPr>
                <p:spPr bwMode="auto">
                  <a:xfrm>
                    <a:off x="3542" y="195"/>
                    <a:ext cx="52" cy="7"/>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9" name="Rectangle 470"/>
                  <p:cNvSpPr>
                    <a:spLocks noChangeArrowheads="1"/>
                  </p:cNvSpPr>
                  <p:nvPr/>
                </p:nvSpPr>
                <p:spPr bwMode="auto">
                  <a:xfrm>
                    <a:off x="3542" y="202"/>
                    <a:ext cx="52" cy="5"/>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0" name="Rectangle 471"/>
                  <p:cNvSpPr>
                    <a:spLocks noChangeArrowheads="1"/>
                  </p:cNvSpPr>
                  <p:nvPr/>
                </p:nvSpPr>
                <p:spPr bwMode="auto">
                  <a:xfrm>
                    <a:off x="3542" y="207"/>
                    <a:ext cx="52" cy="7"/>
                  </a:xfrm>
                  <a:prstGeom prst="rect">
                    <a:avLst/>
                  </a:prstGeom>
                  <a:solidFill>
                    <a:srgbClr val="FD6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1" name="Rectangle 472"/>
                  <p:cNvSpPr>
                    <a:spLocks noChangeArrowheads="1"/>
                  </p:cNvSpPr>
                  <p:nvPr/>
                </p:nvSpPr>
                <p:spPr bwMode="auto">
                  <a:xfrm>
                    <a:off x="3542" y="214"/>
                    <a:ext cx="52" cy="4"/>
                  </a:xfrm>
                  <a:prstGeom prst="rect">
                    <a:avLst/>
                  </a:prstGeom>
                  <a:solidFill>
                    <a:srgbClr val="FC69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2" name="Rectangle 473"/>
                  <p:cNvSpPr>
                    <a:spLocks noChangeArrowheads="1"/>
                  </p:cNvSpPr>
                  <p:nvPr/>
                </p:nvSpPr>
                <p:spPr bwMode="auto">
                  <a:xfrm>
                    <a:off x="3542" y="218"/>
                    <a:ext cx="52" cy="3"/>
                  </a:xfrm>
                  <a:prstGeom prst="rect">
                    <a:avLst/>
                  </a:prstGeom>
                  <a:solidFill>
                    <a:srgbClr val="FC68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3" name="Rectangle 474"/>
                  <p:cNvSpPr>
                    <a:spLocks noChangeArrowheads="1"/>
                  </p:cNvSpPr>
                  <p:nvPr/>
                </p:nvSpPr>
                <p:spPr bwMode="auto">
                  <a:xfrm>
                    <a:off x="3542" y="221"/>
                    <a:ext cx="52" cy="7"/>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4" name="Rectangle 475"/>
                  <p:cNvSpPr>
                    <a:spLocks noChangeArrowheads="1"/>
                  </p:cNvSpPr>
                  <p:nvPr/>
                </p:nvSpPr>
                <p:spPr bwMode="auto">
                  <a:xfrm>
                    <a:off x="3542" y="228"/>
                    <a:ext cx="52" cy="5"/>
                  </a:xfrm>
                  <a:prstGeom prst="rect">
                    <a:avLst/>
                  </a:prstGeom>
                  <a:solidFill>
                    <a:srgbClr val="FC64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5" name="Rectangle 476"/>
                  <p:cNvSpPr>
                    <a:spLocks noChangeArrowheads="1"/>
                  </p:cNvSpPr>
                  <p:nvPr/>
                </p:nvSpPr>
                <p:spPr bwMode="auto">
                  <a:xfrm>
                    <a:off x="3542" y="233"/>
                    <a:ext cx="52" cy="8"/>
                  </a:xfrm>
                  <a:prstGeom prst="rect">
                    <a:avLst/>
                  </a:prstGeom>
                  <a:solidFill>
                    <a:srgbClr val="FC62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6" name="Rectangle 477"/>
                  <p:cNvSpPr>
                    <a:spLocks noChangeArrowheads="1"/>
                  </p:cNvSpPr>
                  <p:nvPr/>
                </p:nvSpPr>
                <p:spPr bwMode="auto">
                  <a:xfrm>
                    <a:off x="3542" y="241"/>
                    <a:ext cx="52" cy="4"/>
                  </a:xfrm>
                  <a:prstGeom prst="rect">
                    <a:avLst/>
                  </a:prstGeom>
                  <a:solidFill>
                    <a:srgbClr val="FC60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7" name="Rectangle 478"/>
                  <p:cNvSpPr>
                    <a:spLocks noChangeArrowheads="1"/>
                  </p:cNvSpPr>
                  <p:nvPr/>
                </p:nvSpPr>
                <p:spPr bwMode="auto">
                  <a:xfrm>
                    <a:off x="3542" y="245"/>
                    <a:ext cx="52" cy="6"/>
                  </a:xfrm>
                  <a:prstGeom prst="rect">
                    <a:avLst/>
                  </a:prstGeom>
                  <a:solidFill>
                    <a:srgbClr val="FC5F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8" name="Rectangle 479"/>
                  <p:cNvSpPr>
                    <a:spLocks noChangeArrowheads="1"/>
                  </p:cNvSpPr>
                  <p:nvPr/>
                </p:nvSpPr>
                <p:spPr bwMode="auto">
                  <a:xfrm>
                    <a:off x="3542" y="251"/>
                    <a:ext cx="52" cy="6"/>
                  </a:xfrm>
                  <a:prstGeom prst="rect">
                    <a:avLst/>
                  </a:prstGeom>
                  <a:solidFill>
                    <a:srgbClr val="FC5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9" name="Rectangle 480"/>
                  <p:cNvSpPr>
                    <a:spLocks noChangeArrowheads="1"/>
                  </p:cNvSpPr>
                  <p:nvPr/>
                </p:nvSpPr>
                <p:spPr bwMode="auto">
                  <a:xfrm>
                    <a:off x="3542" y="257"/>
                    <a:ext cx="52" cy="6"/>
                  </a:xfrm>
                  <a:prstGeom prst="rect">
                    <a:avLst/>
                  </a:prstGeom>
                  <a:solidFill>
                    <a:srgbClr val="FC5B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0" name="Rectangle 481"/>
                  <p:cNvSpPr>
                    <a:spLocks noChangeArrowheads="1"/>
                  </p:cNvSpPr>
                  <p:nvPr/>
                </p:nvSpPr>
                <p:spPr bwMode="auto">
                  <a:xfrm>
                    <a:off x="3542" y="263"/>
                    <a:ext cx="52" cy="8"/>
                  </a:xfrm>
                  <a:prstGeom prst="rect">
                    <a:avLst/>
                  </a:prstGeom>
                  <a:solidFill>
                    <a:srgbClr val="FC59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1" name="Rectangle 482"/>
                  <p:cNvSpPr>
                    <a:spLocks noChangeArrowheads="1"/>
                  </p:cNvSpPr>
                  <p:nvPr/>
                </p:nvSpPr>
                <p:spPr bwMode="auto">
                  <a:xfrm>
                    <a:off x="3542" y="271"/>
                    <a:ext cx="52" cy="5"/>
                  </a:xfrm>
                  <a:prstGeom prst="rect">
                    <a:avLst/>
                  </a:prstGeom>
                  <a:solidFill>
                    <a:srgbClr val="FC5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2" name="Rectangle 483"/>
                  <p:cNvSpPr>
                    <a:spLocks noChangeArrowheads="1"/>
                  </p:cNvSpPr>
                  <p:nvPr/>
                </p:nvSpPr>
                <p:spPr bwMode="auto">
                  <a:xfrm>
                    <a:off x="3542" y="276"/>
                    <a:ext cx="52" cy="4"/>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3" name="Rectangle 484"/>
                  <p:cNvSpPr>
                    <a:spLocks noChangeArrowheads="1"/>
                  </p:cNvSpPr>
                  <p:nvPr/>
                </p:nvSpPr>
                <p:spPr bwMode="auto">
                  <a:xfrm>
                    <a:off x="3542" y="280"/>
                    <a:ext cx="52" cy="7"/>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4" name="Rectangle 485"/>
                  <p:cNvSpPr>
                    <a:spLocks noChangeArrowheads="1"/>
                  </p:cNvSpPr>
                  <p:nvPr/>
                </p:nvSpPr>
                <p:spPr bwMode="auto">
                  <a:xfrm>
                    <a:off x="3542" y="287"/>
                    <a:ext cx="52" cy="6"/>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5" name="Rectangle 486"/>
                  <p:cNvSpPr>
                    <a:spLocks noChangeArrowheads="1"/>
                  </p:cNvSpPr>
                  <p:nvPr/>
                </p:nvSpPr>
                <p:spPr bwMode="auto">
                  <a:xfrm>
                    <a:off x="3542" y="293"/>
                    <a:ext cx="52" cy="5"/>
                  </a:xfrm>
                  <a:prstGeom prst="rect">
                    <a:avLst/>
                  </a:prstGeom>
                  <a:solidFill>
                    <a:srgbClr val="FC50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6" name="Rectangle 487"/>
                  <p:cNvSpPr>
                    <a:spLocks noChangeArrowheads="1"/>
                  </p:cNvSpPr>
                  <p:nvPr/>
                </p:nvSpPr>
                <p:spPr bwMode="auto">
                  <a:xfrm>
                    <a:off x="3542" y="298"/>
                    <a:ext cx="52" cy="8"/>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7" name="Rectangle 488"/>
                  <p:cNvSpPr>
                    <a:spLocks noChangeArrowheads="1"/>
                  </p:cNvSpPr>
                  <p:nvPr/>
                </p:nvSpPr>
                <p:spPr bwMode="auto">
                  <a:xfrm>
                    <a:off x="3542" y="306"/>
                    <a:ext cx="52" cy="4"/>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8" name="Rectangle 489"/>
                  <p:cNvSpPr>
                    <a:spLocks noChangeArrowheads="1"/>
                  </p:cNvSpPr>
                  <p:nvPr/>
                </p:nvSpPr>
                <p:spPr bwMode="auto">
                  <a:xfrm>
                    <a:off x="3542" y="310"/>
                    <a:ext cx="52" cy="8"/>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9" name="Rectangle 490"/>
                  <p:cNvSpPr>
                    <a:spLocks noChangeArrowheads="1"/>
                  </p:cNvSpPr>
                  <p:nvPr/>
                </p:nvSpPr>
                <p:spPr bwMode="auto">
                  <a:xfrm>
                    <a:off x="3542" y="318"/>
                    <a:ext cx="52" cy="8"/>
                  </a:xfrm>
                  <a:prstGeom prst="rect">
                    <a:avLst/>
                  </a:prstGeom>
                  <a:solidFill>
                    <a:srgbClr val="FC48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0" name="Rectangle 491"/>
                  <p:cNvSpPr>
                    <a:spLocks noChangeArrowheads="1"/>
                  </p:cNvSpPr>
                  <p:nvPr/>
                </p:nvSpPr>
                <p:spPr bwMode="auto">
                  <a:xfrm>
                    <a:off x="3542" y="326"/>
                    <a:ext cx="52" cy="6"/>
                  </a:xfrm>
                  <a:prstGeom prst="rect">
                    <a:avLst/>
                  </a:prstGeom>
                  <a:solidFill>
                    <a:srgbClr val="FC46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1" name="Rectangle 492"/>
                  <p:cNvSpPr>
                    <a:spLocks noChangeArrowheads="1"/>
                  </p:cNvSpPr>
                  <p:nvPr/>
                </p:nvSpPr>
                <p:spPr bwMode="auto">
                  <a:xfrm>
                    <a:off x="3542" y="332"/>
                    <a:ext cx="52" cy="5"/>
                  </a:xfrm>
                  <a:prstGeom prst="rect">
                    <a:avLst/>
                  </a:prstGeom>
                  <a:solidFill>
                    <a:srgbClr val="FC44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2" name="Rectangle 493"/>
                  <p:cNvSpPr>
                    <a:spLocks noChangeArrowheads="1"/>
                  </p:cNvSpPr>
                  <p:nvPr/>
                </p:nvSpPr>
                <p:spPr bwMode="auto">
                  <a:xfrm>
                    <a:off x="3542" y="337"/>
                    <a:ext cx="52" cy="7"/>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3" name="Rectangle 494"/>
                  <p:cNvSpPr>
                    <a:spLocks noChangeArrowheads="1"/>
                  </p:cNvSpPr>
                  <p:nvPr/>
                </p:nvSpPr>
                <p:spPr bwMode="auto">
                  <a:xfrm>
                    <a:off x="3542" y="344"/>
                    <a:ext cx="52" cy="8"/>
                  </a:xfrm>
                  <a:prstGeom prst="rect">
                    <a:avLst/>
                  </a:prstGeom>
                  <a:solidFill>
                    <a:srgbClr val="FC4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4" name="Rectangle 495"/>
                  <p:cNvSpPr>
                    <a:spLocks noChangeArrowheads="1"/>
                  </p:cNvSpPr>
                  <p:nvPr/>
                </p:nvSpPr>
                <p:spPr bwMode="auto">
                  <a:xfrm>
                    <a:off x="3542" y="352"/>
                    <a:ext cx="52" cy="5"/>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5" name="Rectangle 496"/>
                  <p:cNvSpPr>
                    <a:spLocks noChangeArrowheads="1"/>
                  </p:cNvSpPr>
                  <p:nvPr/>
                </p:nvSpPr>
                <p:spPr bwMode="auto">
                  <a:xfrm>
                    <a:off x="3542" y="357"/>
                    <a:ext cx="52" cy="7"/>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6" name="Rectangle 497"/>
                  <p:cNvSpPr>
                    <a:spLocks noChangeArrowheads="1"/>
                  </p:cNvSpPr>
                  <p:nvPr/>
                </p:nvSpPr>
                <p:spPr bwMode="auto">
                  <a:xfrm>
                    <a:off x="3542" y="364"/>
                    <a:ext cx="52" cy="7"/>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7" name="Rectangle 498"/>
                  <p:cNvSpPr>
                    <a:spLocks noChangeArrowheads="1"/>
                  </p:cNvSpPr>
                  <p:nvPr/>
                </p:nvSpPr>
                <p:spPr bwMode="auto">
                  <a:xfrm>
                    <a:off x="3542" y="371"/>
                    <a:ext cx="52" cy="6"/>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8" name="Rectangle 499"/>
                  <p:cNvSpPr>
                    <a:spLocks noChangeArrowheads="1"/>
                  </p:cNvSpPr>
                  <p:nvPr/>
                </p:nvSpPr>
                <p:spPr bwMode="auto">
                  <a:xfrm>
                    <a:off x="3542" y="377"/>
                    <a:ext cx="52" cy="6"/>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9" name="Rectangle 500"/>
                  <p:cNvSpPr>
                    <a:spLocks noChangeArrowheads="1"/>
                  </p:cNvSpPr>
                  <p:nvPr/>
                </p:nvSpPr>
                <p:spPr bwMode="auto">
                  <a:xfrm>
                    <a:off x="3542" y="383"/>
                    <a:ext cx="52" cy="3"/>
                  </a:xfrm>
                  <a:prstGeom prst="rect">
                    <a:avLst/>
                  </a:prstGeom>
                  <a:solidFill>
                    <a:srgbClr val="FC35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0" name="Rectangle 501"/>
                  <p:cNvSpPr>
                    <a:spLocks noChangeArrowheads="1"/>
                  </p:cNvSpPr>
                  <p:nvPr/>
                </p:nvSpPr>
                <p:spPr bwMode="auto">
                  <a:xfrm>
                    <a:off x="3542" y="386"/>
                    <a:ext cx="52" cy="5"/>
                  </a:xfrm>
                  <a:prstGeom prst="rect">
                    <a:avLst/>
                  </a:prstGeom>
                  <a:solidFill>
                    <a:srgbClr val="FC33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1" name="Rectangle 502"/>
                  <p:cNvSpPr>
                    <a:spLocks noChangeArrowheads="1"/>
                  </p:cNvSpPr>
                  <p:nvPr/>
                </p:nvSpPr>
                <p:spPr bwMode="auto">
                  <a:xfrm>
                    <a:off x="3542" y="391"/>
                    <a:ext cx="52" cy="4"/>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2" name="Rectangle 503"/>
                  <p:cNvSpPr>
                    <a:spLocks noChangeArrowheads="1"/>
                  </p:cNvSpPr>
                  <p:nvPr/>
                </p:nvSpPr>
                <p:spPr bwMode="auto">
                  <a:xfrm>
                    <a:off x="3542" y="395"/>
                    <a:ext cx="52" cy="8"/>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3" name="Rectangle 504"/>
                  <p:cNvSpPr>
                    <a:spLocks noChangeArrowheads="1"/>
                  </p:cNvSpPr>
                  <p:nvPr/>
                </p:nvSpPr>
                <p:spPr bwMode="auto">
                  <a:xfrm>
                    <a:off x="3542" y="403"/>
                    <a:ext cx="52" cy="7"/>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4" name="Rectangle 505"/>
                  <p:cNvSpPr>
                    <a:spLocks noChangeArrowheads="1"/>
                  </p:cNvSpPr>
                  <p:nvPr/>
                </p:nvSpPr>
                <p:spPr bwMode="auto">
                  <a:xfrm>
                    <a:off x="3542" y="410"/>
                    <a:ext cx="52" cy="7"/>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5" name="Rectangle 506"/>
                  <p:cNvSpPr>
                    <a:spLocks noChangeArrowheads="1"/>
                  </p:cNvSpPr>
                  <p:nvPr/>
                </p:nvSpPr>
                <p:spPr bwMode="auto">
                  <a:xfrm>
                    <a:off x="3542" y="417"/>
                    <a:ext cx="52" cy="4"/>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6" name="Rectangle 507"/>
                  <p:cNvSpPr>
                    <a:spLocks noChangeArrowheads="1"/>
                  </p:cNvSpPr>
                  <p:nvPr/>
                </p:nvSpPr>
                <p:spPr bwMode="auto">
                  <a:xfrm>
                    <a:off x="3542" y="421"/>
                    <a:ext cx="52" cy="8"/>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7" name="Rectangle 508"/>
                  <p:cNvSpPr>
                    <a:spLocks noChangeArrowheads="1"/>
                  </p:cNvSpPr>
                  <p:nvPr/>
                </p:nvSpPr>
                <p:spPr bwMode="auto">
                  <a:xfrm>
                    <a:off x="3542" y="429"/>
                    <a:ext cx="52" cy="4"/>
                  </a:xfrm>
                  <a:prstGeom prst="rect">
                    <a:avLst/>
                  </a:prstGeom>
                  <a:solidFill>
                    <a:srgbClr val="FC26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8" name="Rectangle 509"/>
                  <p:cNvSpPr>
                    <a:spLocks noChangeArrowheads="1"/>
                  </p:cNvSpPr>
                  <p:nvPr/>
                </p:nvSpPr>
                <p:spPr bwMode="auto">
                  <a:xfrm>
                    <a:off x="3542" y="433"/>
                    <a:ext cx="52" cy="6"/>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9" name="Rectangle 510"/>
                  <p:cNvSpPr>
                    <a:spLocks noChangeArrowheads="1"/>
                  </p:cNvSpPr>
                  <p:nvPr/>
                </p:nvSpPr>
                <p:spPr bwMode="auto">
                  <a:xfrm>
                    <a:off x="3542" y="439"/>
                    <a:ext cx="52" cy="3"/>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0" name="Rectangle 511"/>
                  <p:cNvSpPr>
                    <a:spLocks noChangeArrowheads="1"/>
                  </p:cNvSpPr>
                  <p:nvPr/>
                </p:nvSpPr>
                <p:spPr bwMode="auto">
                  <a:xfrm>
                    <a:off x="3542" y="442"/>
                    <a:ext cx="52" cy="6"/>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1" name="Rectangle 512"/>
                  <p:cNvSpPr>
                    <a:spLocks noChangeArrowheads="1"/>
                  </p:cNvSpPr>
                  <p:nvPr/>
                </p:nvSpPr>
                <p:spPr bwMode="auto">
                  <a:xfrm>
                    <a:off x="3542" y="448"/>
                    <a:ext cx="52" cy="5"/>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2" name="Rectangle 513"/>
                  <p:cNvSpPr>
                    <a:spLocks noChangeArrowheads="1"/>
                  </p:cNvSpPr>
                  <p:nvPr/>
                </p:nvSpPr>
                <p:spPr bwMode="auto">
                  <a:xfrm>
                    <a:off x="3542" y="453"/>
                    <a:ext cx="52" cy="4"/>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3" name="Rectangle 514"/>
                  <p:cNvSpPr>
                    <a:spLocks noChangeArrowheads="1"/>
                  </p:cNvSpPr>
                  <p:nvPr/>
                </p:nvSpPr>
                <p:spPr bwMode="auto">
                  <a:xfrm>
                    <a:off x="3542" y="457"/>
                    <a:ext cx="52" cy="7"/>
                  </a:xfrm>
                  <a:prstGeom prst="rect">
                    <a:avLst/>
                  </a:prstGeom>
                  <a:solidFill>
                    <a:srgbClr val="FC1A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4" name="Rectangle 515"/>
                  <p:cNvSpPr>
                    <a:spLocks noChangeArrowheads="1"/>
                  </p:cNvSpPr>
                  <p:nvPr/>
                </p:nvSpPr>
                <p:spPr bwMode="auto">
                  <a:xfrm>
                    <a:off x="3542" y="464"/>
                    <a:ext cx="52" cy="5"/>
                  </a:xfrm>
                  <a:prstGeom prst="rect">
                    <a:avLst/>
                  </a:prstGeom>
                  <a:solidFill>
                    <a:srgbClr val="FC19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5" name="Rectangle 516"/>
                  <p:cNvSpPr>
                    <a:spLocks noChangeArrowheads="1"/>
                  </p:cNvSpPr>
                  <p:nvPr/>
                </p:nvSpPr>
                <p:spPr bwMode="auto">
                  <a:xfrm>
                    <a:off x="3542" y="469"/>
                    <a:ext cx="52" cy="4"/>
                  </a:xfrm>
                  <a:prstGeom prst="rect">
                    <a:avLst/>
                  </a:prstGeom>
                  <a:solidFill>
                    <a:srgbClr val="FC17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6" name="Rectangle 517"/>
                  <p:cNvSpPr>
                    <a:spLocks noChangeArrowheads="1"/>
                  </p:cNvSpPr>
                  <p:nvPr/>
                </p:nvSpPr>
                <p:spPr bwMode="auto">
                  <a:xfrm>
                    <a:off x="3542" y="473"/>
                    <a:ext cx="52" cy="3"/>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7" name="Rectangle 518"/>
                  <p:cNvSpPr>
                    <a:spLocks noChangeArrowheads="1"/>
                  </p:cNvSpPr>
                  <p:nvPr/>
                </p:nvSpPr>
                <p:spPr bwMode="auto">
                  <a:xfrm>
                    <a:off x="3542" y="476"/>
                    <a:ext cx="52" cy="2"/>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8" name="Rectangle 519"/>
                  <p:cNvSpPr>
                    <a:spLocks noChangeArrowheads="1"/>
                  </p:cNvSpPr>
                  <p:nvPr/>
                </p:nvSpPr>
                <p:spPr bwMode="auto">
                  <a:xfrm>
                    <a:off x="3542" y="478"/>
                    <a:ext cx="52" cy="3"/>
                  </a:xfrm>
                  <a:prstGeom prst="rect">
                    <a:avLst/>
                  </a:prstGeom>
                  <a:solidFill>
                    <a:srgbClr val="FC11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9" name="Rectangle 520"/>
                  <p:cNvSpPr>
                    <a:spLocks noChangeArrowheads="1"/>
                  </p:cNvSpPr>
                  <p:nvPr/>
                </p:nvSpPr>
                <p:spPr bwMode="auto">
                  <a:xfrm>
                    <a:off x="3542" y="481"/>
                    <a:ext cx="52" cy="1"/>
                  </a:xfrm>
                  <a:prstGeom prst="rect">
                    <a:avLst/>
                  </a:prstGeom>
                  <a:solidFill>
                    <a:srgbClr val="FC0F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0" name="Rectangle 521"/>
                  <p:cNvSpPr>
                    <a:spLocks noChangeArrowheads="1"/>
                  </p:cNvSpPr>
                  <p:nvPr/>
                </p:nvSpPr>
                <p:spPr bwMode="auto">
                  <a:xfrm>
                    <a:off x="3542" y="482"/>
                    <a:ext cx="52" cy="3"/>
                  </a:xfrm>
                  <a:prstGeom prst="rect">
                    <a:avLst/>
                  </a:prstGeom>
                  <a:solidFill>
                    <a:srgbClr val="FC0D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1" name="Rectangle 522"/>
                  <p:cNvSpPr>
                    <a:spLocks noChangeArrowheads="1"/>
                  </p:cNvSpPr>
                  <p:nvPr/>
                </p:nvSpPr>
                <p:spPr bwMode="auto">
                  <a:xfrm>
                    <a:off x="3542" y="485"/>
                    <a:ext cx="52" cy="4"/>
                  </a:xfrm>
                  <a:prstGeom prst="rect">
                    <a:avLst/>
                  </a:prstGeom>
                  <a:solidFill>
                    <a:srgbClr val="FC0B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2" name="Rectangle 523"/>
                  <p:cNvSpPr>
                    <a:spLocks noChangeArrowheads="1"/>
                  </p:cNvSpPr>
                  <p:nvPr/>
                </p:nvSpPr>
                <p:spPr bwMode="auto">
                  <a:xfrm>
                    <a:off x="3542" y="489"/>
                    <a:ext cx="52" cy="1"/>
                  </a:xfrm>
                  <a:prstGeom prst="rect">
                    <a:avLst/>
                  </a:prstGeom>
                  <a:solidFill>
                    <a:srgbClr val="FC09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3" name="Rectangle 524"/>
                  <p:cNvSpPr>
                    <a:spLocks noChangeArrowheads="1"/>
                  </p:cNvSpPr>
                  <p:nvPr/>
                </p:nvSpPr>
                <p:spPr bwMode="auto">
                  <a:xfrm>
                    <a:off x="3542" y="490"/>
                    <a:ext cx="52"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4" name="Rectangle 525"/>
                  <p:cNvSpPr>
                    <a:spLocks noChangeArrowheads="1"/>
                  </p:cNvSpPr>
                  <p:nvPr/>
                </p:nvSpPr>
                <p:spPr bwMode="auto">
                  <a:xfrm>
                    <a:off x="3542" y="491"/>
                    <a:ext cx="52" cy="1"/>
                  </a:xfrm>
                  <a:prstGeom prst="rect">
                    <a:avLst/>
                  </a:prstGeom>
                  <a:solidFill>
                    <a:srgbClr val="FC02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263" name="Group 526"/>
            <p:cNvGrpSpPr>
              <a:grpSpLocks/>
            </p:cNvGrpSpPr>
            <p:nvPr/>
          </p:nvGrpSpPr>
          <p:grpSpPr bwMode="auto">
            <a:xfrm>
              <a:off x="3507" y="1272"/>
              <a:ext cx="190" cy="709"/>
              <a:chOff x="3507" y="1272"/>
              <a:chExt cx="190" cy="709"/>
            </a:xfrm>
          </p:grpSpPr>
          <p:grpSp>
            <p:nvGrpSpPr>
              <p:cNvPr id="2095" name="Group 527"/>
              <p:cNvGrpSpPr>
                <a:grpSpLocks/>
              </p:cNvGrpSpPr>
              <p:nvPr/>
            </p:nvGrpSpPr>
            <p:grpSpPr bwMode="auto">
              <a:xfrm>
                <a:off x="3541" y="1285"/>
                <a:ext cx="156" cy="696"/>
                <a:chOff x="3541" y="1285"/>
                <a:chExt cx="156" cy="696"/>
              </a:xfrm>
            </p:grpSpPr>
            <p:sp>
              <p:nvSpPr>
                <p:cNvPr id="2316" name="Freeform 528"/>
                <p:cNvSpPr>
                  <a:spLocks/>
                </p:cNvSpPr>
                <p:nvPr/>
              </p:nvSpPr>
              <p:spPr bwMode="auto">
                <a:xfrm>
                  <a:off x="3541" y="1905"/>
                  <a:ext cx="156" cy="76"/>
                </a:xfrm>
                <a:custGeom>
                  <a:avLst/>
                  <a:gdLst>
                    <a:gd name="T0" fmla="*/ 156 w 156"/>
                    <a:gd name="T1" fmla="*/ 0 h 76"/>
                    <a:gd name="T2" fmla="*/ 0 w 156"/>
                    <a:gd name="T3" fmla="*/ 0 h 76"/>
                    <a:gd name="T4" fmla="*/ 80 w 156"/>
                    <a:gd name="T5" fmla="*/ 76 h 76"/>
                    <a:gd name="T6" fmla="*/ 156 w 156"/>
                    <a:gd name="T7" fmla="*/ 0 h 76"/>
                  </a:gdLst>
                  <a:ahLst/>
                  <a:cxnLst>
                    <a:cxn ang="0">
                      <a:pos x="T0" y="T1"/>
                    </a:cxn>
                    <a:cxn ang="0">
                      <a:pos x="T2" y="T3"/>
                    </a:cxn>
                    <a:cxn ang="0">
                      <a:pos x="T4" y="T5"/>
                    </a:cxn>
                    <a:cxn ang="0">
                      <a:pos x="T6" y="T7"/>
                    </a:cxn>
                  </a:cxnLst>
                  <a:rect l="0" t="0" r="r" b="b"/>
                  <a:pathLst>
                    <a:path w="156" h="76">
                      <a:moveTo>
                        <a:pt x="156" y="0"/>
                      </a:moveTo>
                      <a:lnTo>
                        <a:pt x="0" y="0"/>
                      </a:lnTo>
                      <a:lnTo>
                        <a:pt x="80" y="76"/>
                      </a:lnTo>
                      <a:lnTo>
                        <a:pt x="15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7" name="Freeform 529"/>
                <p:cNvSpPr>
                  <a:spLocks/>
                </p:cNvSpPr>
                <p:nvPr/>
              </p:nvSpPr>
              <p:spPr bwMode="auto">
                <a:xfrm>
                  <a:off x="3541" y="1285"/>
                  <a:ext cx="156" cy="76"/>
                </a:xfrm>
                <a:custGeom>
                  <a:avLst/>
                  <a:gdLst>
                    <a:gd name="T0" fmla="*/ 156 w 156"/>
                    <a:gd name="T1" fmla="*/ 76 h 76"/>
                    <a:gd name="T2" fmla="*/ 0 w 156"/>
                    <a:gd name="T3" fmla="*/ 76 h 76"/>
                    <a:gd name="T4" fmla="*/ 80 w 156"/>
                    <a:gd name="T5" fmla="*/ 0 h 76"/>
                    <a:gd name="T6" fmla="*/ 156 w 156"/>
                    <a:gd name="T7" fmla="*/ 76 h 76"/>
                  </a:gdLst>
                  <a:ahLst/>
                  <a:cxnLst>
                    <a:cxn ang="0">
                      <a:pos x="T0" y="T1"/>
                    </a:cxn>
                    <a:cxn ang="0">
                      <a:pos x="T2" y="T3"/>
                    </a:cxn>
                    <a:cxn ang="0">
                      <a:pos x="T4" y="T5"/>
                    </a:cxn>
                    <a:cxn ang="0">
                      <a:pos x="T6" y="T7"/>
                    </a:cxn>
                  </a:cxnLst>
                  <a:rect l="0" t="0" r="r" b="b"/>
                  <a:pathLst>
                    <a:path w="156" h="76">
                      <a:moveTo>
                        <a:pt x="156" y="76"/>
                      </a:moveTo>
                      <a:lnTo>
                        <a:pt x="0" y="76"/>
                      </a:lnTo>
                      <a:lnTo>
                        <a:pt x="80" y="0"/>
                      </a:lnTo>
                      <a:lnTo>
                        <a:pt x="156" y="7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8" name="Rectangle 530"/>
                <p:cNvSpPr>
                  <a:spLocks noChangeArrowheads="1"/>
                </p:cNvSpPr>
                <p:nvPr/>
              </p:nvSpPr>
              <p:spPr bwMode="auto">
                <a:xfrm>
                  <a:off x="3587" y="1338"/>
                  <a:ext cx="61" cy="58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96" name="Group 531"/>
              <p:cNvGrpSpPr>
                <a:grpSpLocks/>
              </p:cNvGrpSpPr>
              <p:nvPr/>
            </p:nvGrpSpPr>
            <p:grpSpPr bwMode="auto">
              <a:xfrm>
                <a:off x="3507" y="1272"/>
                <a:ext cx="156" cy="695"/>
                <a:chOff x="3507" y="1272"/>
                <a:chExt cx="156" cy="695"/>
              </a:xfrm>
            </p:grpSpPr>
            <p:sp>
              <p:nvSpPr>
                <p:cNvPr id="2097" name="Freeform 532"/>
                <p:cNvSpPr>
                  <a:spLocks/>
                </p:cNvSpPr>
                <p:nvPr/>
              </p:nvSpPr>
              <p:spPr bwMode="auto">
                <a:xfrm>
                  <a:off x="3507" y="1892"/>
                  <a:ext cx="156" cy="75"/>
                </a:xfrm>
                <a:custGeom>
                  <a:avLst/>
                  <a:gdLst>
                    <a:gd name="T0" fmla="*/ 156 w 156"/>
                    <a:gd name="T1" fmla="*/ 0 h 75"/>
                    <a:gd name="T2" fmla="*/ 0 w 156"/>
                    <a:gd name="T3" fmla="*/ 0 h 75"/>
                    <a:gd name="T4" fmla="*/ 81 w 156"/>
                    <a:gd name="T5" fmla="*/ 75 h 75"/>
                    <a:gd name="T6" fmla="*/ 156 w 156"/>
                    <a:gd name="T7" fmla="*/ 0 h 75"/>
                  </a:gdLst>
                  <a:ahLst/>
                  <a:cxnLst>
                    <a:cxn ang="0">
                      <a:pos x="T0" y="T1"/>
                    </a:cxn>
                    <a:cxn ang="0">
                      <a:pos x="T2" y="T3"/>
                    </a:cxn>
                    <a:cxn ang="0">
                      <a:pos x="T4" y="T5"/>
                    </a:cxn>
                    <a:cxn ang="0">
                      <a:pos x="T6" y="T7"/>
                    </a:cxn>
                  </a:cxnLst>
                  <a:rect l="0" t="0" r="r" b="b"/>
                  <a:pathLst>
                    <a:path w="156" h="75">
                      <a:moveTo>
                        <a:pt x="156" y="0"/>
                      </a:moveTo>
                      <a:lnTo>
                        <a:pt x="0" y="0"/>
                      </a:lnTo>
                      <a:lnTo>
                        <a:pt x="81" y="75"/>
                      </a:lnTo>
                      <a:lnTo>
                        <a:pt x="156"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8" name="Freeform 533"/>
                <p:cNvSpPr>
                  <a:spLocks/>
                </p:cNvSpPr>
                <p:nvPr/>
              </p:nvSpPr>
              <p:spPr bwMode="auto">
                <a:xfrm>
                  <a:off x="3507" y="1272"/>
                  <a:ext cx="156" cy="75"/>
                </a:xfrm>
                <a:custGeom>
                  <a:avLst/>
                  <a:gdLst>
                    <a:gd name="T0" fmla="*/ 156 w 156"/>
                    <a:gd name="T1" fmla="*/ 75 h 75"/>
                    <a:gd name="T2" fmla="*/ 0 w 156"/>
                    <a:gd name="T3" fmla="*/ 75 h 75"/>
                    <a:gd name="T4" fmla="*/ 81 w 156"/>
                    <a:gd name="T5" fmla="*/ 0 h 75"/>
                    <a:gd name="T6" fmla="*/ 156 w 156"/>
                    <a:gd name="T7" fmla="*/ 75 h 75"/>
                  </a:gdLst>
                  <a:ahLst/>
                  <a:cxnLst>
                    <a:cxn ang="0">
                      <a:pos x="T0" y="T1"/>
                    </a:cxn>
                    <a:cxn ang="0">
                      <a:pos x="T2" y="T3"/>
                    </a:cxn>
                    <a:cxn ang="0">
                      <a:pos x="T4" y="T5"/>
                    </a:cxn>
                    <a:cxn ang="0">
                      <a:pos x="T6" y="T7"/>
                    </a:cxn>
                  </a:cxnLst>
                  <a:rect l="0" t="0" r="r" b="b"/>
                  <a:pathLst>
                    <a:path w="156" h="75">
                      <a:moveTo>
                        <a:pt x="156" y="75"/>
                      </a:moveTo>
                      <a:lnTo>
                        <a:pt x="0" y="75"/>
                      </a:lnTo>
                      <a:lnTo>
                        <a:pt x="81" y="0"/>
                      </a:lnTo>
                      <a:lnTo>
                        <a:pt x="156" y="75"/>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099" name="Group 534"/>
                <p:cNvGrpSpPr>
                  <a:grpSpLocks/>
                </p:cNvGrpSpPr>
                <p:nvPr/>
              </p:nvGrpSpPr>
              <p:grpSpPr bwMode="auto">
                <a:xfrm>
                  <a:off x="3553" y="1324"/>
                  <a:ext cx="61" cy="586"/>
                  <a:chOff x="3553" y="1324"/>
                  <a:chExt cx="61" cy="586"/>
                </a:xfrm>
              </p:grpSpPr>
              <p:grpSp>
                <p:nvGrpSpPr>
                  <p:cNvPr id="2100" name="Group 535"/>
                  <p:cNvGrpSpPr>
                    <a:grpSpLocks/>
                  </p:cNvGrpSpPr>
                  <p:nvPr/>
                </p:nvGrpSpPr>
                <p:grpSpPr bwMode="auto">
                  <a:xfrm>
                    <a:off x="3553" y="1324"/>
                    <a:ext cx="61" cy="559"/>
                    <a:chOff x="3553" y="1324"/>
                    <a:chExt cx="61" cy="559"/>
                  </a:xfrm>
                </p:grpSpPr>
                <p:sp>
                  <p:nvSpPr>
                    <p:cNvPr id="2116" name="Rectangle 536"/>
                    <p:cNvSpPr>
                      <a:spLocks noChangeArrowheads="1"/>
                    </p:cNvSpPr>
                    <p:nvPr/>
                  </p:nvSpPr>
                  <p:spPr bwMode="auto">
                    <a:xfrm>
                      <a:off x="3553" y="1324"/>
                      <a:ext cx="61" cy="1"/>
                    </a:xfrm>
                    <a:prstGeom prst="rect">
                      <a:avLst/>
                    </a:prstGeom>
                    <a:solidFill>
                      <a:srgbClr val="FC0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7" name="Rectangle 537"/>
                    <p:cNvSpPr>
                      <a:spLocks noChangeArrowheads="1"/>
                    </p:cNvSpPr>
                    <p:nvPr/>
                  </p:nvSpPr>
                  <p:spPr bwMode="auto">
                    <a:xfrm>
                      <a:off x="3553" y="1325"/>
                      <a:ext cx="61"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8" name="Rectangle 538"/>
                    <p:cNvSpPr>
                      <a:spLocks noChangeArrowheads="1"/>
                    </p:cNvSpPr>
                    <p:nvPr/>
                  </p:nvSpPr>
                  <p:spPr bwMode="auto">
                    <a:xfrm>
                      <a:off x="3553" y="1326"/>
                      <a:ext cx="61" cy="2"/>
                    </a:xfrm>
                    <a:prstGeom prst="rect">
                      <a:avLst/>
                    </a:prstGeom>
                    <a:solidFill>
                      <a:srgbClr val="FC0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9" name="Rectangle 539"/>
                    <p:cNvSpPr>
                      <a:spLocks noChangeArrowheads="1"/>
                    </p:cNvSpPr>
                    <p:nvPr/>
                  </p:nvSpPr>
                  <p:spPr bwMode="auto">
                    <a:xfrm>
                      <a:off x="3553" y="1328"/>
                      <a:ext cx="61" cy="1"/>
                    </a:xfrm>
                    <a:prstGeom prst="rect">
                      <a:avLst/>
                    </a:prstGeom>
                    <a:solidFill>
                      <a:srgbClr val="FC10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0" name="Rectangle 540"/>
                    <p:cNvSpPr>
                      <a:spLocks noChangeArrowheads="1"/>
                    </p:cNvSpPr>
                    <p:nvPr/>
                  </p:nvSpPr>
                  <p:spPr bwMode="auto">
                    <a:xfrm>
                      <a:off x="3553" y="1329"/>
                      <a:ext cx="61" cy="1"/>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1" name="Rectangle 541"/>
                    <p:cNvSpPr>
                      <a:spLocks noChangeArrowheads="1"/>
                    </p:cNvSpPr>
                    <p:nvPr/>
                  </p:nvSpPr>
                  <p:spPr bwMode="auto">
                    <a:xfrm>
                      <a:off x="3553" y="1330"/>
                      <a:ext cx="61" cy="2"/>
                    </a:xfrm>
                    <a:prstGeom prst="rect">
                      <a:avLst/>
                    </a:prstGeom>
                    <a:solidFill>
                      <a:srgbClr val="FC1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2" name="Rectangle 542"/>
                    <p:cNvSpPr>
                      <a:spLocks noChangeArrowheads="1"/>
                    </p:cNvSpPr>
                    <p:nvPr/>
                  </p:nvSpPr>
                  <p:spPr bwMode="auto">
                    <a:xfrm>
                      <a:off x="3553" y="1332"/>
                      <a:ext cx="61" cy="1"/>
                    </a:xfrm>
                    <a:prstGeom prst="rect">
                      <a:avLst/>
                    </a:prstGeom>
                    <a:solidFill>
                      <a:srgbClr val="FC18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3" name="Rectangle 543"/>
                    <p:cNvSpPr>
                      <a:spLocks noChangeArrowheads="1"/>
                    </p:cNvSpPr>
                    <p:nvPr/>
                  </p:nvSpPr>
                  <p:spPr bwMode="auto">
                    <a:xfrm>
                      <a:off x="3553" y="1333"/>
                      <a:ext cx="61" cy="2"/>
                    </a:xfrm>
                    <a:prstGeom prst="rect">
                      <a:avLst/>
                    </a:prstGeom>
                    <a:solidFill>
                      <a:srgbClr val="FC1A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4" name="Rectangle 544"/>
                    <p:cNvSpPr>
                      <a:spLocks noChangeArrowheads="1"/>
                    </p:cNvSpPr>
                    <p:nvPr/>
                  </p:nvSpPr>
                  <p:spPr bwMode="auto">
                    <a:xfrm>
                      <a:off x="3553" y="1335"/>
                      <a:ext cx="61" cy="2"/>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5" name="Rectangle 545"/>
                    <p:cNvSpPr>
                      <a:spLocks noChangeArrowheads="1"/>
                    </p:cNvSpPr>
                    <p:nvPr/>
                  </p:nvSpPr>
                  <p:spPr bwMode="auto">
                    <a:xfrm>
                      <a:off x="3553" y="1337"/>
                      <a:ext cx="61" cy="1"/>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6" name="Rectangle 546"/>
                    <p:cNvSpPr>
                      <a:spLocks noChangeArrowheads="1"/>
                    </p:cNvSpPr>
                    <p:nvPr/>
                  </p:nvSpPr>
                  <p:spPr bwMode="auto">
                    <a:xfrm>
                      <a:off x="3553" y="1338"/>
                      <a:ext cx="61" cy="1"/>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7" name="Rectangle 547"/>
                    <p:cNvSpPr>
                      <a:spLocks noChangeArrowheads="1"/>
                    </p:cNvSpPr>
                    <p:nvPr/>
                  </p:nvSpPr>
                  <p:spPr bwMode="auto">
                    <a:xfrm>
                      <a:off x="3553" y="1339"/>
                      <a:ext cx="61" cy="2"/>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8" name="Rectangle 548"/>
                    <p:cNvSpPr>
                      <a:spLocks noChangeArrowheads="1"/>
                    </p:cNvSpPr>
                    <p:nvPr/>
                  </p:nvSpPr>
                  <p:spPr bwMode="auto">
                    <a:xfrm>
                      <a:off x="3553" y="1341"/>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9" name="Rectangle 549"/>
                    <p:cNvSpPr>
                      <a:spLocks noChangeArrowheads="1"/>
                    </p:cNvSpPr>
                    <p:nvPr/>
                  </p:nvSpPr>
                  <p:spPr bwMode="auto">
                    <a:xfrm>
                      <a:off x="3553" y="1343"/>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0" name="Rectangle 550"/>
                    <p:cNvSpPr>
                      <a:spLocks noChangeArrowheads="1"/>
                    </p:cNvSpPr>
                    <p:nvPr/>
                  </p:nvSpPr>
                  <p:spPr bwMode="auto">
                    <a:xfrm>
                      <a:off x="3553" y="1345"/>
                      <a:ext cx="61" cy="1"/>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1" name="Rectangle 551"/>
                    <p:cNvSpPr>
                      <a:spLocks noChangeArrowheads="1"/>
                    </p:cNvSpPr>
                    <p:nvPr/>
                  </p:nvSpPr>
                  <p:spPr bwMode="auto">
                    <a:xfrm>
                      <a:off x="3553" y="1346"/>
                      <a:ext cx="61" cy="2"/>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2" name="Rectangle 552"/>
                    <p:cNvSpPr>
                      <a:spLocks noChangeArrowheads="1"/>
                    </p:cNvSpPr>
                    <p:nvPr/>
                  </p:nvSpPr>
                  <p:spPr bwMode="auto">
                    <a:xfrm>
                      <a:off x="3553" y="1348"/>
                      <a:ext cx="61" cy="3"/>
                    </a:xfrm>
                    <a:prstGeom prst="rect">
                      <a:avLst/>
                    </a:prstGeom>
                    <a:solidFill>
                      <a:srgbClr val="FC2D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3" name="Rectangle 553"/>
                    <p:cNvSpPr>
                      <a:spLocks noChangeArrowheads="1"/>
                    </p:cNvSpPr>
                    <p:nvPr/>
                  </p:nvSpPr>
                  <p:spPr bwMode="auto">
                    <a:xfrm>
                      <a:off x="3553" y="1351"/>
                      <a:ext cx="61" cy="3"/>
                    </a:xfrm>
                    <a:prstGeom prst="rect">
                      <a:avLst/>
                    </a:prstGeom>
                    <a:solidFill>
                      <a:srgbClr val="FC2F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4" name="Rectangle 554"/>
                    <p:cNvSpPr>
                      <a:spLocks noChangeArrowheads="1"/>
                    </p:cNvSpPr>
                    <p:nvPr/>
                  </p:nvSpPr>
                  <p:spPr bwMode="auto">
                    <a:xfrm>
                      <a:off x="3553" y="1354"/>
                      <a:ext cx="61" cy="2"/>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5" name="Rectangle 555"/>
                    <p:cNvSpPr>
                      <a:spLocks noChangeArrowheads="1"/>
                    </p:cNvSpPr>
                    <p:nvPr/>
                  </p:nvSpPr>
                  <p:spPr bwMode="auto">
                    <a:xfrm>
                      <a:off x="3553" y="1356"/>
                      <a:ext cx="61" cy="2"/>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6" name="Rectangle 556"/>
                    <p:cNvSpPr>
                      <a:spLocks noChangeArrowheads="1"/>
                    </p:cNvSpPr>
                    <p:nvPr/>
                  </p:nvSpPr>
                  <p:spPr bwMode="auto">
                    <a:xfrm>
                      <a:off x="3553" y="1358"/>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7" name="Rectangle 557"/>
                    <p:cNvSpPr>
                      <a:spLocks noChangeArrowheads="1"/>
                    </p:cNvSpPr>
                    <p:nvPr/>
                  </p:nvSpPr>
                  <p:spPr bwMode="auto">
                    <a:xfrm>
                      <a:off x="3553" y="1360"/>
                      <a:ext cx="61" cy="3"/>
                    </a:xfrm>
                    <a:prstGeom prst="rect">
                      <a:avLst/>
                    </a:prstGeom>
                    <a:solidFill>
                      <a:srgbClr val="FC39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8" name="Rectangle 558"/>
                    <p:cNvSpPr>
                      <a:spLocks noChangeArrowheads="1"/>
                    </p:cNvSpPr>
                    <p:nvPr/>
                  </p:nvSpPr>
                  <p:spPr bwMode="auto">
                    <a:xfrm>
                      <a:off x="3553" y="1363"/>
                      <a:ext cx="61" cy="1"/>
                    </a:xfrm>
                    <a:prstGeom prst="rect">
                      <a:avLst/>
                    </a:prstGeom>
                    <a:solidFill>
                      <a:srgbClr val="FC3B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9" name="Rectangle 559"/>
                    <p:cNvSpPr>
                      <a:spLocks noChangeArrowheads="1"/>
                    </p:cNvSpPr>
                    <p:nvPr/>
                  </p:nvSpPr>
                  <p:spPr bwMode="auto">
                    <a:xfrm>
                      <a:off x="3553" y="1364"/>
                      <a:ext cx="61" cy="3"/>
                    </a:xfrm>
                    <a:prstGeom prst="rect">
                      <a:avLst/>
                    </a:prstGeom>
                    <a:solidFill>
                      <a:srgbClr val="FC3D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0" name="Rectangle 560"/>
                    <p:cNvSpPr>
                      <a:spLocks noChangeArrowheads="1"/>
                    </p:cNvSpPr>
                    <p:nvPr/>
                  </p:nvSpPr>
                  <p:spPr bwMode="auto">
                    <a:xfrm>
                      <a:off x="3553" y="1367"/>
                      <a:ext cx="61" cy="1"/>
                    </a:xfrm>
                    <a:prstGeom prst="rect">
                      <a:avLst/>
                    </a:prstGeom>
                    <a:solidFill>
                      <a:srgbClr val="FC3F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1" name="Rectangle 561"/>
                    <p:cNvSpPr>
                      <a:spLocks noChangeArrowheads="1"/>
                    </p:cNvSpPr>
                    <p:nvPr/>
                  </p:nvSpPr>
                  <p:spPr bwMode="auto">
                    <a:xfrm>
                      <a:off x="3553" y="1368"/>
                      <a:ext cx="61" cy="1"/>
                    </a:xfrm>
                    <a:prstGeom prst="rect">
                      <a:avLst/>
                    </a:prstGeom>
                    <a:solidFill>
                      <a:srgbClr val="FC41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2" name="Rectangle 562"/>
                    <p:cNvSpPr>
                      <a:spLocks noChangeArrowheads="1"/>
                    </p:cNvSpPr>
                    <p:nvPr/>
                  </p:nvSpPr>
                  <p:spPr bwMode="auto">
                    <a:xfrm>
                      <a:off x="3553" y="1369"/>
                      <a:ext cx="61" cy="3"/>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3" name="Rectangle 563"/>
                    <p:cNvSpPr>
                      <a:spLocks noChangeArrowheads="1"/>
                    </p:cNvSpPr>
                    <p:nvPr/>
                  </p:nvSpPr>
                  <p:spPr bwMode="auto">
                    <a:xfrm>
                      <a:off x="3553" y="1372"/>
                      <a:ext cx="61" cy="3"/>
                    </a:xfrm>
                    <a:prstGeom prst="rect">
                      <a:avLst/>
                    </a:prstGeom>
                    <a:solidFill>
                      <a:srgbClr val="FC45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4" name="Rectangle 564"/>
                    <p:cNvSpPr>
                      <a:spLocks noChangeArrowheads="1"/>
                    </p:cNvSpPr>
                    <p:nvPr/>
                  </p:nvSpPr>
                  <p:spPr bwMode="auto">
                    <a:xfrm>
                      <a:off x="3553" y="1375"/>
                      <a:ext cx="61" cy="2"/>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5" name="Rectangle 565"/>
                    <p:cNvSpPr>
                      <a:spLocks noChangeArrowheads="1"/>
                    </p:cNvSpPr>
                    <p:nvPr/>
                  </p:nvSpPr>
                  <p:spPr bwMode="auto">
                    <a:xfrm>
                      <a:off x="3553" y="1377"/>
                      <a:ext cx="61" cy="1"/>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6" name="Rectangle 566"/>
                    <p:cNvSpPr>
                      <a:spLocks noChangeArrowheads="1"/>
                    </p:cNvSpPr>
                    <p:nvPr/>
                  </p:nvSpPr>
                  <p:spPr bwMode="auto">
                    <a:xfrm>
                      <a:off x="3553" y="1378"/>
                      <a:ext cx="61" cy="3"/>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7" name="Rectangle 567"/>
                    <p:cNvSpPr>
                      <a:spLocks noChangeArrowheads="1"/>
                    </p:cNvSpPr>
                    <p:nvPr/>
                  </p:nvSpPr>
                  <p:spPr bwMode="auto">
                    <a:xfrm>
                      <a:off x="3553" y="1381"/>
                      <a:ext cx="61" cy="1"/>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8" name="Rectangle 568"/>
                    <p:cNvSpPr>
                      <a:spLocks noChangeArrowheads="1"/>
                    </p:cNvSpPr>
                    <p:nvPr/>
                  </p:nvSpPr>
                  <p:spPr bwMode="auto">
                    <a:xfrm>
                      <a:off x="3553" y="1382"/>
                      <a:ext cx="61" cy="3"/>
                    </a:xfrm>
                    <a:prstGeom prst="rect">
                      <a:avLst/>
                    </a:prstGeom>
                    <a:solidFill>
                      <a:srgbClr val="FC50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9" name="Rectangle 569"/>
                    <p:cNvSpPr>
                      <a:spLocks noChangeArrowheads="1"/>
                    </p:cNvSpPr>
                    <p:nvPr/>
                  </p:nvSpPr>
                  <p:spPr bwMode="auto">
                    <a:xfrm>
                      <a:off x="3553" y="1385"/>
                      <a:ext cx="61" cy="1"/>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0" name="Rectangle 570"/>
                    <p:cNvSpPr>
                      <a:spLocks noChangeArrowheads="1"/>
                    </p:cNvSpPr>
                    <p:nvPr/>
                  </p:nvSpPr>
                  <p:spPr bwMode="auto">
                    <a:xfrm>
                      <a:off x="3553" y="1386"/>
                      <a:ext cx="61" cy="2"/>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1" name="Rectangle 571"/>
                    <p:cNvSpPr>
                      <a:spLocks noChangeArrowheads="1"/>
                    </p:cNvSpPr>
                    <p:nvPr/>
                  </p:nvSpPr>
                  <p:spPr bwMode="auto">
                    <a:xfrm>
                      <a:off x="3553" y="1388"/>
                      <a:ext cx="61" cy="2"/>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2" name="Rectangle 572"/>
                    <p:cNvSpPr>
                      <a:spLocks noChangeArrowheads="1"/>
                    </p:cNvSpPr>
                    <p:nvPr/>
                  </p:nvSpPr>
                  <p:spPr bwMode="auto">
                    <a:xfrm>
                      <a:off x="3553" y="1390"/>
                      <a:ext cx="61" cy="3"/>
                    </a:xfrm>
                    <a:prstGeom prst="rect">
                      <a:avLst/>
                    </a:prstGeom>
                    <a:solidFill>
                      <a:srgbClr val="FC5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3" name="Rectangle 573"/>
                    <p:cNvSpPr>
                      <a:spLocks noChangeArrowheads="1"/>
                    </p:cNvSpPr>
                    <p:nvPr/>
                  </p:nvSpPr>
                  <p:spPr bwMode="auto">
                    <a:xfrm>
                      <a:off x="3553" y="1393"/>
                      <a:ext cx="61" cy="1"/>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4" name="Rectangle 574"/>
                    <p:cNvSpPr>
                      <a:spLocks noChangeArrowheads="1"/>
                    </p:cNvSpPr>
                    <p:nvPr/>
                  </p:nvSpPr>
                  <p:spPr bwMode="auto">
                    <a:xfrm>
                      <a:off x="3553" y="1394"/>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5" name="Rectangle 575"/>
                    <p:cNvSpPr>
                      <a:spLocks noChangeArrowheads="1"/>
                    </p:cNvSpPr>
                    <p:nvPr/>
                  </p:nvSpPr>
                  <p:spPr bwMode="auto">
                    <a:xfrm>
                      <a:off x="3553" y="1395"/>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6" name="Rectangle 576"/>
                    <p:cNvSpPr>
                      <a:spLocks noChangeArrowheads="1"/>
                    </p:cNvSpPr>
                    <p:nvPr/>
                  </p:nvSpPr>
                  <p:spPr bwMode="auto">
                    <a:xfrm>
                      <a:off x="3553" y="1398"/>
                      <a:ext cx="61" cy="1"/>
                    </a:xfrm>
                    <a:prstGeom prst="rect">
                      <a:avLst/>
                    </a:prstGeom>
                    <a:solidFill>
                      <a:srgbClr val="FC6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7" name="Rectangle 577"/>
                    <p:cNvSpPr>
                      <a:spLocks noChangeArrowheads="1"/>
                    </p:cNvSpPr>
                    <p:nvPr/>
                  </p:nvSpPr>
                  <p:spPr bwMode="auto">
                    <a:xfrm>
                      <a:off x="3553" y="1399"/>
                      <a:ext cx="61" cy="3"/>
                    </a:xfrm>
                    <a:prstGeom prst="rect">
                      <a:avLst/>
                    </a:prstGeom>
                    <a:solidFill>
                      <a:srgbClr val="FC61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8" name="Rectangle 578"/>
                    <p:cNvSpPr>
                      <a:spLocks noChangeArrowheads="1"/>
                    </p:cNvSpPr>
                    <p:nvPr/>
                  </p:nvSpPr>
                  <p:spPr bwMode="auto">
                    <a:xfrm>
                      <a:off x="3553" y="1402"/>
                      <a:ext cx="61" cy="1"/>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9" name="Rectangle 579"/>
                    <p:cNvSpPr>
                      <a:spLocks noChangeArrowheads="1"/>
                    </p:cNvSpPr>
                    <p:nvPr/>
                  </p:nvSpPr>
                  <p:spPr bwMode="auto">
                    <a:xfrm>
                      <a:off x="3553" y="1403"/>
                      <a:ext cx="61" cy="1"/>
                    </a:xfrm>
                    <a:prstGeom prst="rect">
                      <a:avLst/>
                    </a:prstGeom>
                    <a:solidFill>
                      <a:srgbClr val="FC6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0" name="Rectangle 580"/>
                    <p:cNvSpPr>
                      <a:spLocks noChangeArrowheads="1"/>
                    </p:cNvSpPr>
                    <p:nvPr/>
                  </p:nvSpPr>
                  <p:spPr bwMode="auto">
                    <a:xfrm>
                      <a:off x="3553" y="1404"/>
                      <a:ext cx="61" cy="3"/>
                    </a:xfrm>
                    <a:prstGeom prst="rect">
                      <a:avLst/>
                    </a:prstGeom>
                    <a:solidFill>
                      <a:srgbClr val="FC67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1" name="Rectangle 581"/>
                    <p:cNvSpPr>
                      <a:spLocks noChangeArrowheads="1"/>
                    </p:cNvSpPr>
                    <p:nvPr/>
                  </p:nvSpPr>
                  <p:spPr bwMode="auto">
                    <a:xfrm>
                      <a:off x="3553" y="1407"/>
                      <a:ext cx="61" cy="3"/>
                    </a:xfrm>
                    <a:prstGeom prst="rect">
                      <a:avLst/>
                    </a:prstGeom>
                    <a:solidFill>
                      <a:srgbClr val="FC6A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2" name="Rectangle 582"/>
                    <p:cNvSpPr>
                      <a:spLocks noChangeArrowheads="1"/>
                    </p:cNvSpPr>
                    <p:nvPr/>
                  </p:nvSpPr>
                  <p:spPr bwMode="auto">
                    <a:xfrm>
                      <a:off x="3553" y="1410"/>
                      <a:ext cx="61" cy="2"/>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3" name="Rectangle 583"/>
                    <p:cNvSpPr>
                      <a:spLocks noChangeArrowheads="1"/>
                    </p:cNvSpPr>
                    <p:nvPr/>
                  </p:nvSpPr>
                  <p:spPr bwMode="auto">
                    <a:xfrm>
                      <a:off x="3553" y="1412"/>
                      <a:ext cx="61" cy="2"/>
                    </a:xfrm>
                    <a:prstGeom prst="rect">
                      <a:avLst/>
                    </a:prstGeom>
                    <a:solidFill>
                      <a:srgbClr val="FD6F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4" name="Rectangle 584"/>
                    <p:cNvSpPr>
                      <a:spLocks noChangeArrowheads="1"/>
                    </p:cNvSpPr>
                    <p:nvPr/>
                  </p:nvSpPr>
                  <p:spPr bwMode="auto">
                    <a:xfrm>
                      <a:off x="3553" y="1414"/>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5" name="Rectangle 585"/>
                    <p:cNvSpPr>
                      <a:spLocks noChangeArrowheads="1"/>
                    </p:cNvSpPr>
                    <p:nvPr/>
                  </p:nvSpPr>
                  <p:spPr bwMode="auto">
                    <a:xfrm>
                      <a:off x="3553" y="1416"/>
                      <a:ext cx="61" cy="2"/>
                    </a:xfrm>
                    <a:prstGeom prst="rect">
                      <a:avLst/>
                    </a:prstGeom>
                    <a:solidFill>
                      <a:srgbClr val="FD73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6" name="Rectangle 586"/>
                    <p:cNvSpPr>
                      <a:spLocks noChangeArrowheads="1"/>
                    </p:cNvSpPr>
                    <p:nvPr/>
                  </p:nvSpPr>
                  <p:spPr bwMode="auto">
                    <a:xfrm>
                      <a:off x="3553" y="1418"/>
                      <a:ext cx="61" cy="1"/>
                    </a:xfrm>
                    <a:prstGeom prst="rect">
                      <a:avLst/>
                    </a:prstGeom>
                    <a:solidFill>
                      <a:srgbClr val="FD74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7" name="Rectangle 587"/>
                    <p:cNvSpPr>
                      <a:spLocks noChangeArrowheads="1"/>
                    </p:cNvSpPr>
                    <p:nvPr/>
                  </p:nvSpPr>
                  <p:spPr bwMode="auto">
                    <a:xfrm>
                      <a:off x="3553" y="1419"/>
                      <a:ext cx="61" cy="2"/>
                    </a:xfrm>
                    <a:prstGeom prst="rect">
                      <a:avLst/>
                    </a:prstGeom>
                    <a:solidFill>
                      <a:srgbClr val="FD76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8" name="Rectangle 588"/>
                    <p:cNvSpPr>
                      <a:spLocks noChangeArrowheads="1"/>
                    </p:cNvSpPr>
                    <p:nvPr/>
                  </p:nvSpPr>
                  <p:spPr bwMode="auto">
                    <a:xfrm>
                      <a:off x="3553" y="1421"/>
                      <a:ext cx="61" cy="2"/>
                    </a:xfrm>
                    <a:prstGeom prst="rect">
                      <a:avLst/>
                    </a:prstGeom>
                    <a:solidFill>
                      <a:srgbClr val="FD78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9" name="Rectangle 589"/>
                    <p:cNvSpPr>
                      <a:spLocks noChangeArrowheads="1"/>
                    </p:cNvSpPr>
                    <p:nvPr/>
                  </p:nvSpPr>
                  <p:spPr bwMode="auto">
                    <a:xfrm>
                      <a:off x="3553" y="1423"/>
                      <a:ext cx="61" cy="2"/>
                    </a:xfrm>
                    <a:prstGeom prst="rect">
                      <a:avLst/>
                    </a:prstGeom>
                    <a:solidFill>
                      <a:srgbClr val="FD7A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0" name="Rectangle 590"/>
                    <p:cNvSpPr>
                      <a:spLocks noChangeArrowheads="1"/>
                    </p:cNvSpPr>
                    <p:nvPr/>
                  </p:nvSpPr>
                  <p:spPr bwMode="auto">
                    <a:xfrm>
                      <a:off x="3553" y="1425"/>
                      <a:ext cx="61" cy="3"/>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1" name="Rectangle 591"/>
                    <p:cNvSpPr>
                      <a:spLocks noChangeArrowheads="1"/>
                    </p:cNvSpPr>
                    <p:nvPr/>
                  </p:nvSpPr>
                  <p:spPr bwMode="auto">
                    <a:xfrm>
                      <a:off x="3553" y="1428"/>
                      <a:ext cx="61" cy="3"/>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2" name="Rectangle 592"/>
                    <p:cNvSpPr>
                      <a:spLocks noChangeArrowheads="1"/>
                    </p:cNvSpPr>
                    <p:nvPr/>
                  </p:nvSpPr>
                  <p:spPr bwMode="auto">
                    <a:xfrm>
                      <a:off x="3553" y="1431"/>
                      <a:ext cx="61" cy="1"/>
                    </a:xfrm>
                    <a:prstGeom prst="rect">
                      <a:avLst/>
                    </a:prstGeom>
                    <a:solidFill>
                      <a:srgbClr val="FD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3" name="Rectangle 593"/>
                    <p:cNvSpPr>
                      <a:spLocks noChangeArrowheads="1"/>
                    </p:cNvSpPr>
                    <p:nvPr/>
                  </p:nvSpPr>
                  <p:spPr bwMode="auto">
                    <a:xfrm>
                      <a:off x="3553" y="1432"/>
                      <a:ext cx="61" cy="1"/>
                    </a:xfrm>
                    <a:prstGeom prst="rect">
                      <a:avLst/>
                    </a:prstGeom>
                    <a:solidFill>
                      <a:srgbClr val="FD83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4" name="Rectangle 594"/>
                    <p:cNvSpPr>
                      <a:spLocks noChangeArrowheads="1"/>
                    </p:cNvSpPr>
                    <p:nvPr/>
                  </p:nvSpPr>
                  <p:spPr bwMode="auto">
                    <a:xfrm>
                      <a:off x="3553" y="1433"/>
                      <a:ext cx="61" cy="1"/>
                    </a:xfrm>
                    <a:prstGeom prst="rect">
                      <a:avLst/>
                    </a:prstGeom>
                    <a:solidFill>
                      <a:srgbClr val="FD8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5" name="Rectangle 595"/>
                    <p:cNvSpPr>
                      <a:spLocks noChangeArrowheads="1"/>
                    </p:cNvSpPr>
                    <p:nvPr/>
                  </p:nvSpPr>
                  <p:spPr bwMode="auto">
                    <a:xfrm>
                      <a:off x="3553" y="1434"/>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6" name="Rectangle 596"/>
                    <p:cNvSpPr>
                      <a:spLocks noChangeArrowheads="1"/>
                    </p:cNvSpPr>
                    <p:nvPr/>
                  </p:nvSpPr>
                  <p:spPr bwMode="auto">
                    <a:xfrm>
                      <a:off x="3553" y="1437"/>
                      <a:ext cx="61" cy="3"/>
                    </a:xfrm>
                    <a:prstGeom prst="rect">
                      <a:avLst/>
                    </a:prstGeom>
                    <a:solidFill>
                      <a:srgbClr val="FD89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7" name="Rectangle 597"/>
                    <p:cNvSpPr>
                      <a:spLocks noChangeArrowheads="1"/>
                    </p:cNvSpPr>
                    <p:nvPr/>
                  </p:nvSpPr>
                  <p:spPr bwMode="auto">
                    <a:xfrm>
                      <a:off x="3553" y="1440"/>
                      <a:ext cx="61" cy="2"/>
                    </a:xfrm>
                    <a:prstGeom prst="rect">
                      <a:avLst/>
                    </a:prstGeom>
                    <a:solidFill>
                      <a:srgbClr val="FD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8" name="Rectangle 598"/>
                    <p:cNvSpPr>
                      <a:spLocks noChangeArrowheads="1"/>
                    </p:cNvSpPr>
                    <p:nvPr/>
                  </p:nvSpPr>
                  <p:spPr bwMode="auto">
                    <a:xfrm>
                      <a:off x="3553" y="1442"/>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9" name="Rectangle 599"/>
                    <p:cNvSpPr>
                      <a:spLocks noChangeArrowheads="1"/>
                    </p:cNvSpPr>
                    <p:nvPr/>
                  </p:nvSpPr>
                  <p:spPr bwMode="auto">
                    <a:xfrm>
                      <a:off x="3553" y="1445"/>
                      <a:ext cx="61" cy="2"/>
                    </a:xfrm>
                    <a:prstGeom prst="rect">
                      <a:avLst/>
                    </a:prstGeom>
                    <a:solidFill>
                      <a:srgbClr val="FD9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0" name="Rectangle 600"/>
                    <p:cNvSpPr>
                      <a:spLocks noChangeArrowheads="1"/>
                    </p:cNvSpPr>
                    <p:nvPr/>
                  </p:nvSpPr>
                  <p:spPr bwMode="auto">
                    <a:xfrm>
                      <a:off x="3553" y="1447"/>
                      <a:ext cx="61" cy="3"/>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1" name="Rectangle 601"/>
                    <p:cNvSpPr>
                      <a:spLocks noChangeArrowheads="1"/>
                    </p:cNvSpPr>
                    <p:nvPr/>
                  </p:nvSpPr>
                  <p:spPr bwMode="auto">
                    <a:xfrm>
                      <a:off x="3553" y="1450"/>
                      <a:ext cx="61" cy="1"/>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2" name="Rectangle 602"/>
                    <p:cNvSpPr>
                      <a:spLocks noChangeArrowheads="1"/>
                    </p:cNvSpPr>
                    <p:nvPr/>
                  </p:nvSpPr>
                  <p:spPr bwMode="auto">
                    <a:xfrm>
                      <a:off x="3553" y="1451"/>
                      <a:ext cx="61" cy="3"/>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3" name="Rectangle 603"/>
                    <p:cNvSpPr>
                      <a:spLocks noChangeArrowheads="1"/>
                    </p:cNvSpPr>
                    <p:nvPr/>
                  </p:nvSpPr>
                  <p:spPr bwMode="auto">
                    <a:xfrm>
                      <a:off x="3553" y="1454"/>
                      <a:ext cx="61" cy="3"/>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4" name="Rectangle 604"/>
                    <p:cNvSpPr>
                      <a:spLocks noChangeArrowheads="1"/>
                    </p:cNvSpPr>
                    <p:nvPr/>
                  </p:nvSpPr>
                  <p:spPr bwMode="auto">
                    <a:xfrm>
                      <a:off x="3553" y="1457"/>
                      <a:ext cx="61" cy="1"/>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5" name="Rectangle 605"/>
                    <p:cNvSpPr>
                      <a:spLocks noChangeArrowheads="1"/>
                    </p:cNvSpPr>
                    <p:nvPr/>
                  </p:nvSpPr>
                  <p:spPr bwMode="auto">
                    <a:xfrm>
                      <a:off x="3553" y="1458"/>
                      <a:ext cx="61" cy="3"/>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6" name="Rectangle 606"/>
                    <p:cNvSpPr>
                      <a:spLocks noChangeArrowheads="1"/>
                    </p:cNvSpPr>
                    <p:nvPr/>
                  </p:nvSpPr>
                  <p:spPr bwMode="auto">
                    <a:xfrm>
                      <a:off x="3553" y="1461"/>
                      <a:ext cx="61" cy="2"/>
                    </a:xfrm>
                    <a:prstGeom prst="rect">
                      <a:avLst/>
                    </a:prstGeom>
                    <a:solidFill>
                      <a:srgbClr val="FDA0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7" name="Rectangle 607"/>
                    <p:cNvSpPr>
                      <a:spLocks noChangeArrowheads="1"/>
                    </p:cNvSpPr>
                    <p:nvPr/>
                  </p:nvSpPr>
                  <p:spPr bwMode="auto">
                    <a:xfrm>
                      <a:off x="3553" y="1463"/>
                      <a:ext cx="61" cy="3"/>
                    </a:xfrm>
                    <a:prstGeom prst="rect">
                      <a:avLst/>
                    </a:prstGeom>
                    <a:solidFill>
                      <a:srgbClr val="FDA2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8" name="Rectangle 608"/>
                    <p:cNvSpPr>
                      <a:spLocks noChangeArrowheads="1"/>
                    </p:cNvSpPr>
                    <p:nvPr/>
                  </p:nvSpPr>
                  <p:spPr bwMode="auto">
                    <a:xfrm>
                      <a:off x="3553" y="1466"/>
                      <a:ext cx="61" cy="2"/>
                    </a:xfrm>
                    <a:prstGeom prst="rect">
                      <a:avLst/>
                    </a:prstGeom>
                    <a:solidFill>
                      <a:srgbClr val="FDA4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9" name="Rectangle 609"/>
                    <p:cNvSpPr>
                      <a:spLocks noChangeArrowheads="1"/>
                    </p:cNvSpPr>
                    <p:nvPr/>
                  </p:nvSpPr>
                  <p:spPr bwMode="auto">
                    <a:xfrm>
                      <a:off x="3553" y="1468"/>
                      <a:ext cx="61" cy="3"/>
                    </a:xfrm>
                    <a:prstGeom prst="rect">
                      <a:avLst/>
                    </a:prstGeom>
                    <a:solidFill>
                      <a:srgbClr val="FEA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0" name="Rectangle 610"/>
                    <p:cNvSpPr>
                      <a:spLocks noChangeArrowheads="1"/>
                    </p:cNvSpPr>
                    <p:nvPr/>
                  </p:nvSpPr>
                  <p:spPr bwMode="auto">
                    <a:xfrm>
                      <a:off x="3553" y="147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1" name="Rectangle 611"/>
                    <p:cNvSpPr>
                      <a:spLocks noChangeArrowheads="1"/>
                    </p:cNvSpPr>
                    <p:nvPr/>
                  </p:nvSpPr>
                  <p:spPr bwMode="auto">
                    <a:xfrm>
                      <a:off x="3553" y="1474"/>
                      <a:ext cx="61" cy="2"/>
                    </a:xfrm>
                    <a:prstGeom prst="rect">
                      <a:avLst/>
                    </a:prstGeom>
                    <a:solidFill>
                      <a:srgbClr val="FEAB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2" name="Rectangle 612"/>
                    <p:cNvSpPr>
                      <a:spLocks noChangeArrowheads="1"/>
                    </p:cNvSpPr>
                    <p:nvPr/>
                  </p:nvSpPr>
                  <p:spPr bwMode="auto">
                    <a:xfrm>
                      <a:off x="3553" y="1476"/>
                      <a:ext cx="61" cy="3"/>
                    </a:xfrm>
                    <a:prstGeom prst="rect">
                      <a:avLst/>
                    </a:prstGeom>
                    <a:solidFill>
                      <a:srgbClr val="FEAD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3" name="Rectangle 613"/>
                    <p:cNvSpPr>
                      <a:spLocks noChangeArrowheads="1"/>
                    </p:cNvSpPr>
                    <p:nvPr/>
                  </p:nvSpPr>
                  <p:spPr bwMode="auto">
                    <a:xfrm>
                      <a:off x="3553" y="1479"/>
                      <a:ext cx="61" cy="1"/>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4" name="Rectangle 614"/>
                    <p:cNvSpPr>
                      <a:spLocks noChangeArrowheads="1"/>
                    </p:cNvSpPr>
                    <p:nvPr/>
                  </p:nvSpPr>
                  <p:spPr bwMode="auto">
                    <a:xfrm>
                      <a:off x="3553" y="1480"/>
                      <a:ext cx="61" cy="3"/>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5" name="Rectangle 615"/>
                    <p:cNvSpPr>
                      <a:spLocks noChangeArrowheads="1"/>
                    </p:cNvSpPr>
                    <p:nvPr/>
                  </p:nvSpPr>
                  <p:spPr bwMode="auto">
                    <a:xfrm>
                      <a:off x="3553" y="1483"/>
                      <a:ext cx="61" cy="2"/>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6" name="Rectangle 616"/>
                    <p:cNvSpPr>
                      <a:spLocks noChangeArrowheads="1"/>
                    </p:cNvSpPr>
                    <p:nvPr/>
                  </p:nvSpPr>
                  <p:spPr bwMode="auto">
                    <a:xfrm>
                      <a:off x="3553" y="1485"/>
                      <a:ext cx="61" cy="3"/>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7" name="Rectangle 617"/>
                    <p:cNvSpPr>
                      <a:spLocks noChangeArrowheads="1"/>
                    </p:cNvSpPr>
                    <p:nvPr/>
                  </p:nvSpPr>
                  <p:spPr bwMode="auto">
                    <a:xfrm>
                      <a:off x="3553" y="1488"/>
                      <a:ext cx="61" cy="1"/>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8" name="Rectangle 618"/>
                    <p:cNvSpPr>
                      <a:spLocks noChangeArrowheads="1"/>
                    </p:cNvSpPr>
                    <p:nvPr/>
                  </p:nvSpPr>
                  <p:spPr bwMode="auto">
                    <a:xfrm>
                      <a:off x="3553" y="1489"/>
                      <a:ext cx="61" cy="3"/>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9" name="Rectangle 619"/>
                    <p:cNvSpPr>
                      <a:spLocks noChangeArrowheads="1"/>
                    </p:cNvSpPr>
                    <p:nvPr/>
                  </p:nvSpPr>
                  <p:spPr bwMode="auto">
                    <a:xfrm>
                      <a:off x="3553" y="1492"/>
                      <a:ext cx="61" cy="2"/>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0" name="Rectangle 620"/>
                    <p:cNvSpPr>
                      <a:spLocks noChangeArrowheads="1"/>
                    </p:cNvSpPr>
                    <p:nvPr/>
                  </p:nvSpPr>
                  <p:spPr bwMode="auto">
                    <a:xfrm>
                      <a:off x="3553" y="1494"/>
                      <a:ext cx="61" cy="3"/>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1" name="Rectangle 621"/>
                    <p:cNvSpPr>
                      <a:spLocks noChangeArrowheads="1"/>
                    </p:cNvSpPr>
                    <p:nvPr/>
                  </p:nvSpPr>
                  <p:spPr bwMode="auto">
                    <a:xfrm>
                      <a:off x="3553" y="1497"/>
                      <a:ext cx="61" cy="1"/>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2" name="Rectangle 622"/>
                    <p:cNvSpPr>
                      <a:spLocks noChangeArrowheads="1"/>
                    </p:cNvSpPr>
                    <p:nvPr/>
                  </p:nvSpPr>
                  <p:spPr bwMode="auto">
                    <a:xfrm>
                      <a:off x="3553" y="1498"/>
                      <a:ext cx="61" cy="3"/>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3" name="Rectangle 623"/>
                    <p:cNvSpPr>
                      <a:spLocks noChangeArrowheads="1"/>
                    </p:cNvSpPr>
                    <p:nvPr/>
                  </p:nvSpPr>
                  <p:spPr bwMode="auto">
                    <a:xfrm>
                      <a:off x="3553" y="1501"/>
                      <a:ext cx="61" cy="3"/>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4" name="Rectangle 624"/>
                    <p:cNvSpPr>
                      <a:spLocks noChangeArrowheads="1"/>
                    </p:cNvSpPr>
                    <p:nvPr/>
                  </p:nvSpPr>
                  <p:spPr bwMode="auto">
                    <a:xfrm>
                      <a:off x="3553" y="1504"/>
                      <a:ext cx="61" cy="3"/>
                    </a:xfrm>
                    <a:prstGeom prst="rect">
                      <a:avLst/>
                    </a:prstGeom>
                    <a:solidFill>
                      <a:srgbClr val="FEC2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5" name="Rectangle 625"/>
                    <p:cNvSpPr>
                      <a:spLocks noChangeArrowheads="1"/>
                    </p:cNvSpPr>
                    <p:nvPr/>
                  </p:nvSpPr>
                  <p:spPr bwMode="auto">
                    <a:xfrm>
                      <a:off x="3553" y="1507"/>
                      <a:ext cx="61" cy="3"/>
                    </a:xfrm>
                    <a:prstGeom prst="rect">
                      <a:avLst/>
                    </a:prstGeom>
                    <a:solidFill>
                      <a:srgbClr val="FEC4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6" name="Rectangle 626"/>
                    <p:cNvSpPr>
                      <a:spLocks noChangeArrowheads="1"/>
                    </p:cNvSpPr>
                    <p:nvPr/>
                  </p:nvSpPr>
                  <p:spPr bwMode="auto">
                    <a:xfrm>
                      <a:off x="3553" y="1510"/>
                      <a:ext cx="61" cy="3"/>
                    </a:xfrm>
                    <a:prstGeom prst="rect">
                      <a:avLst/>
                    </a:prstGeom>
                    <a:solidFill>
                      <a:srgbClr val="FEC6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7" name="Rectangle 627"/>
                    <p:cNvSpPr>
                      <a:spLocks noChangeArrowheads="1"/>
                    </p:cNvSpPr>
                    <p:nvPr/>
                  </p:nvSpPr>
                  <p:spPr bwMode="auto">
                    <a:xfrm>
                      <a:off x="3553" y="1513"/>
                      <a:ext cx="61" cy="5"/>
                    </a:xfrm>
                    <a:prstGeom prst="rect">
                      <a:avLst/>
                    </a:prstGeom>
                    <a:solidFill>
                      <a:srgbClr val="FEC8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8" name="Rectangle 628"/>
                    <p:cNvSpPr>
                      <a:spLocks noChangeArrowheads="1"/>
                    </p:cNvSpPr>
                    <p:nvPr/>
                  </p:nvSpPr>
                  <p:spPr bwMode="auto">
                    <a:xfrm>
                      <a:off x="3553" y="1518"/>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9" name="Rectangle 629"/>
                    <p:cNvSpPr>
                      <a:spLocks noChangeArrowheads="1"/>
                    </p:cNvSpPr>
                    <p:nvPr/>
                  </p:nvSpPr>
                  <p:spPr bwMode="auto">
                    <a:xfrm>
                      <a:off x="3553" y="1520"/>
                      <a:ext cx="61" cy="4"/>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0" name="Rectangle 630"/>
                    <p:cNvSpPr>
                      <a:spLocks noChangeArrowheads="1"/>
                    </p:cNvSpPr>
                    <p:nvPr/>
                  </p:nvSpPr>
                  <p:spPr bwMode="auto">
                    <a:xfrm>
                      <a:off x="3553" y="1524"/>
                      <a:ext cx="61" cy="3"/>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1" name="Rectangle 631"/>
                    <p:cNvSpPr>
                      <a:spLocks noChangeArrowheads="1"/>
                    </p:cNvSpPr>
                    <p:nvPr/>
                  </p:nvSpPr>
                  <p:spPr bwMode="auto">
                    <a:xfrm>
                      <a:off x="3553" y="1527"/>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2" name="Rectangle 632"/>
                    <p:cNvSpPr>
                      <a:spLocks noChangeArrowheads="1"/>
                    </p:cNvSpPr>
                    <p:nvPr/>
                  </p:nvSpPr>
                  <p:spPr bwMode="auto">
                    <a:xfrm>
                      <a:off x="3553" y="1530"/>
                      <a:ext cx="61" cy="3"/>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3" name="Rectangle 633"/>
                    <p:cNvSpPr>
                      <a:spLocks noChangeArrowheads="1"/>
                    </p:cNvSpPr>
                    <p:nvPr/>
                  </p:nvSpPr>
                  <p:spPr bwMode="auto">
                    <a:xfrm>
                      <a:off x="3553" y="1533"/>
                      <a:ext cx="61" cy="6"/>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4" name="Rectangle 634"/>
                    <p:cNvSpPr>
                      <a:spLocks noChangeArrowheads="1"/>
                    </p:cNvSpPr>
                    <p:nvPr/>
                  </p:nvSpPr>
                  <p:spPr bwMode="auto">
                    <a:xfrm>
                      <a:off x="3553" y="1539"/>
                      <a:ext cx="61" cy="4"/>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5" name="Rectangle 635"/>
                    <p:cNvSpPr>
                      <a:spLocks noChangeArrowheads="1"/>
                    </p:cNvSpPr>
                    <p:nvPr/>
                  </p:nvSpPr>
                  <p:spPr bwMode="auto">
                    <a:xfrm>
                      <a:off x="3553" y="1543"/>
                      <a:ext cx="61" cy="5"/>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6" name="Rectangle 636"/>
                    <p:cNvSpPr>
                      <a:spLocks noChangeArrowheads="1"/>
                    </p:cNvSpPr>
                    <p:nvPr/>
                  </p:nvSpPr>
                  <p:spPr bwMode="auto">
                    <a:xfrm>
                      <a:off x="3553" y="1548"/>
                      <a:ext cx="61" cy="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7" name="Rectangle 637"/>
                    <p:cNvSpPr>
                      <a:spLocks noChangeArrowheads="1"/>
                    </p:cNvSpPr>
                    <p:nvPr/>
                  </p:nvSpPr>
                  <p:spPr bwMode="auto">
                    <a:xfrm>
                      <a:off x="3553" y="1552"/>
                      <a:ext cx="61" cy="8"/>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8" name="Rectangle 638"/>
                    <p:cNvSpPr>
                      <a:spLocks noChangeArrowheads="1"/>
                    </p:cNvSpPr>
                    <p:nvPr/>
                  </p:nvSpPr>
                  <p:spPr bwMode="auto">
                    <a:xfrm>
                      <a:off x="3553" y="1560"/>
                      <a:ext cx="61" cy="6"/>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9" name="Rectangle 639"/>
                    <p:cNvSpPr>
                      <a:spLocks noChangeArrowheads="1"/>
                    </p:cNvSpPr>
                    <p:nvPr/>
                  </p:nvSpPr>
                  <p:spPr bwMode="auto">
                    <a:xfrm>
                      <a:off x="3553" y="15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0" name="Rectangle 640"/>
                    <p:cNvSpPr>
                      <a:spLocks noChangeArrowheads="1"/>
                    </p:cNvSpPr>
                    <p:nvPr/>
                  </p:nvSpPr>
                  <p:spPr bwMode="auto">
                    <a:xfrm>
                      <a:off x="3553" y="1573"/>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1" name="Rectangle 641"/>
                    <p:cNvSpPr>
                      <a:spLocks noChangeArrowheads="1"/>
                    </p:cNvSpPr>
                    <p:nvPr/>
                  </p:nvSpPr>
                  <p:spPr bwMode="auto">
                    <a:xfrm>
                      <a:off x="3553" y="1582"/>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2" name="Rectangle 642"/>
                    <p:cNvSpPr>
                      <a:spLocks noChangeArrowheads="1"/>
                    </p:cNvSpPr>
                    <p:nvPr/>
                  </p:nvSpPr>
                  <p:spPr bwMode="auto">
                    <a:xfrm>
                      <a:off x="3553" y="1593"/>
                      <a:ext cx="61" cy="10"/>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3" name="Rectangle 643"/>
                    <p:cNvSpPr>
                      <a:spLocks noChangeArrowheads="1"/>
                    </p:cNvSpPr>
                    <p:nvPr/>
                  </p:nvSpPr>
                  <p:spPr bwMode="auto">
                    <a:xfrm>
                      <a:off x="3553" y="1603"/>
                      <a:ext cx="61" cy="36"/>
                    </a:xfrm>
                    <a:prstGeom prst="rect">
                      <a:avLst/>
                    </a:prstGeom>
                    <a:solidFill>
                      <a:srgbClr val="FFE5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4" name="Rectangle 644"/>
                    <p:cNvSpPr>
                      <a:spLocks noChangeArrowheads="1"/>
                    </p:cNvSpPr>
                    <p:nvPr/>
                  </p:nvSpPr>
                  <p:spPr bwMode="auto">
                    <a:xfrm>
                      <a:off x="3553" y="1639"/>
                      <a:ext cx="61" cy="7"/>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5" name="Rectangle 645"/>
                    <p:cNvSpPr>
                      <a:spLocks noChangeArrowheads="1"/>
                    </p:cNvSpPr>
                    <p:nvPr/>
                  </p:nvSpPr>
                  <p:spPr bwMode="auto">
                    <a:xfrm>
                      <a:off x="3553" y="1646"/>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6" name="Rectangle 646"/>
                    <p:cNvSpPr>
                      <a:spLocks noChangeArrowheads="1"/>
                    </p:cNvSpPr>
                    <p:nvPr/>
                  </p:nvSpPr>
                  <p:spPr bwMode="auto">
                    <a:xfrm>
                      <a:off x="3553" y="1657"/>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7" name="Rectangle 647"/>
                    <p:cNvSpPr>
                      <a:spLocks noChangeArrowheads="1"/>
                    </p:cNvSpPr>
                    <p:nvPr/>
                  </p:nvSpPr>
                  <p:spPr bwMode="auto">
                    <a:xfrm>
                      <a:off x="3553" y="16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8" name="Rectangle 648"/>
                    <p:cNvSpPr>
                      <a:spLocks noChangeArrowheads="1"/>
                    </p:cNvSpPr>
                    <p:nvPr/>
                  </p:nvSpPr>
                  <p:spPr bwMode="auto">
                    <a:xfrm>
                      <a:off x="3553" y="1673"/>
                      <a:ext cx="61" cy="8"/>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9" name="Rectangle 649"/>
                    <p:cNvSpPr>
                      <a:spLocks noChangeArrowheads="1"/>
                    </p:cNvSpPr>
                    <p:nvPr/>
                  </p:nvSpPr>
                  <p:spPr bwMode="auto">
                    <a:xfrm>
                      <a:off x="3553" y="1681"/>
                      <a:ext cx="61" cy="4"/>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0" name="Rectangle 650"/>
                    <p:cNvSpPr>
                      <a:spLocks noChangeArrowheads="1"/>
                    </p:cNvSpPr>
                    <p:nvPr/>
                  </p:nvSpPr>
                  <p:spPr bwMode="auto">
                    <a:xfrm>
                      <a:off x="3553" y="1685"/>
                      <a:ext cx="61" cy="5"/>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1" name="Rectangle 651"/>
                    <p:cNvSpPr>
                      <a:spLocks noChangeArrowheads="1"/>
                    </p:cNvSpPr>
                    <p:nvPr/>
                  </p:nvSpPr>
                  <p:spPr bwMode="auto">
                    <a:xfrm>
                      <a:off x="3553" y="1690"/>
                      <a:ext cx="61" cy="4"/>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2" name="Rectangle 652"/>
                    <p:cNvSpPr>
                      <a:spLocks noChangeArrowheads="1"/>
                    </p:cNvSpPr>
                    <p:nvPr/>
                  </p:nvSpPr>
                  <p:spPr bwMode="auto">
                    <a:xfrm>
                      <a:off x="3553" y="1694"/>
                      <a:ext cx="61" cy="5"/>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3" name="Rectangle 653"/>
                    <p:cNvSpPr>
                      <a:spLocks noChangeArrowheads="1"/>
                    </p:cNvSpPr>
                    <p:nvPr/>
                  </p:nvSpPr>
                  <p:spPr bwMode="auto">
                    <a:xfrm>
                      <a:off x="3553" y="1699"/>
                      <a:ext cx="61" cy="4"/>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4" name="Rectangle 654"/>
                    <p:cNvSpPr>
                      <a:spLocks noChangeArrowheads="1"/>
                    </p:cNvSpPr>
                    <p:nvPr/>
                  </p:nvSpPr>
                  <p:spPr bwMode="auto">
                    <a:xfrm>
                      <a:off x="3553" y="1703"/>
                      <a:ext cx="61" cy="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5" name="Rectangle 655"/>
                    <p:cNvSpPr>
                      <a:spLocks noChangeArrowheads="1"/>
                    </p:cNvSpPr>
                    <p:nvPr/>
                  </p:nvSpPr>
                  <p:spPr bwMode="auto">
                    <a:xfrm>
                      <a:off x="3553" y="1705"/>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6" name="Rectangle 656"/>
                    <p:cNvSpPr>
                      <a:spLocks noChangeArrowheads="1"/>
                    </p:cNvSpPr>
                    <p:nvPr/>
                  </p:nvSpPr>
                  <p:spPr bwMode="auto">
                    <a:xfrm>
                      <a:off x="3553" y="1708"/>
                      <a:ext cx="61" cy="4"/>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7" name="Rectangle 657"/>
                    <p:cNvSpPr>
                      <a:spLocks noChangeArrowheads="1"/>
                    </p:cNvSpPr>
                    <p:nvPr/>
                  </p:nvSpPr>
                  <p:spPr bwMode="auto">
                    <a:xfrm>
                      <a:off x="3553" y="1712"/>
                      <a:ext cx="61" cy="3"/>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8" name="Rectangle 658"/>
                    <p:cNvSpPr>
                      <a:spLocks noChangeArrowheads="1"/>
                    </p:cNvSpPr>
                    <p:nvPr/>
                  </p:nvSpPr>
                  <p:spPr bwMode="auto">
                    <a:xfrm>
                      <a:off x="3553" y="1715"/>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9" name="Rectangle 659"/>
                    <p:cNvSpPr>
                      <a:spLocks noChangeArrowheads="1"/>
                    </p:cNvSpPr>
                    <p:nvPr/>
                  </p:nvSpPr>
                  <p:spPr bwMode="auto">
                    <a:xfrm>
                      <a:off x="3553" y="1717"/>
                      <a:ext cx="61" cy="4"/>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0" name="Rectangle 660"/>
                    <p:cNvSpPr>
                      <a:spLocks noChangeArrowheads="1"/>
                    </p:cNvSpPr>
                    <p:nvPr/>
                  </p:nvSpPr>
                  <p:spPr bwMode="auto">
                    <a:xfrm>
                      <a:off x="3553" y="1721"/>
                      <a:ext cx="61" cy="3"/>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1" name="Rectangle 661"/>
                    <p:cNvSpPr>
                      <a:spLocks noChangeArrowheads="1"/>
                    </p:cNvSpPr>
                    <p:nvPr/>
                  </p:nvSpPr>
                  <p:spPr bwMode="auto">
                    <a:xfrm>
                      <a:off x="3553" y="1724"/>
                      <a:ext cx="61" cy="4"/>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2" name="Rectangle 662"/>
                    <p:cNvSpPr>
                      <a:spLocks noChangeArrowheads="1"/>
                    </p:cNvSpPr>
                    <p:nvPr/>
                  </p:nvSpPr>
                  <p:spPr bwMode="auto">
                    <a:xfrm>
                      <a:off x="3553" y="1728"/>
                      <a:ext cx="61" cy="2"/>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3" name="Rectangle 663"/>
                    <p:cNvSpPr>
                      <a:spLocks noChangeArrowheads="1"/>
                    </p:cNvSpPr>
                    <p:nvPr/>
                  </p:nvSpPr>
                  <p:spPr bwMode="auto">
                    <a:xfrm>
                      <a:off x="3553" y="1730"/>
                      <a:ext cx="61" cy="3"/>
                    </a:xfrm>
                    <a:prstGeom prst="rect">
                      <a:avLst/>
                    </a:prstGeom>
                    <a:solidFill>
                      <a:srgbClr val="FEC1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4" name="Rectangle 664"/>
                    <p:cNvSpPr>
                      <a:spLocks noChangeArrowheads="1"/>
                    </p:cNvSpPr>
                    <p:nvPr/>
                  </p:nvSpPr>
                  <p:spPr bwMode="auto">
                    <a:xfrm>
                      <a:off x="3553" y="1733"/>
                      <a:ext cx="61" cy="2"/>
                    </a:xfrm>
                    <a:prstGeom prst="rect">
                      <a:avLst/>
                    </a:prstGeom>
                    <a:solidFill>
                      <a:srgbClr val="FEBF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5" name="Rectangle 665"/>
                    <p:cNvSpPr>
                      <a:spLocks noChangeArrowheads="1"/>
                    </p:cNvSpPr>
                    <p:nvPr/>
                  </p:nvSpPr>
                  <p:spPr bwMode="auto">
                    <a:xfrm>
                      <a:off x="3553" y="1735"/>
                      <a:ext cx="61" cy="3"/>
                    </a:xfrm>
                    <a:prstGeom prst="rect">
                      <a:avLst/>
                    </a:prstGeom>
                    <a:solidFill>
                      <a:srgbClr val="FEBD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6" name="Rectangle 666"/>
                    <p:cNvSpPr>
                      <a:spLocks noChangeArrowheads="1"/>
                    </p:cNvSpPr>
                    <p:nvPr/>
                  </p:nvSpPr>
                  <p:spPr bwMode="auto">
                    <a:xfrm>
                      <a:off x="3553" y="1738"/>
                      <a:ext cx="61" cy="3"/>
                    </a:xfrm>
                    <a:prstGeom prst="rect">
                      <a:avLst/>
                    </a:prstGeom>
                    <a:solidFill>
                      <a:srgbClr val="F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7" name="Rectangle 667"/>
                    <p:cNvSpPr>
                      <a:spLocks noChangeArrowheads="1"/>
                    </p:cNvSpPr>
                    <p:nvPr/>
                  </p:nvSpPr>
                  <p:spPr bwMode="auto">
                    <a:xfrm>
                      <a:off x="3553" y="1741"/>
                      <a:ext cx="61" cy="1"/>
                    </a:xfrm>
                    <a:prstGeom prst="rect">
                      <a:avLst/>
                    </a:prstGeom>
                    <a:solidFill>
                      <a:srgbClr val="FEBA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8" name="Rectangle 668"/>
                    <p:cNvSpPr>
                      <a:spLocks noChangeArrowheads="1"/>
                    </p:cNvSpPr>
                    <p:nvPr/>
                  </p:nvSpPr>
                  <p:spPr bwMode="auto">
                    <a:xfrm>
                      <a:off x="3553" y="1742"/>
                      <a:ext cx="61" cy="3"/>
                    </a:xfrm>
                    <a:prstGeom prst="rect">
                      <a:avLst/>
                    </a:prstGeom>
                    <a:solidFill>
                      <a:srgbClr val="FEB9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9" name="Rectangle 669"/>
                    <p:cNvSpPr>
                      <a:spLocks noChangeArrowheads="1"/>
                    </p:cNvSpPr>
                    <p:nvPr/>
                  </p:nvSpPr>
                  <p:spPr bwMode="auto">
                    <a:xfrm>
                      <a:off x="3553" y="1745"/>
                      <a:ext cx="61" cy="2"/>
                    </a:xfrm>
                    <a:prstGeom prst="rect">
                      <a:avLst/>
                    </a:prstGeom>
                    <a:solidFill>
                      <a:srgbClr val="FEB7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0" name="Rectangle 670"/>
                    <p:cNvSpPr>
                      <a:spLocks noChangeArrowheads="1"/>
                    </p:cNvSpPr>
                    <p:nvPr/>
                  </p:nvSpPr>
                  <p:spPr bwMode="auto">
                    <a:xfrm>
                      <a:off x="3553" y="1747"/>
                      <a:ext cx="61" cy="3"/>
                    </a:xfrm>
                    <a:prstGeom prst="rect">
                      <a:avLst/>
                    </a:prstGeom>
                    <a:solidFill>
                      <a:srgbClr val="FEB5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1" name="Rectangle 671"/>
                    <p:cNvSpPr>
                      <a:spLocks noChangeArrowheads="1"/>
                    </p:cNvSpPr>
                    <p:nvPr/>
                  </p:nvSpPr>
                  <p:spPr bwMode="auto">
                    <a:xfrm>
                      <a:off x="3553" y="1750"/>
                      <a:ext cx="61" cy="1"/>
                    </a:xfrm>
                    <a:prstGeom prst="rect">
                      <a:avLst/>
                    </a:prstGeom>
                    <a:solidFill>
                      <a:srgbClr val="FEB3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2" name="Rectangle 672"/>
                    <p:cNvSpPr>
                      <a:spLocks noChangeArrowheads="1"/>
                    </p:cNvSpPr>
                    <p:nvPr/>
                  </p:nvSpPr>
                  <p:spPr bwMode="auto">
                    <a:xfrm>
                      <a:off x="3553" y="1751"/>
                      <a:ext cx="61" cy="3"/>
                    </a:xfrm>
                    <a:prstGeom prst="rect">
                      <a:avLst/>
                    </a:prstGeom>
                    <a:solidFill>
                      <a:srgbClr val="FEB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3" name="Rectangle 673"/>
                    <p:cNvSpPr>
                      <a:spLocks noChangeArrowheads="1"/>
                    </p:cNvSpPr>
                    <p:nvPr/>
                  </p:nvSpPr>
                  <p:spPr bwMode="auto">
                    <a:xfrm>
                      <a:off x="3553" y="1754"/>
                      <a:ext cx="61" cy="2"/>
                    </a:xfrm>
                    <a:prstGeom prst="rect">
                      <a:avLst/>
                    </a:prstGeom>
                    <a:solidFill>
                      <a:srgbClr val="FEB0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4" name="Rectangle 674"/>
                    <p:cNvSpPr>
                      <a:spLocks noChangeArrowheads="1"/>
                    </p:cNvSpPr>
                    <p:nvPr/>
                  </p:nvSpPr>
                  <p:spPr bwMode="auto">
                    <a:xfrm>
                      <a:off x="3553" y="1756"/>
                      <a:ext cx="61" cy="3"/>
                    </a:xfrm>
                    <a:prstGeom prst="rect">
                      <a:avLst/>
                    </a:prstGeom>
                    <a:solidFill>
                      <a:srgbClr val="FEAE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 name="Rectangle 675"/>
                    <p:cNvSpPr>
                      <a:spLocks noChangeArrowheads="1"/>
                    </p:cNvSpPr>
                    <p:nvPr/>
                  </p:nvSpPr>
                  <p:spPr bwMode="auto">
                    <a:xfrm>
                      <a:off x="3553" y="1759"/>
                      <a:ext cx="61" cy="2"/>
                    </a:xfrm>
                    <a:prstGeom prst="rect">
                      <a:avLst/>
                    </a:prstGeom>
                    <a:solidFill>
                      <a:srgbClr val="FEAC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 name="Rectangle 676"/>
                    <p:cNvSpPr>
                      <a:spLocks noChangeArrowheads="1"/>
                    </p:cNvSpPr>
                    <p:nvPr/>
                  </p:nvSpPr>
                  <p:spPr bwMode="auto">
                    <a:xfrm>
                      <a:off x="3553" y="176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7" name="Rectangle 677"/>
                    <p:cNvSpPr>
                      <a:spLocks noChangeArrowheads="1"/>
                    </p:cNvSpPr>
                    <p:nvPr/>
                  </p:nvSpPr>
                  <p:spPr bwMode="auto">
                    <a:xfrm>
                      <a:off x="3553" y="1764"/>
                      <a:ext cx="61" cy="3"/>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8" name="Rectangle 678"/>
                    <p:cNvSpPr>
                      <a:spLocks noChangeArrowheads="1"/>
                    </p:cNvSpPr>
                    <p:nvPr/>
                  </p:nvSpPr>
                  <p:spPr bwMode="auto">
                    <a:xfrm>
                      <a:off x="3553" y="1767"/>
                      <a:ext cx="61" cy="2"/>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9" name="Rectangle 679"/>
                    <p:cNvSpPr>
                      <a:spLocks noChangeArrowheads="1"/>
                    </p:cNvSpPr>
                    <p:nvPr/>
                  </p:nvSpPr>
                  <p:spPr bwMode="auto">
                    <a:xfrm>
                      <a:off x="3553" y="1769"/>
                      <a:ext cx="61" cy="2"/>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0" name="Rectangle 680"/>
                    <p:cNvSpPr>
                      <a:spLocks noChangeArrowheads="1"/>
                    </p:cNvSpPr>
                    <p:nvPr/>
                  </p:nvSpPr>
                  <p:spPr bwMode="auto">
                    <a:xfrm>
                      <a:off x="3553" y="1771"/>
                      <a:ext cx="61" cy="2"/>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1" name="Rectangle 681"/>
                    <p:cNvSpPr>
                      <a:spLocks noChangeArrowheads="1"/>
                    </p:cNvSpPr>
                    <p:nvPr/>
                  </p:nvSpPr>
                  <p:spPr bwMode="auto">
                    <a:xfrm>
                      <a:off x="3553" y="1773"/>
                      <a:ext cx="61" cy="3"/>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2" name="Rectangle 682"/>
                    <p:cNvSpPr>
                      <a:spLocks noChangeArrowheads="1"/>
                    </p:cNvSpPr>
                    <p:nvPr/>
                  </p:nvSpPr>
                  <p:spPr bwMode="auto">
                    <a:xfrm>
                      <a:off x="3553" y="1776"/>
                      <a:ext cx="61" cy="2"/>
                    </a:xfrm>
                    <a:prstGeom prst="rect">
                      <a:avLst/>
                    </a:prstGeom>
                    <a:solidFill>
                      <a:srgbClr val="FD9C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3" name="Rectangle 683"/>
                    <p:cNvSpPr>
                      <a:spLocks noChangeArrowheads="1"/>
                    </p:cNvSpPr>
                    <p:nvPr/>
                  </p:nvSpPr>
                  <p:spPr bwMode="auto">
                    <a:xfrm>
                      <a:off x="3553" y="1778"/>
                      <a:ext cx="61" cy="2"/>
                    </a:xfrm>
                    <a:prstGeom prst="rect">
                      <a:avLst/>
                    </a:prstGeom>
                    <a:solidFill>
                      <a:srgbClr val="FD9A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4" name="Rectangle 684"/>
                    <p:cNvSpPr>
                      <a:spLocks noChangeArrowheads="1"/>
                    </p:cNvSpPr>
                    <p:nvPr/>
                  </p:nvSpPr>
                  <p:spPr bwMode="auto">
                    <a:xfrm>
                      <a:off x="3553" y="1780"/>
                      <a:ext cx="61" cy="2"/>
                    </a:xfrm>
                    <a:prstGeom prst="rect">
                      <a:avLst/>
                    </a:prstGeom>
                    <a:solidFill>
                      <a:srgbClr val="FD98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5" name="Rectangle 685"/>
                    <p:cNvSpPr>
                      <a:spLocks noChangeArrowheads="1"/>
                    </p:cNvSpPr>
                    <p:nvPr/>
                  </p:nvSpPr>
                  <p:spPr bwMode="auto">
                    <a:xfrm>
                      <a:off x="3553" y="1782"/>
                      <a:ext cx="61" cy="3"/>
                    </a:xfrm>
                    <a:prstGeom prst="rect">
                      <a:avLst/>
                    </a:prstGeom>
                    <a:solidFill>
                      <a:srgbClr val="FD96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6" name="Rectangle 686"/>
                    <p:cNvSpPr>
                      <a:spLocks noChangeArrowheads="1"/>
                    </p:cNvSpPr>
                    <p:nvPr/>
                  </p:nvSpPr>
                  <p:spPr bwMode="auto">
                    <a:xfrm>
                      <a:off x="3553" y="1785"/>
                      <a:ext cx="61" cy="3"/>
                    </a:xfrm>
                    <a:prstGeom prst="rect">
                      <a:avLst/>
                    </a:prstGeom>
                    <a:solidFill>
                      <a:srgbClr val="FD9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7" name="Rectangle 687"/>
                    <p:cNvSpPr>
                      <a:spLocks noChangeArrowheads="1"/>
                    </p:cNvSpPr>
                    <p:nvPr/>
                  </p:nvSpPr>
                  <p:spPr bwMode="auto">
                    <a:xfrm>
                      <a:off x="3553" y="1788"/>
                      <a:ext cx="61" cy="1"/>
                    </a:xfrm>
                    <a:prstGeom prst="rect">
                      <a:avLst/>
                    </a:prstGeom>
                    <a:solidFill>
                      <a:srgbClr val="FD9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8" name="Rectangle 688"/>
                    <p:cNvSpPr>
                      <a:spLocks noChangeArrowheads="1"/>
                    </p:cNvSpPr>
                    <p:nvPr/>
                  </p:nvSpPr>
                  <p:spPr bwMode="auto">
                    <a:xfrm>
                      <a:off x="3553" y="1789"/>
                      <a:ext cx="61" cy="1"/>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9" name="Rectangle 689"/>
                    <p:cNvSpPr>
                      <a:spLocks noChangeArrowheads="1"/>
                    </p:cNvSpPr>
                    <p:nvPr/>
                  </p:nvSpPr>
                  <p:spPr bwMode="auto">
                    <a:xfrm>
                      <a:off x="3553" y="1790"/>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0" name="Rectangle 690"/>
                    <p:cNvSpPr>
                      <a:spLocks noChangeArrowheads="1"/>
                    </p:cNvSpPr>
                    <p:nvPr/>
                  </p:nvSpPr>
                  <p:spPr bwMode="auto">
                    <a:xfrm>
                      <a:off x="3553" y="1793"/>
                      <a:ext cx="61" cy="2"/>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1" name="Rectangle 691"/>
                    <p:cNvSpPr>
                      <a:spLocks noChangeArrowheads="1"/>
                    </p:cNvSpPr>
                    <p:nvPr/>
                  </p:nvSpPr>
                  <p:spPr bwMode="auto">
                    <a:xfrm>
                      <a:off x="3553" y="1795"/>
                      <a:ext cx="61" cy="2"/>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2" name="Rectangle 692"/>
                    <p:cNvSpPr>
                      <a:spLocks noChangeArrowheads="1"/>
                    </p:cNvSpPr>
                    <p:nvPr/>
                  </p:nvSpPr>
                  <p:spPr bwMode="auto">
                    <a:xfrm>
                      <a:off x="3553" y="1797"/>
                      <a:ext cx="61" cy="1"/>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3" name="Rectangle 693"/>
                    <p:cNvSpPr>
                      <a:spLocks noChangeArrowheads="1"/>
                    </p:cNvSpPr>
                    <p:nvPr/>
                  </p:nvSpPr>
                  <p:spPr bwMode="auto">
                    <a:xfrm>
                      <a:off x="3553" y="1798"/>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4" name="Rectangle 694"/>
                    <p:cNvSpPr>
                      <a:spLocks noChangeArrowheads="1"/>
                    </p:cNvSpPr>
                    <p:nvPr/>
                  </p:nvSpPr>
                  <p:spPr bwMode="auto">
                    <a:xfrm>
                      <a:off x="3553" y="1801"/>
                      <a:ext cx="61" cy="1"/>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5" name="Rectangle 695"/>
                    <p:cNvSpPr>
                      <a:spLocks noChangeArrowheads="1"/>
                    </p:cNvSpPr>
                    <p:nvPr/>
                  </p:nvSpPr>
                  <p:spPr bwMode="auto">
                    <a:xfrm>
                      <a:off x="3553" y="1802"/>
                      <a:ext cx="61" cy="1"/>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6" name="Rectangle 696"/>
                    <p:cNvSpPr>
                      <a:spLocks noChangeArrowheads="1"/>
                    </p:cNvSpPr>
                    <p:nvPr/>
                  </p:nvSpPr>
                  <p:spPr bwMode="auto">
                    <a:xfrm>
                      <a:off x="3553" y="1803"/>
                      <a:ext cx="61" cy="3"/>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7" name="Rectangle 697"/>
                    <p:cNvSpPr>
                      <a:spLocks noChangeArrowheads="1"/>
                    </p:cNvSpPr>
                    <p:nvPr/>
                  </p:nvSpPr>
                  <p:spPr bwMode="auto">
                    <a:xfrm>
                      <a:off x="3553" y="1806"/>
                      <a:ext cx="61" cy="2"/>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8" name="Rectangle 698"/>
                    <p:cNvSpPr>
                      <a:spLocks noChangeArrowheads="1"/>
                    </p:cNvSpPr>
                    <p:nvPr/>
                  </p:nvSpPr>
                  <p:spPr bwMode="auto">
                    <a:xfrm>
                      <a:off x="3553" y="1808"/>
                      <a:ext cx="61" cy="3"/>
                    </a:xfrm>
                    <a:prstGeom prst="rect">
                      <a:avLst/>
                    </a:prstGeom>
                    <a:solidFill>
                      <a:srgbClr val="FD7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9" name="Rectangle 699"/>
                    <p:cNvSpPr>
                      <a:spLocks noChangeArrowheads="1"/>
                    </p:cNvSpPr>
                    <p:nvPr/>
                  </p:nvSpPr>
                  <p:spPr bwMode="auto">
                    <a:xfrm>
                      <a:off x="3553" y="1811"/>
                      <a:ext cx="61" cy="3"/>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0" name="Rectangle 700"/>
                    <p:cNvSpPr>
                      <a:spLocks noChangeArrowheads="1"/>
                    </p:cNvSpPr>
                    <p:nvPr/>
                  </p:nvSpPr>
                  <p:spPr bwMode="auto">
                    <a:xfrm>
                      <a:off x="3553" y="1814"/>
                      <a:ext cx="61" cy="1"/>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1" name="Rectangle 701"/>
                    <p:cNvSpPr>
                      <a:spLocks noChangeArrowheads="1"/>
                    </p:cNvSpPr>
                    <p:nvPr/>
                  </p:nvSpPr>
                  <p:spPr bwMode="auto">
                    <a:xfrm>
                      <a:off x="3553" y="1815"/>
                      <a:ext cx="61" cy="1"/>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2" name="Rectangle 702"/>
                    <p:cNvSpPr>
                      <a:spLocks noChangeArrowheads="1"/>
                    </p:cNvSpPr>
                    <p:nvPr/>
                  </p:nvSpPr>
                  <p:spPr bwMode="auto">
                    <a:xfrm>
                      <a:off x="3553" y="1816"/>
                      <a:ext cx="61" cy="1"/>
                    </a:xfrm>
                    <a:prstGeom prst="rect">
                      <a:avLst/>
                    </a:prstGeom>
                    <a:solidFill>
                      <a:srgbClr val="FD74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3" name="Rectangle 703"/>
                    <p:cNvSpPr>
                      <a:spLocks noChangeArrowheads="1"/>
                    </p:cNvSpPr>
                    <p:nvPr/>
                  </p:nvSpPr>
                  <p:spPr bwMode="auto">
                    <a:xfrm>
                      <a:off x="3553" y="1817"/>
                      <a:ext cx="61" cy="2"/>
                    </a:xfrm>
                    <a:prstGeom prst="rect">
                      <a:avLst/>
                    </a:prstGeom>
                    <a:solidFill>
                      <a:srgbClr val="FD72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4" name="Rectangle 704"/>
                    <p:cNvSpPr>
                      <a:spLocks noChangeArrowheads="1"/>
                    </p:cNvSpPr>
                    <p:nvPr/>
                  </p:nvSpPr>
                  <p:spPr bwMode="auto">
                    <a:xfrm>
                      <a:off x="3553" y="1819"/>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5" name="Rectangle 705"/>
                    <p:cNvSpPr>
                      <a:spLocks noChangeArrowheads="1"/>
                    </p:cNvSpPr>
                    <p:nvPr/>
                  </p:nvSpPr>
                  <p:spPr bwMode="auto">
                    <a:xfrm>
                      <a:off x="3553" y="1821"/>
                      <a:ext cx="61" cy="3"/>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6" name="Rectangle 706"/>
                    <p:cNvSpPr>
                      <a:spLocks noChangeArrowheads="1"/>
                    </p:cNvSpPr>
                    <p:nvPr/>
                  </p:nvSpPr>
                  <p:spPr bwMode="auto">
                    <a:xfrm>
                      <a:off x="3553" y="1824"/>
                      <a:ext cx="61" cy="3"/>
                    </a:xfrm>
                    <a:prstGeom prst="rect">
                      <a:avLst/>
                    </a:prstGeom>
                    <a:solidFill>
                      <a:srgbClr val="FD6C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7" name="Rectangle 707"/>
                    <p:cNvSpPr>
                      <a:spLocks noChangeArrowheads="1"/>
                    </p:cNvSpPr>
                    <p:nvPr/>
                  </p:nvSpPr>
                  <p:spPr bwMode="auto">
                    <a:xfrm>
                      <a:off x="3553" y="1827"/>
                      <a:ext cx="61" cy="2"/>
                    </a:xfrm>
                    <a:prstGeom prst="rect">
                      <a:avLst/>
                    </a:prstGeom>
                    <a:solidFill>
                      <a:srgbClr val="FC69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8" name="Rectangle 708"/>
                    <p:cNvSpPr>
                      <a:spLocks noChangeArrowheads="1"/>
                    </p:cNvSpPr>
                    <p:nvPr/>
                  </p:nvSpPr>
                  <p:spPr bwMode="auto">
                    <a:xfrm>
                      <a:off x="3553" y="1829"/>
                      <a:ext cx="61" cy="3"/>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9" name="Rectangle 709"/>
                    <p:cNvSpPr>
                      <a:spLocks noChangeArrowheads="1"/>
                    </p:cNvSpPr>
                    <p:nvPr/>
                  </p:nvSpPr>
                  <p:spPr bwMode="auto">
                    <a:xfrm>
                      <a:off x="3553" y="1832"/>
                      <a:ext cx="61" cy="2"/>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0" name="Rectangle 710"/>
                    <p:cNvSpPr>
                      <a:spLocks noChangeArrowheads="1"/>
                    </p:cNvSpPr>
                    <p:nvPr/>
                  </p:nvSpPr>
                  <p:spPr bwMode="auto">
                    <a:xfrm>
                      <a:off x="3553" y="1834"/>
                      <a:ext cx="61" cy="2"/>
                    </a:xfrm>
                    <a:prstGeom prst="rect">
                      <a:avLst/>
                    </a:prstGeom>
                    <a:solidFill>
                      <a:srgbClr val="FC61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1" name="Rectangle 711"/>
                    <p:cNvSpPr>
                      <a:spLocks noChangeArrowheads="1"/>
                    </p:cNvSpPr>
                    <p:nvPr/>
                  </p:nvSpPr>
                  <p:spPr bwMode="auto">
                    <a:xfrm>
                      <a:off x="3553" y="1836"/>
                      <a:ext cx="61" cy="1"/>
                    </a:xfrm>
                    <a:prstGeom prst="rect">
                      <a:avLst/>
                    </a:prstGeom>
                    <a:solidFill>
                      <a:srgbClr val="FC5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2" name="Rectangle 712"/>
                    <p:cNvSpPr>
                      <a:spLocks noChangeArrowheads="1"/>
                    </p:cNvSpPr>
                    <p:nvPr/>
                  </p:nvSpPr>
                  <p:spPr bwMode="auto">
                    <a:xfrm>
                      <a:off x="3553" y="1837"/>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3" name="Rectangle 713"/>
                    <p:cNvSpPr>
                      <a:spLocks noChangeArrowheads="1"/>
                    </p:cNvSpPr>
                    <p:nvPr/>
                  </p:nvSpPr>
                  <p:spPr bwMode="auto">
                    <a:xfrm>
                      <a:off x="3553" y="1840"/>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4" name="Rectangle 714"/>
                    <p:cNvSpPr>
                      <a:spLocks noChangeArrowheads="1"/>
                    </p:cNvSpPr>
                    <p:nvPr/>
                  </p:nvSpPr>
                  <p:spPr bwMode="auto">
                    <a:xfrm>
                      <a:off x="3553" y="1841"/>
                      <a:ext cx="61" cy="3"/>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5" name="Rectangle 715"/>
                    <p:cNvSpPr>
                      <a:spLocks noChangeArrowheads="1"/>
                    </p:cNvSpPr>
                    <p:nvPr/>
                  </p:nvSpPr>
                  <p:spPr bwMode="auto">
                    <a:xfrm>
                      <a:off x="3553" y="1844"/>
                      <a:ext cx="61" cy="1"/>
                    </a:xfrm>
                    <a:prstGeom prst="rect">
                      <a:avLst/>
                    </a:prstGeom>
                    <a:solidFill>
                      <a:srgbClr val="FC57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6" name="Rectangle 716"/>
                    <p:cNvSpPr>
                      <a:spLocks noChangeArrowheads="1"/>
                    </p:cNvSpPr>
                    <p:nvPr/>
                  </p:nvSpPr>
                  <p:spPr bwMode="auto">
                    <a:xfrm>
                      <a:off x="3553" y="1845"/>
                      <a:ext cx="61" cy="1"/>
                    </a:xfrm>
                    <a:prstGeom prst="rect">
                      <a:avLst/>
                    </a:prstGeom>
                    <a:solidFill>
                      <a:srgbClr val="FC56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7" name="Rectangle 717"/>
                    <p:cNvSpPr>
                      <a:spLocks noChangeArrowheads="1"/>
                    </p:cNvSpPr>
                    <p:nvPr/>
                  </p:nvSpPr>
                  <p:spPr bwMode="auto">
                    <a:xfrm>
                      <a:off x="3553" y="1846"/>
                      <a:ext cx="61" cy="1"/>
                    </a:xfrm>
                    <a:prstGeom prst="rect">
                      <a:avLst/>
                    </a:prstGeom>
                    <a:solidFill>
                      <a:srgbClr val="FC5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8" name="Rectangle 718"/>
                    <p:cNvSpPr>
                      <a:spLocks noChangeArrowheads="1"/>
                    </p:cNvSpPr>
                    <p:nvPr/>
                  </p:nvSpPr>
                  <p:spPr bwMode="auto">
                    <a:xfrm>
                      <a:off x="3553" y="1847"/>
                      <a:ext cx="61" cy="3"/>
                    </a:xfrm>
                    <a:prstGeom prst="rect">
                      <a:avLst/>
                    </a:prstGeom>
                    <a:solidFill>
                      <a:srgbClr val="FC5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9" name="Rectangle 719"/>
                    <p:cNvSpPr>
                      <a:spLocks noChangeArrowheads="1"/>
                    </p:cNvSpPr>
                    <p:nvPr/>
                  </p:nvSpPr>
                  <p:spPr bwMode="auto">
                    <a:xfrm>
                      <a:off x="3553" y="1850"/>
                      <a:ext cx="61" cy="1"/>
                    </a:xfrm>
                    <a:prstGeom prst="rect">
                      <a:avLst/>
                    </a:prstGeom>
                    <a:solidFill>
                      <a:srgbClr val="FC51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0" name="Rectangle 720"/>
                    <p:cNvSpPr>
                      <a:spLocks noChangeArrowheads="1"/>
                    </p:cNvSpPr>
                    <p:nvPr/>
                  </p:nvSpPr>
                  <p:spPr bwMode="auto">
                    <a:xfrm>
                      <a:off x="3553" y="1851"/>
                      <a:ext cx="61" cy="3"/>
                    </a:xfrm>
                    <a:prstGeom prst="rect">
                      <a:avLst/>
                    </a:prstGeom>
                    <a:solidFill>
                      <a:srgbClr val="FC4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1" name="Rectangle 721"/>
                    <p:cNvSpPr>
                      <a:spLocks noChangeArrowheads="1"/>
                    </p:cNvSpPr>
                    <p:nvPr/>
                  </p:nvSpPr>
                  <p:spPr bwMode="auto">
                    <a:xfrm>
                      <a:off x="3553" y="1854"/>
                      <a:ext cx="61" cy="1"/>
                    </a:xfrm>
                    <a:prstGeom prst="rect">
                      <a:avLst/>
                    </a:prstGeom>
                    <a:solidFill>
                      <a:srgbClr val="FC4D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2" name="Rectangle 722"/>
                    <p:cNvSpPr>
                      <a:spLocks noChangeArrowheads="1"/>
                    </p:cNvSpPr>
                    <p:nvPr/>
                  </p:nvSpPr>
                  <p:spPr bwMode="auto">
                    <a:xfrm>
                      <a:off x="3553" y="1855"/>
                      <a:ext cx="61" cy="2"/>
                    </a:xfrm>
                    <a:prstGeom prst="rect">
                      <a:avLst/>
                    </a:prstGeom>
                    <a:solidFill>
                      <a:srgbClr val="FC4B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3" name="Rectangle 723"/>
                    <p:cNvSpPr>
                      <a:spLocks noChangeArrowheads="1"/>
                    </p:cNvSpPr>
                    <p:nvPr/>
                  </p:nvSpPr>
                  <p:spPr bwMode="auto">
                    <a:xfrm>
                      <a:off x="3553" y="1857"/>
                      <a:ext cx="61" cy="2"/>
                    </a:xfrm>
                    <a:prstGeom prst="rect">
                      <a:avLst/>
                    </a:prstGeom>
                    <a:solidFill>
                      <a:srgbClr val="FC49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4" name="Rectangle 724"/>
                    <p:cNvSpPr>
                      <a:spLocks noChangeArrowheads="1"/>
                    </p:cNvSpPr>
                    <p:nvPr/>
                  </p:nvSpPr>
                  <p:spPr bwMode="auto">
                    <a:xfrm>
                      <a:off x="3553" y="1859"/>
                      <a:ext cx="61" cy="3"/>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5" name="Rectangle 725"/>
                    <p:cNvSpPr>
                      <a:spLocks noChangeArrowheads="1"/>
                    </p:cNvSpPr>
                    <p:nvPr/>
                  </p:nvSpPr>
                  <p:spPr bwMode="auto">
                    <a:xfrm>
                      <a:off x="3553" y="1862"/>
                      <a:ext cx="61" cy="2"/>
                    </a:xfrm>
                    <a:prstGeom prst="rect">
                      <a:avLst/>
                    </a:prstGeom>
                    <a:solidFill>
                      <a:srgbClr val="FC4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6" name="Rectangle 726"/>
                    <p:cNvSpPr>
                      <a:spLocks noChangeArrowheads="1"/>
                    </p:cNvSpPr>
                    <p:nvPr/>
                  </p:nvSpPr>
                  <p:spPr bwMode="auto">
                    <a:xfrm>
                      <a:off x="3553" y="1864"/>
                      <a:ext cx="61" cy="2"/>
                    </a:xfrm>
                    <a:prstGeom prst="rect">
                      <a:avLst/>
                    </a:prstGeom>
                    <a:solidFill>
                      <a:srgbClr val="FC41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7" name="Rectangle 727"/>
                    <p:cNvSpPr>
                      <a:spLocks noChangeArrowheads="1"/>
                    </p:cNvSpPr>
                    <p:nvPr/>
                  </p:nvSpPr>
                  <p:spPr bwMode="auto">
                    <a:xfrm>
                      <a:off x="3553" y="1866"/>
                      <a:ext cx="61" cy="2"/>
                    </a:xfrm>
                    <a:prstGeom prst="rect">
                      <a:avLst/>
                    </a:prstGeom>
                    <a:solidFill>
                      <a:srgbClr val="FC4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8" name="Rectangle 728"/>
                    <p:cNvSpPr>
                      <a:spLocks noChangeArrowheads="1"/>
                    </p:cNvSpPr>
                    <p:nvPr/>
                  </p:nvSpPr>
                  <p:spPr bwMode="auto">
                    <a:xfrm>
                      <a:off x="3553" y="1868"/>
                      <a:ext cx="61" cy="2"/>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9" name="Rectangle 729"/>
                    <p:cNvSpPr>
                      <a:spLocks noChangeArrowheads="1"/>
                    </p:cNvSpPr>
                    <p:nvPr/>
                  </p:nvSpPr>
                  <p:spPr bwMode="auto">
                    <a:xfrm>
                      <a:off x="3553" y="1870"/>
                      <a:ext cx="61" cy="2"/>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0" name="Rectangle 730"/>
                    <p:cNvSpPr>
                      <a:spLocks noChangeArrowheads="1"/>
                    </p:cNvSpPr>
                    <p:nvPr/>
                  </p:nvSpPr>
                  <p:spPr bwMode="auto">
                    <a:xfrm>
                      <a:off x="3553" y="1872"/>
                      <a:ext cx="61" cy="2"/>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1" name="Rectangle 731"/>
                    <p:cNvSpPr>
                      <a:spLocks noChangeArrowheads="1"/>
                    </p:cNvSpPr>
                    <p:nvPr/>
                  </p:nvSpPr>
                  <p:spPr bwMode="auto">
                    <a:xfrm>
                      <a:off x="3553" y="1874"/>
                      <a:ext cx="61" cy="1"/>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2" name="Rectangle 732"/>
                    <p:cNvSpPr>
                      <a:spLocks noChangeArrowheads="1"/>
                    </p:cNvSpPr>
                    <p:nvPr/>
                  </p:nvSpPr>
                  <p:spPr bwMode="auto">
                    <a:xfrm>
                      <a:off x="3553" y="1875"/>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3" name="Rectangle 733"/>
                    <p:cNvSpPr>
                      <a:spLocks noChangeArrowheads="1"/>
                    </p:cNvSpPr>
                    <p:nvPr/>
                  </p:nvSpPr>
                  <p:spPr bwMode="auto">
                    <a:xfrm>
                      <a:off x="3553" y="1877"/>
                      <a:ext cx="61" cy="3"/>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4" name="Rectangle 734"/>
                    <p:cNvSpPr>
                      <a:spLocks noChangeArrowheads="1"/>
                    </p:cNvSpPr>
                    <p:nvPr/>
                  </p:nvSpPr>
                  <p:spPr bwMode="auto">
                    <a:xfrm>
                      <a:off x="3553" y="1880"/>
                      <a:ext cx="61" cy="1"/>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5" name="Rectangle 735"/>
                    <p:cNvSpPr>
                      <a:spLocks noChangeArrowheads="1"/>
                    </p:cNvSpPr>
                    <p:nvPr/>
                  </p:nvSpPr>
                  <p:spPr bwMode="auto">
                    <a:xfrm>
                      <a:off x="3553" y="1881"/>
                      <a:ext cx="61" cy="2"/>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101" name="Rectangle 736"/>
                  <p:cNvSpPr>
                    <a:spLocks noChangeArrowheads="1"/>
                  </p:cNvSpPr>
                  <p:nvPr/>
                </p:nvSpPr>
                <p:spPr bwMode="auto">
                  <a:xfrm>
                    <a:off x="3553" y="1883"/>
                    <a:ext cx="61" cy="2"/>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2" name="Rectangle 737"/>
                  <p:cNvSpPr>
                    <a:spLocks noChangeArrowheads="1"/>
                  </p:cNvSpPr>
                  <p:nvPr/>
                </p:nvSpPr>
                <p:spPr bwMode="auto">
                  <a:xfrm>
                    <a:off x="3553" y="1885"/>
                    <a:ext cx="61" cy="3"/>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3" name="Rectangle 738"/>
                  <p:cNvSpPr>
                    <a:spLocks noChangeArrowheads="1"/>
                  </p:cNvSpPr>
                  <p:nvPr/>
                </p:nvSpPr>
                <p:spPr bwMode="auto">
                  <a:xfrm>
                    <a:off x="3553" y="1888"/>
                    <a:ext cx="61" cy="2"/>
                  </a:xfrm>
                  <a:prstGeom prst="rect">
                    <a:avLst/>
                  </a:prstGeom>
                  <a:solidFill>
                    <a:srgbClr val="FC29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4" name="Rectangle 739"/>
                  <p:cNvSpPr>
                    <a:spLocks noChangeArrowheads="1"/>
                  </p:cNvSpPr>
                  <p:nvPr/>
                </p:nvSpPr>
                <p:spPr bwMode="auto">
                  <a:xfrm>
                    <a:off x="3553" y="1890"/>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5" name="Rectangle 740"/>
                  <p:cNvSpPr>
                    <a:spLocks noChangeArrowheads="1"/>
                  </p:cNvSpPr>
                  <p:nvPr/>
                </p:nvSpPr>
                <p:spPr bwMode="auto">
                  <a:xfrm>
                    <a:off x="3553" y="1892"/>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6" name="Rectangle 741"/>
                  <p:cNvSpPr>
                    <a:spLocks noChangeArrowheads="1"/>
                  </p:cNvSpPr>
                  <p:nvPr/>
                </p:nvSpPr>
                <p:spPr bwMode="auto">
                  <a:xfrm>
                    <a:off x="3553" y="1894"/>
                    <a:ext cx="61" cy="2"/>
                  </a:xfrm>
                  <a:prstGeom prst="rect">
                    <a:avLst/>
                  </a:prstGeom>
                  <a:solidFill>
                    <a:srgbClr val="FC21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7" name="Rectangle 742"/>
                  <p:cNvSpPr>
                    <a:spLocks noChangeArrowheads="1"/>
                  </p:cNvSpPr>
                  <p:nvPr/>
                </p:nvSpPr>
                <p:spPr bwMode="auto">
                  <a:xfrm>
                    <a:off x="3553" y="1896"/>
                    <a:ext cx="61" cy="1"/>
                  </a:xfrm>
                  <a:prstGeom prst="rect">
                    <a:avLst/>
                  </a:prstGeom>
                  <a:solidFill>
                    <a:srgbClr val="FC1F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8" name="Rectangle 743"/>
                  <p:cNvSpPr>
                    <a:spLocks noChangeArrowheads="1"/>
                  </p:cNvSpPr>
                  <p:nvPr/>
                </p:nvSpPr>
                <p:spPr bwMode="auto">
                  <a:xfrm>
                    <a:off x="3553" y="1897"/>
                    <a:ext cx="61" cy="3"/>
                  </a:xfrm>
                  <a:prstGeom prst="rect">
                    <a:avLst/>
                  </a:prstGeom>
                  <a:solidFill>
                    <a:srgbClr val="FC1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9" name="Rectangle 744"/>
                  <p:cNvSpPr>
                    <a:spLocks noChangeArrowheads="1"/>
                  </p:cNvSpPr>
                  <p:nvPr/>
                </p:nvSpPr>
                <p:spPr bwMode="auto">
                  <a:xfrm>
                    <a:off x="3553" y="1900"/>
                    <a:ext cx="61" cy="1"/>
                  </a:xfrm>
                  <a:prstGeom prst="rect">
                    <a:avLst/>
                  </a:prstGeom>
                  <a:solidFill>
                    <a:srgbClr val="FC1B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0" name="Rectangle 745"/>
                  <p:cNvSpPr>
                    <a:spLocks noChangeArrowheads="1"/>
                  </p:cNvSpPr>
                  <p:nvPr/>
                </p:nvSpPr>
                <p:spPr bwMode="auto">
                  <a:xfrm>
                    <a:off x="3553" y="1901"/>
                    <a:ext cx="61" cy="2"/>
                  </a:xfrm>
                  <a:prstGeom prst="rect">
                    <a:avLst/>
                  </a:prstGeom>
                  <a:solidFill>
                    <a:srgbClr val="FC19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1" name="Rectangle 746"/>
                  <p:cNvSpPr>
                    <a:spLocks noChangeArrowheads="1"/>
                  </p:cNvSpPr>
                  <p:nvPr/>
                </p:nvSpPr>
                <p:spPr bwMode="auto">
                  <a:xfrm>
                    <a:off x="3553" y="1903"/>
                    <a:ext cx="61" cy="2"/>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2" name="Rectangle 747"/>
                  <p:cNvSpPr>
                    <a:spLocks noChangeArrowheads="1"/>
                  </p:cNvSpPr>
                  <p:nvPr/>
                </p:nvSpPr>
                <p:spPr bwMode="auto">
                  <a:xfrm>
                    <a:off x="3553" y="1905"/>
                    <a:ext cx="61" cy="1"/>
                  </a:xfrm>
                  <a:prstGeom prst="rect">
                    <a:avLst/>
                  </a:prstGeom>
                  <a:solidFill>
                    <a:srgbClr val="FC1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3" name="Rectangle 748"/>
                  <p:cNvSpPr>
                    <a:spLocks noChangeArrowheads="1"/>
                  </p:cNvSpPr>
                  <p:nvPr/>
                </p:nvSpPr>
                <p:spPr bwMode="auto">
                  <a:xfrm>
                    <a:off x="3553" y="1906"/>
                    <a:ext cx="61" cy="1"/>
                  </a:xfrm>
                  <a:prstGeom prst="rect">
                    <a:avLst/>
                  </a:prstGeom>
                  <a:solidFill>
                    <a:srgbClr val="FC0E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4" name="Rectangle 749"/>
                  <p:cNvSpPr>
                    <a:spLocks noChangeArrowheads="1"/>
                  </p:cNvSpPr>
                  <p:nvPr/>
                </p:nvSpPr>
                <p:spPr bwMode="auto">
                  <a:xfrm>
                    <a:off x="3553" y="1907"/>
                    <a:ext cx="61" cy="2"/>
                  </a:xfrm>
                  <a:prstGeom prst="rect">
                    <a:avLst/>
                  </a:prstGeom>
                  <a:solidFill>
                    <a:srgbClr val="FC0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5" name="Rectangle 750"/>
                  <p:cNvSpPr>
                    <a:spLocks noChangeArrowheads="1"/>
                  </p:cNvSpPr>
                  <p:nvPr/>
                </p:nvSpPr>
                <p:spPr bwMode="auto">
                  <a:xfrm>
                    <a:off x="3553" y="1909"/>
                    <a:ext cx="61" cy="1"/>
                  </a:xfrm>
                  <a:prstGeom prst="rect">
                    <a:avLst/>
                  </a:prstGeom>
                  <a:solidFill>
                    <a:srgbClr val="FC04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264" name="Group 751"/>
            <p:cNvGrpSpPr>
              <a:grpSpLocks/>
            </p:cNvGrpSpPr>
            <p:nvPr/>
          </p:nvGrpSpPr>
          <p:grpSpPr bwMode="auto">
            <a:xfrm>
              <a:off x="3078" y="1981"/>
              <a:ext cx="1056" cy="1139"/>
              <a:chOff x="3078" y="1981"/>
              <a:chExt cx="1056" cy="1139"/>
            </a:xfrm>
          </p:grpSpPr>
          <p:grpSp>
            <p:nvGrpSpPr>
              <p:cNvPr id="2082" name="Group 752"/>
              <p:cNvGrpSpPr>
                <a:grpSpLocks/>
              </p:cNvGrpSpPr>
              <p:nvPr/>
            </p:nvGrpSpPr>
            <p:grpSpPr bwMode="auto">
              <a:xfrm>
                <a:off x="3078" y="1981"/>
                <a:ext cx="1056" cy="1139"/>
                <a:chOff x="3078" y="1981"/>
                <a:chExt cx="1056" cy="1139"/>
              </a:xfrm>
            </p:grpSpPr>
            <p:sp>
              <p:nvSpPr>
                <p:cNvPr id="2092" name="Freeform 753"/>
                <p:cNvSpPr>
                  <a:spLocks/>
                </p:cNvSpPr>
                <p:nvPr/>
              </p:nvSpPr>
              <p:spPr bwMode="auto">
                <a:xfrm>
                  <a:off x="3110" y="2014"/>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3" name="Freeform 754"/>
                <p:cNvSpPr>
                  <a:spLocks/>
                </p:cNvSpPr>
                <p:nvPr/>
              </p:nvSpPr>
              <p:spPr bwMode="auto">
                <a:xfrm>
                  <a:off x="3078" y="1981"/>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4" name="Freeform 755"/>
                <p:cNvSpPr>
                  <a:spLocks/>
                </p:cNvSpPr>
                <p:nvPr/>
              </p:nvSpPr>
              <p:spPr bwMode="auto">
                <a:xfrm>
                  <a:off x="3078" y="1981"/>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83" name="Group 756"/>
              <p:cNvGrpSpPr>
                <a:grpSpLocks/>
              </p:cNvGrpSpPr>
              <p:nvPr/>
            </p:nvGrpSpPr>
            <p:grpSpPr bwMode="auto">
              <a:xfrm>
                <a:off x="3828" y="2003"/>
                <a:ext cx="222" cy="189"/>
                <a:chOff x="3828" y="2003"/>
                <a:chExt cx="222" cy="189"/>
              </a:xfrm>
            </p:grpSpPr>
            <p:sp>
              <p:nvSpPr>
                <p:cNvPr id="2090" name="Freeform 757"/>
                <p:cNvSpPr>
                  <a:spLocks/>
                </p:cNvSpPr>
                <p:nvPr/>
              </p:nvSpPr>
              <p:spPr bwMode="auto">
                <a:xfrm>
                  <a:off x="3828" y="2003"/>
                  <a:ext cx="222" cy="189"/>
                </a:xfrm>
                <a:custGeom>
                  <a:avLst/>
                  <a:gdLst>
                    <a:gd name="T0" fmla="*/ 7 w 222"/>
                    <a:gd name="T1" fmla="*/ 0 h 189"/>
                    <a:gd name="T2" fmla="*/ 0 w 222"/>
                    <a:gd name="T3" fmla="*/ 0 h 189"/>
                    <a:gd name="T4" fmla="*/ 5 w 222"/>
                    <a:gd name="T5" fmla="*/ 8 h 189"/>
                    <a:gd name="T6" fmla="*/ 11 w 222"/>
                    <a:gd name="T7" fmla="*/ 17 h 189"/>
                    <a:gd name="T8" fmla="*/ 17 w 222"/>
                    <a:gd name="T9" fmla="*/ 26 h 189"/>
                    <a:gd name="T10" fmla="*/ 20 w 222"/>
                    <a:gd name="T11" fmla="*/ 33 h 189"/>
                    <a:gd name="T12" fmla="*/ 26 w 222"/>
                    <a:gd name="T13" fmla="*/ 41 h 189"/>
                    <a:gd name="T14" fmla="*/ 30 w 222"/>
                    <a:gd name="T15" fmla="*/ 47 h 189"/>
                    <a:gd name="T16" fmla="*/ 34 w 222"/>
                    <a:gd name="T17" fmla="*/ 55 h 189"/>
                    <a:gd name="T18" fmla="*/ 38 w 222"/>
                    <a:gd name="T19" fmla="*/ 65 h 189"/>
                    <a:gd name="T20" fmla="*/ 40 w 222"/>
                    <a:gd name="T21" fmla="*/ 74 h 189"/>
                    <a:gd name="T22" fmla="*/ 44 w 222"/>
                    <a:gd name="T23" fmla="*/ 83 h 189"/>
                    <a:gd name="T24" fmla="*/ 47 w 222"/>
                    <a:gd name="T25" fmla="*/ 95 h 189"/>
                    <a:gd name="T26" fmla="*/ 48 w 222"/>
                    <a:gd name="T27" fmla="*/ 106 h 189"/>
                    <a:gd name="T28" fmla="*/ 50 w 222"/>
                    <a:gd name="T29" fmla="*/ 117 h 189"/>
                    <a:gd name="T30" fmla="*/ 51 w 222"/>
                    <a:gd name="T31" fmla="*/ 127 h 189"/>
                    <a:gd name="T32" fmla="*/ 51 w 222"/>
                    <a:gd name="T33" fmla="*/ 134 h 189"/>
                    <a:gd name="T34" fmla="*/ 53 w 222"/>
                    <a:gd name="T35" fmla="*/ 146 h 189"/>
                    <a:gd name="T36" fmla="*/ 53 w 222"/>
                    <a:gd name="T37" fmla="*/ 154 h 189"/>
                    <a:gd name="T38" fmla="*/ 53 w 222"/>
                    <a:gd name="T39" fmla="*/ 162 h 189"/>
                    <a:gd name="T40" fmla="*/ 53 w 222"/>
                    <a:gd name="T41" fmla="*/ 175 h 189"/>
                    <a:gd name="T42" fmla="*/ 54 w 222"/>
                    <a:gd name="T43" fmla="*/ 189 h 189"/>
                    <a:gd name="T44" fmla="*/ 61 w 222"/>
                    <a:gd name="T45" fmla="*/ 181 h 189"/>
                    <a:gd name="T46" fmla="*/ 67 w 222"/>
                    <a:gd name="T47" fmla="*/ 172 h 189"/>
                    <a:gd name="T48" fmla="*/ 76 w 222"/>
                    <a:gd name="T49" fmla="*/ 167 h 189"/>
                    <a:gd name="T50" fmla="*/ 82 w 222"/>
                    <a:gd name="T51" fmla="*/ 160 h 189"/>
                    <a:gd name="T52" fmla="*/ 90 w 222"/>
                    <a:gd name="T53" fmla="*/ 155 h 189"/>
                    <a:gd name="T54" fmla="*/ 96 w 222"/>
                    <a:gd name="T55" fmla="*/ 151 h 189"/>
                    <a:gd name="T56" fmla="*/ 104 w 222"/>
                    <a:gd name="T57" fmla="*/ 147 h 189"/>
                    <a:gd name="T58" fmla="*/ 112 w 222"/>
                    <a:gd name="T59" fmla="*/ 142 h 189"/>
                    <a:gd name="T60" fmla="*/ 121 w 222"/>
                    <a:gd name="T61" fmla="*/ 137 h 189"/>
                    <a:gd name="T62" fmla="*/ 130 w 222"/>
                    <a:gd name="T63" fmla="*/ 133 h 189"/>
                    <a:gd name="T64" fmla="*/ 139 w 222"/>
                    <a:gd name="T65" fmla="*/ 130 h 189"/>
                    <a:gd name="T66" fmla="*/ 149 w 222"/>
                    <a:gd name="T67" fmla="*/ 128 h 189"/>
                    <a:gd name="T68" fmla="*/ 158 w 222"/>
                    <a:gd name="T69" fmla="*/ 124 h 189"/>
                    <a:gd name="T70" fmla="*/ 169 w 222"/>
                    <a:gd name="T71" fmla="*/ 121 h 189"/>
                    <a:gd name="T72" fmla="*/ 182 w 222"/>
                    <a:gd name="T73" fmla="*/ 120 h 189"/>
                    <a:gd name="T74" fmla="*/ 196 w 222"/>
                    <a:gd name="T75" fmla="*/ 120 h 189"/>
                    <a:gd name="T76" fmla="*/ 203 w 222"/>
                    <a:gd name="T77" fmla="*/ 120 h 189"/>
                    <a:gd name="T78" fmla="*/ 212 w 222"/>
                    <a:gd name="T79" fmla="*/ 120 h 189"/>
                    <a:gd name="T80" fmla="*/ 222 w 222"/>
                    <a:gd name="T81" fmla="*/ 122 h 189"/>
                    <a:gd name="T82" fmla="*/ 222 w 222"/>
                    <a:gd name="T83" fmla="*/ 115 h 189"/>
                    <a:gd name="T84" fmla="*/ 7 w 222"/>
                    <a:gd name="T8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 h="189">
                      <a:moveTo>
                        <a:pt x="7" y="0"/>
                      </a:moveTo>
                      <a:lnTo>
                        <a:pt x="0" y="0"/>
                      </a:lnTo>
                      <a:lnTo>
                        <a:pt x="5" y="8"/>
                      </a:lnTo>
                      <a:lnTo>
                        <a:pt x="11" y="17"/>
                      </a:lnTo>
                      <a:lnTo>
                        <a:pt x="17" y="26"/>
                      </a:lnTo>
                      <a:lnTo>
                        <a:pt x="20" y="33"/>
                      </a:lnTo>
                      <a:lnTo>
                        <a:pt x="26" y="41"/>
                      </a:lnTo>
                      <a:lnTo>
                        <a:pt x="30" y="47"/>
                      </a:lnTo>
                      <a:lnTo>
                        <a:pt x="34" y="55"/>
                      </a:lnTo>
                      <a:lnTo>
                        <a:pt x="38" y="65"/>
                      </a:lnTo>
                      <a:lnTo>
                        <a:pt x="40" y="74"/>
                      </a:lnTo>
                      <a:lnTo>
                        <a:pt x="44" y="83"/>
                      </a:lnTo>
                      <a:lnTo>
                        <a:pt x="47" y="95"/>
                      </a:lnTo>
                      <a:lnTo>
                        <a:pt x="48" y="106"/>
                      </a:lnTo>
                      <a:lnTo>
                        <a:pt x="50" y="117"/>
                      </a:lnTo>
                      <a:lnTo>
                        <a:pt x="51" y="127"/>
                      </a:lnTo>
                      <a:lnTo>
                        <a:pt x="51" y="134"/>
                      </a:lnTo>
                      <a:lnTo>
                        <a:pt x="53" y="146"/>
                      </a:lnTo>
                      <a:lnTo>
                        <a:pt x="53" y="154"/>
                      </a:lnTo>
                      <a:lnTo>
                        <a:pt x="53" y="162"/>
                      </a:lnTo>
                      <a:lnTo>
                        <a:pt x="53" y="175"/>
                      </a:lnTo>
                      <a:lnTo>
                        <a:pt x="54" y="189"/>
                      </a:lnTo>
                      <a:lnTo>
                        <a:pt x="61" y="181"/>
                      </a:lnTo>
                      <a:lnTo>
                        <a:pt x="67" y="172"/>
                      </a:lnTo>
                      <a:lnTo>
                        <a:pt x="76" y="167"/>
                      </a:lnTo>
                      <a:lnTo>
                        <a:pt x="82" y="160"/>
                      </a:lnTo>
                      <a:lnTo>
                        <a:pt x="90" y="155"/>
                      </a:lnTo>
                      <a:lnTo>
                        <a:pt x="96" y="151"/>
                      </a:lnTo>
                      <a:lnTo>
                        <a:pt x="104" y="147"/>
                      </a:lnTo>
                      <a:lnTo>
                        <a:pt x="112" y="142"/>
                      </a:lnTo>
                      <a:lnTo>
                        <a:pt x="121" y="137"/>
                      </a:lnTo>
                      <a:lnTo>
                        <a:pt x="130" y="133"/>
                      </a:lnTo>
                      <a:lnTo>
                        <a:pt x="139" y="130"/>
                      </a:lnTo>
                      <a:lnTo>
                        <a:pt x="149" y="128"/>
                      </a:lnTo>
                      <a:lnTo>
                        <a:pt x="158" y="124"/>
                      </a:lnTo>
                      <a:lnTo>
                        <a:pt x="169" y="121"/>
                      </a:lnTo>
                      <a:lnTo>
                        <a:pt x="182" y="120"/>
                      </a:lnTo>
                      <a:lnTo>
                        <a:pt x="196" y="120"/>
                      </a:lnTo>
                      <a:lnTo>
                        <a:pt x="203" y="120"/>
                      </a:lnTo>
                      <a:lnTo>
                        <a:pt x="212" y="120"/>
                      </a:lnTo>
                      <a:lnTo>
                        <a:pt x="222" y="122"/>
                      </a:lnTo>
                      <a:lnTo>
                        <a:pt x="222" y="115"/>
                      </a:lnTo>
                      <a:lnTo>
                        <a:pt x="7"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1" name="Freeform 758"/>
                <p:cNvSpPr>
                  <a:spLocks/>
                </p:cNvSpPr>
                <p:nvPr/>
              </p:nvSpPr>
              <p:spPr bwMode="auto">
                <a:xfrm>
                  <a:off x="3828" y="2003"/>
                  <a:ext cx="222" cy="189"/>
                </a:xfrm>
                <a:custGeom>
                  <a:avLst/>
                  <a:gdLst>
                    <a:gd name="T0" fmla="*/ 7 w 222"/>
                    <a:gd name="T1" fmla="*/ 0 h 189"/>
                    <a:gd name="T2" fmla="*/ 0 w 222"/>
                    <a:gd name="T3" fmla="*/ 0 h 189"/>
                    <a:gd name="T4" fmla="*/ 5 w 222"/>
                    <a:gd name="T5" fmla="*/ 8 h 189"/>
                    <a:gd name="T6" fmla="*/ 11 w 222"/>
                    <a:gd name="T7" fmla="*/ 17 h 189"/>
                    <a:gd name="T8" fmla="*/ 17 w 222"/>
                    <a:gd name="T9" fmla="*/ 26 h 189"/>
                    <a:gd name="T10" fmla="*/ 20 w 222"/>
                    <a:gd name="T11" fmla="*/ 33 h 189"/>
                    <a:gd name="T12" fmla="*/ 26 w 222"/>
                    <a:gd name="T13" fmla="*/ 41 h 189"/>
                    <a:gd name="T14" fmla="*/ 30 w 222"/>
                    <a:gd name="T15" fmla="*/ 47 h 189"/>
                    <a:gd name="T16" fmla="*/ 34 w 222"/>
                    <a:gd name="T17" fmla="*/ 55 h 189"/>
                    <a:gd name="T18" fmla="*/ 38 w 222"/>
                    <a:gd name="T19" fmla="*/ 65 h 189"/>
                    <a:gd name="T20" fmla="*/ 40 w 222"/>
                    <a:gd name="T21" fmla="*/ 74 h 189"/>
                    <a:gd name="T22" fmla="*/ 44 w 222"/>
                    <a:gd name="T23" fmla="*/ 83 h 189"/>
                    <a:gd name="T24" fmla="*/ 47 w 222"/>
                    <a:gd name="T25" fmla="*/ 95 h 189"/>
                    <a:gd name="T26" fmla="*/ 48 w 222"/>
                    <a:gd name="T27" fmla="*/ 106 h 189"/>
                    <a:gd name="T28" fmla="*/ 50 w 222"/>
                    <a:gd name="T29" fmla="*/ 117 h 189"/>
                    <a:gd name="T30" fmla="*/ 51 w 222"/>
                    <a:gd name="T31" fmla="*/ 127 h 189"/>
                    <a:gd name="T32" fmla="*/ 51 w 222"/>
                    <a:gd name="T33" fmla="*/ 134 h 189"/>
                    <a:gd name="T34" fmla="*/ 53 w 222"/>
                    <a:gd name="T35" fmla="*/ 146 h 189"/>
                    <a:gd name="T36" fmla="*/ 53 w 222"/>
                    <a:gd name="T37" fmla="*/ 154 h 189"/>
                    <a:gd name="T38" fmla="*/ 53 w 222"/>
                    <a:gd name="T39" fmla="*/ 162 h 189"/>
                    <a:gd name="T40" fmla="*/ 53 w 222"/>
                    <a:gd name="T41" fmla="*/ 175 h 189"/>
                    <a:gd name="T42" fmla="*/ 54 w 222"/>
                    <a:gd name="T43" fmla="*/ 189 h 189"/>
                    <a:gd name="T44" fmla="*/ 61 w 222"/>
                    <a:gd name="T45" fmla="*/ 181 h 189"/>
                    <a:gd name="T46" fmla="*/ 67 w 222"/>
                    <a:gd name="T47" fmla="*/ 172 h 189"/>
                    <a:gd name="T48" fmla="*/ 76 w 222"/>
                    <a:gd name="T49" fmla="*/ 167 h 189"/>
                    <a:gd name="T50" fmla="*/ 82 w 222"/>
                    <a:gd name="T51" fmla="*/ 160 h 189"/>
                    <a:gd name="T52" fmla="*/ 90 w 222"/>
                    <a:gd name="T53" fmla="*/ 155 h 189"/>
                    <a:gd name="T54" fmla="*/ 96 w 222"/>
                    <a:gd name="T55" fmla="*/ 151 h 189"/>
                    <a:gd name="T56" fmla="*/ 104 w 222"/>
                    <a:gd name="T57" fmla="*/ 147 h 189"/>
                    <a:gd name="T58" fmla="*/ 112 w 222"/>
                    <a:gd name="T59" fmla="*/ 142 h 189"/>
                    <a:gd name="T60" fmla="*/ 121 w 222"/>
                    <a:gd name="T61" fmla="*/ 137 h 189"/>
                    <a:gd name="T62" fmla="*/ 130 w 222"/>
                    <a:gd name="T63" fmla="*/ 133 h 189"/>
                    <a:gd name="T64" fmla="*/ 139 w 222"/>
                    <a:gd name="T65" fmla="*/ 130 h 189"/>
                    <a:gd name="T66" fmla="*/ 149 w 222"/>
                    <a:gd name="T67" fmla="*/ 128 h 189"/>
                    <a:gd name="T68" fmla="*/ 158 w 222"/>
                    <a:gd name="T69" fmla="*/ 124 h 189"/>
                    <a:gd name="T70" fmla="*/ 169 w 222"/>
                    <a:gd name="T71" fmla="*/ 121 h 189"/>
                    <a:gd name="T72" fmla="*/ 182 w 222"/>
                    <a:gd name="T73" fmla="*/ 120 h 189"/>
                    <a:gd name="T74" fmla="*/ 196 w 222"/>
                    <a:gd name="T75" fmla="*/ 120 h 189"/>
                    <a:gd name="T76" fmla="*/ 203 w 222"/>
                    <a:gd name="T77" fmla="*/ 120 h 189"/>
                    <a:gd name="T78" fmla="*/ 212 w 222"/>
                    <a:gd name="T79" fmla="*/ 120 h 189"/>
                    <a:gd name="T80" fmla="*/ 222 w 222"/>
                    <a:gd name="T81" fmla="*/ 122 h 189"/>
                    <a:gd name="T82" fmla="*/ 222 w 222"/>
                    <a:gd name="T83" fmla="*/ 115 h 189"/>
                    <a:gd name="T84" fmla="*/ 7 w 222"/>
                    <a:gd name="T8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 h="189">
                      <a:moveTo>
                        <a:pt x="7" y="0"/>
                      </a:moveTo>
                      <a:lnTo>
                        <a:pt x="0" y="0"/>
                      </a:lnTo>
                      <a:lnTo>
                        <a:pt x="5" y="8"/>
                      </a:lnTo>
                      <a:lnTo>
                        <a:pt x="11" y="17"/>
                      </a:lnTo>
                      <a:lnTo>
                        <a:pt x="17" y="26"/>
                      </a:lnTo>
                      <a:lnTo>
                        <a:pt x="20" y="33"/>
                      </a:lnTo>
                      <a:lnTo>
                        <a:pt x="26" y="41"/>
                      </a:lnTo>
                      <a:lnTo>
                        <a:pt x="30" y="47"/>
                      </a:lnTo>
                      <a:lnTo>
                        <a:pt x="34" y="55"/>
                      </a:lnTo>
                      <a:lnTo>
                        <a:pt x="38" y="65"/>
                      </a:lnTo>
                      <a:lnTo>
                        <a:pt x="40" y="74"/>
                      </a:lnTo>
                      <a:lnTo>
                        <a:pt x="44" y="83"/>
                      </a:lnTo>
                      <a:lnTo>
                        <a:pt x="47" y="95"/>
                      </a:lnTo>
                      <a:lnTo>
                        <a:pt x="48" y="106"/>
                      </a:lnTo>
                      <a:lnTo>
                        <a:pt x="50" y="117"/>
                      </a:lnTo>
                      <a:lnTo>
                        <a:pt x="51" y="127"/>
                      </a:lnTo>
                      <a:lnTo>
                        <a:pt x="51" y="134"/>
                      </a:lnTo>
                      <a:lnTo>
                        <a:pt x="53" y="146"/>
                      </a:lnTo>
                      <a:lnTo>
                        <a:pt x="53" y="154"/>
                      </a:lnTo>
                      <a:lnTo>
                        <a:pt x="53" y="162"/>
                      </a:lnTo>
                      <a:lnTo>
                        <a:pt x="53" y="175"/>
                      </a:lnTo>
                      <a:lnTo>
                        <a:pt x="54" y="189"/>
                      </a:lnTo>
                      <a:lnTo>
                        <a:pt x="61" y="181"/>
                      </a:lnTo>
                      <a:lnTo>
                        <a:pt x="67" y="172"/>
                      </a:lnTo>
                      <a:lnTo>
                        <a:pt x="76" y="167"/>
                      </a:lnTo>
                      <a:lnTo>
                        <a:pt x="82" y="160"/>
                      </a:lnTo>
                      <a:lnTo>
                        <a:pt x="90" y="155"/>
                      </a:lnTo>
                      <a:lnTo>
                        <a:pt x="96" y="151"/>
                      </a:lnTo>
                      <a:lnTo>
                        <a:pt x="104" y="147"/>
                      </a:lnTo>
                      <a:lnTo>
                        <a:pt x="112" y="142"/>
                      </a:lnTo>
                      <a:lnTo>
                        <a:pt x="121" y="137"/>
                      </a:lnTo>
                      <a:lnTo>
                        <a:pt x="130" y="133"/>
                      </a:lnTo>
                      <a:lnTo>
                        <a:pt x="139" y="130"/>
                      </a:lnTo>
                      <a:lnTo>
                        <a:pt x="149" y="128"/>
                      </a:lnTo>
                      <a:lnTo>
                        <a:pt x="158" y="124"/>
                      </a:lnTo>
                      <a:lnTo>
                        <a:pt x="169" y="121"/>
                      </a:lnTo>
                      <a:lnTo>
                        <a:pt x="182" y="120"/>
                      </a:lnTo>
                      <a:lnTo>
                        <a:pt x="196" y="120"/>
                      </a:lnTo>
                      <a:lnTo>
                        <a:pt x="203" y="120"/>
                      </a:lnTo>
                      <a:lnTo>
                        <a:pt x="212" y="120"/>
                      </a:lnTo>
                      <a:lnTo>
                        <a:pt x="222" y="122"/>
                      </a:lnTo>
                      <a:lnTo>
                        <a:pt x="222" y="115"/>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84" name="Group 759"/>
              <p:cNvGrpSpPr>
                <a:grpSpLocks/>
              </p:cNvGrpSpPr>
              <p:nvPr/>
            </p:nvGrpSpPr>
            <p:grpSpPr bwMode="auto">
              <a:xfrm>
                <a:off x="3833" y="2007"/>
                <a:ext cx="212" cy="165"/>
                <a:chOff x="3833" y="2007"/>
                <a:chExt cx="212" cy="165"/>
              </a:xfrm>
            </p:grpSpPr>
            <p:sp>
              <p:nvSpPr>
                <p:cNvPr id="2088" name="Freeform 760"/>
                <p:cNvSpPr>
                  <a:spLocks/>
                </p:cNvSpPr>
                <p:nvPr/>
              </p:nvSpPr>
              <p:spPr bwMode="auto">
                <a:xfrm>
                  <a:off x="3833" y="2007"/>
                  <a:ext cx="212" cy="165"/>
                </a:xfrm>
                <a:custGeom>
                  <a:avLst/>
                  <a:gdLst>
                    <a:gd name="T0" fmla="*/ 0 w 212"/>
                    <a:gd name="T1" fmla="*/ 0 h 165"/>
                    <a:gd name="T2" fmla="*/ 7 w 212"/>
                    <a:gd name="T3" fmla="*/ 8 h 165"/>
                    <a:gd name="T4" fmla="*/ 15 w 212"/>
                    <a:gd name="T5" fmla="*/ 19 h 165"/>
                    <a:gd name="T6" fmla="*/ 18 w 212"/>
                    <a:gd name="T7" fmla="*/ 24 h 165"/>
                    <a:gd name="T8" fmla="*/ 23 w 212"/>
                    <a:gd name="T9" fmla="*/ 31 h 165"/>
                    <a:gd name="T10" fmla="*/ 29 w 212"/>
                    <a:gd name="T11" fmla="*/ 39 h 165"/>
                    <a:gd name="T12" fmla="*/ 34 w 212"/>
                    <a:gd name="T13" fmla="*/ 52 h 165"/>
                    <a:gd name="T14" fmla="*/ 38 w 212"/>
                    <a:gd name="T15" fmla="*/ 64 h 165"/>
                    <a:gd name="T16" fmla="*/ 43 w 212"/>
                    <a:gd name="T17" fmla="*/ 75 h 165"/>
                    <a:gd name="T18" fmla="*/ 46 w 212"/>
                    <a:gd name="T19" fmla="*/ 85 h 165"/>
                    <a:gd name="T20" fmla="*/ 49 w 212"/>
                    <a:gd name="T21" fmla="*/ 99 h 165"/>
                    <a:gd name="T22" fmla="*/ 50 w 212"/>
                    <a:gd name="T23" fmla="*/ 110 h 165"/>
                    <a:gd name="T24" fmla="*/ 52 w 212"/>
                    <a:gd name="T25" fmla="*/ 119 h 165"/>
                    <a:gd name="T26" fmla="*/ 52 w 212"/>
                    <a:gd name="T27" fmla="*/ 131 h 165"/>
                    <a:gd name="T28" fmla="*/ 53 w 212"/>
                    <a:gd name="T29" fmla="*/ 142 h 165"/>
                    <a:gd name="T30" fmla="*/ 53 w 212"/>
                    <a:gd name="T31" fmla="*/ 153 h 165"/>
                    <a:gd name="T32" fmla="*/ 53 w 212"/>
                    <a:gd name="T33" fmla="*/ 165 h 165"/>
                    <a:gd name="T34" fmla="*/ 58 w 212"/>
                    <a:gd name="T35" fmla="*/ 158 h 165"/>
                    <a:gd name="T36" fmla="*/ 64 w 212"/>
                    <a:gd name="T37" fmla="*/ 154 h 165"/>
                    <a:gd name="T38" fmla="*/ 69 w 212"/>
                    <a:gd name="T39" fmla="*/ 147 h 165"/>
                    <a:gd name="T40" fmla="*/ 79 w 212"/>
                    <a:gd name="T41" fmla="*/ 141 h 165"/>
                    <a:gd name="T42" fmla="*/ 88 w 212"/>
                    <a:gd name="T43" fmla="*/ 135 h 165"/>
                    <a:gd name="T44" fmla="*/ 98 w 212"/>
                    <a:gd name="T45" fmla="*/ 131 h 165"/>
                    <a:gd name="T46" fmla="*/ 107 w 212"/>
                    <a:gd name="T47" fmla="*/ 126 h 165"/>
                    <a:gd name="T48" fmla="*/ 118 w 212"/>
                    <a:gd name="T49" fmla="*/ 121 h 165"/>
                    <a:gd name="T50" fmla="*/ 130 w 212"/>
                    <a:gd name="T51" fmla="*/ 118 h 165"/>
                    <a:gd name="T52" fmla="*/ 142 w 212"/>
                    <a:gd name="T53" fmla="*/ 114 h 165"/>
                    <a:gd name="T54" fmla="*/ 153 w 212"/>
                    <a:gd name="T55" fmla="*/ 112 h 165"/>
                    <a:gd name="T56" fmla="*/ 165 w 212"/>
                    <a:gd name="T57" fmla="*/ 111 h 165"/>
                    <a:gd name="T58" fmla="*/ 179 w 212"/>
                    <a:gd name="T59" fmla="*/ 110 h 165"/>
                    <a:gd name="T60" fmla="*/ 189 w 212"/>
                    <a:gd name="T61" fmla="*/ 107 h 165"/>
                    <a:gd name="T62" fmla="*/ 199 w 212"/>
                    <a:gd name="T63" fmla="*/ 107 h 165"/>
                    <a:gd name="T64" fmla="*/ 212 w 212"/>
                    <a:gd name="T65" fmla="*/ 107 h 165"/>
                    <a:gd name="T66" fmla="*/ 0 w 212"/>
                    <a:gd name="T6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165">
                      <a:moveTo>
                        <a:pt x="0" y="0"/>
                      </a:moveTo>
                      <a:lnTo>
                        <a:pt x="7" y="8"/>
                      </a:lnTo>
                      <a:lnTo>
                        <a:pt x="15" y="19"/>
                      </a:lnTo>
                      <a:lnTo>
                        <a:pt x="18" y="24"/>
                      </a:lnTo>
                      <a:lnTo>
                        <a:pt x="23" y="31"/>
                      </a:lnTo>
                      <a:lnTo>
                        <a:pt x="29" y="39"/>
                      </a:lnTo>
                      <a:lnTo>
                        <a:pt x="34" y="52"/>
                      </a:lnTo>
                      <a:lnTo>
                        <a:pt x="38" y="64"/>
                      </a:lnTo>
                      <a:lnTo>
                        <a:pt x="43" y="75"/>
                      </a:lnTo>
                      <a:lnTo>
                        <a:pt x="46" y="85"/>
                      </a:lnTo>
                      <a:lnTo>
                        <a:pt x="49" y="99"/>
                      </a:lnTo>
                      <a:lnTo>
                        <a:pt x="50" y="110"/>
                      </a:lnTo>
                      <a:lnTo>
                        <a:pt x="52" y="119"/>
                      </a:lnTo>
                      <a:lnTo>
                        <a:pt x="52" y="131"/>
                      </a:lnTo>
                      <a:lnTo>
                        <a:pt x="53" y="142"/>
                      </a:lnTo>
                      <a:lnTo>
                        <a:pt x="53" y="153"/>
                      </a:lnTo>
                      <a:lnTo>
                        <a:pt x="53" y="165"/>
                      </a:lnTo>
                      <a:lnTo>
                        <a:pt x="58" y="158"/>
                      </a:lnTo>
                      <a:lnTo>
                        <a:pt x="64" y="154"/>
                      </a:lnTo>
                      <a:lnTo>
                        <a:pt x="69" y="147"/>
                      </a:lnTo>
                      <a:lnTo>
                        <a:pt x="79" y="141"/>
                      </a:lnTo>
                      <a:lnTo>
                        <a:pt x="88" y="135"/>
                      </a:lnTo>
                      <a:lnTo>
                        <a:pt x="98" y="131"/>
                      </a:lnTo>
                      <a:lnTo>
                        <a:pt x="107" y="126"/>
                      </a:lnTo>
                      <a:lnTo>
                        <a:pt x="118" y="121"/>
                      </a:lnTo>
                      <a:lnTo>
                        <a:pt x="130" y="118"/>
                      </a:lnTo>
                      <a:lnTo>
                        <a:pt x="142" y="114"/>
                      </a:lnTo>
                      <a:lnTo>
                        <a:pt x="153" y="112"/>
                      </a:lnTo>
                      <a:lnTo>
                        <a:pt x="165" y="111"/>
                      </a:lnTo>
                      <a:lnTo>
                        <a:pt x="179" y="110"/>
                      </a:lnTo>
                      <a:lnTo>
                        <a:pt x="189" y="107"/>
                      </a:lnTo>
                      <a:lnTo>
                        <a:pt x="199" y="107"/>
                      </a:lnTo>
                      <a:lnTo>
                        <a:pt x="212" y="107"/>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89" name="Freeform 761"/>
                <p:cNvSpPr>
                  <a:spLocks/>
                </p:cNvSpPr>
                <p:nvPr/>
              </p:nvSpPr>
              <p:spPr bwMode="auto">
                <a:xfrm>
                  <a:off x="3833" y="2007"/>
                  <a:ext cx="212" cy="165"/>
                </a:xfrm>
                <a:custGeom>
                  <a:avLst/>
                  <a:gdLst>
                    <a:gd name="T0" fmla="*/ 0 w 212"/>
                    <a:gd name="T1" fmla="*/ 0 h 165"/>
                    <a:gd name="T2" fmla="*/ 7 w 212"/>
                    <a:gd name="T3" fmla="*/ 8 h 165"/>
                    <a:gd name="T4" fmla="*/ 15 w 212"/>
                    <a:gd name="T5" fmla="*/ 19 h 165"/>
                    <a:gd name="T6" fmla="*/ 18 w 212"/>
                    <a:gd name="T7" fmla="*/ 24 h 165"/>
                    <a:gd name="T8" fmla="*/ 23 w 212"/>
                    <a:gd name="T9" fmla="*/ 31 h 165"/>
                    <a:gd name="T10" fmla="*/ 29 w 212"/>
                    <a:gd name="T11" fmla="*/ 39 h 165"/>
                    <a:gd name="T12" fmla="*/ 34 w 212"/>
                    <a:gd name="T13" fmla="*/ 52 h 165"/>
                    <a:gd name="T14" fmla="*/ 38 w 212"/>
                    <a:gd name="T15" fmla="*/ 64 h 165"/>
                    <a:gd name="T16" fmla="*/ 43 w 212"/>
                    <a:gd name="T17" fmla="*/ 75 h 165"/>
                    <a:gd name="T18" fmla="*/ 46 w 212"/>
                    <a:gd name="T19" fmla="*/ 85 h 165"/>
                    <a:gd name="T20" fmla="*/ 49 w 212"/>
                    <a:gd name="T21" fmla="*/ 99 h 165"/>
                    <a:gd name="T22" fmla="*/ 50 w 212"/>
                    <a:gd name="T23" fmla="*/ 110 h 165"/>
                    <a:gd name="T24" fmla="*/ 52 w 212"/>
                    <a:gd name="T25" fmla="*/ 119 h 165"/>
                    <a:gd name="T26" fmla="*/ 52 w 212"/>
                    <a:gd name="T27" fmla="*/ 131 h 165"/>
                    <a:gd name="T28" fmla="*/ 53 w 212"/>
                    <a:gd name="T29" fmla="*/ 142 h 165"/>
                    <a:gd name="T30" fmla="*/ 53 w 212"/>
                    <a:gd name="T31" fmla="*/ 153 h 165"/>
                    <a:gd name="T32" fmla="*/ 53 w 212"/>
                    <a:gd name="T33" fmla="*/ 165 h 165"/>
                    <a:gd name="T34" fmla="*/ 58 w 212"/>
                    <a:gd name="T35" fmla="*/ 158 h 165"/>
                    <a:gd name="T36" fmla="*/ 64 w 212"/>
                    <a:gd name="T37" fmla="*/ 154 h 165"/>
                    <a:gd name="T38" fmla="*/ 69 w 212"/>
                    <a:gd name="T39" fmla="*/ 147 h 165"/>
                    <a:gd name="T40" fmla="*/ 79 w 212"/>
                    <a:gd name="T41" fmla="*/ 141 h 165"/>
                    <a:gd name="T42" fmla="*/ 88 w 212"/>
                    <a:gd name="T43" fmla="*/ 135 h 165"/>
                    <a:gd name="T44" fmla="*/ 98 w 212"/>
                    <a:gd name="T45" fmla="*/ 131 h 165"/>
                    <a:gd name="T46" fmla="*/ 107 w 212"/>
                    <a:gd name="T47" fmla="*/ 126 h 165"/>
                    <a:gd name="T48" fmla="*/ 118 w 212"/>
                    <a:gd name="T49" fmla="*/ 121 h 165"/>
                    <a:gd name="T50" fmla="*/ 130 w 212"/>
                    <a:gd name="T51" fmla="*/ 118 h 165"/>
                    <a:gd name="T52" fmla="*/ 142 w 212"/>
                    <a:gd name="T53" fmla="*/ 114 h 165"/>
                    <a:gd name="T54" fmla="*/ 153 w 212"/>
                    <a:gd name="T55" fmla="*/ 112 h 165"/>
                    <a:gd name="T56" fmla="*/ 165 w 212"/>
                    <a:gd name="T57" fmla="*/ 111 h 165"/>
                    <a:gd name="T58" fmla="*/ 179 w 212"/>
                    <a:gd name="T59" fmla="*/ 110 h 165"/>
                    <a:gd name="T60" fmla="*/ 189 w 212"/>
                    <a:gd name="T61" fmla="*/ 107 h 165"/>
                    <a:gd name="T62" fmla="*/ 199 w 212"/>
                    <a:gd name="T63" fmla="*/ 107 h 165"/>
                    <a:gd name="T64" fmla="*/ 212 w 212"/>
                    <a:gd name="T65" fmla="*/ 107 h 165"/>
                    <a:gd name="T66" fmla="*/ 0 w 212"/>
                    <a:gd name="T6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165">
                      <a:moveTo>
                        <a:pt x="0" y="0"/>
                      </a:moveTo>
                      <a:lnTo>
                        <a:pt x="7" y="8"/>
                      </a:lnTo>
                      <a:lnTo>
                        <a:pt x="15" y="19"/>
                      </a:lnTo>
                      <a:lnTo>
                        <a:pt x="18" y="24"/>
                      </a:lnTo>
                      <a:lnTo>
                        <a:pt x="23" y="31"/>
                      </a:lnTo>
                      <a:lnTo>
                        <a:pt x="29" y="39"/>
                      </a:lnTo>
                      <a:lnTo>
                        <a:pt x="34" y="52"/>
                      </a:lnTo>
                      <a:lnTo>
                        <a:pt x="38" y="64"/>
                      </a:lnTo>
                      <a:lnTo>
                        <a:pt x="43" y="75"/>
                      </a:lnTo>
                      <a:lnTo>
                        <a:pt x="46" y="85"/>
                      </a:lnTo>
                      <a:lnTo>
                        <a:pt x="49" y="99"/>
                      </a:lnTo>
                      <a:lnTo>
                        <a:pt x="50" y="110"/>
                      </a:lnTo>
                      <a:lnTo>
                        <a:pt x="52" y="119"/>
                      </a:lnTo>
                      <a:lnTo>
                        <a:pt x="52" y="131"/>
                      </a:lnTo>
                      <a:lnTo>
                        <a:pt x="53" y="142"/>
                      </a:lnTo>
                      <a:lnTo>
                        <a:pt x="53" y="153"/>
                      </a:lnTo>
                      <a:lnTo>
                        <a:pt x="53" y="165"/>
                      </a:lnTo>
                      <a:lnTo>
                        <a:pt x="58" y="158"/>
                      </a:lnTo>
                      <a:lnTo>
                        <a:pt x="64" y="154"/>
                      </a:lnTo>
                      <a:lnTo>
                        <a:pt x="69" y="147"/>
                      </a:lnTo>
                      <a:lnTo>
                        <a:pt x="79" y="141"/>
                      </a:lnTo>
                      <a:lnTo>
                        <a:pt x="88" y="135"/>
                      </a:lnTo>
                      <a:lnTo>
                        <a:pt x="98" y="131"/>
                      </a:lnTo>
                      <a:lnTo>
                        <a:pt x="107" y="126"/>
                      </a:lnTo>
                      <a:lnTo>
                        <a:pt x="118" y="121"/>
                      </a:lnTo>
                      <a:lnTo>
                        <a:pt x="130" y="118"/>
                      </a:lnTo>
                      <a:lnTo>
                        <a:pt x="142" y="114"/>
                      </a:lnTo>
                      <a:lnTo>
                        <a:pt x="153" y="112"/>
                      </a:lnTo>
                      <a:lnTo>
                        <a:pt x="165" y="111"/>
                      </a:lnTo>
                      <a:lnTo>
                        <a:pt x="179" y="110"/>
                      </a:lnTo>
                      <a:lnTo>
                        <a:pt x="189" y="107"/>
                      </a:lnTo>
                      <a:lnTo>
                        <a:pt x="199" y="107"/>
                      </a:lnTo>
                      <a:lnTo>
                        <a:pt x="212" y="107"/>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85" name="Group 762"/>
              <p:cNvGrpSpPr>
                <a:grpSpLocks/>
              </p:cNvGrpSpPr>
              <p:nvPr/>
            </p:nvGrpSpPr>
            <p:grpSpPr bwMode="auto">
              <a:xfrm>
                <a:off x="3843" y="2022"/>
                <a:ext cx="186" cy="156"/>
                <a:chOff x="3843" y="2022"/>
                <a:chExt cx="186" cy="156"/>
              </a:xfrm>
            </p:grpSpPr>
            <p:sp>
              <p:nvSpPr>
                <p:cNvPr id="2086" name="Freeform 763"/>
                <p:cNvSpPr>
                  <a:spLocks/>
                </p:cNvSpPr>
                <p:nvPr/>
              </p:nvSpPr>
              <p:spPr bwMode="auto">
                <a:xfrm>
                  <a:off x="3843" y="2022"/>
                  <a:ext cx="186" cy="156"/>
                </a:xfrm>
                <a:custGeom>
                  <a:avLst/>
                  <a:gdLst>
                    <a:gd name="T0" fmla="*/ 0 w 186"/>
                    <a:gd name="T1" fmla="*/ 0 h 156"/>
                    <a:gd name="T2" fmla="*/ 8 w 186"/>
                    <a:gd name="T3" fmla="*/ 8 h 156"/>
                    <a:gd name="T4" fmla="*/ 13 w 186"/>
                    <a:gd name="T5" fmla="*/ 18 h 156"/>
                    <a:gd name="T6" fmla="*/ 19 w 186"/>
                    <a:gd name="T7" fmla="*/ 23 h 156"/>
                    <a:gd name="T8" fmla="*/ 24 w 186"/>
                    <a:gd name="T9" fmla="*/ 32 h 156"/>
                    <a:gd name="T10" fmla="*/ 28 w 186"/>
                    <a:gd name="T11" fmla="*/ 40 h 156"/>
                    <a:gd name="T12" fmla="*/ 32 w 186"/>
                    <a:gd name="T13" fmla="*/ 46 h 156"/>
                    <a:gd name="T14" fmla="*/ 36 w 186"/>
                    <a:gd name="T15" fmla="*/ 53 h 156"/>
                    <a:gd name="T16" fmla="*/ 39 w 186"/>
                    <a:gd name="T17" fmla="*/ 62 h 156"/>
                    <a:gd name="T18" fmla="*/ 42 w 186"/>
                    <a:gd name="T19" fmla="*/ 71 h 156"/>
                    <a:gd name="T20" fmla="*/ 47 w 186"/>
                    <a:gd name="T21" fmla="*/ 84 h 156"/>
                    <a:gd name="T22" fmla="*/ 48 w 186"/>
                    <a:gd name="T23" fmla="*/ 96 h 156"/>
                    <a:gd name="T24" fmla="*/ 50 w 186"/>
                    <a:gd name="T25" fmla="*/ 106 h 156"/>
                    <a:gd name="T26" fmla="*/ 51 w 186"/>
                    <a:gd name="T27" fmla="*/ 119 h 156"/>
                    <a:gd name="T28" fmla="*/ 52 w 186"/>
                    <a:gd name="T29" fmla="*/ 128 h 156"/>
                    <a:gd name="T30" fmla="*/ 52 w 186"/>
                    <a:gd name="T31" fmla="*/ 138 h 156"/>
                    <a:gd name="T32" fmla="*/ 52 w 186"/>
                    <a:gd name="T33" fmla="*/ 148 h 156"/>
                    <a:gd name="T34" fmla="*/ 51 w 186"/>
                    <a:gd name="T35" fmla="*/ 156 h 156"/>
                    <a:gd name="T36" fmla="*/ 55 w 186"/>
                    <a:gd name="T37" fmla="*/ 151 h 156"/>
                    <a:gd name="T38" fmla="*/ 62 w 186"/>
                    <a:gd name="T39" fmla="*/ 146 h 156"/>
                    <a:gd name="T40" fmla="*/ 67 w 186"/>
                    <a:gd name="T41" fmla="*/ 140 h 156"/>
                    <a:gd name="T42" fmla="*/ 73 w 186"/>
                    <a:gd name="T43" fmla="*/ 137 h 156"/>
                    <a:gd name="T44" fmla="*/ 82 w 186"/>
                    <a:gd name="T45" fmla="*/ 132 h 156"/>
                    <a:gd name="T46" fmla="*/ 90 w 186"/>
                    <a:gd name="T47" fmla="*/ 126 h 156"/>
                    <a:gd name="T48" fmla="*/ 100 w 186"/>
                    <a:gd name="T49" fmla="*/ 123 h 156"/>
                    <a:gd name="T50" fmla="*/ 109 w 186"/>
                    <a:gd name="T51" fmla="*/ 118 h 156"/>
                    <a:gd name="T52" fmla="*/ 119 w 186"/>
                    <a:gd name="T53" fmla="*/ 114 h 156"/>
                    <a:gd name="T54" fmla="*/ 131 w 186"/>
                    <a:gd name="T55" fmla="*/ 111 h 156"/>
                    <a:gd name="T56" fmla="*/ 143 w 186"/>
                    <a:gd name="T57" fmla="*/ 109 h 156"/>
                    <a:gd name="T58" fmla="*/ 153 w 186"/>
                    <a:gd name="T59" fmla="*/ 106 h 156"/>
                    <a:gd name="T60" fmla="*/ 163 w 186"/>
                    <a:gd name="T61" fmla="*/ 106 h 156"/>
                    <a:gd name="T62" fmla="*/ 173 w 186"/>
                    <a:gd name="T63" fmla="*/ 105 h 156"/>
                    <a:gd name="T64" fmla="*/ 181 w 186"/>
                    <a:gd name="T65" fmla="*/ 105 h 156"/>
                    <a:gd name="T66" fmla="*/ 186 w 186"/>
                    <a:gd name="T67" fmla="*/ 103 h 156"/>
                    <a:gd name="T68" fmla="*/ 0 w 186"/>
                    <a:gd name="T6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56">
                      <a:moveTo>
                        <a:pt x="0" y="0"/>
                      </a:moveTo>
                      <a:lnTo>
                        <a:pt x="8" y="8"/>
                      </a:lnTo>
                      <a:lnTo>
                        <a:pt x="13" y="18"/>
                      </a:lnTo>
                      <a:lnTo>
                        <a:pt x="19" y="23"/>
                      </a:lnTo>
                      <a:lnTo>
                        <a:pt x="24" y="32"/>
                      </a:lnTo>
                      <a:lnTo>
                        <a:pt x="28" y="40"/>
                      </a:lnTo>
                      <a:lnTo>
                        <a:pt x="32" y="46"/>
                      </a:lnTo>
                      <a:lnTo>
                        <a:pt x="36" y="53"/>
                      </a:lnTo>
                      <a:lnTo>
                        <a:pt x="39" y="62"/>
                      </a:lnTo>
                      <a:lnTo>
                        <a:pt x="42" y="71"/>
                      </a:lnTo>
                      <a:lnTo>
                        <a:pt x="47" y="84"/>
                      </a:lnTo>
                      <a:lnTo>
                        <a:pt x="48" y="96"/>
                      </a:lnTo>
                      <a:lnTo>
                        <a:pt x="50" y="106"/>
                      </a:lnTo>
                      <a:lnTo>
                        <a:pt x="51" y="119"/>
                      </a:lnTo>
                      <a:lnTo>
                        <a:pt x="52" y="128"/>
                      </a:lnTo>
                      <a:lnTo>
                        <a:pt x="52" y="138"/>
                      </a:lnTo>
                      <a:lnTo>
                        <a:pt x="52" y="148"/>
                      </a:lnTo>
                      <a:lnTo>
                        <a:pt x="51" y="156"/>
                      </a:lnTo>
                      <a:lnTo>
                        <a:pt x="55" y="151"/>
                      </a:lnTo>
                      <a:lnTo>
                        <a:pt x="62" y="146"/>
                      </a:lnTo>
                      <a:lnTo>
                        <a:pt x="67" y="140"/>
                      </a:lnTo>
                      <a:lnTo>
                        <a:pt x="73" y="137"/>
                      </a:lnTo>
                      <a:lnTo>
                        <a:pt x="82" y="132"/>
                      </a:lnTo>
                      <a:lnTo>
                        <a:pt x="90" y="126"/>
                      </a:lnTo>
                      <a:lnTo>
                        <a:pt x="100" y="123"/>
                      </a:lnTo>
                      <a:lnTo>
                        <a:pt x="109" y="118"/>
                      </a:lnTo>
                      <a:lnTo>
                        <a:pt x="119" y="114"/>
                      </a:lnTo>
                      <a:lnTo>
                        <a:pt x="131" y="111"/>
                      </a:lnTo>
                      <a:lnTo>
                        <a:pt x="143" y="109"/>
                      </a:lnTo>
                      <a:lnTo>
                        <a:pt x="153" y="106"/>
                      </a:lnTo>
                      <a:lnTo>
                        <a:pt x="163" y="106"/>
                      </a:lnTo>
                      <a:lnTo>
                        <a:pt x="173" y="105"/>
                      </a:lnTo>
                      <a:lnTo>
                        <a:pt x="181" y="105"/>
                      </a:lnTo>
                      <a:lnTo>
                        <a:pt x="186" y="103"/>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87" name="Freeform 764"/>
                <p:cNvSpPr>
                  <a:spLocks/>
                </p:cNvSpPr>
                <p:nvPr/>
              </p:nvSpPr>
              <p:spPr bwMode="auto">
                <a:xfrm>
                  <a:off x="3843" y="2022"/>
                  <a:ext cx="186" cy="156"/>
                </a:xfrm>
                <a:custGeom>
                  <a:avLst/>
                  <a:gdLst>
                    <a:gd name="T0" fmla="*/ 0 w 186"/>
                    <a:gd name="T1" fmla="*/ 0 h 156"/>
                    <a:gd name="T2" fmla="*/ 8 w 186"/>
                    <a:gd name="T3" fmla="*/ 8 h 156"/>
                    <a:gd name="T4" fmla="*/ 13 w 186"/>
                    <a:gd name="T5" fmla="*/ 18 h 156"/>
                    <a:gd name="T6" fmla="*/ 19 w 186"/>
                    <a:gd name="T7" fmla="*/ 23 h 156"/>
                    <a:gd name="T8" fmla="*/ 24 w 186"/>
                    <a:gd name="T9" fmla="*/ 32 h 156"/>
                    <a:gd name="T10" fmla="*/ 28 w 186"/>
                    <a:gd name="T11" fmla="*/ 40 h 156"/>
                    <a:gd name="T12" fmla="*/ 32 w 186"/>
                    <a:gd name="T13" fmla="*/ 46 h 156"/>
                    <a:gd name="T14" fmla="*/ 36 w 186"/>
                    <a:gd name="T15" fmla="*/ 53 h 156"/>
                    <a:gd name="T16" fmla="*/ 39 w 186"/>
                    <a:gd name="T17" fmla="*/ 62 h 156"/>
                    <a:gd name="T18" fmla="*/ 42 w 186"/>
                    <a:gd name="T19" fmla="*/ 71 h 156"/>
                    <a:gd name="T20" fmla="*/ 47 w 186"/>
                    <a:gd name="T21" fmla="*/ 84 h 156"/>
                    <a:gd name="T22" fmla="*/ 48 w 186"/>
                    <a:gd name="T23" fmla="*/ 96 h 156"/>
                    <a:gd name="T24" fmla="*/ 50 w 186"/>
                    <a:gd name="T25" fmla="*/ 106 h 156"/>
                    <a:gd name="T26" fmla="*/ 51 w 186"/>
                    <a:gd name="T27" fmla="*/ 119 h 156"/>
                    <a:gd name="T28" fmla="*/ 52 w 186"/>
                    <a:gd name="T29" fmla="*/ 128 h 156"/>
                    <a:gd name="T30" fmla="*/ 52 w 186"/>
                    <a:gd name="T31" fmla="*/ 138 h 156"/>
                    <a:gd name="T32" fmla="*/ 52 w 186"/>
                    <a:gd name="T33" fmla="*/ 148 h 156"/>
                    <a:gd name="T34" fmla="*/ 51 w 186"/>
                    <a:gd name="T35" fmla="*/ 156 h 156"/>
                    <a:gd name="T36" fmla="*/ 55 w 186"/>
                    <a:gd name="T37" fmla="*/ 151 h 156"/>
                    <a:gd name="T38" fmla="*/ 62 w 186"/>
                    <a:gd name="T39" fmla="*/ 146 h 156"/>
                    <a:gd name="T40" fmla="*/ 67 w 186"/>
                    <a:gd name="T41" fmla="*/ 140 h 156"/>
                    <a:gd name="T42" fmla="*/ 73 w 186"/>
                    <a:gd name="T43" fmla="*/ 137 h 156"/>
                    <a:gd name="T44" fmla="*/ 82 w 186"/>
                    <a:gd name="T45" fmla="*/ 132 h 156"/>
                    <a:gd name="T46" fmla="*/ 90 w 186"/>
                    <a:gd name="T47" fmla="*/ 126 h 156"/>
                    <a:gd name="T48" fmla="*/ 100 w 186"/>
                    <a:gd name="T49" fmla="*/ 123 h 156"/>
                    <a:gd name="T50" fmla="*/ 109 w 186"/>
                    <a:gd name="T51" fmla="*/ 118 h 156"/>
                    <a:gd name="T52" fmla="*/ 119 w 186"/>
                    <a:gd name="T53" fmla="*/ 114 h 156"/>
                    <a:gd name="T54" fmla="*/ 131 w 186"/>
                    <a:gd name="T55" fmla="*/ 111 h 156"/>
                    <a:gd name="T56" fmla="*/ 143 w 186"/>
                    <a:gd name="T57" fmla="*/ 109 h 156"/>
                    <a:gd name="T58" fmla="*/ 153 w 186"/>
                    <a:gd name="T59" fmla="*/ 106 h 156"/>
                    <a:gd name="T60" fmla="*/ 163 w 186"/>
                    <a:gd name="T61" fmla="*/ 106 h 156"/>
                    <a:gd name="T62" fmla="*/ 173 w 186"/>
                    <a:gd name="T63" fmla="*/ 105 h 156"/>
                    <a:gd name="T64" fmla="*/ 181 w 186"/>
                    <a:gd name="T65" fmla="*/ 105 h 156"/>
                    <a:gd name="T66" fmla="*/ 186 w 186"/>
                    <a:gd name="T67" fmla="*/ 103 h 156"/>
                    <a:gd name="T68" fmla="*/ 0 w 186"/>
                    <a:gd name="T6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56">
                      <a:moveTo>
                        <a:pt x="0" y="0"/>
                      </a:moveTo>
                      <a:lnTo>
                        <a:pt x="8" y="8"/>
                      </a:lnTo>
                      <a:lnTo>
                        <a:pt x="13" y="18"/>
                      </a:lnTo>
                      <a:lnTo>
                        <a:pt x="19" y="23"/>
                      </a:lnTo>
                      <a:lnTo>
                        <a:pt x="24" y="32"/>
                      </a:lnTo>
                      <a:lnTo>
                        <a:pt x="28" y="40"/>
                      </a:lnTo>
                      <a:lnTo>
                        <a:pt x="32" y="46"/>
                      </a:lnTo>
                      <a:lnTo>
                        <a:pt x="36" y="53"/>
                      </a:lnTo>
                      <a:lnTo>
                        <a:pt x="39" y="62"/>
                      </a:lnTo>
                      <a:lnTo>
                        <a:pt x="42" y="71"/>
                      </a:lnTo>
                      <a:lnTo>
                        <a:pt x="47" y="84"/>
                      </a:lnTo>
                      <a:lnTo>
                        <a:pt x="48" y="96"/>
                      </a:lnTo>
                      <a:lnTo>
                        <a:pt x="50" y="106"/>
                      </a:lnTo>
                      <a:lnTo>
                        <a:pt x="51" y="119"/>
                      </a:lnTo>
                      <a:lnTo>
                        <a:pt x="52" y="128"/>
                      </a:lnTo>
                      <a:lnTo>
                        <a:pt x="52" y="138"/>
                      </a:lnTo>
                      <a:lnTo>
                        <a:pt x="52" y="148"/>
                      </a:lnTo>
                      <a:lnTo>
                        <a:pt x="51" y="156"/>
                      </a:lnTo>
                      <a:lnTo>
                        <a:pt x="55" y="151"/>
                      </a:lnTo>
                      <a:lnTo>
                        <a:pt x="62" y="146"/>
                      </a:lnTo>
                      <a:lnTo>
                        <a:pt x="67" y="140"/>
                      </a:lnTo>
                      <a:lnTo>
                        <a:pt x="73" y="137"/>
                      </a:lnTo>
                      <a:lnTo>
                        <a:pt x="82" y="132"/>
                      </a:lnTo>
                      <a:lnTo>
                        <a:pt x="90" y="126"/>
                      </a:lnTo>
                      <a:lnTo>
                        <a:pt x="100" y="123"/>
                      </a:lnTo>
                      <a:lnTo>
                        <a:pt x="109" y="118"/>
                      </a:lnTo>
                      <a:lnTo>
                        <a:pt x="119" y="114"/>
                      </a:lnTo>
                      <a:lnTo>
                        <a:pt x="131" y="111"/>
                      </a:lnTo>
                      <a:lnTo>
                        <a:pt x="143" y="109"/>
                      </a:lnTo>
                      <a:lnTo>
                        <a:pt x="153" y="106"/>
                      </a:lnTo>
                      <a:lnTo>
                        <a:pt x="163" y="106"/>
                      </a:lnTo>
                      <a:lnTo>
                        <a:pt x="173" y="105"/>
                      </a:lnTo>
                      <a:lnTo>
                        <a:pt x="181" y="105"/>
                      </a:lnTo>
                      <a:lnTo>
                        <a:pt x="186" y="10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265" name="Rectangle 765"/>
            <p:cNvSpPr>
              <a:spLocks noChangeArrowheads="1"/>
            </p:cNvSpPr>
            <p:nvPr/>
          </p:nvSpPr>
          <p:spPr bwMode="auto">
            <a:xfrm>
              <a:off x="3175" y="2327"/>
              <a:ext cx="71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生产订单</a:t>
              </a:r>
              <a:endParaRPr lang="zh-CN" altLang="en-US" sz="2000">
                <a:latin typeface="微软雅黑" panose="020B0503020204020204" pitchFamily="34" charset="-122"/>
                <a:ea typeface="微软雅黑" panose="020B0503020204020204" pitchFamily="34" charset="-122"/>
              </a:endParaRPr>
            </a:p>
          </p:txBody>
        </p:sp>
        <p:sp>
          <p:nvSpPr>
            <p:cNvPr id="266" name="Rectangle 766"/>
            <p:cNvSpPr>
              <a:spLocks noChangeArrowheads="1"/>
            </p:cNvSpPr>
            <p:nvPr/>
          </p:nvSpPr>
          <p:spPr bwMode="auto">
            <a:xfrm>
              <a:off x="2011" y="577"/>
              <a:ext cx="3115" cy="684"/>
            </a:xfrm>
            <a:prstGeom prst="rect">
              <a:avLst/>
            </a:prstGeom>
            <a:solidFill>
              <a:srgbClr val="E540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8" name="Rectangle 768"/>
            <p:cNvSpPr>
              <a:spLocks noChangeArrowheads="1"/>
            </p:cNvSpPr>
            <p:nvPr/>
          </p:nvSpPr>
          <p:spPr bwMode="auto">
            <a:xfrm>
              <a:off x="2913" y="685"/>
              <a:ext cx="127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1600" b="1" dirty="0">
                  <a:solidFill>
                    <a:srgbClr val="FFFFFF"/>
                  </a:solidFill>
                  <a:latin typeface="微软雅黑" panose="020B0503020204020204" pitchFamily="34" charset="-122"/>
                  <a:ea typeface="微软雅黑" panose="020B0503020204020204" pitchFamily="34" charset="-122"/>
                </a:rPr>
                <a:t>订单确认</a:t>
              </a:r>
              <a:endParaRPr lang="zh-CN" altLang="en-US" sz="3200" b="1" dirty="0">
                <a:latin typeface="微软雅黑" panose="020B0503020204020204" pitchFamily="34" charset="-122"/>
                <a:ea typeface="微软雅黑" panose="020B0503020204020204" pitchFamily="34" charset="-122"/>
              </a:endParaRPr>
            </a:p>
          </p:txBody>
        </p:sp>
        <p:grpSp>
          <p:nvGrpSpPr>
            <p:cNvPr id="269" name="Group 769"/>
            <p:cNvGrpSpPr>
              <a:grpSpLocks/>
            </p:cNvGrpSpPr>
            <p:nvPr/>
          </p:nvGrpSpPr>
          <p:grpSpPr bwMode="auto">
            <a:xfrm>
              <a:off x="589" y="-1273"/>
              <a:ext cx="2033" cy="347"/>
              <a:chOff x="589" y="-1273"/>
              <a:chExt cx="2033" cy="347"/>
            </a:xfrm>
          </p:grpSpPr>
          <p:sp>
            <p:nvSpPr>
              <p:cNvPr id="2079" name="Rectangle 770"/>
              <p:cNvSpPr>
                <a:spLocks noChangeArrowheads="1"/>
              </p:cNvSpPr>
              <p:nvPr/>
            </p:nvSpPr>
            <p:spPr bwMode="auto">
              <a:xfrm>
                <a:off x="621" y="-1240"/>
                <a:ext cx="2001" cy="314"/>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80" name="Rectangle 771"/>
              <p:cNvSpPr>
                <a:spLocks noChangeArrowheads="1"/>
              </p:cNvSpPr>
              <p:nvPr/>
            </p:nvSpPr>
            <p:spPr bwMode="auto">
              <a:xfrm>
                <a:off x="589" y="-1273"/>
                <a:ext cx="2001"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81" name="Rectangle 772"/>
              <p:cNvSpPr>
                <a:spLocks noChangeArrowheads="1"/>
              </p:cNvSpPr>
              <p:nvPr/>
            </p:nvSpPr>
            <p:spPr bwMode="auto">
              <a:xfrm>
                <a:off x="589" y="-1273"/>
                <a:ext cx="2001" cy="31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0" name="Group 773"/>
            <p:cNvGrpSpPr>
              <a:grpSpLocks/>
            </p:cNvGrpSpPr>
            <p:nvPr/>
          </p:nvGrpSpPr>
          <p:grpSpPr bwMode="auto">
            <a:xfrm>
              <a:off x="5" y="-1078"/>
              <a:ext cx="2033" cy="348"/>
              <a:chOff x="5" y="-1078"/>
              <a:chExt cx="2033" cy="348"/>
            </a:xfrm>
          </p:grpSpPr>
          <p:sp>
            <p:nvSpPr>
              <p:cNvPr id="2076" name="Rectangle 774"/>
              <p:cNvSpPr>
                <a:spLocks noChangeArrowheads="1"/>
              </p:cNvSpPr>
              <p:nvPr/>
            </p:nvSpPr>
            <p:spPr bwMode="auto">
              <a:xfrm>
                <a:off x="37" y="-1045"/>
                <a:ext cx="2001" cy="31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77" name="Rectangle 775"/>
              <p:cNvSpPr>
                <a:spLocks noChangeArrowheads="1"/>
              </p:cNvSpPr>
              <p:nvPr/>
            </p:nvSpPr>
            <p:spPr bwMode="auto">
              <a:xfrm>
                <a:off x="5" y="-1078"/>
                <a:ext cx="2000" cy="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78" name="Rectangle 776"/>
              <p:cNvSpPr>
                <a:spLocks noChangeArrowheads="1"/>
              </p:cNvSpPr>
              <p:nvPr/>
            </p:nvSpPr>
            <p:spPr bwMode="auto">
              <a:xfrm>
                <a:off x="5" y="-1078"/>
                <a:ext cx="2000" cy="31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1" name="Group 777"/>
            <p:cNvGrpSpPr>
              <a:grpSpLocks/>
            </p:cNvGrpSpPr>
            <p:nvPr/>
          </p:nvGrpSpPr>
          <p:grpSpPr bwMode="auto">
            <a:xfrm>
              <a:off x="1192" y="-1235"/>
              <a:ext cx="125" cy="436"/>
              <a:chOff x="1192" y="-1235"/>
              <a:chExt cx="125" cy="436"/>
            </a:xfrm>
          </p:grpSpPr>
          <p:sp>
            <p:nvSpPr>
              <p:cNvPr id="2074" name="Freeform 778"/>
              <p:cNvSpPr>
                <a:spLocks/>
              </p:cNvSpPr>
              <p:nvPr/>
            </p:nvSpPr>
            <p:spPr bwMode="auto">
              <a:xfrm>
                <a:off x="1192" y="-1235"/>
                <a:ext cx="125" cy="436"/>
              </a:xfrm>
              <a:custGeom>
                <a:avLst/>
                <a:gdLst>
                  <a:gd name="T0" fmla="*/ 0 w 125"/>
                  <a:gd name="T1" fmla="*/ 0 h 436"/>
                  <a:gd name="T2" fmla="*/ 0 w 125"/>
                  <a:gd name="T3" fmla="*/ 110 h 436"/>
                  <a:gd name="T4" fmla="*/ 5 w 125"/>
                  <a:gd name="T5" fmla="*/ 128 h 436"/>
                  <a:gd name="T6" fmla="*/ 5 w 125"/>
                  <a:gd name="T7" fmla="*/ 362 h 436"/>
                  <a:gd name="T8" fmla="*/ 125 w 125"/>
                  <a:gd name="T9" fmla="*/ 436 h 436"/>
                  <a:gd name="T10" fmla="*/ 125 w 125"/>
                  <a:gd name="T11" fmla="*/ 126 h 436"/>
                  <a:gd name="T12" fmla="*/ 123 w 125"/>
                  <a:gd name="T13" fmla="*/ 117 h 436"/>
                  <a:gd name="T14" fmla="*/ 123 w 125"/>
                  <a:gd name="T15" fmla="*/ 3 h 436"/>
                  <a:gd name="T16" fmla="*/ 0 w 125"/>
                  <a:gd name="T1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36">
                    <a:moveTo>
                      <a:pt x="0" y="0"/>
                    </a:moveTo>
                    <a:lnTo>
                      <a:pt x="0" y="110"/>
                    </a:lnTo>
                    <a:lnTo>
                      <a:pt x="5" y="128"/>
                    </a:lnTo>
                    <a:lnTo>
                      <a:pt x="5" y="362"/>
                    </a:lnTo>
                    <a:lnTo>
                      <a:pt x="125" y="436"/>
                    </a:lnTo>
                    <a:lnTo>
                      <a:pt x="125" y="126"/>
                    </a:lnTo>
                    <a:lnTo>
                      <a:pt x="123" y="117"/>
                    </a:lnTo>
                    <a:lnTo>
                      <a:pt x="123" y="3"/>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75" name="Freeform 779"/>
              <p:cNvSpPr>
                <a:spLocks/>
              </p:cNvSpPr>
              <p:nvPr/>
            </p:nvSpPr>
            <p:spPr bwMode="auto">
              <a:xfrm>
                <a:off x="1192" y="-1235"/>
                <a:ext cx="125" cy="436"/>
              </a:xfrm>
              <a:custGeom>
                <a:avLst/>
                <a:gdLst>
                  <a:gd name="T0" fmla="*/ 0 w 125"/>
                  <a:gd name="T1" fmla="*/ 0 h 436"/>
                  <a:gd name="T2" fmla="*/ 0 w 125"/>
                  <a:gd name="T3" fmla="*/ 110 h 436"/>
                  <a:gd name="T4" fmla="*/ 5 w 125"/>
                  <a:gd name="T5" fmla="*/ 128 h 436"/>
                  <a:gd name="T6" fmla="*/ 5 w 125"/>
                  <a:gd name="T7" fmla="*/ 362 h 436"/>
                  <a:gd name="T8" fmla="*/ 125 w 125"/>
                  <a:gd name="T9" fmla="*/ 436 h 436"/>
                  <a:gd name="T10" fmla="*/ 125 w 125"/>
                  <a:gd name="T11" fmla="*/ 126 h 436"/>
                  <a:gd name="T12" fmla="*/ 123 w 125"/>
                  <a:gd name="T13" fmla="*/ 117 h 436"/>
                  <a:gd name="T14" fmla="*/ 123 w 125"/>
                  <a:gd name="T15" fmla="*/ 3 h 436"/>
                  <a:gd name="T16" fmla="*/ 0 w 125"/>
                  <a:gd name="T17"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436">
                    <a:moveTo>
                      <a:pt x="0" y="0"/>
                    </a:moveTo>
                    <a:lnTo>
                      <a:pt x="0" y="110"/>
                    </a:lnTo>
                    <a:lnTo>
                      <a:pt x="5" y="128"/>
                    </a:lnTo>
                    <a:lnTo>
                      <a:pt x="5" y="362"/>
                    </a:lnTo>
                    <a:lnTo>
                      <a:pt x="125" y="436"/>
                    </a:lnTo>
                    <a:lnTo>
                      <a:pt x="125" y="126"/>
                    </a:lnTo>
                    <a:lnTo>
                      <a:pt x="123" y="117"/>
                    </a:lnTo>
                    <a:lnTo>
                      <a:pt x="123" y="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2" name="Group 780"/>
            <p:cNvGrpSpPr>
              <a:grpSpLocks/>
            </p:cNvGrpSpPr>
            <p:nvPr/>
          </p:nvGrpSpPr>
          <p:grpSpPr bwMode="auto">
            <a:xfrm>
              <a:off x="1317" y="-969"/>
              <a:ext cx="232" cy="170"/>
              <a:chOff x="1317" y="-969"/>
              <a:chExt cx="232" cy="170"/>
            </a:xfrm>
          </p:grpSpPr>
          <p:grpSp>
            <p:nvGrpSpPr>
              <p:cNvPr id="2068" name="Group 781"/>
              <p:cNvGrpSpPr>
                <a:grpSpLocks/>
              </p:cNvGrpSpPr>
              <p:nvPr/>
            </p:nvGrpSpPr>
            <p:grpSpPr bwMode="auto">
              <a:xfrm>
                <a:off x="1317" y="-969"/>
                <a:ext cx="232" cy="170"/>
                <a:chOff x="1317" y="-969"/>
                <a:chExt cx="232" cy="170"/>
              </a:xfrm>
            </p:grpSpPr>
            <p:sp>
              <p:nvSpPr>
                <p:cNvPr id="2072" name="Freeform 782"/>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73" name="Freeform 783"/>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69" name="Group 784"/>
              <p:cNvGrpSpPr>
                <a:grpSpLocks/>
              </p:cNvGrpSpPr>
              <p:nvPr/>
            </p:nvGrpSpPr>
            <p:grpSpPr bwMode="auto">
              <a:xfrm>
                <a:off x="1323" y="-962"/>
                <a:ext cx="224" cy="163"/>
                <a:chOff x="1323" y="-962"/>
                <a:chExt cx="224" cy="163"/>
              </a:xfrm>
            </p:grpSpPr>
            <p:sp>
              <p:nvSpPr>
                <p:cNvPr id="2070" name="Freeform 785"/>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71" name="Freeform 786"/>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73" name="Group 787"/>
            <p:cNvGrpSpPr>
              <a:grpSpLocks/>
            </p:cNvGrpSpPr>
            <p:nvPr/>
          </p:nvGrpSpPr>
          <p:grpSpPr bwMode="auto">
            <a:xfrm>
              <a:off x="1371" y="-954"/>
              <a:ext cx="163" cy="130"/>
              <a:chOff x="1371" y="-954"/>
              <a:chExt cx="163" cy="130"/>
            </a:xfrm>
          </p:grpSpPr>
          <p:grpSp>
            <p:nvGrpSpPr>
              <p:cNvPr id="2059" name="Group 788"/>
              <p:cNvGrpSpPr>
                <a:grpSpLocks/>
              </p:cNvGrpSpPr>
              <p:nvPr/>
            </p:nvGrpSpPr>
            <p:grpSpPr bwMode="auto">
              <a:xfrm>
                <a:off x="1373" y="-954"/>
                <a:ext cx="158" cy="123"/>
                <a:chOff x="1373" y="-954"/>
                <a:chExt cx="158" cy="123"/>
              </a:xfrm>
            </p:grpSpPr>
            <p:sp>
              <p:nvSpPr>
                <p:cNvPr id="2066" name="Freeform 789"/>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67" name="Freeform 790"/>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60" name="Group 791"/>
              <p:cNvGrpSpPr>
                <a:grpSpLocks/>
              </p:cNvGrpSpPr>
              <p:nvPr/>
            </p:nvGrpSpPr>
            <p:grpSpPr bwMode="auto">
              <a:xfrm>
                <a:off x="1371" y="-950"/>
                <a:ext cx="163" cy="126"/>
                <a:chOff x="1371" y="-950"/>
                <a:chExt cx="163" cy="126"/>
              </a:xfrm>
            </p:grpSpPr>
            <p:sp>
              <p:nvSpPr>
                <p:cNvPr id="2064" name="Freeform 792"/>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65" name="Freeform 793"/>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61" name="Group 794"/>
              <p:cNvGrpSpPr>
                <a:grpSpLocks/>
              </p:cNvGrpSpPr>
              <p:nvPr/>
            </p:nvGrpSpPr>
            <p:grpSpPr bwMode="auto">
              <a:xfrm>
                <a:off x="1373" y="-951"/>
                <a:ext cx="158" cy="122"/>
                <a:chOff x="1373" y="-951"/>
                <a:chExt cx="158" cy="122"/>
              </a:xfrm>
            </p:grpSpPr>
            <p:sp>
              <p:nvSpPr>
                <p:cNvPr id="2062" name="Freeform 795"/>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63" name="Freeform 796"/>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74" name="Group 797"/>
            <p:cNvGrpSpPr>
              <a:grpSpLocks/>
            </p:cNvGrpSpPr>
            <p:nvPr/>
          </p:nvGrpSpPr>
          <p:grpSpPr bwMode="auto">
            <a:xfrm>
              <a:off x="1450" y="-934"/>
              <a:ext cx="67" cy="75"/>
              <a:chOff x="1450" y="-934"/>
              <a:chExt cx="67" cy="75"/>
            </a:xfrm>
          </p:grpSpPr>
          <p:grpSp>
            <p:nvGrpSpPr>
              <p:cNvPr id="2050" name="Group 798"/>
              <p:cNvGrpSpPr>
                <a:grpSpLocks/>
              </p:cNvGrpSpPr>
              <p:nvPr/>
            </p:nvGrpSpPr>
            <p:grpSpPr bwMode="auto">
              <a:xfrm>
                <a:off x="1494" y="-934"/>
                <a:ext cx="23" cy="60"/>
                <a:chOff x="1494" y="-934"/>
                <a:chExt cx="23" cy="60"/>
              </a:xfrm>
            </p:grpSpPr>
            <p:sp>
              <p:nvSpPr>
                <p:cNvPr id="2057" name="Freeform 799"/>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58" name="Freeform 800"/>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51" name="Group 801"/>
              <p:cNvGrpSpPr>
                <a:grpSpLocks/>
              </p:cNvGrpSpPr>
              <p:nvPr/>
            </p:nvGrpSpPr>
            <p:grpSpPr bwMode="auto">
              <a:xfrm>
                <a:off x="1450" y="-907"/>
                <a:ext cx="31" cy="48"/>
                <a:chOff x="1450" y="-907"/>
                <a:chExt cx="31" cy="48"/>
              </a:xfrm>
            </p:grpSpPr>
            <p:sp>
              <p:nvSpPr>
                <p:cNvPr id="2055" name="Freeform 802"/>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56" name="Freeform 803"/>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052" name="Group 804"/>
              <p:cNvGrpSpPr>
                <a:grpSpLocks/>
              </p:cNvGrpSpPr>
              <p:nvPr/>
            </p:nvGrpSpPr>
            <p:grpSpPr bwMode="auto">
              <a:xfrm>
                <a:off x="1463" y="-885"/>
                <a:ext cx="8" cy="6"/>
                <a:chOff x="1463" y="-885"/>
                <a:chExt cx="8" cy="6"/>
              </a:xfrm>
            </p:grpSpPr>
            <p:sp>
              <p:nvSpPr>
                <p:cNvPr id="2053" name="Oval 805"/>
                <p:cNvSpPr>
                  <a:spLocks noChangeArrowheads="1"/>
                </p:cNvSpPr>
                <p:nvPr/>
              </p:nvSpPr>
              <p:spPr bwMode="auto">
                <a:xfrm>
                  <a:off x="1463" y="-885"/>
                  <a:ext cx="8" cy="6"/>
                </a:xfrm>
                <a:prstGeom prst="ellipse">
                  <a:avLst/>
                </a:prstGeom>
                <a:solidFill>
                  <a:srgbClr val="919191"/>
                </a:solidFill>
                <a:ln w="0">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054" name="Oval 806"/>
                <p:cNvSpPr>
                  <a:spLocks noChangeArrowheads="1"/>
                </p:cNvSpPr>
                <p:nvPr/>
              </p:nvSpPr>
              <p:spPr bwMode="auto">
                <a:xfrm>
                  <a:off x="1463" y="-885"/>
                  <a:ext cx="8" cy="6"/>
                </a:xfrm>
                <a:prstGeom prst="ellipse">
                  <a:avLst/>
                </a:prstGeom>
                <a:noFill/>
                <a:ln w="698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75" name="Group 807"/>
            <p:cNvGrpSpPr>
              <a:grpSpLocks/>
            </p:cNvGrpSpPr>
            <p:nvPr/>
          </p:nvGrpSpPr>
          <p:grpSpPr bwMode="auto">
            <a:xfrm>
              <a:off x="1317" y="-969"/>
              <a:ext cx="232" cy="170"/>
              <a:chOff x="1317" y="-969"/>
              <a:chExt cx="232" cy="170"/>
            </a:xfrm>
          </p:grpSpPr>
          <p:sp>
            <p:nvSpPr>
              <p:cNvPr id="2048" name="Freeform 808"/>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49" name="Freeform 809"/>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6" name="Group 810"/>
            <p:cNvGrpSpPr>
              <a:grpSpLocks/>
            </p:cNvGrpSpPr>
            <p:nvPr/>
          </p:nvGrpSpPr>
          <p:grpSpPr bwMode="auto">
            <a:xfrm>
              <a:off x="1323" y="-962"/>
              <a:ext cx="224" cy="163"/>
              <a:chOff x="1323" y="-962"/>
              <a:chExt cx="224" cy="163"/>
            </a:xfrm>
          </p:grpSpPr>
          <p:sp>
            <p:nvSpPr>
              <p:cNvPr id="2046" name="Freeform 811"/>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47" name="Freeform 812"/>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7" name="Group 813"/>
            <p:cNvGrpSpPr>
              <a:grpSpLocks/>
            </p:cNvGrpSpPr>
            <p:nvPr/>
          </p:nvGrpSpPr>
          <p:grpSpPr bwMode="auto">
            <a:xfrm>
              <a:off x="1317" y="-969"/>
              <a:ext cx="232" cy="170"/>
              <a:chOff x="1317" y="-969"/>
              <a:chExt cx="232" cy="170"/>
            </a:xfrm>
          </p:grpSpPr>
          <p:sp>
            <p:nvSpPr>
              <p:cNvPr id="2044" name="Freeform 814"/>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45" name="Freeform 815"/>
              <p:cNvSpPr>
                <a:spLocks/>
              </p:cNvSpPr>
              <p:nvPr/>
            </p:nvSpPr>
            <p:spPr bwMode="auto">
              <a:xfrm>
                <a:off x="1317" y="-969"/>
                <a:ext cx="232" cy="170"/>
              </a:xfrm>
              <a:custGeom>
                <a:avLst/>
                <a:gdLst>
                  <a:gd name="T0" fmla="*/ 0 w 232"/>
                  <a:gd name="T1" fmla="*/ 45 h 170"/>
                  <a:gd name="T2" fmla="*/ 0 w 232"/>
                  <a:gd name="T3" fmla="*/ 170 h 170"/>
                  <a:gd name="T4" fmla="*/ 232 w 232"/>
                  <a:gd name="T5" fmla="*/ 107 h 170"/>
                  <a:gd name="T6" fmla="*/ 232 w 232"/>
                  <a:gd name="T7" fmla="*/ 0 h 170"/>
                  <a:gd name="T8" fmla="*/ 0 w 232"/>
                  <a:gd name="T9" fmla="*/ 45 h 170"/>
                </a:gdLst>
                <a:ahLst/>
                <a:cxnLst>
                  <a:cxn ang="0">
                    <a:pos x="T0" y="T1"/>
                  </a:cxn>
                  <a:cxn ang="0">
                    <a:pos x="T2" y="T3"/>
                  </a:cxn>
                  <a:cxn ang="0">
                    <a:pos x="T4" y="T5"/>
                  </a:cxn>
                  <a:cxn ang="0">
                    <a:pos x="T6" y="T7"/>
                  </a:cxn>
                  <a:cxn ang="0">
                    <a:pos x="T8" y="T9"/>
                  </a:cxn>
                </a:cxnLst>
                <a:rect l="0" t="0" r="r" b="b"/>
                <a:pathLst>
                  <a:path w="232" h="170">
                    <a:moveTo>
                      <a:pt x="0" y="45"/>
                    </a:moveTo>
                    <a:lnTo>
                      <a:pt x="0" y="170"/>
                    </a:lnTo>
                    <a:lnTo>
                      <a:pt x="232" y="107"/>
                    </a:lnTo>
                    <a:lnTo>
                      <a:pt x="232" y="0"/>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8" name="Group 816"/>
            <p:cNvGrpSpPr>
              <a:grpSpLocks/>
            </p:cNvGrpSpPr>
            <p:nvPr/>
          </p:nvGrpSpPr>
          <p:grpSpPr bwMode="auto">
            <a:xfrm>
              <a:off x="1323" y="-962"/>
              <a:ext cx="224" cy="163"/>
              <a:chOff x="1323" y="-962"/>
              <a:chExt cx="224" cy="163"/>
            </a:xfrm>
          </p:grpSpPr>
          <p:sp>
            <p:nvSpPr>
              <p:cNvPr id="2042" name="Freeform 817"/>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43" name="Freeform 818"/>
              <p:cNvSpPr>
                <a:spLocks/>
              </p:cNvSpPr>
              <p:nvPr/>
            </p:nvSpPr>
            <p:spPr bwMode="auto">
              <a:xfrm>
                <a:off x="1323" y="-962"/>
                <a:ext cx="224" cy="163"/>
              </a:xfrm>
              <a:custGeom>
                <a:avLst/>
                <a:gdLst>
                  <a:gd name="T0" fmla="*/ 0 w 224"/>
                  <a:gd name="T1" fmla="*/ 43 h 163"/>
                  <a:gd name="T2" fmla="*/ 0 w 224"/>
                  <a:gd name="T3" fmla="*/ 163 h 163"/>
                  <a:gd name="T4" fmla="*/ 224 w 224"/>
                  <a:gd name="T5" fmla="*/ 103 h 163"/>
                  <a:gd name="T6" fmla="*/ 224 w 224"/>
                  <a:gd name="T7" fmla="*/ 0 h 163"/>
                  <a:gd name="T8" fmla="*/ 0 w 224"/>
                  <a:gd name="T9" fmla="*/ 43 h 163"/>
                </a:gdLst>
                <a:ahLst/>
                <a:cxnLst>
                  <a:cxn ang="0">
                    <a:pos x="T0" y="T1"/>
                  </a:cxn>
                  <a:cxn ang="0">
                    <a:pos x="T2" y="T3"/>
                  </a:cxn>
                  <a:cxn ang="0">
                    <a:pos x="T4" y="T5"/>
                  </a:cxn>
                  <a:cxn ang="0">
                    <a:pos x="T6" y="T7"/>
                  </a:cxn>
                  <a:cxn ang="0">
                    <a:pos x="T8" y="T9"/>
                  </a:cxn>
                </a:cxnLst>
                <a:rect l="0" t="0" r="r" b="b"/>
                <a:pathLst>
                  <a:path w="224" h="163">
                    <a:moveTo>
                      <a:pt x="0" y="43"/>
                    </a:moveTo>
                    <a:lnTo>
                      <a:pt x="0" y="163"/>
                    </a:lnTo>
                    <a:lnTo>
                      <a:pt x="224" y="103"/>
                    </a:lnTo>
                    <a:lnTo>
                      <a:pt x="224" y="0"/>
                    </a:lnTo>
                    <a:lnTo>
                      <a:pt x="0" y="4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79" name="Group 819"/>
            <p:cNvGrpSpPr>
              <a:grpSpLocks/>
            </p:cNvGrpSpPr>
            <p:nvPr/>
          </p:nvGrpSpPr>
          <p:grpSpPr bwMode="auto">
            <a:xfrm>
              <a:off x="1373" y="-954"/>
              <a:ext cx="158" cy="123"/>
              <a:chOff x="1373" y="-954"/>
              <a:chExt cx="158" cy="123"/>
            </a:xfrm>
          </p:grpSpPr>
          <p:sp>
            <p:nvSpPr>
              <p:cNvPr id="2040" name="Freeform 820"/>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41" name="Freeform 821"/>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0" name="Group 822"/>
            <p:cNvGrpSpPr>
              <a:grpSpLocks/>
            </p:cNvGrpSpPr>
            <p:nvPr/>
          </p:nvGrpSpPr>
          <p:grpSpPr bwMode="auto">
            <a:xfrm>
              <a:off x="1371" y="-950"/>
              <a:ext cx="163" cy="126"/>
              <a:chOff x="1371" y="-950"/>
              <a:chExt cx="163" cy="126"/>
            </a:xfrm>
          </p:grpSpPr>
          <p:sp>
            <p:nvSpPr>
              <p:cNvPr id="2038" name="Freeform 823"/>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39" name="Freeform 824"/>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1" name="Group 825"/>
            <p:cNvGrpSpPr>
              <a:grpSpLocks/>
            </p:cNvGrpSpPr>
            <p:nvPr/>
          </p:nvGrpSpPr>
          <p:grpSpPr bwMode="auto">
            <a:xfrm>
              <a:off x="1373" y="-951"/>
              <a:ext cx="158" cy="122"/>
              <a:chOff x="1373" y="-951"/>
              <a:chExt cx="158" cy="122"/>
            </a:xfrm>
          </p:grpSpPr>
          <p:sp>
            <p:nvSpPr>
              <p:cNvPr id="2036" name="Freeform 826"/>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37" name="Freeform 827"/>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2" name="Group 828"/>
            <p:cNvGrpSpPr>
              <a:grpSpLocks/>
            </p:cNvGrpSpPr>
            <p:nvPr/>
          </p:nvGrpSpPr>
          <p:grpSpPr bwMode="auto">
            <a:xfrm>
              <a:off x="1373" y="-954"/>
              <a:ext cx="158" cy="123"/>
              <a:chOff x="1373" y="-954"/>
              <a:chExt cx="158" cy="123"/>
            </a:xfrm>
          </p:grpSpPr>
          <p:sp>
            <p:nvSpPr>
              <p:cNvPr id="2034" name="Freeform 829"/>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35" name="Freeform 830"/>
              <p:cNvSpPr>
                <a:spLocks/>
              </p:cNvSpPr>
              <p:nvPr/>
            </p:nvSpPr>
            <p:spPr bwMode="auto">
              <a:xfrm>
                <a:off x="1373" y="-954"/>
                <a:ext cx="158" cy="123"/>
              </a:xfrm>
              <a:custGeom>
                <a:avLst/>
                <a:gdLst>
                  <a:gd name="T0" fmla="*/ 0 w 158"/>
                  <a:gd name="T1" fmla="*/ 34 h 123"/>
                  <a:gd name="T2" fmla="*/ 0 w 158"/>
                  <a:gd name="T3" fmla="*/ 123 h 123"/>
                  <a:gd name="T4" fmla="*/ 158 w 158"/>
                  <a:gd name="T5" fmla="*/ 81 h 123"/>
                  <a:gd name="T6" fmla="*/ 158 w 158"/>
                  <a:gd name="T7" fmla="*/ 0 h 123"/>
                  <a:gd name="T8" fmla="*/ 0 w 158"/>
                  <a:gd name="T9" fmla="*/ 34 h 123"/>
                </a:gdLst>
                <a:ahLst/>
                <a:cxnLst>
                  <a:cxn ang="0">
                    <a:pos x="T0" y="T1"/>
                  </a:cxn>
                  <a:cxn ang="0">
                    <a:pos x="T2" y="T3"/>
                  </a:cxn>
                  <a:cxn ang="0">
                    <a:pos x="T4" y="T5"/>
                  </a:cxn>
                  <a:cxn ang="0">
                    <a:pos x="T6" y="T7"/>
                  </a:cxn>
                  <a:cxn ang="0">
                    <a:pos x="T8" y="T9"/>
                  </a:cxn>
                </a:cxnLst>
                <a:rect l="0" t="0" r="r" b="b"/>
                <a:pathLst>
                  <a:path w="158" h="123">
                    <a:moveTo>
                      <a:pt x="0" y="34"/>
                    </a:moveTo>
                    <a:lnTo>
                      <a:pt x="0" y="123"/>
                    </a:lnTo>
                    <a:lnTo>
                      <a:pt x="158" y="81"/>
                    </a:lnTo>
                    <a:lnTo>
                      <a:pt x="158"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3" name="Group 831"/>
            <p:cNvGrpSpPr>
              <a:grpSpLocks/>
            </p:cNvGrpSpPr>
            <p:nvPr/>
          </p:nvGrpSpPr>
          <p:grpSpPr bwMode="auto">
            <a:xfrm>
              <a:off x="1371" y="-950"/>
              <a:ext cx="163" cy="126"/>
              <a:chOff x="1371" y="-950"/>
              <a:chExt cx="163" cy="126"/>
            </a:xfrm>
          </p:grpSpPr>
          <p:sp>
            <p:nvSpPr>
              <p:cNvPr id="2032" name="Freeform 832"/>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33" name="Freeform 833"/>
              <p:cNvSpPr>
                <a:spLocks/>
              </p:cNvSpPr>
              <p:nvPr/>
            </p:nvSpPr>
            <p:spPr bwMode="auto">
              <a:xfrm>
                <a:off x="1371" y="-950"/>
                <a:ext cx="163" cy="126"/>
              </a:xfrm>
              <a:custGeom>
                <a:avLst/>
                <a:gdLst>
                  <a:gd name="T0" fmla="*/ 0 w 163"/>
                  <a:gd name="T1" fmla="*/ 34 h 126"/>
                  <a:gd name="T2" fmla="*/ 0 w 163"/>
                  <a:gd name="T3" fmla="*/ 126 h 126"/>
                  <a:gd name="T4" fmla="*/ 163 w 163"/>
                  <a:gd name="T5" fmla="*/ 83 h 126"/>
                  <a:gd name="T6" fmla="*/ 163 w 163"/>
                  <a:gd name="T7" fmla="*/ 0 h 126"/>
                  <a:gd name="T8" fmla="*/ 0 w 163"/>
                  <a:gd name="T9" fmla="*/ 34 h 126"/>
                </a:gdLst>
                <a:ahLst/>
                <a:cxnLst>
                  <a:cxn ang="0">
                    <a:pos x="T0" y="T1"/>
                  </a:cxn>
                  <a:cxn ang="0">
                    <a:pos x="T2" y="T3"/>
                  </a:cxn>
                  <a:cxn ang="0">
                    <a:pos x="T4" y="T5"/>
                  </a:cxn>
                  <a:cxn ang="0">
                    <a:pos x="T6" y="T7"/>
                  </a:cxn>
                  <a:cxn ang="0">
                    <a:pos x="T8" y="T9"/>
                  </a:cxn>
                </a:cxnLst>
                <a:rect l="0" t="0" r="r" b="b"/>
                <a:pathLst>
                  <a:path w="163" h="126">
                    <a:moveTo>
                      <a:pt x="0" y="34"/>
                    </a:moveTo>
                    <a:lnTo>
                      <a:pt x="0" y="126"/>
                    </a:lnTo>
                    <a:lnTo>
                      <a:pt x="163" y="83"/>
                    </a:lnTo>
                    <a:lnTo>
                      <a:pt x="163" y="0"/>
                    </a:lnTo>
                    <a:lnTo>
                      <a:pt x="0" y="3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4" name="Group 834"/>
            <p:cNvGrpSpPr>
              <a:grpSpLocks/>
            </p:cNvGrpSpPr>
            <p:nvPr/>
          </p:nvGrpSpPr>
          <p:grpSpPr bwMode="auto">
            <a:xfrm>
              <a:off x="1373" y="-951"/>
              <a:ext cx="158" cy="122"/>
              <a:chOff x="1373" y="-951"/>
              <a:chExt cx="158" cy="122"/>
            </a:xfrm>
          </p:grpSpPr>
          <p:sp>
            <p:nvSpPr>
              <p:cNvPr id="2030" name="Freeform 835"/>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31" name="Freeform 836"/>
              <p:cNvSpPr>
                <a:spLocks/>
              </p:cNvSpPr>
              <p:nvPr/>
            </p:nvSpPr>
            <p:spPr bwMode="auto">
              <a:xfrm>
                <a:off x="1373" y="-951"/>
                <a:ext cx="158" cy="122"/>
              </a:xfrm>
              <a:custGeom>
                <a:avLst/>
                <a:gdLst>
                  <a:gd name="T0" fmla="*/ 0 w 158"/>
                  <a:gd name="T1" fmla="*/ 33 h 122"/>
                  <a:gd name="T2" fmla="*/ 0 w 158"/>
                  <a:gd name="T3" fmla="*/ 122 h 122"/>
                  <a:gd name="T4" fmla="*/ 158 w 158"/>
                  <a:gd name="T5" fmla="*/ 81 h 122"/>
                  <a:gd name="T6" fmla="*/ 158 w 158"/>
                  <a:gd name="T7" fmla="*/ 0 h 122"/>
                  <a:gd name="T8" fmla="*/ 0 w 158"/>
                  <a:gd name="T9" fmla="*/ 33 h 122"/>
                </a:gdLst>
                <a:ahLst/>
                <a:cxnLst>
                  <a:cxn ang="0">
                    <a:pos x="T0" y="T1"/>
                  </a:cxn>
                  <a:cxn ang="0">
                    <a:pos x="T2" y="T3"/>
                  </a:cxn>
                  <a:cxn ang="0">
                    <a:pos x="T4" y="T5"/>
                  </a:cxn>
                  <a:cxn ang="0">
                    <a:pos x="T6" y="T7"/>
                  </a:cxn>
                  <a:cxn ang="0">
                    <a:pos x="T8" y="T9"/>
                  </a:cxn>
                </a:cxnLst>
                <a:rect l="0" t="0" r="r" b="b"/>
                <a:pathLst>
                  <a:path w="158" h="122">
                    <a:moveTo>
                      <a:pt x="0" y="33"/>
                    </a:moveTo>
                    <a:lnTo>
                      <a:pt x="0" y="122"/>
                    </a:lnTo>
                    <a:lnTo>
                      <a:pt x="158" y="81"/>
                    </a:lnTo>
                    <a:lnTo>
                      <a:pt x="158" y="0"/>
                    </a:lnTo>
                    <a:lnTo>
                      <a:pt x="0" y="3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5" name="Group 837"/>
            <p:cNvGrpSpPr>
              <a:grpSpLocks/>
            </p:cNvGrpSpPr>
            <p:nvPr/>
          </p:nvGrpSpPr>
          <p:grpSpPr bwMode="auto">
            <a:xfrm>
              <a:off x="1494" y="-934"/>
              <a:ext cx="23" cy="60"/>
              <a:chOff x="1494" y="-934"/>
              <a:chExt cx="23" cy="60"/>
            </a:xfrm>
          </p:grpSpPr>
          <p:sp>
            <p:nvSpPr>
              <p:cNvPr id="2028" name="Freeform 838"/>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29" name="Freeform 839"/>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6" name="Group 840"/>
            <p:cNvGrpSpPr>
              <a:grpSpLocks/>
            </p:cNvGrpSpPr>
            <p:nvPr/>
          </p:nvGrpSpPr>
          <p:grpSpPr bwMode="auto">
            <a:xfrm>
              <a:off x="1450" y="-907"/>
              <a:ext cx="31" cy="48"/>
              <a:chOff x="1450" y="-907"/>
              <a:chExt cx="31" cy="48"/>
            </a:xfrm>
          </p:grpSpPr>
          <p:sp>
            <p:nvSpPr>
              <p:cNvPr id="2026" name="Freeform 841"/>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27" name="Freeform 842"/>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 name="Group 843"/>
            <p:cNvGrpSpPr>
              <a:grpSpLocks/>
            </p:cNvGrpSpPr>
            <p:nvPr/>
          </p:nvGrpSpPr>
          <p:grpSpPr bwMode="auto">
            <a:xfrm>
              <a:off x="1463" y="-885"/>
              <a:ext cx="8" cy="6"/>
              <a:chOff x="1463" y="-885"/>
              <a:chExt cx="8" cy="6"/>
            </a:xfrm>
          </p:grpSpPr>
          <p:sp>
            <p:nvSpPr>
              <p:cNvPr id="2024" name="Oval 844"/>
              <p:cNvSpPr>
                <a:spLocks noChangeArrowheads="1"/>
              </p:cNvSpPr>
              <p:nvPr/>
            </p:nvSpPr>
            <p:spPr bwMode="auto">
              <a:xfrm>
                <a:off x="1463" y="-885"/>
                <a:ext cx="8" cy="6"/>
              </a:xfrm>
              <a:prstGeom prst="ellipse">
                <a:avLst/>
              </a:prstGeom>
              <a:solidFill>
                <a:srgbClr val="919191"/>
              </a:solidFill>
              <a:ln w="0">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025" name="Oval 845"/>
              <p:cNvSpPr>
                <a:spLocks noChangeArrowheads="1"/>
              </p:cNvSpPr>
              <p:nvPr/>
            </p:nvSpPr>
            <p:spPr bwMode="auto">
              <a:xfrm>
                <a:off x="1463" y="-885"/>
                <a:ext cx="8" cy="6"/>
              </a:xfrm>
              <a:prstGeom prst="ellipse">
                <a:avLst/>
              </a:prstGeom>
              <a:noFill/>
              <a:ln w="698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8" name="Group 846"/>
            <p:cNvGrpSpPr>
              <a:grpSpLocks/>
            </p:cNvGrpSpPr>
            <p:nvPr/>
          </p:nvGrpSpPr>
          <p:grpSpPr bwMode="auto">
            <a:xfrm>
              <a:off x="1494" y="-934"/>
              <a:ext cx="23" cy="60"/>
              <a:chOff x="1494" y="-934"/>
              <a:chExt cx="23" cy="60"/>
            </a:xfrm>
          </p:grpSpPr>
          <p:sp>
            <p:nvSpPr>
              <p:cNvPr id="2022" name="Freeform 847"/>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23" name="Freeform 848"/>
              <p:cNvSpPr>
                <a:spLocks/>
              </p:cNvSpPr>
              <p:nvPr/>
            </p:nvSpPr>
            <p:spPr bwMode="auto">
              <a:xfrm>
                <a:off x="1494" y="-934"/>
                <a:ext cx="23" cy="60"/>
              </a:xfrm>
              <a:custGeom>
                <a:avLst/>
                <a:gdLst>
                  <a:gd name="T0" fmla="*/ 0 w 23"/>
                  <a:gd name="T1" fmla="*/ 21 h 60"/>
                  <a:gd name="T2" fmla="*/ 0 w 23"/>
                  <a:gd name="T3" fmla="*/ 60 h 60"/>
                  <a:gd name="T4" fmla="*/ 23 w 23"/>
                  <a:gd name="T5" fmla="*/ 53 h 60"/>
                  <a:gd name="T6" fmla="*/ 23 w 23"/>
                  <a:gd name="T7" fmla="*/ 0 h 60"/>
                  <a:gd name="T8" fmla="*/ 0 w 23"/>
                  <a:gd name="T9" fmla="*/ 21 h 60"/>
                </a:gdLst>
                <a:ahLst/>
                <a:cxnLst>
                  <a:cxn ang="0">
                    <a:pos x="T0" y="T1"/>
                  </a:cxn>
                  <a:cxn ang="0">
                    <a:pos x="T2" y="T3"/>
                  </a:cxn>
                  <a:cxn ang="0">
                    <a:pos x="T4" y="T5"/>
                  </a:cxn>
                  <a:cxn ang="0">
                    <a:pos x="T6" y="T7"/>
                  </a:cxn>
                  <a:cxn ang="0">
                    <a:pos x="T8" y="T9"/>
                  </a:cxn>
                </a:cxnLst>
                <a:rect l="0" t="0" r="r" b="b"/>
                <a:pathLst>
                  <a:path w="23" h="60">
                    <a:moveTo>
                      <a:pt x="0" y="21"/>
                    </a:moveTo>
                    <a:lnTo>
                      <a:pt x="0" y="60"/>
                    </a:lnTo>
                    <a:lnTo>
                      <a:pt x="23" y="53"/>
                    </a:lnTo>
                    <a:lnTo>
                      <a:pt x="23" y="0"/>
                    </a:lnTo>
                    <a:lnTo>
                      <a:pt x="0" y="2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9" name="Group 849"/>
            <p:cNvGrpSpPr>
              <a:grpSpLocks/>
            </p:cNvGrpSpPr>
            <p:nvPr/>
          </p:nvGrpSpPr>
          <p:grpSpPr bwMode="auto">
            <a:xfrm>
              <a:off x="1450" y="-907"/>
              <a:ext cx="31" cy="48"/>
              <a:chOff x="1450" y="-907"/>
              <a:chExt cx="31" cy="48"/>
            </a:xfrm>
          </p:grpSpPr>
          <p:sp>
            <p:nvSpPr>
              <p:cNvPr id="2020" name="Freeform 850"/>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21" name="Freeform 851"/>
              <p:cNvSpPr>
                <a:spLocks/>
              </p:cNvSpPr>
              <p:nvPr/>
            </p:nvSpPr>
            <p:spPr bwMode="auto">
              <a:xfrm>
                <a:off x="1450" y="-907"/>
                <a:ext cx="31" cy="48"/>
              </a:xfrm>
              <a:custGeom>
                <a:avLst/>
                <a:gdLst>
                  <a:gd name="T0" fmla="*/ 30 w 31"/>
                  <a:gd name="T1" fmla="*/ 0 h 48"/>
                  <a:gd name="T2" fmla="*/ 0 w 31"/>
                  <a:gd name="T3" fmla="*/ 9 h 48"/>
                  <a:gd name="T4" fmla="*/ 0 w 31"/>
                  <a:gd name="T5" fmla="*/ 48 h 48"/>
                  <a:gd name="T6" fmla="*/ 31 w 31"/>
                  <a:gd name="T7" fmla="*/ 38 h 48"/>
                  <a:gd name="T8" fmla="*/ 30 w 31"/>
                  <a:gd name="T9" fmla="*/ 0 h 48"/>
                </a:gdLst>
                <a:ahLst/>
                <a:cxnLst>
                  <a:cxn ang="0">
                    <a:pos x="T0" y="T1"/>
                  </a:cxn>
                  <a:cxn ang="0">
                    <a:pos x="T2" y="T3"/>
                  </a:cxn>
                  <a:cxn ang="0">
                    <a:pos x="T4" y="T5"/>
                  </a:cxn>
                  <a:cxn ang="0">
                    <a:pos x="T6" y="T7"/>
                  </a:cxn>
                  <a:cxn ang="0">
                    <a:pos x="T8" y="T9"/>
                  </a:cxn>
                </a:cxnLst>
                <a:rect l="0" t="0" r="r" b="b"/>
                <a:pathLst>
                  <a:path w="31" h="48">
                    <a:moveTo>
                      <a:pt x="30" y="0"/>
                    </a:moveTo>
                    <a:lnTo>
                      <a:pt x="0" y="9"/>
                    </a:lnTo>
                    <a:lnTo>
                      <a:pt x="0" y="48"/>
                    </a:lnTo>
                    <a:lnTo>
                      <a:pt x="31" y="38"/>
                    </a:lnTo>
                    <a:lnTo>
                      <a:pt x="3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0" name="Group 852"/>
            <p:cNvGrpSpPr>
              <a:grpSpLocks/>
            </p:cNvGrpSpPr>
            <p:nvPr/>
          </p:nvGrpSpPr>
          <p:grpSpPr bwMode="auto">
            <a:xfrm>
              <a:off x="1463" y="-885"/>
              <a:ext cx="8" cy="6"/>
              <a:chOff x="1463" y="-885"/>
              <a:chExt cx="8" cy="6"/>
            </a:xfrm>
          </p:grpSpPr>
          <p:sp>
            <p:nvSpPr>
              <p:cNvPr id="2018" name="Oval 853"/>
              <p:cNvSpPr>
                <a:spLocks noChangeArrowheads="1"/>
              </p:cNvSpPr>
              <p:nvPr/>
            </p:nvSpPr>
            <p:spPr bwMode="auto">
              <a:xfrm>
                <a:off x="1463" y="-885"/>
                <a:ext cx="8" cy="6"/>
              </a:xfrm>
              <a:prstGeom prst="ellipse">
                <a:avLst/>
              </a:prstGeom>
              <a:solidFill>
                <a:srgbClr val="919191"/>
              </a:solidFill>
              <a:ln w="0">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2019" name="Oval 854"/>
              <p:cNvSpPr>
                <a:spLocks noChangeArrowheads="1"/>
              </p:cNvSpPr>
              <p:nvPr/>
            </p:nvSpPr>
            <p:spPr bwMode="auto">
              <a:xfrm>
                <a:off x="1463" y="-885"/>
                <a:ext cx="8" cy="6"/>
              </a:xfrm>
              <a:prstGeom prst="ellipse">
                <a:avLst/>
              </a:prstGeom>
              <a:noFill/>
              <a:ln w="698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1" name="Group 855"/>
            <p:cNvGrpSpPr>
              <a:grpSpLocks/>
            </p:cNvGrpSpPr>
            <p:nvPr/>
          </p:nvGrpSpPr>
          <p:grpSpPr bwMode="auto">
            <a:xfrm>
              <a:off x="1298" y="-1055"/>
              <a:ext cx="9" cy="71"/>
              <a:chOff x="1298" y="-1055"/>
              <a:chExt cx="9" cy="71"/>
            </a:xfrm>
          </p:grpSpPr>
          <p:sp>
            <p:nvSpPr>
              <p:cNvPr id="2016" name="Rectangle 856"/>
              <p:cNvSpPr>
                <a:spLocks noChangeArrowheads="1"/>
              </p:cNvSpPr>
              <p:nvPr/>
            </p:nvSpPr>
            <p:spPr bwMode="auto">
              <a:xfrm>
                <a:off x="1298" y="-1055"/>
                <a:ext cx="9" cy="71"/>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17" name="Rectangle 857"/>
              <p:cNvSpPr>
                <a:spLocks noChangeArrowheads="1"/>
              </p:cNvSpPr>
              <p:nvPr/>
            </p:nvSpPr>
            <p:spPr bwMode="auto">
              <a:xfrm>
                <a:off x="1298" y="-1055"/>
                <a:ext cx="9" cy="71"/>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2" name="Group 858"/>
            <p:cNvGrpSpPr>
              <a:grpSpLocks/>
            </p:cNvGrpSpPr>
            <p:nvPr/>
          </p:nvGrpSpPr>
          <p:grpSpPr bwMode="auto">
            <a:xfrm>
              <a:off x="1254" y="-1194"/>
              <a:ext cx="23" cy="44"/>
              <a:chOff x="1254" y="-1194"/>
              <a:chExt cx="23" cy="44"/>
            </a:xfrm>
          </p:grpSpPr>
          <p:sp>
            <p:nvSpPr>
              <p:cNvPr id="2014" name="Freeform 859"/>
              <p:cNvSpPr>
                <a:spLocks/>
              </p:cNvSpPr>
              <p:nvPr/>
            </p:nvSpPr>
            <p:spPr bwMode="auto">
              <a:xfrm>
                <a:off x="1254" y="-1194"/>
                <a:ext cx="23" cy="44"/>
              </a:xfrm>
              <a:custGeom>
                <a:avLst/>
                <a:gdLst>
                  <a:gd name="T0" fmla="*/ 0 w 23"/>
                  <a:gd name="T1" fmla="*/ 1 h 44"/>
                  <a:gd name="T2" fmla="*/ 17 w 23"/>
                  <a:gd name="T3" fmla="*/ 0 h 44"/>
                  <a:gd name="T4" fmla="*/ 20 w 23"/>
                  <a:gd name="T5" fmla="*/ 12 h 44"/>
                  <a:gd name="T6" fmla="*/ 23 w 23"/>
                  <a:gd name="T7" fmla="*/ 23 h 44"/>
                  <a:gd name="T8" fmla="*/ 21 w 23"/>
                  <a:gd name="T9" fmla="*/ 32 h 44"/>
                  <a:gd name="T10" fmla="*/ 20 w 23"/>
                  <a:gd name="T11" fmla="*/ 44 h 44"/>
                  <a:gd name="T12" fmla="*/ 12 w 23"/>
                  <a:gd name="T13" fmla="*/ 42 h 44"/>
                  <a:gd name="T14" fmla="*/ 8 w 23"/>
                  <a:gd name="T15" fmla="*/ 42 h 44"/>
                  <a:gd name="T16" fmla="*/ 2 w 23"/>
                  <a:gd name="T17" fmla="*/ 43 h 44"/>
                  <a:gd name="T18" fmla="*/ 4 w 23"/>
                  <a:gd name="T19" fmla="*/ 34 h 44"/>
                  <a:gd name="T20" fmla="*/ 4 w 23"/>
                  <a:gd name="T21" fmla="*/ 23 h 44"/>
                  <a:gd name="T22" fmla="*/ 2 w 23"/>
                  <a:gd name="T23" fmla="*/ 13 h 44"/>
                  <a:gd name="T24" fmla="*/ 0 w 23"/>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44">
                    <a:moveTo>
                      <a:pt x="0" y="1"/>
                    </a:moveTo>
                    <a:lnTo>
                      <a:pt x="17" y="0"/>
                    </a:lnTo>
                    <a:lnTo>
                      <a:pt x="20" y="12"/>
                    </a:lnTo>
                    <a:lnTo>
                      <a:pt x="23" y="23"/>
                    </a:lnTo>
                    <a:lnTo>
                      <a:pt x="21" y="32"/>
                    </a:lnTo>
                    <a:lnTo>
                      <a:pt x="20" y="44"/>
                    </a:lnTo>
                    <a:lnTo>
                      <a:pt x="12" y="42"/>
                    </a:lnTo>
                    <a:lnTo>
                      <a:pt x="8" y="42"/>
                    </a:lnTo>
                    <a:lnTo>
                      <a:pt x="2" y="43"/>
                    </a:lnTo>
                    <a:lnTo>
                      <a:pt x="4" y="34"/>
                    </a:lnTo>
                    <a:lnTo>
                      <a:pt x="4" y="23"/>
                    </a:lnTo>
                    <a:lnTo>
                      <a:pt x="2" y="13"/>
                    </a:lnTo>
                    <a:lnTo>
                      <a:pt x="0"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15" name="Freeform 860"/>
              <p:cNvSpPr>
                <a:spLocks/>
              </p:cNvSpPr>
              <p:nvPr/>
            </p:nvSpPr>
            <p:spPr bwMode="auto">
              <a:xfrm>
                <a:off x="1254" y="-1194"/>
                <a:ext cx="23" cy="44"/>
              </a:xfrm>
              <a:custGeom>
                <a:avLst/>
                <a:gdLst>
                  <a:gd name="T0" fmla="*/ 0 w 23"/>
                  <a:gd name="T1" fmla="*/ 1 h 44"/>
                  <a:gd name="T2" fmla="*/ 17 w 23"/>
                  <a:gd name="T3" fmla="*/ 0 h 44"/>
                  <a:gd name="T4" fmla="*/ 20 w 23"/>
                  <a:gd name="T5" fmla="*/ 12 h 44"/>
                  <a:gd name="T6" fmla="*/ 23 w 23"/>
                  <a:gd name="T7" fmla="*/ 23 h 44"/>
                  <a:gd name="T8" fmla="*/ 21 w 23"/>
                  <a:gd name="T9" fmla="*/ 32 h 44"/>
                  <a:gd name="T10" fmla="*/ 20 w 23"/>
                  <a:gd name="T11" fmla="*/ 44 h 44"/>
                  <a:gd name="T12" fmla="*/ 12 w 23"/>
                  <a:gd name="T13" fmla="*/ 42 h 44"/>
                  <a:gd name="T14" fmla="*/ 8 w 23"/>
                  <a:gd name="T15" fmla="*/ 42 h 44"/>
                  <a:gd name="T16" fmla="*/ 2 w 23"/>
                  <a:gd name="T17" fmla="*/ 43 h 44"/>
                  <a:gd name="T18" fmla="*/ 4 w 23"/>
                  <a:gd name="T19" fmla="*/ 34 h 44"/>
                  <a:gd name="T20" fmla="*/ 4 w 23"/>
                  <a:gd name="T21" fmla="*/ 23 h 44"/>
                  <a:gd name="T22" fmla="*/ 2 w 23"/>
                  <a:gd name="T23" fmla="*/ 13 h 44"/>
                  <a:gd name="T24" fmla="*/ 0 w 23"/>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44">
                    <a:moveTo>
                      <a:pt x="0" y="1"/>
                    </a:moveTo>
                    <a:lnTo>
                      <a:pt x="17" y="0"/>
                    </a:lnTo>
                    <a:lnTo>
                      <a:pt x="20" y="12"/>
                    </a:lnTo>
                    <a:lnTo>
                      <a:pt x="23" y="23"/>
                    </a:lnTo>
                    <a:lnTo>
                      <a:pt x="21" y="32"/>
                    </a:lnTo>
                    <a:lnTo>
                      <a:pt x="20" y="44"/>
                    </a:lnTo>
                    <a:lnTo>
                      <a:pt x="12" y="42"/>
                    </a:lnTo>
                    <a:lnTo>
                      <a:pt x="8" y="42"/>
                    </a:lnTo>
                    <a:lnTo>
                      <a:pt x="2" y="43"/>
                    </a:lnTo>
                    <a:lnTo>
                      <a:pt x="4" y="34"/>
                    </a:lnTo>
                    <a:lnTo>
                      <a:pt x="4" y="23"/>
                    </a:lnTo>
                    <a:lnTo>
                      <a:pt x="2" y="13"/>
                    </a:lnTo>
                    <a:lnTo>
                      <a:pt x="0"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3" name="Group 861"/>
            <p:cNvGrpSpPr>
              <a:grpSpLocks/>
            </p:cNvGrpSpPr>
            <p:nvPr/>
          </p:nvGrpSpPr>
          <p:grpSpPr bwMode="auto">
            <a:xfrm>
              <a:off x="1278" y="-1190"/>
              <a:ext cx="19" cy="9"/>
              <a:chOff x="1278" y="-1190"/>
              <a:chExt cx="19" cy="9"/>
            </a:xfrm>
          </p:grpSpPr>
          <p:sp>
            <p:nvSpPr>
              <p:cNvPr id="2012" name="Freeform 862"/>
              <p:cNvSpPr>
                <a:spLocks/>
              </p:cNvSpPr>
              <p:nvPr/>
            </p:nvSpPr>
            <p:spPr bwMode="auto">
              <a:xfrm>
                <a:off x="1278" y="-1190"/>
                <a:ext cx="19" cy="9"/>
              </a:xfrm>
              <a:custGeom>
                <a:avLst/>
                <a:gdLst>
                  <a:gd name="T0" fmla="*/ 0 w 19"/>
                  <a:gd name="T1" fmla="*/ 1 h 9"/>
                  <a:gd name="T2" fmla="*/ 16 w 19"/>
                  <a:gd name="T3" fmla="*/ 0 h 9"/>
                  <a:gd name="T4" fmla="*/ 19 w 19"/>
                  <a:gd name="T5" fmla="*/ 1 h 9"/>
                  <a:gd name="T6" fmla="*/ 16 w 19"/>
                  <a:gd name="T7" fmla="*/ 9 h 9"/>
                  <a:gd name="T8" fmla="*/ 8 w 19"/>
                  <a:gd name="T9" fmla="*/ 8 h 9"/>
                  <a:gd name="T10" fmla="*/ 0 w 19"/>
                  <a:gd name="T11" fmla="*/ 1 h 9"/>
                </a:gdLst>
                <a:ahLst/>
                <a:cxnLst>
                  <a:cxn ang="0">
                    <a:pos x="T0" y="T1"/>
                  </a:cxn>
                  <a:cxn ang="0">
                    <a:pos x="T2" y="T3"/>
                  </a:cxn>
                  <a:cxn ang="0">
                    <a:pos x="T4" y="T5"/>
                  </a:cxn>
                  <a:cxn ang="0">
                    <a:pos x="T6" y="T7"/>
                  </a:cxn>
                  <a:cxn ang="0">
                    <a:pos x="T8" y="T9"/>
                  </a:cxn>
                  <a:cxn ang="0">
                    <a:pos x="T10" y="T11"/>
                  </a:cxn>
                </a:cxnLst>
                <a:rect l="0" t="0" r="r" b="b"/>
                <a:pathLst>
                  <a:path w="19" h="9">
                    <a:moveTo>
                      <a:pt x="0" y="1"/>
                    </a:moveTo>
                    <a:lnTo>
                      <a:pt x="16" y="0"/>
                    </a:lnTo>
                    <a:lnTo>
                      <a:pt x="19" y="1"/>
                    </a:lnTo>
                    <a:lnTo>
                      <a:pt x="16" y="9"/>
                    </a:lnTo>
                    <a:lnTo>
                      <a:pt x="8" y="8"/>
                    </a:lnTo>
                    <a:lnTo>
                      <a:pt x="0"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13" name="Freeform 863"/>
              <p:cNvSpPr>
                <a:spLocks/>
              </p:cNvSpPr>
              <p:nvPr/>
            </p:nvSpPr>
            <p:spPr bwMode="auto">
              <a:xfrm>
                <a:off x="1278" y="-1190"/>
                <a:ext cx="19" cy="9"/>
              </a:xfrm>
              <a:custGeom>
                <a:avLst/>
                <a:gdLst>
                  <a:gd name="T0" fmla="*/ 0 w 19"/>
                  <a:gd name="T1" fmla="*/ 1 h 9"/>
                  <a:gd name="T2" fmla="*/ 16 w 19"/>
                  <a:gd name="T3" fmla="*/ 0 h 9"/>
                  <a:gd name="T4" fmla="*/ 19 w 19"/>
                  <a:gd name="T5" fmla="*/ 1 h 9"/>
                  <a:gd name="T6" fmla="*/ 16 w 19"/>
                  <a:gd name="T7" fmla="*/ 9 h 9"/>
                  <a:gd name="T8" fmla="*/ 8 w 19"/>
                  <a:gd name="T9" fmla="*/ 8 h 9"/>
                  <a:gd name="T10" fmla="*/ 0 w 19"/>
                  <a:gd name="T11" fmla="*/ 1 h 9"/>
                </a:gdLst>
                <a:ahLst/>
                <a:cxnLst>
                  <a:cxn ang="0">
                    <a:pos x="T0" y="T1"/>
                  </a:cxn>
                  <a:cxn ang="0">
                    <a:pos x="T2" y="T3"/>
                  </a:cxn>
                  <a:cxn ang="0">
                    <a:pos x="T4" y="T5"/>
                  </a:cxn>
                  <a:cxn ang="0">
                    <a:pos x="T6" y="T7"/>
                  </a:cxn>
                  <a:cxn ang="0">
                    <a:pos x="T8" y="T9"/>
                  </a:cxn>
                  <a:cxn ang="0">
                    <a:pos x="T10" y="T11"/>
                  </a:cxn>
                </a:cxnLst>
                <a:rect l="0" t="0" r="r" b="b"/>
                <a:pathLst>
                  <a:path w="19" h="9">
                    <a:moveTo>
                      <a:pt x="0" y="1"/>
                    </a:moveTo>
                    <a:lnTo>
                      <a:pt x="16" y="0"/>
                    </a:lnTo>
                    <a:lnTo>
                      <a:pt x="19" y="1"/>
                    </a:lnTo>
                    <a:lnTo>
                      <a:pt x="16" y="9"/>
                    </a:lnTo>
                    <a:lnTo>
                      <a:pt x="8" y="8"/>
                    </a:lnTo>
                    <a:lnTo>
                      <a:pt x="0"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4" name="Group 864"/>
            <p:cNvGrpSpPr>
              <a:grpSpLocks/>
            </p:cNvGrpSpPr>
            <p:nvPr/>
          </p:nvGrpSpPr>
          <p:grpSpPr bwMode="auto">
            <a:xfrm>
              <a:off x="1278" y="-1121"/>
              <a:ext cx="4" cy="45"/>
              <a:chOff x="1278" y="-1121"/>
              <a:chExt cx="4" cy="45"/>
            </a:xfrm>
          </p:grpSpPr>
          <p:sp>
            <p:nvSpPr>
              <p:cNvPr id="2010" name="Rectangle 865"/>
              <p:cNvSpPr>
                <a:spLocks noChangeArrowheads="1"/>
              </p:cNvSpPr>
              <p:nvPr/>
            </p:nvSpPr>
            <p:spPr bwMode="auto">
              <a:xfrm>
                <a:off x="1278" y="-1121"/>
                <a:ext cx="4" cy="45"/>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11" name="Rectangle 866"/>
              <p:cNvSpPr>
                <a:spLocks noChangeArrowheads="1"/>
              </p:cNvSpPr>
              <p:nvPr/>
            </p:nvSpPr>
            <p:spPr bwMode="auto">
              <a:xfrm>
                <a:off x="1278" y="-1121"/>
                <a:ext cx="4" cy="4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5" name="Group 867"/>
            <p:cNvGrpSpPr>
              <a:grpSpLocks/>
            </p:cNvGrpSpPr>
            <p:nvPr/>
          </p:nvGrpSpPr>
          <p:grpSpPr bwMode="auto">
            <a:xfrm>
              <a:off x="1213" y="-1175"/>
              <a:ext cx="26" cy="9"/>
              <a:chOff x="1213" y="-1175"/>
              <a:chExt cx="26" cy="9"/>
            </a:xfrm>
          </p:grpSpPr>
          <p:sp>
            <p:nvSpPr>
              <p:cNvPr id="2008" name="Freeform 868"/>
              <p:cNvSpPr>
                <a:spLocks/>
              </p:cNvSpPr>
              <p:nvPr/>
            </p:nvSpPr>
            <p:spPr bwMode="auto">
              <a:xfrm>
                <a:off x="1213" y="-1175"/>
                <a:ext cx="26" cy="9"/>
              </a:xfrm>
              <a:custGeom>
                <a:avLst/>
                <a:gdLst>
                  <a:gd name="T0" fmla="*/ 0 w 26"/>
                  <a:gd name="T1" fmla="*/ 0 h 9"/>
                  <a:gd name="T2" fmla="*/ 11 w 26"/>
                  <a:gd name="T3" fmla="*/ 1 h 9"/>
                  <a:gd name="T4" fmla="*/ 21 w 26"/>
                  <a:gd name="T5" fmla="*/ 4 h 9"/>
                  <a:gd name="T6" fmla="*/ 26 w 26"/>
                  <a:gd name="T7" fmla="*/ 4 h 9"/>
                  <a:gd name="T8" fmla="*/ 23 w 26"/>
                  <a:gd name="T9" fmla="*/ 6 h 9"/>
                  <a:gd name="T10" fmla="*/ 16 w 26"/>
                  <a:gd name="T11" fmla="*/ 9 h 9"/>
                  <a:gd name="T12" fmla="*/ 14 w 26"/>
                  <a:gd name="T13" fmla="*/ 8 h 9"/>
                  <a:gd name="T14" fmla="*/ 7 w 26"/>
                  <a:gd name="T15" fmla="*/ 8 h 9"/>
                  <a:gd name="T16" fmla="*/ 3 w 26"/>
                  <a:gd name="T17" fmla="*/ 6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11" y="1"/>
                    </a:lnTo>
                    <a:lnTo>
                      <a:pt x="21" y="4"/>
                    </a:lnTo>
                    <a:lnTo>
                      <a:pt x="26" y="4"/>
                    </a:lnTo>
                    <a:lnTo>
                      <a:pt x="23" y="6"/>
                    </a:lnTo>
                    <a:lnTo>
                      <a:pt x="16" y="9"/>
                    </a:lnTo>
                    <a:lnTo>
                      <a:pt x="14" y="8"/>
                    </a:lnTo>
                    <a:lnTo>
                      <a:pt x="7" y="8"/>
                    </a:lnTo>
                    <a:lnTo>
                      <a:pt x="3" y="6"/>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09" name="Freeform 869"/>
              <p:cNvSpPr>
                <a:spLocks/>
              </p:cNvSpPr>
              <p:nvPr/>
            </p:nvSpPr>
            <p:spPr bwMode="auto">
              <a:xfrm>
                <a:off x="1213" y="-1175"/>
                <a:ext cx="26" cy="9"/>
              </a:xfrm>
              <a:custGeom>
                <a:avLst/>
                <a:gdLst>
                  <a:gd name="T0" fmla="*/ 0 w 26"/>
                  <a:gd name="T1" fmla="*/ 0 h 9"/>
                  <a:gd name="T2" fmla="*/ 11 w 26"/>
                  <a:gd name="T3" fmla="*/ 1 h 9"/>
                  <a:gd name="T4" fmla="*/ 21 w 26"/>
                  <a:gd name="T5" fmla="*/ 4 h 9"/>
                  <a:gd name="T6" fmla="*/ 26 w 26"/>
                  <a:gd name="T7" fmla="*/ 4 h 9"/>
                  <a:gd name="T8" fmla="*/ 23 w 26"/>
                  <a:gd name="T9" fmla="*/ 6 h 9"/>
                  <a:gd name="T10" fmla="*/ 16 w 26"/>
                  <a:gd name="T11" fmla="*/ 9 h 9"/>
                  <a:gd name="T12" fmla="*/ 14 w 26"/>
                  <a:gd name="T13" fmla="*/ 8 h 9"/>
                  <a:gd name="T14" fmla="*/ 7 w 26"/>
                  <a:gd name="T15" fmla="*/ 8 h 9"/>
                  <a:gd name="T16" fmla="*/ 3 w 26"/>
                  <a:gd name="T17" fmla="*/ 6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11" y="1"/>
                    </a:lnTo>
                    <a:lnTo>
                      <a:pt x="21" y="4"/>
                    </a:lnTo>
                    <a:lnTo>
                      <a:pt x="26" y="4"/>
                    </a:lnTo>
                    <a:lnTo>
                      <a:pt x="23" y="6"/>
                    </a:lnTo>
                    <a:lnTo>
                      <a:pt x="16" y="9"/>
                    </a:lnTo>
                    <a:lnTo>
                      <a:pt x="14" y="8"/>
                    </a:lnTo>
                    <a:lnTo>
                      <a:pt x="7" y="8"/>
                    </a:lnTo>
                    <a:lnTo>
                      <a:pt x="3"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6" name="Group 870"/>
            <p:cNvGrpSpPr>
              <a:grpSpLocks/>
            </p:cNvGrpSpPr>
            <p:nvPr/>
          </p:nvGrpSpPr>
          <p:grpSpPr bwMode="auto">
            <a:xfrm>
              <a:off x="1242" y="-1193"/>
              <a:ext cx="8" cy="20"/>
              <a:chOff x="1242" y="-1193"/>
              <a:chExt cx="8" cy="20"/>
            </a:xfrm>
          </p:grpSpPr>
          <p:sp>
            <p:nvSpPr>
              <p:cNvPr id="2006" name="Freeform 871"/>
              <p:cNvSpPr>
                <a:spLocks/>
              </p:cNvSpPr>
              <p:nvPr/>
            </p:nvSpPr>
            <p:spPr bwMode="auto">
              <a:xfrm>
                <a:off x="1242" y="-1193"/>
                <a:ext cx="8" cy="20"/>
              </a:xfrm>
              <a:custGeom>
                <a:avLst/>
                <a:gdLst>
                  <a:gd name="T0" fmla="*/ 0 w 8"/>
                  <a:gd name="T1" fmla="*/ 0 h 20"/>
                  <a:gd name="T2" fmla="*/ 4 w 8"/>
                  <a:gd name="T3" fmla="*/ 3 h 20"/>
                  <a:gd name="T4" fmla="*/ 8 w 8"/>
                  <a:gd name="T5" fmla="*/ 7 h 20"/>
                  <a:gd name="T6" fmla="*/ 8 w 8"/>
                  <a:gd name="T7" fmla="*/ 12 h 20"/>
                  <a:gd name="T8" fmla="*/ 6 w 8"/>
                  <a:gd name="T9" fmla="*/ 20 h 20"/>
                  <a:gd name="T10" fmla="*/ 4 w 8"/>
                  <a:gd name="T11" fmla="*/ 20 h 20"/>
                  <a:gd name="T12" fmla="*/ 2 w 8"/>
                  <a:gd name="T13" fmla="*/ 16 h 20"/>
                  <a:gd name="T14" fmla="*/ 2 w 8"/>
                  <a:gd name="T15" fmla="*/ 10 h 20"/>
                  <a:gd name="T16" fmla="*/ 0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0" y="0"/>
                    </a:moveTo>
                    <a:lnTo>
                      <a:pt x="4" y="3"/>
                    </a:lnTo>
                    <a:lnTo>
                      <a:pt x="8" y="7"/>
                    </a:lnTo>
                    <a:lnTo>
                      <a:pt x="8" y="12"/>
                    </a:lnTo>
                    <a:lnTo>
                      <a:pt x="6" y="20"/>
                    </a:lnTo>
                    <a:lnTo>
                      <a:pt x="4" y="20"/>
                    </a:lnTo>
                    <a:lnTo>
                      <a:pt x="2" y="16"/>
                    </a:lnTo>
                    <a:lnTo>
                      <a:pt x="2" y="1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07" name="Freeform 872"/>
              <p:cNvSpPr>
                <a:spLocks/>
              </p:cNvSpPr>
              <p:nvPr/>
            </p:nvSpPr>
            <p:spPr bwMode="auto">
              <a:xfrm>
                <a:off x="1242" y="-1193"/>
                <a:ext cx="8" cy="20"/>
              </a:xfrm>
              <a:custGeom>
                <a:avLst/>
                <a:gdLst>
                  <a:gd name="T0" fmla="*/ 0 w 8"/>
                  <a:gd name="T1" fmla="*/ 0 h 20"/>
                  <a:gd name="T2" fmla="*/ 4 w 8"/>
                  <a:gd name="T3" fmla="*/ 3 h 20"/>
                  <a:gd name="T4" fmla="*/ 8 w 8"/>
                  <a:gd name="T5" fmla="*/ 7 h 20"/>
                  <a:gd name="T6" fmla="*/ 8 w 8"/>
                  <a:gd name="T7" fmla="*/ 12 h 20"/>
                  <a:gd name="T8" fmla="*/ 6 w 8"/>
                  <a:gd name="T9" fmla="*/ 20 h 20"/>
                  <a:gd name="T10" fmla="*/ 4 w 8"/>
                  <a:gd name="T11" fmla="*/ 20 h 20"/>
                  <a:gd name="T12" fmla="*/ 2 w 8"/>
                  <a:gd name="T13" fmla="*/ 16 h 20"/>
                  <a:gd name="T14" fmla="*/ 2 w 8"/>
                  <a:gd name="T15" fmla="*/ 10 h 20"/>
                  <a:gd name="T16" fmla="*/ 0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0" y="0"/>
                    </a:moveTo>
                    <a:lnTo>
                      <a:pt x="4" y="3"/>
                    </a:lnTo>
                    <a:lnTo>
                      <a:pt x="8" y="7"/>
                    </a:lnTo>
                    <a:lnTo>
                      <a:pt x="8" y="12"/>
                    </a:lnTo>
                    <a:lnTo>
                      <a:pt x="6" y="20"/>
                    </a:lnTo>
                    <a:lnTo>
                      <a:pt x="4" y="20"/>
                    </a:lnTo>
                    <a:lnTo>
                      <a:pt x="2" y="16"/>
                    </a:lnTo>
                    <a:lnTo>
                      <a:pt x="2" y="1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7" name="Group 873"/>
            <p:cNvGrpSpPr>
              <a:grpSpLocks/>
            </p:cNvGrpSpPr>
            <p:nvPr/>
          </p:nvGrpSpPr>
          <p:grpSpPr bwMode="auto">
            <a:xfrm>
              <a:off x="1239" y="-1221"/>
              <a:ext cx="8" cy="23"/>
              <a:chOff x="1239" y="-1221"/>
              <a:chExt cx="8" cy="23"/>
            </a:xfrm>
          </p:grpSpPr>
          <p:sp>
            <p:nvSpPr>
              <p:cNvPr id="2004" name="Freeform 874"/>
              <p:cNvSpPr>
                <a:spLocks/>
              </p:cNvSpPr>
              <p:nvPr/>
            </p:nvSpPr>
            <p:spPr bwMode="auto">
              <a:xfrm>
                <a:off x="1239" y="-1221"/>
                <a:ext cx="8" cy="23"/>
              </a:xfrm>
              <a:custGeom>
                <a:avLst/>
                <a:gdLst>
                  <a:gd name="T0" fmla="*/ 0 w 8"/>
                  <a:gd name="T1" fmla="*/ 0 h 23"/>
                  <a:gd name="T2" fmla="*/ 5 w 8"/>
                  <a:gd name="T3" fmla="*/ 23 h 23"/>
                  <a:gd name="T4" fmla="*/ 8 w 8"/>
                  <a:gd name="T5" fmla="*/ 14 h 23"/>
                  <a:gd name="T6" fmla="*/ 7 w 8"/>
                  <a:gd name="T7" fmla="*/ 8 h 23"/>
                  <a:gd name="T8" fmla="*/ 0 w 8"/>
                  <a:gd name="T9" fmla="*/ 0 h 23"/>
                </a:gdLst>
                <a:ahLst/>
                <a:cxnLst>
                  <a:cxn ang="0">
                    <a:pos x="T0" y="T1"/>
                  </a:cxn>
                  <a:cxn ang="0">
                    <a:pos x="T2" y="T3"/>
                  </a:cxn>
                  <a:cxn ang="0">
                    <a:pos x="T4" y="T5"/>
                  </a:cxn>
                  <a:cxn ang="0">
                    <a:pos x="T6" y="T7"/>
                  </a:cxn>
                  <a:cxn ang="0">
                    <a:pos x="T8" y="T9"/>
                  </a:cxn>
                </a:cxnLst>
                <a:rect l="0" t="0" r="r" b="b"/>
                <a:pathLst>
                  <a:path w="8" h="23">
                    <a:moveTo>
                      <a:pt x="0" y="0"/>
                    </a:moveTo>
                    <a:lnTo>
                      <a:pt x="5" y="23"/>
                    </a:lnTo>
                    <a:lnTo>
                      <a:pt x="8" y="14"/>
                    </a:lnTo>
                    <a:lnTo>
                      <a:pt x="7" y="8"/>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05" name="Freeform 875"/>
              <p:cNvSpPr>
                <a:spLocks/>
              </p:cNvSpPr>
              <p:nvPr/>
            </p:nvSpPr>
            <p:spPr bwMode="auto">
              <a:xfrm>
                <a:off x="1239" y="-1221"/>
                <a:ext cx="8" cy="23"/>
              </a:xfrm>
              <a:custGeom>
                <a:avLst/>
                <a:gdLst>
                  <a:gd name="T0" fmla="*/ 0 w 8"/>
                  <a:gd name="T1" fmla="*/ 0 h 23"/>
                  <a:gd name="T2" fmla="*/ 5 w 8"/>
                  <a:gd name="T3" fmla="*/ 23 h 23"/>
                  <a:gd name="T4" fmla="*/ 8 w 8"/>
                  <a:gd name="T5" fmla="*/ 14 h 23"/>
                  <a:gd name="T6" fmla="*/ 7 w 8"/>
                  <a:gd name="T7" fmla="*/ 8 h 23"/>
                  <a:gd name="T8" fmla="*/ 0 w 8"/>
                  <a:gd name="T9" fmla="*/ 0 h 23"/>
                </a:gdLst>
                <a:ahLst/>
                <a:cxnLst>
                  <a:cxn ang="0">
                    <a:pos x="T0" y="T1"/>
                  </a:cxn>
                  <a:cxn ang="0">
                    <a:pos x="T2" y="T3"/>
                  </a:cxn>
                  <a:cxn ang="0">
                    <a:pos x="T4" y="T5"/>
                  </a:cxn>
                  <a:cxn ang="0">
                    <a:pos x="T6" y="T7"/>
                  </a:cxn>
                  <a:cxn ang="0">
                    <a:pos x="T8" y="T9"/>
                  </a:cxn>
                </a:cxnLst>
                <a:rect l="0" t="0" r="r" b="b"/>
                <a:pathLst>
                  <a:path w="8" h="23">
                    <a:moveTo>
                      <a:pt x="0" y="0"/>
                    </a:moveTo>
                    <a:lnTo>
                      <a:pt x="5" y="23"/>
                    </a:lnTo>
                    <a:lnTo>
                      <a:pt x="8" y="14"/>
                    </a:lnTo>
                    <a:lnTo>
                      <a:pt x="7" y="8"/>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8" name="Group 876"/>
            <p:cNvGrpSpPr>
              <a:grpSpLocks/>
            </p:cNvGrpSpPr>
            <p:nvPr/>
          </p:nvGrpSpPr>
          <p:grpSpPr bwMode="auto">
            <a:xfrm>
              <a:off x="1298" y="-1055"/>
              <a:ext cx="9" cy="71"/>
              <a:chOff x="1298" y="-1055"/>
              <a:chExt cx="9" cy="71"/>
            </a:xfrm>
          </p:grpSpPr>
          <p:sp>
            <p:nvSpPr>
              <p:cNvPr id="2002" name="Rectangle 877"/>
              <p:cNvSpPr>
                <a:spLocks noChangeArrowheads="1"/>
              </p:cNvSpPr>
              <p:nvPr/>
            </p:nvSpPr>
            <p:spPr bwMode="auto">
              <a:xfrm>
                <a:off x="1298" y="-1055"/>
                <a:ext cx="9" cy="71"/>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03" name="Rectangle 878"/>
              <p:cNvSpPr>
                <a:spLocks noChangeArrowheads="1"/>
              </p:cNvSpPr>
              <p:nvPr/>
            </p:nvSpPr>
            <p:spPr bwMode="auto">
              <a:xfrm>
                <a:off x="1298" y="-1055"/>
                <a:ext cx="9" cy="71"/>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99" name="Group 879"/>
            <p:cNvGrpSpPr>
              <a:grpSpLocks/>
            </p:cNvGrpSpPr>
            <p:nvPr/>
          </p:nvGrpSpPr>
          <p:grpSpPr bwMode="auto">
            <a:xfrm>
              <a:off x="1254" y="-1194"/>
              <a:ext cx="23" cy="44"/>
              <a:chOff x="1254" y="-1194"/>
              <a:chExt cx="23" cy="44"/>
            </a:xfrm>
          </p:grpSpPr>
          <p:sp>
            <p:nvSpPr>
              <p:cNvPr id="2000" name="Freeform 880"/>
              <p:cNvSpPr>
                <a:spLocks/>
              </p:cNvSpPr>
              <p:nvPr/>
            </p:nvSpPr>
            <p:spPr bwMode="auto">
              <a:xfrm>
                <a:off x="1254" y="-1194"/>
                <a:ext cx="23" cy="44"/>
              </a:xfrm>
              <a:custGeom>
                <a:avLst/>
                <a:gdLst>
                  <a:gd name="T0" fmla="*/ 0 w 23"/>
                  <a:gd name="T1" fmla="*/ 1 h 44"/>
                  <a:gd name="T2" fmla="*/ 17 w 23"/>
                  <a:gd name="T3" fmla="*/ 0 h 44"/>
                  <a:gd name="T4" fmla="*/ 20 w 23"/>
                  <a:gd name="T5" fmla="*/ 12 h 44"/>
                  <a:gd name="T6" fmla="*/ 23 w 23"/>
                  <a:gd name="T7" fmla="*/ 23 h 44"/>
                  <a:gd name="T8" fmla="*/ 21 w 23"/>
                  <a:gd name="T9" fmla="*/ 32 h 44"/>
                  <a:gd name="T10" fmla="*/ 20 w 23"/>
                  <a:gd name="T11" fmla="*/ 44 h 44"/>
                  <a:gd name="T12" fmla="*/ 12 w 23"/>
                  <a:gd name="T13" fmla="*/ 42 h 44"/>
                  <a:gd name="T14" fmla="*/ 8 w 23"/>
                  <a:gd name="T15" fmla="*/ 42 h 44"/>
                  <a:gd name="T16" fmla="*/ 2 w 23"/>
                  <a:gd name="T17" fmla="*/ 43 h 44"/>
                  <a:gd name="T18" fmla="*/ 4 w 23"/>
                  <a:gd name="T19" fmla="*/ 34 h 44"/>
                  <a:gd name="T20" fmla="*/ 4 w 23"/>
                  <a:gd name="T21" fmla="*/ 23 h 44"/>
                  <a:gd name="T22" fmla="*/ 2 w 23"/>
                  <a:gd name="T23" fmla="*/ 13 h 44"/>
                  <a:gd name="T24" fmla="*/ 0 w 23"/>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44">
                    <a:moveTo>
                      <a:pt x="0" y="1"/>
                    </a:moveTo>
                    <a:lnTo>
                      <a:pt x="17" y="0"/>
                    </a:lnTo>
                    <a:lnTo>
                      <a:pt x="20" y="12"/>
                    </a:lnTo>
                    <a:lnTo>
                      <a:pt x="23" y="23"/>
                    </a:lnTo>
                    <a:lnTo>
                      <a:pt x="21" y="32"/>
                    </a:lnTo>
                    <a:lnTo>
                      <a:pt x="20" y="44"/>
                    </a:lnTo>
                    <a:lnTo>
                      <a:pt x="12" y="42"/>
                    </a:lnTo>
                    <a:lnTo>
                      <a:pt x="8" y="42"/>
                    </a:lnTo>
                    <a:lnTo>
                      <a:pt x="2" y="43"/>
                    </a:lnTo>
                    <a:lnTo>
                      <a:pt x="4" y="34"/>
                    </a:lnTo>
                    <a:lnTo>
                      <a:pt x="4" y="23"/>
                    </a:lnTo>
                    <a:lnTo>
                      <a:pt x="2" y="13"/>
                    </a:lnTo>
                    <a:lnTo>
                      <a:pt x="0"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01" name="Freeform 881"/>
              <p:cNvSpPr>
                <a:spLocks/>
              </p:cNvSpPr>
              <p:nvPr/>
            </p:nvSpPr>
            <p:spPr bwMode="auto">
              <a:xfrm>
                <a:off x="1254" y="-1194"/>
                <a:ext cx="23" cy="44"/>
              </a:xfrm>
              <a:custGeom>
                <a:avLst/>
                <a:gdLst>
                  <a:gd name="T0" fmla="*/ 0 w 23"/>
                  <a:gd name="T1" fmla="*/ 1 h 44"/>
                  <a:gd name="T2" fmla="*/ 17 w 23"/>
                  <a:gd name="T3" fmla="*/ 0 h 44"/>
                  <a:gd name="T4" fmla="*/ 20 w 23"/>
                  <a:gd name="T5" fmla="*/ 12 h 44"/>
                  <a:gd name="T6" fmla="*/ 23 w 23"/>
                  <a:gd name="T7" fmla="*/ 23 h 44"/>
                  <a:gd name="T8" fmla="*/ 21 w 23"/>
                  <a:gd name="T9" fmla="*/ 32 h 44"/>
                  <a:gd name="T10" fmla="*/ 20 w 23"/>
                  <a:gd name="T11" fmla="*/ 44 h 44"/>
                  <a:gd name="T12" fmla="*/ 12 w 23"/>
                  <a:gd name="T13" fmla="*/ 42 h 44"/>
                  <a:gd name="T14" fmla="*/ 8 w 23"/>
                  <a:gd name="T15" fmla="*/ 42 h 44"/>
                  <a:gd name="T16" fmla="*/ 2 w 23"/>
                  <a:gd name="T17" fmla="*/ 43 h 44"/>
                  <a:gd name="T18" fmla="*/ 4 w 23"/>
                  <a:gd name="T19" fmla="*/ 34 h 44"/>
                  <a:gd name="T20" fmla="*/ 4 w 23"/>
                  <a:gd name="T21" fmla="*/ 23 h 44"/>
                  <a:gd name="T22" fmla="*/ 2 w 23"/>
                  <a:gd name="T23" fmla="*/ 13 h 44"/>
                  <a:gd name="T24" fmla="*/ 0 w 23"/>
                  <a:gd name="T25"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44">
                    <a:moveTo>
                      <a:pt x="0" y="1"/>
                    </a:moveTo>
                    <a:lnTo>
                      <a:pt x="17" y="0"/>
                    </a:lnTo>
                    <a:lnTo>
                      <a:pt x="20" y="12"/>
                    </a:lnTo>
                    <a:lnTo>
                      <a:pt x="23" y="23"/>
                    </a:lnTo>
                    <a:lnTo>
                      <a:pt x="21" y="32"/>
                    </a:lnTo>
                    <a:lnTo>
                      <a:pt x="20" y="44"/>
                    </a:lnTo>
                    <a:lnTo>
                      <a:pt x="12" y="42"/>
                    </a:lnTo>
                    <a:lnTo>
                      <a:pt x="8" y="42"/>
                    </a:lnTo>
                    <a:lnTo>
                      <a:pt x="2" y="43"/>
                    </a:lnTo>
                    <a:lnTo>
                      <a:pt x="4" y="34"/>
                    </a:lnTo>
                    <a:lnTo>
                      <a:pt x="4" y="23"/>
                    </a:lnTo>
                    <a:lnTo>
                      <a:pt x="2" y="13"/>
                    </a:lnTo>
                    <a:lnTo>
                      <a:pt x="0"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0" name="Group 882"/>
            <p:cNvGrpSpPr>
              <a:grpSpLocks/>
            </p:cNvGrpSpPr>
            <p:nvPr/>
          </p:nvGrpSpPr>
          <p:grpSpPr bwMode="auto">
            <a:xfrm>
              <a:off x="1278" y="-1190"/>
              <a:ext cx="19" cy="9"/>
              <a:chOff x="1278" y="-1190"/>
              <a:chExt cx="19" cy="9"/>
            </a:xfrm>
          </p:grpSpPr>
          <p:sp>
            <p:nvSpPr>
              <p:cNvPr id="1998" name="Freeform 883"/>
              <p:cNvSpPr>
                <a:spLocks/>
              </p:cNvSpPr>
              <p:nvPr/>
            </p:nvSpPr>
            <p:spPr bwMode="auto">
              <a:xfrm>
                <a:off x="1278" y="-1190"/>
                <a:ext cx="19" cy="9"/>
              </a:xfrm>
              <a:custGeom>
                <a:avLst/>
                <a:gdLst>
                  <a:gd name="T0" fmla="*/ 0 w 19"/>
                  <a:gd name="T1" fmla="*/ 1 h 9"/>
                  <a:gd name="T2" fmla="*/ 16 w 19"/>
                  <a:gd name="T3" fmla="*/ 0 h 9"/>
                  <a:gd name="T4" fmla="*/ 19 w 19"/>
                  <a:gd name="T5" fmla="*/ 1 h 9"/>
                  <a:gd name="T6" fmla="*/ 16 w 19"/>
                  <a:gd name="T7" fmla="*/ 9 h 9"/>
                  <a:gd name="T8" fmla="*/ 8 w 19"/>
                  <a:gd name="T9" fmla="*/ 8 h 9"/>
                  <a:gd name="T10" fmla="*/ 0 w 19"/>
                  <a:gd name="T11" fmla="*/ 1 h 9"/>
                </a:gdLst>
                <a:ahLst/>
                <a:cxnLst>
                  <a:cxn ang="0">
                    <a:pos x="T0" y="T1"/>
                  </a:cxn>
                  <a:cxn ang="0">
                    <a:pos x="T2" y="T3"/>
                  </a:cxn>
                  <a:cxn ang="0">
                    <a:pos x="T4" y="T5"/>
                  </a:cxn>
                  <a:cxn ang="0">
                    <a:pos x="T6" y="T7"/>
                  </a:cxn>
                  <a:cxn ang="0">
                    <a:pos x="T8" y="T9"/>
                  </a:cxn>
                  <a:cxn ang="0">
                    <a:pos x="T10" y="T11"/>
                  </a:cxn>
                </a:cxnLst>
                <a:rect l="0" t="0" r="r" b="b"/>
                <a:pathLst>
                  <a:path w="19" h="9">
                    <a:moveTo>
                      <a:pt x="0" y="1"/>
                    </a:moveTo>
                    <a:lnTo>
                      <a:pt x="16" y="0"/>
                    </a:lnTo>
                    <a:lnTo>
                      <a:pt x="19" y="1"/>
                    </a:lnTo>
                    <a:lnTo>
                      <a:pt x="16" y="9"/>
                    </a:lnTo>
                    <a:lnTo>
                      <a:pt x="8" y="8"/>
                    </a:lnTo>
                    <a:lnTo>
                      <a:pt x="0"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9" name="Freeform 884"/>
              <p:cNvSpPr>
                <a:spLocks/>
              </p:cNvSpPr>
              <p:nvPr/>
            </p:nvSpPr>
            <p:spPr bwMode="auto">
              <a:xfrm>
                <a:off x="1278" y="-1190"/>
                <a:ext cx="19" cy="9"/>
              </a:xfrm>
              <a:custGeom>
                <a:avLst/>
                <a:gdLst>
                  <a:gd name="T0" fmla="*/ 0 w 19"/>
                  <a:gd name="T1" fmla="*/ 1 h 9"/>
                  <a:gd name="T2" fmla="*/ 16 w 19"/>
                  <a:gd name="T3" fmla="*/ 0 h 9"/>
                  <a:gd name="T4" fmla="*/ 19 w 19"/>
                  <a:gd name="T5" fmla="*/ 1 h 9"/>
                  <a:gd name="T6" fmla="*/ 16 w 19"/>
                  <a:gd name="T7" fmla="*/ 9 h 9"/>
                  <a:gd name="T8" fmla="*/ 8 w 19"/>
                  <a:gd name="T9" fmla="*/ 8 h 9"/>
                  <a:gd name="T10" fmla="*/ 0 w 19"/>
                  <a:gd name="T11" fmla="*/ 1 h 9"/>
                </a:gdLst>
                <a:ahLst/>
                <a:cxnLst>
                  <a:cxn ang="0">
                    <a:pos x="T0" y="T1"/>
                  </a:cxn>
                  <a:cxn ang="0">
                    <a:pos x="T2" y="T3"/>
                  </a:cxn>
                  <a:cxn ang="0">
                    <a:pos x="T4" y="T5"/>
                  </a:cxn>
                  <a:cxn ang="0">
                    <a:pos x="T6" y="T7"/>
                  </a:cxn>
                  <a:cxn ang="0">
                    <a:pos x="T8" y="T9"/>
                  </a:cxn>
                  <a:cxn ang="0">
                    <a:pos x="T10" y="T11"/>
                  </a:cxn>
                </a:cxnLst>
                <a:rect l="0" t="0" r="r" b="b"/>
                <a:pathLst>
                  <a:path w="19" h="9">
                    <a:moveTo>
                      <a:pt x="0" y="1"/>
                    </a:moveTo>
                    <a:lnTo>
                      <a:pt x="16" y="0"/>
                    </a:lnTo>
                    <a:lnTo>
                      <a:pt x="19" y="1"/>
                    </a:lnTo>
                    <a:lnTo>
                      <a:pt x="16" y="9"/>
                    </a:lnTo>
                    <a:lnTo>
                      <a:pt x="8" y="8"/>
                    </a:lnTo>
                    <a:lnTo>
                      <a:pt x="0"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1" name="Group 885"/>
            <p:cNvGrpSpPr>
              <a:grpSpLocks/>
            </p:cNvGrpSpPr>
            <p:nvPr/>
          </p:nvGrpSpPr>
          <p:grpSpPr bwMode="auto">
            <a:xfrm>
              <a:off x="1278" y="-1121"/>
              <a:ext cx="4" cy="45"/>
              <a:chOff x="1278" y="-1121"/>
              <a:chExt cx="4" cy="45"/>
            </a:xfrm>
          </p:grpSpPr>
          <p:sp>
            <p:nvSpPr>
              <p:cNvPr id="1996" name="Rectangle 886"/>
              <p:cNvSpPr>
                <a:spLocks noChangeArrowheads="1"/>
              </p:cNvSpPr>
              <p:nvPr/>
            </p:nvSpPr>
            <p:spPr bwMode="auto">
              <a:xfrm>
                <a:off x="1278" y="-1121"/>
                <a:ext cx="4" cy="45"/>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7" name="Rectangle 887"/>
              <p:cNvSpPr>
                <a:spLocks noChangeArrowheads="1"/>
              </p:cNvSpPr>
              <p:nvPr/>
            </p:nvSpPr>
            <p:spPr bwMode="auto">
              <a:xfrm>
                <a:off x="1278" y="-1121"/>
                <a:ext cx="4" cy="45"/>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2" name="Group 888"/>
            <p:cNvGrpSpPr>
              <a:grpSpLocks/>
            </p:cNvGrpSpPr>
            <p:nvPr/>
          </p:nvGrpSpPr>
          <p:grpSpPr bwMode="auto">
            <a:xfrm>
              <a:off x="1213" y="-1175"/>
              <a:ext cx="26" cy="9"/>
              <a:chOff x="1213" y="-1175"/>
              <a:chExt cx="26" cy="9"/>
            </a:xfrm>
          </p:grpSpPr>
          <p:sp>
            <p:nvSpPr>
              <p:cNvPr id="1994" name="Freeform 889"/>
              <p:cNvSpPr>
                <a:spLocks/>
              </p:cNvSpPr>
              <p:nvPr/>
            </p:nvSpPr>
            <p:spPr bwMode="auto">
              <a:xfrm>
                <a:off x="1213" y="-1175"/>
                <a:ext cx="26" cy="9"/>
              </a:xfrm>
              <a:custGeom>
                <a:avLst/>
                <a:gdLst>
                  <a:gd name="T0" fmla="*/ 0 w 26"/>
                  <a:gd name="T1" fmla="*/ 0 h 9"/>
                  <a:gd name="T2" fmla="*/ 11 w 26"/>
                  <a:gd name="T3" fmla="*/ 1 h 9"/>
                  <a:gd name="T4" fmla="*/ 21 w 26"/>
                  <a:gd name="T5" fmla="*/ 4 h 9"/>
                  <a:gd name="T6" fmla="*/ 26 w 26"/>
                  <a:gd name="T7" fmla="*/ 4 h 9"/>
                  <a:gd name="T8" fmla="*/ 23 w 26"/>
                  <a:gd name="T9" fmla="*/ 6 h 9"/>
                  <a:gd name="T10" fmla="*/ 16 w 26"/>
                  <a:gd name="T11" fmla="*/ 9 h 9"/>
                  <a:gd name="T12" fmla="*/ 14 w 26"/>
                  <a:gd name="T13" fmla="*/ 8 h 9"/>
                  <a:gd name="T14" fmla="*/ 7 w 26"/>
                  <a:gd name="T15" fmla="*/ 8 h 9"/>
                  <a:gd name="T16" fmla="*/ 3 w 26"/>
                  <a:gd name="T17" fmla="*/ 6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11" y="1"/>
                    </a:lnTo>
                    <a:lnTo>
                      <a:pt x="21" y="4"/>
                    </a:lnTo>
                    <a:lnTo>
                      <a:pt x="26" y="4"/>
                    </a:lnTo>
                    <a:lnTo>
                      <a:pt x="23" y="6"/>
                    </a:lnTo>
                    <a:lnTo>
                      <a:pt x="16" y="9"/>
                    </a:lnTo>
                    <a:lnTo>
                      <a:pt x="14" y="8"/>
                    </a:lnTo>
                    <a:lnTo>
                      <a:pt x="7" y="8"/>
                    </a:lnTo>
                    <a:lnTo>
                      <a:pt x="3" y="6"/>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5" name="Freeform 890"/>
              <p:cNvSpPr>
                <a:spLocks/>
              </p:cNvSpPr>
              <p:nvPr/>
            </p:nvSpPr>
            <p:spPr bwMode="auto">
              <a:xfrm>
                <a:off x="1213" y="-1175"/>
                <a:ext cx="26" cy="9"/>
              </a:xfrm>
              <a:custGeom>
                <a:avLst/>
                <a:gdLst>
                  <a:gd name="T0" fmla="*/ 0 w 26"/>
                  <a:gd name="T1" fmla="*/ 0 h 9"/>
                  <a:gd name="T2" fmla="*/ 11 w 26"/>
                  <a:gd name="T3" fmla="*/ 1 h 9"/>
                  <a:gd name="T4" fmla="*/ 21 w 26"/>
                  <a:gd name="T5" fmla="*/ 4 h 9"/>
                  <a:gd name="T6" fmla="*/ 26 w 26"/>
                  <a:gd name="T7" fmla="*/ 4 h 9"/>
                  <a:gd name="T8" fmla="*/ 23 w 26"/>
                  <a:gd name="T9" fmla="*/ 6 h 9"/>
                  <a:gd name="T10" fmla="*/ 16 w 26"/>
                  <a:gd name="T11" fmla="*/ 9 h 9"/>
                  <a:gd name="T12" fmla="*/ 14 w 26"/>
                  <a:gd name="T13" fmla="*/ 8 h 9"/>
                  <a:gd name="T14" fmla="*/ 7 w 26"/>
                  <a:gd name="T15" fmla="*/ 8 h 9"/>
                  <a:gd name="T16" fmla="*/ 3 w 26"/>
                  <a:gd name="T17" fmla="*/ 6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11" y="1"/>
                    </a:lnTo>
                    <a:lnTo>
                      <a:pt x="21" y="4"/>
                    </a:lnTo>
                    <a:lnTo>
                      <a:pt x="26" y="4"/>
                    </a:lnTo>
                    <a:lnTo>
                      <a:pt x="23" y="6"/>
                    </a:lnTo>
                    <a:lnTo>
                      <a:pt x="16" y="9"/>
                    </a:lnTo>
                    <a:lnTo>
                      <a:pt x="14" y="8"/>
                    </a:lnTo>
                    <a:lnTo>
                      <a:pt x="7" y="8"/>
                    </a:lnTo>
                    <a:lnTo>
                      <a:pt x="3"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3" name="Group 891"/>
            <p:cNvGrpSpPr>
              <a:grpSpLocks/>
            </p:cNvGrpSpPr>
            <p:nvPr/>
          </p:nvGrpSpPr>
          <p:grpSpPr bwMode="auto">
            <a:xfrm>
              <a:off x="1242" y="-1193"/>
              <a:ext cx="8" cy="20"/>
              <a:chOff x="1242" y="-1193"/>
              <a:chExt cx="8" cy="20"/>
            </a:xfrm>
          </p:grpSpPr>
          <p:sp>
            <p:nvSpPr>
              <p:cNvPr id="1992" name="Freeform 892"/>
              <p:cNvSpPr>
                <a:spLocks/>
              </p:cNvSpPr>
              <p:nvPr/>
            </p:nvSpPr>
            <p:spPr bwMode="auto">
              <a:xfrm>
                <a:off x="1242" y="-1193"/>
                <a:ext cx="8" cy="20"/>
              </a:xfrm>
              <a:custGeom>
                <a:avLst/>
                <a:gdLst>
                  <a:gd name="T0" fmla="*/ 0 w 8"/>
                  <a:gd name="T1" fmla="*/ 0 h 20"/>
                  <a:gd name="T2" fmla="*/ 4 w 8"/>
                  <a:gd name="T3" fmla="*/ 3 h 20"/>
                  <a:gd name="T4" fmla="*/ 8 w 8"/>
                  <a:gd name="T5" fmla="*/ 7 h 20"/>
                  <a:gd name="T6" fmla="*/ 8 w 8"/>
                  <a:gd name="T7" fmla="*/ 12 h 20"/>
                  <a:gd name="T8" fmla="*/ 6 w 8"/>
                  <a:gd name="T9" fmla="*/ 20 h 20"/>
                  <a:gd name="T10" fmla="*/ 4 w 8"/>
                  <a:gd name="T11" fmla="*/ 20 h 20"/>
                  <a:gd name="T12" fmla="*/ 2 w 8"/>
                  <a:gd name="T13" fmla="*/ 16 h 20"/>
                  <a:gd name="T14" fmla="*/ 2 w 8"/>
                  <a:gd name="T15" fmla="*/ 10 h 20"/>
                  <a:gd name="T16" fmla="*/ 0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0" y="0"/>
                    </a:moveTo>
                    <a:lnTo>
                      <a:pt x="4" y="3"/>
                    </a:lnTo>
                    <a:lnTo>
                      <a:pt x="8" y="7"/>
                    </a:lnTo>
                    <a:lnTo>
                      <a:pt x="8" y="12"/>
                    </a:lnTo>
                    <a:lnTo>
                      <a:pt x="6" y="20"/>
                    </a:lnTo>
                    <a:lnTo>
                      <a:pt x="4" y="20"/>
                    </a:lnTo>
                    <a:lnTo>
                      <a:pt x="2" y="16"/>
                    </a:lnTo>
                    <a:lnTo>
                      <a:pt x="2" y="10"/>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3" name="Freeform 893"/>
              <p:cNvSpPr>
                <a:spLocks/>
              </p:cNvSpPr>
              <p:nvPr/>
            </p:nvSpPr>
            <p:spPr bwMode="auto">
              <a:xfrm>
                <a:off x="1242" y="-1193"/>
                <a:ext cx="8" cy="20"/>
              </a:xfrm>
              <a:custGeom>
                <a:avLst/>
                <a:gdLst>
                  <a:gd name="T0" fmla="*/ 0 w 8"/>
                  <a:gd name="T1" fmla="*/ 0 h 20"/>
                  <a:gd name="T2" fmla="*/ 4 w 8"/>
                  <a:gd name="T3" fmla="*/ 3 h 20"/>
                  <a:gd name="T4" fmla="*/ 8 w 8"/>
                  <a:gd name="T5" fmla="*/ 7 h 20"/>
                  <a:gd name="T6" fmla="*/ 8 w 8"/>
                  <a:gd name="T7" fmla="*/ 12 h 20"/>
                  <a:gd name="T8" fmla="*/ 6 w 8"/>
                  <a:gd name="T9" fmla="*/ 20 h 20"/>
                  <a:gd name="T10" fmla="*/ 4 w 8"/>
                  <a:gd name="T11" fmla="*/ 20 h 20"/>
                  <a:gd name="T12" fmla="*/ 2 w 8"/>
                  <a:gd name="T13" fmla="*/ 16 h 20"/>
                  <a:gd name="T14" fmla="*/ 2 w 8"/>
                  <a:gd name="T15" fmla="*/ 10 h 20"/>
                  <a:gd name="T16" fmla="*/ 0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0" y="0"/>
                    </a:moveTo>
                    <a:lnTo>
                      <a:pt x="4" y="3"/>
                    </a:lnTo>
                    <a:lnTo>
                      <a:pt x="8" y="7"/>
                    </a:lnTo>
                    <a:lnTo>
                      <a:pt x="8" y="12"/>
                    </a:lnTo>
                    <a:lnTo>
                      <a:pt x="6" y="20"/>
                    </a:lnTo>
                    <a:lnTo>
                      <a:pt x="4" y="20"/>
                    </a:lnTo>
                    <a:lnTo>
                      <a:pt x="2" y="16"/>
                    </a:lnTo>
                    <a:lnTo>
                      <a:pt x="2" y="1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4" name="Group 894"/>
            <p:cNvGrpSpPr>
              <a:grpSpLocks/>
            </p:cNvGrpSpPr>
            <p:nvPr/>
          </p:nvGrpSpPr>
          <p:grpSpPr bwMode="auto">
            <a:xfrm>
              <a:off x="1239" y="-1221"/>
              <a:ext cx="8" cy="23"/>
              <a:chOff x="1239" y="-1221"/>
              <a:chExt cx="8" cy="23"/>
            </a:xfrm>
          </p:grpSpPr>
          <p:sp>
            <p:nvSpPr>
              <p:cNvPr id="1990" name="Freeform 895"/>
              <p:cNvSpPr>
                <a:spLocks/>
              </p:cNvSpPr>
              <p:nvPr/>
            </p:nvSpPr>
            <p:spPr bwMode="auto">
              <a:xfrm>
                <a:off x="1239" y="-1221"/>
                <a:ext cx="8" cy="23"/>
              </a:xfrm>
              <a:custGeom>
                <a:avLst/>
                <a:gdLst>
                  <a:gd name="T0" fmla="*/ 0 w 8"/>
                  <a:gd name="T1" fmla="*/ 0 h 23"/>
                  <a:gd name="T2" fmla="*/ 5 w 8"/>
                  <a:gd name="T3" fmla="*/ 23 h 23"/>
                  <a:gd name="T4" fmla="*/ 8 w 8"/>
                  <a:gd name="T5" fmla="*/ 14 h 23"/>
                  <a:gd name="T6" fmla="*/ 7 w 8"/>
                  <a:gd name="T7" fmla="*/ 8 h 23"/>
                  <a:gd name="T8" fmla="*/ 0 w 8"/>
                  <a:gd name="T9" fmla="*/ 0 h 23"/>
                </a:gdLst>
                <a:ahLst/>
                <a:cxnLst>
                  <a:cxn ang="0">
                    <a:pos x="T0" y="T1"/>
                  </a:cxn>
                  <a:cxn ang="0">
                    <a:pos x="T2" y="T3"/>
                  </a:cxn>
                  <a:cxn ang="0">
                    <a:pos x="T4" y="T5"/>
                  </a:cxn>
                  <a:cxn ang="0">
                    <a:pos x="T6" y="T7"/>
                  </a:cxn>
                  <a:cxn ang="0">
                    <a:pos x="T8" y="T9"/>
                  </a:cxn>
                </a:cxnLst>
                <a:rect l="0" t="0" r="r" b="b"/>
                <a:pathLst>
                  <a:path w="8" h="23">
                    <a:moveTo>
                      <a:pt x="0" y="0"/>
                    </a:moveTo>
                    <a:lnTo>
                      <a:pt x="5" y="23"/>
                    </a:lnTo>
                    <a:lnTo>
                      <a:pt x="8" y="14"/>
                    </a:lnTo>
                    <a:lnTo>
                      <a:pt x="7" y="8"/>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1" name="Freeform 896"/>
              <p:cNvSpPr>
                <a:spLocks/>
              </p:cNvSpPr>
              <p:nvPr/>
            </p:nvSpPr>
            <p:spPr bwMode="auto">
              <a:xfrm>
                <a:off x="1239" y="-1221"/>
                <a:ext cx="8" cy="23"/>
              </a:xfrm>
              <a:custGeom>
                <a:avLst/>
                <a:gdLst>
                  <a:gd name="T0" fmla="*/ 0 w 8"/>
                  <a:gd name="T1" fmla="*/ 0 h 23"/>
                  <a:gd name="T2" fmla="*/ 5 w 8"/>
                  <a:gd name="T3" fmla="*/ 23 h 23"/>
                  <a:gd name="T4" fmla="*/ 8 w 8"/>
                  <a:gd name="T5" fmla="*/ 14 h 23"/>
                  <a:gd name="T6" fmla="*/ 7 w 8"/>
                  <a:gd name="T7" fmla="*/ 8 h 23"/>
                  <a:gd name="T8" fmla="*/ 0 w 8"/>
                  <a:gd name="T9" fmla="*/ 0 h 23"/>
                </a:gdLst>
                <a:ahLst/>
                <a:cxnLst>
                  <a:cxn ang="0">
                    <a:pos x="T0" y="T1"/>
                  </a:cxn>
                  <a:cxn ang="0">
                    <a:pos x="T2" y="T3"/>
                  </a:cxn>
                  <a:cxn ang="0">
                    <a:pos x="T4" y="T5"/>
                  </a:cxn>
                  <a:cxn ang="0">
                    <a:pos x="T6" y="T7"/>
                  </a:cxn>
                  <a:cxn ang="0">
                    <a:pos x="T8" y="T9"/>
                  </a:cxn>
                </a:cxnLst>
                <a:rect l="0" t="0" r="r" b="b"/>
                <a:pathLst>
                  <a:path w="8" h="23">
                    <a:moveTo>
                      <a:pt x="0" y="0"/>
                    </a:moveTo>
                    <a:lnTo>
                      <a:pt x="5" y="23"/>
                    </a:lnTo>
                    <a:lnTo>
                      <a:pt x="8" y="14"/>
                    </a:lnTo>
                    <a:lnTo>
                      <a:pt x="7" y="8"/>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5" name="Group 897"/>
            <p:cNvGrpSpPr>
              <a:grpSpLocks/>
            </p:cNvGrpSpPr>
            <p:nvPr/>
          </p:nvGrpSpPr>
          <p:grpSpPr bwMode="auto">
            <a:xfrm>
              <a:off x="1317" y="-1234"/>
              <a:ext cx="232" cy="308"/>
              <a:chOff x="1317" y="-1234"/>
              <a:chExt cx="232" cy="308"/>
            </a:xfrm>
          </p:grpSpPr>
          <p:sp>
            <p:nvSpPr>
              <p:cNvPr id="1988" name="Freeform 898"/>
              <p:cNvSpPr>
                <a:spLocks/>
              </p:cNvSpPr>
              <p:nvPr/>
            </p:nvSpPr>
            <p:spPr bwMode="auto">
              <a:xfrm>
                <a:off x="1317" y="-1234"/>
                <a:ext cx="232" cy="308"/>
              </a:xfrm>
              <a:custGeom>
                <a:avLst/>
                <a:gdLst>
                  <a:gd name="T0" fmla="*/ 0 w 232"/>
                  <a:gd name="T1" fmla="*/ 0 h 308"/>
                  <a:gd name="T2" fmla="*/ 0 w 232"/>
                  <a:gd name="T3" fmla="*/ 117 h 308"/>
                  <a:gd name="T4" fmla="*/ 3 w 232"/>
                  <a:gd name="T5" fmla="*/ 127 h 308"/>
                  <a:gd name="T6" fmla="*/ 3 w 232"/>
                  <a:gd name="T7" fmla="*/ 308 h 308"/>
                  <a:gd name="T8" fmla="*/ 232 w 232"/>
                  <a:gd name="T9" fmla="*/ 265 h 308"/>
                  <a:gd name="T10" fmla="*/ 232 w 232"/>
                  <a:gd name="T11" fmla="*/ 3 h 308"/>
                  <a:gd name="T12" fmla="*/ 0 w 232"/>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32" h="308">
                    <a:moveTo>
                      <a:pt x="0" y="0"/>
                    </a:moveTo>
                    <a:lnTo>
                      <a:pt x="0" y="117"/>
                    </a:lnTo>
                    <a:lnTo>
                      <a:pt x="3" y="127"/>
                    </a:lnTo>
                    <a:lnTo>
                      <a:pt x="3" y="308"/>
                    </a:lnTo>
                    <a:lnTo>
                      <a:pt x="232" y="265"/>
                    </a:lnTo>
                    <a:lnTo>
                      <a:pt x="232" y="3"/>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9" name="Freeform 899"/>
              <p:cNvSpPr>
                <a:spLocks/>
              </p:cNvSpPr>
              <p:nvPr/>
            </p:nvSpPr>
            <p:spPr bwMode="auto">
              <a:xfrm>
                <a:off x="1317" y="-1234"/>
                <a:ext cx="232" cy="308"/>
              </a:xfrm>
              <a:custGeom>
                <a:avLst/>
                <a:gdLst>
                  <a:gd name="T0" fmla="*/ 0 w 232"/>
                  <a:gd name="T1" fmla="*/ 0 h 308"/>
                  <a:gd name="T2" fmla="*/ 0 w 232"/>
                  <a:gd name="T3" fmla="*/ 117 h 308"/>
                  <a:gd name="T4" fmla="*/ 3 w 232"/>
                  <a:gd name="T5" fmla="*/ 127 h 308"/>
                  <a:gd name="T6" fmla="*/ 3 w 232"/>
                  <a:gd name="T7" fmla="*/ 308 h 308"/>
                  <a:gd name="T8" fmla="*/ 232 w 232"/>
                  <a:gd name="T9" fmla="*/ 265 h 308"/>
                  <a:gd name="T10" fmla="*/ 232 w 232"/>
                  <a:gd name="T11" fmla="*/ 3 h 308"/>
                  <a:gd name="T12" fmla="*/ 0 w 232"/>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32" h="308">
                    <a:moveTo>
                      <a:pt x="0" y="0"/>
                    </a:moveTo>
                    <a:lnTo>
                      <a:pt x="0" y="117"/>
                    </a:lnTo>
                    <a:lnTo>
                      <a:pt x="3" y="127"/>
                    </a:lnTo>
                    <a:lnTo>
                      <a:pt x="3" y="308"/>
                    </a:lnTo>
                    <a:lnTo>
                      <a:pt x="232" y="265"/>
                    </a:lnTo>
                    <a:lnTo>
                      <a:pt x="232" y="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6" name="Group 900"/>
            <p:cNvGrpSpPr>
              <a:grpSpLocks/>
            </p:cNvGrpSpPr>
            <p:nvPr/>
          </p:nvGrpSpPr>
          <p:grpSpPr bwMode="auto">
            <a:xfrm>
              <a:off x="1317" y="-1231"/>
              <a:ext cx="229" cy="305"/>
              <a:chOff x="1317" y="-1231"/>
              <a:chExt cx="229" cy="305"/>
            </a:xfrm>
          </p:grpSpPr>
          <p:sp>
            <p:nvSpPr>
              <p:cNvPr id="1986" name="Freeform 901"/>
              <p:cNvSpPr>
                <a:spLocks/>
              </p:cNvSpPr>
              <p:nvPr/>
            </p:nvSpPr>
            <p:spPr bwMode="auto">
              <a:xfrm>
                <a:off x="1317" y="-1231"/>
                <a:ext cx="229" cy="305"/>
              </a:xfrm>
              <a:custGeom>
                <a:avLst/>
                <a:gdLst>
                  <a:gd name="T0" fmla="*/ 0 w 229"/>
                  <a:gd name="T1" fmla="*/ 0 h 305"/>
                  <a:gd name="T2" fmla="*/ 0 w 229"/>
                  <a:gd name="T3" fmla="*/ 115 h 305"/>
                  <a:gd name="T4" fmla="*/ 3 w 229"/>
                  <a:gd name="T5" fmla="*/ 125 h 305"/>
                  <a:gd name="T6" fmla="*/ 3 w 229"/>
                  <a:gd name="T7" fmla="*/ 305 h 305"/>
                  <a:gd name="T8" fmla="*/ 229 w 229"/>
                  <a:gd name="T9" fmla="*/ 262 h 305"/>
                  <a:gd name="T10" fmla="*/ 229 w 229"/>
                  <a:gd name="T11" fmla="*/ 3 h 305"/>
                  <a:gd name="T12" fmla="*/ 0 w 229"/>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229" h="305">
                    <a:moveTo>
                      <a:pt x="0" y="0"/>
                    </a:moveTo>
                    <a:lnTo>
                      <a:pt x="0" y="115"/>
                    </a:lnTo>
                    <a:lnTo>
                      <a:pt x="3" y="125"/>
                    </a:lnTo>
                    <a:lnTo>
                      <a:pt x="3" y="305"/>
                    </a:lnTo>
                    <a:lnTo>
                      <a:pt x="229" y="262"/>
                    </a:lnTo>
                    <a:lnTo>
                      <a:pt x="229" y="3"/>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7" name="Freeform 902"/>
              <p:cNvSpPr>
                <a:spLocks/>
              </p:cNvSpPr>
              <p:nvPr/>
            </p:nvSpPr>
            <p:spPr bwMode="auto">
              <a:xfrm>
                <a:off x="1317" y="-1231"/>
                <a:ext cx="229" cy="305"/>
              </a:xfrm>
              <a:custGeom>
                <a:avLst/>
                <a:gdLst>
                  <a:gd name="T0" fmla="*/ 0 w 229"/>
                  <a:gd name="T1" fmla="*/ 0 h 305"/>
                  <a:gd name="T2" fmla="*/ 0 w 229"/>
                  <a:gd name="T3" fmla="*/ 115 h 305"/>
                  <a:gd name="T4" fmla="*/ 3 w 229"/>
                  <a:gd name="T5" fmla="*/ 125 h 305"/>
                  <a:gd name="T6" fmla="*/ 3 w 229"/>
                  <a:gd name="T7" fmla="*/ 305 h 305"/>
                  <a:gd name="T8" fmla="*/ 229 w 229"/>
                  <a:gd name="T9" fmla="*/ 262 h 305"/>
                  <a:gd name="T10" fmla="*/ 229 w 229"/>
                  <a:gd name="T11" fmla="*/ 3 h 305"/>
                  <a:gd name="T12" fmla="*/ 0 w 229"/>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229" h="305">
                    <a:moveTo>
                      <a:pt x="0" y="0"/>
                    </a:moveTo>
                    <a:lnTo>
                      <a:pt x="0" y="115"/>
                    </a:lnTo>
                    <a:lnTo>
                      <a:pt x="3" y="125"/>
                    </a:lnTo>
                    <a:lnTo>
                      <a:pt x="3" y="305"/>
                    </a:lnTo>
                    <a:lnTo>
                      <a:pt x="229" y="262"/>
                    </a:lnTo>
                    <a:lnTo>
                      <a:pt x="229" y="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7" name="Group 903"/>
            <p:cNvGrpSpPr>
              <a:grpSpLocks/>
            </p:cNvGrpSpPr>
            <p:nvPr/>
          </p:nvGrpSpPr>
          <p:grpSpPr bwMode="auto">
            <a:xfrm>
              <a:off x="1323" y="-1059"/>
              <a:ext cx="44" cy="125"/>
              <a:chOff x="1323" y="-1059"/>
              <a:chExt cx="44" cy="125"/>
            </a:xfrm>
          </p:grpSpPr>
          <p:sp>
            <p:nvSpPr>
              <p:cNvPr id="1984" name="Freeform 904"/>
              <p:cNvSpPr>
                <a:spLocks/>
              </p:cNvSpPr>
              <p:nvPr/>
            </p:nvSpPr>
            <p:spPr bwMode="auto">
              <a:xfrm>
                <a:off x="1323" y="-1059"/>
                <a:ext cx="44" cy="125"/>
              </a:xfrm>
              <a:custGeom>
                <a:avLst/>
                <a:gdLst>
                  <a:gd name="T0" fmla="*/ 0 w 44"/>
                  <a:gd name="T1" fmla="*/ 6 h 125"/>
                  <a:gd name="T2" fmla="*/ 0 w 44"/>
                  <a:gd name="T3" fmla="*/ 125 h 125"/>
                  <a:gd name="T4" fmla="*/ 44 w 44"/>
                  <a:gd name="T5" fmla="*/ 116 h 125"/>
                  <a:gd name="T6" fmla="*/ 44 w 44"/>
                  <a:gd name="T7" fmla="*/ 0 h 125"/>
                  <a:gd name="T8" fmla="*/ 0 w 44"/>
                  <a:gd name="T9" fmla="*/ 6 h 125"/>
                </a:gdLst>
                <a:ahLst/>
                <a:cxnLst>
                  <a:cxn ang="0">
                    <a:pos x="T0" y="T1"/>
                  </a:cxn>
                  <a:cxn ang="0">
                    <a:pos x="T2" y="T3"/>
                  </a:cxn>
                  <a:cxn ang="0">
                    <a:pos x="T4" y="T5"/>
                  </a:cxn>
                  <a:cxn ang="0">
                    <a:pos x="T6" y="T7"/>
                  </a:cxn>
                  <a:cxn ang="0">
                    <a:pos x="T8" y="T9"/>
                  </a:cxn>
                </a:cxnLst>
                <a:rect l="0" t="0" r="r" b="b"/>
                <a:pathLst>
                  <a:path w="44" h="125">
                    <a:moveTo>
                      <a:pt x="0" y="6"/>
                    </a:moveTo>
                    <a:lnTo>
                      <a:pt x="0" y="125"/>
                    </a:lnTo>
                    <a:lnTo>
                      <a:pt x="44" y="116"/>
                    </a:lnTo>
                    <a:lnTo>
                      <a:pt x="44" y="0"/>
                    </a:lnTo>
                    <a:lnTo>
                      <a:pt x="0"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5" name="Freeform 905"/>
              <p:cNvSpPr>
                <a:spLocks/>
              </p:cNvSpPr>
              <p:nvPr/>
            </p:nvSpPr>
            <p:spPr bwMode="auto">
              <a:xfrm>
                <a:off x="1323" y="-1059"/>
                <a:ext cx="44" cy="125"/>
              </a:xfrm>
              <a:custGeom>
                <a:avLst/>
                <a:gdLst>
                  <a:gd name="T0" fmla="*/ 0 w 44"/>
                  <a:gd name="T1" fmla="*/ 6 h 125"/>
                  <a:gd name="T2" fmla="*/ 0 w 44"/>
                  <a:gd name="T3" fmla="*/ 125 h 125"/>
                  <a:gd name="T4" fmla="*/ 44 w 44"/>
                  <a:gd name="T5" fmla="*/ 116 h 125"/>
                  <a:gd name="T6" fmla="*/ 44 w 44"/>
                  <a:gd name="T7" fmla="*/ 0 h 125"/>
                  <a:gd name="T8" fmla="*/ 0 w 44"/>
                  <a:gd name="T9" fmla="*/ 6 h 125"/>
                </a:gdLst>
                <a:ahLst/>
                <a:cxnLst>
                  <a:cxn ang="0">
                    <a:pos x="T0" y="T1"/>
                  </a:cxn>
                  <a:cxn ang="0">
                    <a:pos x="T2" y="T3"/>
                  </a:cxn>
                  <a:cxn ang="0">
                    <a:pos x="T4" y="T5"/>
                  </a:cxn>
                  <a:cxn ang="0">
                    <a:pos x="T6" y="T7"/>
                  </a:cxn>
                  <a:cxn ang="0">
                    <a:pos x="T8" y="T9"/>
                  </a:cxn>
                </a:cxnLst>
                <a:rect l="0" t="0" r="r" b="b"/>
                <a:pathLst>
                  <a:path w="44" h="125">
                    <a:moveTo>
                      <a:pt x="0" y="6"/>
                    </a:moveTo>
                    <a:lnTo>
                      <a:pt x="0" y="125"/>
                    </a:lnTo>
                    <a:lnTo>
                      <a:pt x="44" y="116"/>
                    </a:lnTo>
                    <a:lnTo>
                      <a:pt x="44" y="0"/>
                    </a:lnTo>
                    <a:lnTo>
                      <a:pt x="0"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8" name="Group 906"/>
            <p:cNvGrpSpPr>
              <a:grpSpLocks/>
            </p:cNvGrpSpPr>
            <p:nvPr/>
          </p:nvGrpSpPr>
          <p:grpSpPr bwMode="auto">
            <a:xfrm>
              <a:off x="1324" y="-1114"/>
              <a:ext cx="37" cy="54"/>
              <a:chOff x="1324" y="-1114"/>
              <a:chExt cx="37" cy="54"/>
            </a:xfrm>
          </p:grpSpPr>
          <p:sp>
            <p:nvSpPr>
              <p:cNvPr id="1982" name="Freeform 907"/>
              <p:cNvSpPr>
                <a:spLocks/>
              </p:cNvSpPr>
              <p:nvPr/>
            </p:nvSpPr>
            <p:spPr bwMode="auto">
              <a:xfrm>
                <a:off x="1324" y="-1114"/>
                <a:ext cx="37" cy="54"/>
              </a:xfrm>
              <a:custGeom>
                <a:avLst/>
                <a:gdLst>
                  <a:gd name="T0" fmla="*/ 0 w 37"/>
                  <a:gd name="T1" fmla="*/ 4 h 54"/>
                  <a:gd name="T2" fmla="*/ 0 w 37"/>
                  <a:gd name="T3" fmla="*/ 54 h 54"/>
                  <a:gd name="T4" fmla="*/ 37 w 37"/>
                  <a:gd name="T5" fmla="*/ 50 h 54"/>
                  <a:gd name="T6" fmla="*/ 37 w 37"/>
                  <a:gd name="T7" fmla="*/ 0 h 54"/>
                  <a:gd name="T8" fmla="*/ 0 w 37"/>
                  <a:gd name="T9" fmla="*/ 4 h 54"/>
                </a:gdLst>
                <a:ahLst/>
                <a:cxnLst>
                  <a:cxn ang="0">
                    <a:pos x="T0" y="T1"/>
                  </a:cxn>
                  <a:cxn ang="0">
                    <a:pos x="T2" y="T3"/>
                  </a:cxn>
                  <a:cxn ang="0">
                    <a:pos x="T4" y="T5"/>
                  </a:cxn>
                  <a:cxn ang="0">
                    <a:pos x="T6" y="T7"/>
                  </a:cxn>
                  <a:cxn ang="0">
                    <a:pos x="T8" y="T9"/>
                  </a:cxn>
                </a:cxnLst>
                <a:rect l="0" t="0" r="r" b="b"/>
                <a:pathLst>
                  <a:path w="37" h="54">
                    <a:moveTo>
                      <a:pt x="0" y="4"/>
                    </a:moveTo>
                    <a:lnTo>
                      <a:pt x="0" y="54"/>
                    </a:lnTo>
                    <a:lnTo>
                      <a:pt x="37" y="50"/>
                    </a:lnTo>
                    <a:lnTo>
                      <a:pt x="37" y="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3" name="Freeform 908"/>
              <p:cNvSpPr>
                <a:spLocks/>
              </p:cNvSpPr>
              <p:nvPr/>
            </p:nvSpPr>
            <p:spPr bwMode="auto">
              <a:xfrm>
                <a:off x="1324" y="-1114"/>
                <a:ext cx="37" cy="54"/>
              </a:xfrm>
              <a:custGeom>
                <a:avLst/>
                <a:gdLst>
                  <a:gd name="T0" fmla="*/ 0 w 37"/>
                  <a:gd name="T1" fmla="*/ 4 h 54"/>
                  <a:gd name="T2" fmla="*/ 0 w 37"/>
                  <a:gd name="T3" fmla="*/ 54 h 54"/>
                  <a:gd name="T4" fmla="*/ 37 w 37"/>
                  <a:gd name="T5" fmla="*/ 50 h 54"/>
                  <a:gd name="T6" fmla="*/ 37 w 37"/>
                  <a:gd name="T7" fmla="*/ 0 h 54"/>
                  <a:gd name="T8" fmla="*/ 0 w 37"/>
                  <a:gd name="T9" fmla="*/ 4 h 54"/>
                </a:gdLst>
                <a:ahLst/>
                <a:cxnLst>
                  <a:cxn ang="0">
                    <a:pos x="T0" y="T1"/>
                  </a:cxn>
                  <a:cxn ang="0">
                    <a:pos x="T2" y="T3"/>
                  </a:cxn>
                  <a:cxn ang="0">
                    <a:pos x="T4" y="T5"/>
                  </a:cxn>
                  <a:cxn ang="0">
                    <a:pos x="T6" y="T7"/>
                  </a:cxn>
                  <a:cxn ang="0">
                    <a:pos x="T8" y="T9"/>
                  </a:cxn>
                </a:cxnLst>
                <a:rect l="0" t="0" r="r" b="b"/>
                <a:pathLst>
                  <a:path w="37" h="54">
                    <a:moveTo>
                      <a:pt x="0" y="4"/>
                    </a:moveTo>
                    <a:lnTo>
                      <a:pt x="0" y="54"/>
                    </a:lnTo>
                    <a:lnTo>
                      <a:pt x="37" y="50"/>
                    </a:lnTo>
                    <a:lnTo>
                      <a:pt x="37" y="0"/>
                    </a:lnTo>
                    <a:lnTo>
                      <a:pt x="0" y="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09" name="Group 909"/>
            <p:cNvGrpSpPr>
              <a:grpSpLocks/>
            </p:cNvGrpSpPr>
            <p:nvPr/>
          </p:nvGrpSpPr>
          <p:grpSpPr bwMode="auto">
            <a:xfrm>
              <a:off x="1316" y="-1231"/>
              <a:ext cx="45" cy="113"/>
              <a:chOff x="1316" y="-1231"/>
              <a:chExt cx="45" cy="113"/>
            </a:xfrm>
          </p:grpSpPr>
          <p:grpSp>
            <p:nvGrpSpPr>
              <p:cNvPr id="1976" name="Group 910"/>
              <p:cNvGrpSpPr>
                <a:grpSpLocks/>
              </p:cNvGrpSpPr>
              <p:nvPr/>
            </p:nvGrpSpPr>
            <p:grpSpPr bwMode="auto">
              <a:xfrm>
                <a:off x="1316" y="-1231"/>
                <a:ext cx="45" cy="113"/>
                <a:chOff x="1316" y="-1231"/>
                <a:chExt cx="45" cy="113"/>
              </a:xfrm>
            </p:grpSpPr>
            <p:sp>
              <p:nvSpPr>
                <p:cNvPr id="1980" name="Freeform 911"/>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1" name="Freeform 912"/>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977" name="Group 913"/>
              <p:cNvGrpSpPr>
                <a:grpSpLocks/>
              </p:cNvGrpSpPr>
              <p:nvPr/>
            </p:nvGrpSpPr>
            <p:grpSpPr bwMode="auto">
              <a:xfrm>
                <a:off x="1316" y="-1231"/>
                <a:ext cx="45" cy="113"/>
                <a:chOff x="1316" y="-1231"/>
                <a:chExt cx="45" cy="113"/>
              </a:xfrm>
            </p:grpSpPr>
            <p:sp>
              <p:nvSpPr>
                <p:cNvPr id="1978" name="Freeform 914"/>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9" name="Freeform 915"/>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10" name="Group 916"/>
            <p:cNvGrpSpPr>
              <a:grpSpLocks/>
            </p:cNvGrpSpPr>
            <p:nvPr/>
          </p:nvGrpSpPr>
          <p:grpSpPr bwMode="auto">
            <a:xfrm>
              <a:off x="1463" y="-1048"/>
              <a:ext cx="22" cy="42"/>
              <a:chOff x="1463" y="-1048"/>
              <a:chExt cx="22" cy="42"/>
            </a:xfrm>
          </p:grpSpPr>
          <p:grpSp>
            <p:nvGrpSpPr>
              <p:cNvPr id="1970" name="Group 917"/>
              <p:cNvGrpSpPr>
                <a:grpSpLocks/>
              </p:cNvGrpSpPr>
              <p:nvPr/>
            </p:nvGrpSpPr>
            <p:grpSpPr bwMode="auto">
              <a:xfrm>
                <a:off x="1463" y="-1048"/>
                <a:ext cx="17" cy="15"/>
                <a:chOff x="1463" y="-1048"/>
                <a:chExt cx="17" cy="15"/>
              </a:xfrm>
            </p:grpSpPr>
            <p:sp>
              <p:nvSpPr>
                <p:cNvPr id="1974" name="Freeform 918"/>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5" name="Freeform 919"/>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971" name="Group 920"/>
              <p:cNvGrpSpPr>
                <a:grpSpLocks/>
              </p:cNvGrpSpPr>
              <p:nvPr/>
            </p:nvGrpSpPr>
            <p:grpSpPr bwMode="auto">
              <a:xfrm>
                <a:off x="1465" y="-1019"/>
                <a:ext cx="20" cy="13"/>
                <a:chOff x="1465" y="-1019"/>
                <a:chExt cx="20" cy="13"/>
              </a:xfrm>
            </p:grpSpPr>
            <p:sp>
              <p:nvSpPr>
                <p:cNvPr id="1972" name="Freeform 921"/>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3" name="Freeform 922"/>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11" name="Group 923"/>
            <p:cNvGrpSpPr>
              <a:grpSpLocks/>
            </p:cNvGrpSpPr>
            <p:nvPr/>
          </p:nvGrpSpPr>
          <p:grpSpPr bwMode="auto">
            <a:xfrm>
              <a:off x="1470" y="-1163"/>
              <a:ext cx="18" cy="13"/>
              <a:chOff x="1470" y="-1163"/>
              <a:chExt cx="18" cy="13"/>
            </a:xfrm>
          </p:grpSpPr>
          <p:sp>
            <p:nvSpPr>
              <p:cNvPr id="1968" name="Freeform 924"/>
              <p:cNvSpPr>
                <a:spLocks/>
              </p:cNvSpPr>
              <p:nvPr/>
            </p:nvSpPr>
            <p:spPr bwMode="auto">
              <a:xfrm>
                <a:off x="1470" y="-1163"/>
                <a:ext cx="18" cy="13"/>
              </a:xfrm>
              <a:custGeom>
                <a:avLst/>
                <a:gdLst>
                  <a:gd name="T0" fmla="*/ 0 w 18"/>
                  <a:gd name="T1" fmla="*/ 0 h 13"/>
                  <a:gd name="T2" fmla="*/ 0 w 18"/>
                  <a:gd name="T3" fmla="*/ 12 h 13"/>
                  <a:gd name="T4" fmla="*/ 18 w 18"/>
                  <a:gd name="T5" fmla="*/ 13 h 13"/>
                  <a:gd name="T6" fmla="*/ 16 w 18"/>
                  <a:gd name="T7" fmla="*/ 1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6" y="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69" name="Freeform 925"/>
              <p:cNvSpPr>
                <a:spLocks/>
              </p:cNvSpPr>
              <p:nvPr/>
            </p:nvSpPr>
            <p:spPr bwMode="auto">
              <a:xfrm>
                <a:off x="1470" y="-1163"/>
                <a:ext cx="18" cy="13"/>
              </a:xfrm>
              <a:custGeom>
                <a:avLst/>
                <a:gdLst>
                  <a:gd name="T0" fmla="*/ 0 w 18"/>
                  <a:gd name="T1" fmla="*/ 0 h 13"/>
                  <a:gd name="T2" fmla="*/ 0 w 18"/>
                  <a:gd name="T3" fmla="*/ 12 h 13"/>
                  <a:gd name="T4" fmla="*/ 18 w 18"/>
                  <a:gd name="T5" fmla="*/ 13 h 13"/>
                  <a:gd name="T6" fmla="*/ 16 w 18"/>
                  <a:gd name="T7" fmla="*/ 1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6" y="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2" name="Group 926"/>
            <p:cNvGrpSpPr>
              <a:grpSpLocks/>
            </p:cNvGrpSpPr>
            <p:nvPr/>
          </p:nvGrpSpPr>
          <p:grpSpPr bwMode="auto">
            <a:xfrm>
              <a:off x="1517" y="-1167"/>
              <a:ext cx="25" cy="41"/>
              <a:chOff x="1517" y="-1167"/>
              <a:chExt cx="25" cy="41"/>
            </a:xfrm>
          </p:grpSpPr>
          <p:sp>
            <p:nvSpPr>
              <p:cNvPr id="1966" name="Freeform 927"/>
              <p:cNvSpPr>
                <a:spLocks/>
              </p:cNvSpPr>
              <p:nvPr/>
            </p:nvSpPr>
            <p:spPr bwMode="auto">
              <a:xfrm>
                <a:off x="1517" y="-1167"/>
                <a:ext cx="25" cy="41"/>
              </a:xfrm>
              <a:custGeom>
                <a:avLst/>
                <a:gdLst>
                  <a:gd name="T0" fmla="*/ 14 w 25"/>
                  <a:gd name="T1" fmla="*/ 0 h 41"/>
                  <a:gd name="T2" fmla="*/ 22 w 25"/>
                  <a:gd name="T3" fmla="*/ 8 h 41"/>
                  <a:gd name="T4" fmla="*/ 25 w 25"/>
                  <a:gd name="T5" fmla="*/ 19 h 41"/>
                  <a:gd name="T6" fmla="*/ 25 w 25"/>
                  <a:gd name="T7" fmla="*/ 31 h 41"/>
                  <a:gd name="T8" fmla="*/ 22 w 25"/>
                  <a:gd name="T9" fmla="*/ 36 h 41"/>
                  <a:gd name="T10" fmla="*/ 17 w 25"/>
                  <a:gd name="T11" fmla="*/ 41 h 41"/>
                  <a:gd name="T12" fmla="*/ 13 w 25"/>
                  <a:gd name="T13" fmla="*/ 36 h 41"/>
                  <a:gd name="T14" fmla="*/ 18 w 25"/>
                  <a:gd name="T15" fmla="*/ 30 h 41"/>
                  <a:gd name="T16" fmla="*/ 10 w 25"/>
                  <a:gd name="T17" fmla="*/ 28 h 41"/>
                  <a:gd name="T18" fmla="*/ 3 w 25"/>
                  <a:gd name="T19" fmla="*/ 27 h 41"/>
                  <a:gd name="T20" fmla="*/ 0 w 25"/>
                  <a:gd name="T21" fmla="*/ 23 h 41"/>
                  <a:gd name="T22" fmla="*/ 2 w 25"/>
                  <a:gd name="T23" fmla="*/ 19 h 41"/>
                  <a:gd name="T24" fmla="*/ 6 w 25"/>
                  <a:gd name="T25" fmla="*/ 19 h 41"/>
                  <a:gd name="T26" fmla="*/ 10 w 25"/>
                  <a:gd name="T27" fmla="*/ 19 h 41"/>
                  <a:gd name="T28" fmla="*/ 15 w 25"/>
                  <a:gd name="T29" fmla="*/ 21 h 41"/>
                  <a:gd name="T30" fmla="*/ 21 w 25"/>
                  <a:gd name="T31" fmla="*/ 23 h 41"/>
                  <a:gd name="T32" fmla="*/ 18 w 25"/>
                  <a:gd name="T33" fmla="*/ 16 h 41"/>
                  <a:gd name="T34" fmla="*/ 13 w 25"/>
                  <a:gd name="T35" fmla="*/ 11 h 41"/>
                  <a:gd name="T36" fmla="*/ 11 w 25"/>
                  <a:gd name="T37" fmla="*/ 7 h 41"/>
                  <a:gd name="T38" fmla="*/ 14 w 2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1">
                    <a:moveTo>
                      <a:pt x="14" y="0"/>
                    </a:moveTo>
                    <a:lnTo>
                      <a:pt x="22" y="8"/>
                    </a:lnTo>
                    <a:lnTo>
                      <a:pt x="25" y="19"/>
                    </a:lnTo>
                    <a:lnTo>
                      <a:pt x="25" y="31"/>
                    </a:lnTo>
                    <a:lnTo>
                      <a:pt x="22" y="36"/>
                    </a:lnTo>
                    <a:lnTo>
                      <a:pt x="17" y="41"/>
                    </a:lnTo>
                    <a:lnTo>
                      <a:pt x="13" y="36"/>
                    </a:lnTo>
                    <a:lnTo>
                      <a:pt x="18" y="30"/>
                    </a:lnTo>
                    <a:lnTo>
                      <a:pt x="10" y="28"/>
                    </a:lnTo>
                    <a:lnTo>
                      <a:pt x="3" y="27"/>
                    </a:lnTo>
                    <a:lnTo>
                      <a:pt x="0" y="23"/>
                    </a:lnTo>
                    <a:lnTo>
                      <a:pt x="2" y="19"/>
                    </a:lnTo>
                    <a:lnTo>
                      <a:pt x="6" y="19"/>
                    </a:lnTo>
                    <a:lnTo>
                      <a:pt x="10" y="19"/>
                    </a:lnTo>
                    <a:lnTo>
                      <a:pt x="15" y="21"/>
                    </a:lnTo>
                    <a:lnTo>
                      <a:pt x="21" y="23"/>
                    </a:lnTo>
                    <a:lnTo>
                      <a:pt x="18" y="16"/>
                    </a:lnTo>
                    <a:lnTo>
                      <a:pt x="13" y="11"/>
                    </a:lnTo>
                    <a:lnTo>
                      <a:pt x="11"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67" name="Freeform 928"/>
              <p:cNvSpPr>
                <a:spLocks/>
              </p:cNvSpPr>
              <p:nvPr/>
            </p:nvSpPr>
            <p:spPr bwMode="auto">
              <a:xfrm>
                <a:off x="1517" y="-1167"/>
                <a:ext cx="25" cy="41"/>
              </a:xfrm>
              <a:custGeom>
                <a:avLst/>
                <a:gdLst>
                  <a:gd name="T0" fmla="*/ 14 w 25"/>
                  <a:gd name="T1" fmla="*/ 0 h 41"/>
                  <a:gd name="T2" fmla="*/ 22 w 25"/>
                  <a:gd name="T3" fmla="*/ 8 h 41"/>
                  <a:gd name="T4" fmla="*/ 25 w 25"/>
                  <a:gd name="T5" fmla="*/ 19 h 41"/>
                  <a:gd name="T6" fmla="*/ 25 w 25"/>
                  <a:gd name="T7" fmla="*/ 31 h 41"/>
                  <a:gd name="T8" fmla="*/ 22 w 25"/>
                  <a:gd name="T9" fmla="*/ 36 h 41"/>
                  <a:gd name="T10" fmla="*/ 17 w 25"/>
                  <a:gd name="T11" fmla="*/ 41 h 41"/>
                  <a:gd name="T12" fmla="*/ 13 w 25"/>
                  <a:gd name="T13" fmla="*/ 36 h 41"/>
                  <a:gd name="T14" fmla="*/ 18 w 25"/>
                  <a:gd name="T15" fmla="*/ 30 h 41"/>
                  <a:gd name="T16" fmla="*/ 10 w 25"/>
                  <a:gd name="T17" fmla="*/ 28 h 41"/>
                  <a:gd name="T18" fmla="*/ 3 w 25"/>
                  <a:gd name="T19" fmla="*/ 27 h 41"/>
                  <a:gd name="T20" fmla="*/ 0 w 25"/>
                  <a:gd name="T21" fmla="*/ 23 h 41"/>
                  <a:gd name="T22" fmla="*/ 2 w 25"/>
                  <a:gd name="T23" fmla="*/ 19 h 41"/>
                  <a:gd name="T24" fmla="*/ 6 w 25"/>
                  <a:gd name="T25" fmla="*/ 19 h 41"/>
                  <a:gd name="T26" fmla="*/ 10 w 25"/>
                  <a:gd name="T27" fmla="*/ 19 h 41"/>
                  <a:gd name="T28" fmla="*/ 15 w 25"/>
                  <a:gd name="T29" fmla="*/ 21 h 41"/>
                  <a:gd name="T30" fmla="*/ 21 w 25"/>
                  <a:gd name="T31" fmla="*/ 23 h 41"/>
                  <a:gd name="T32" fmla="*/ 18 w 25"/>
                  <a:gd name="T33" fmla="*/ 16 h 41"/>
                  <a:gd name="T34" fmla="*/ 13 w 25"/>
                  <a:gd name="T35" fmla="*/ 11 h 41"/>
                  <a:gd name="T36" fmla="*/ 11 w 25"/>
                  <a:gd name="T37" fmla="*/ 7 h 41"/>
                  <a:gd name="T38" fmla="*/ 14 w 2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1">
                    <a:moveTo>
                      <a:pt x="14" y="0"/>
                    </a:moveTo>
                    <a:lnTo>
                      <a:pt x="22" y="8"/>
                    </a:lnTo>
                    <a:lnTo>
                      <a:pt x="25" y="19"/>
                    </a:lnTo>
                    <a:lnTo>
                      <a:pt x="25" y="31"/>
                    </a:lnTo>
                    <a:lnTo>
                      <a:pt x="22" y="36"/>
                    </a:lnTo>
                    <a:lnTo>
                      <a:pt x="17" y="41"/>
                    </a:lnTo>
                    <a:lnTo>
                      <a:pt x="13" y="36"/>
                    </a:lnTo>
                    <a:lnTo>
                      <a:pt x="18" y="30"/>
                    </a:lnTo>
                    <a:lnTo>
                      <a:pt x="10" y="28"/>
                    </a:lnTo>
                    <a:lnTo>
                      <a:pt x="3" y="27"/>
                    </a:lnTo>
                    <a:lnTo>
                      <a:pt x="0" y="23"/>
                    </a:lnTo>
                    <a:lnTo>
                      <a:pt x="2" y="19"/>
                    </a:lnTo>
                    <a:lnTo>
                      <a:pt x="6" y="19"/>
                    </a:lnTo>
                    <a:lnTo>
                      <a:pt x="10" y="19"/>
                    </a:lnTo>
                    <a:lnTo>
                      <a:pt x="15" y="21"/>
                    </a:lnTo>
                    <a:lnTo>
                      <a:pt x="21" y="23"/>
                    </a:lnTo>
                    <a:lnTo>
                      <a:pt x="18" y="16"/>
                    </a:lnTo>
                    <a:lnTo>
                      <a:pt x="13" y="11"/>
                    </a:lnTo>
                    <a:lnTo>
                      <a:pt x="11" y="7"/>
                    </a:lnTo>
                    <a:lnTo>
                      <a:pt x="14"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3" name="Group 929"/>
            <p:cNvGrpSpPr>
              <a:grpSpLocks/>
            </p:cNvGrpSpPr>
            <p:nvPr/>
          </p:nvGrpSpPr>
          <p:grpSpPr bwMode="auto">
            <a:xfrm>
              <a:off x="1323" y="-1059"/>
              <a:ext cx="44" cy="125"/>
              <a:chOff x="1323" y="-1059"/>
              <a:chExt cx="44" cy="125"/>
            </a:xfrm>
          </p:grpSpPr>
          <p:sp>
            <p:nvSpPr>
              <p:cNvPr id="1964" name="Freeform 930"/>
              <p:cNvSpPr>
                <a:spLocks/>
              </p:cNvSpPr>
              <p:nvPr/>
            </p:nvSpPr>
            <p:spPr bwMode="auto">
              <a:xfrm>
                <a:off x="1323" y="-1059"/>
                <a:ext cx="44" cy="125"/>
              </a:xfrm>
              <a:custGeom>
                <a:avLst/>
                <a:gdLst>
                  <a:gd name="T0" fmla="*/ 0 w 44"/>
                  <a:gd name="T1" fmla="*/ 6 h 125"/>
                  <a:gd name="T2" fmla="*/ 0 w 44"/>
                  <a:gd name="T3" fmla="*/ 125 h 125"/>
                  <a:gd name="T4" fmla="*/ 44 w 44"/>
                  <a:gd name="T5" fmla="*/ 116 h 125"/>
                  <a:gd name="T6" fmla="*/ 44 w 44"/>
                  <a:gd name="T7" fmla="*/ 0 h 125"/>
                  <a:gd name="T8" fmla="*/ 0 w 44"/>
                  <a:gd name="T9" fmla="*/ 6 h 125"/>
                </a:gdLst>
                <a:ahLst/>
                <a:cxnLst>
                  <a:cxn ang="0">
                    <a:pos x="T0" y="T1"/>
                  </a:cxn>
                  <a:cxn ang="0">
                    <a:pos x="T2" y="T3"/>
                  </a:cxn>
                  <a:cxn ang="0">
                    <a:pos x="T4" y="T5"/>
                  </a:cxn>
                  <a:cxn ang="0">
                    <a:pos x="T6" y="T7"/>
                  </a:cxn>
                  <a:cxn ang="0">
                    <a:pos x="T8" y="T9"/>
                  </a:cxn>
                </a:cxnLst>
                <a:rect l="0" t="0" r="r" b="b"/>
                <a:pathLst>
                  <a:path w="44" h="125">
                    <a:moveTo>
                      <a:pt x="0" y="6"/>
                    </a:moveTo>
                    <a:lnTo>
                      <a:pt x="0" y="125"/>
                    </a:lnTo>
                    <a:lnTo>
                      <a:pt x="44" y="116"/>
                    </a:lnTo>
                    <a:lnTo>
                      <a:pt x="44" y="0"/>
                    </a:lnTo>
                    <a:lnTo>
                      <a:pt x="0" y="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65" name="Freeform 931"/>
              <p:cNvSpPr>
                <a:spLocks/>
              </p:cNvSpPr>
              <p:nvPr/>
            </p:nvSpPr>
            <p:spPr bwMode="auto">
              <a:xfrm>
                <a:off x="1323" y="-1059"/>
                <a:ext cx="44" cy="125"/>
              </a:xfrm>
              <a:custGeom>
                <a:avLst/>
                <a:gdLst>
                  <a:gd name="T0" fmla="*/ 0 w 44"/>
                  <a:gd name="T1" fmla="*/ 6 h 125"/>
                  <a:gd name="T2" fmla="*/ 0 w 44"/>
                  <a:gd name="T3" fmla="*/ 125 h 125"/>
                  <a:gd name="T4" fmla="*/ 44 w 44"/>
                  <a:gd name="T5" fmla="*/ 116 h 125"/>
                  <a:gd name="T6" fmla="*/ 44 w 44"/>
                  <a:gd name="T7" fmla="*/ 0 h 125"/>
                  <a:gd name="T8" fmla="*/ 0 w 44"/>
                  <a:gd name="T9" fmla="*/ 6 h 125"/>
                </a:gdLst>
                <a:ahLst/>
                <a:cxnLst>
                  <a:cxn ang="0">
                    <a:pos x="T0" y="T1"/>
                  </a:cxn>
                  <a:cxn ang="0">
                    <a:pos x="T2" y="T3"/>
                  </a:cxn>
                  <a:cxn ang="0">
                    <a:pos x="T4" y="T5"/>
                  </a:cxn>
                  <a:cxn ang="0">
                    <a:pos x="T6" y="T7"/>
                  </a:cxn>
                  <a:cxn ang="0">
                    <a:pos x="T8" y="T9"/>
                  </a:cxn>
                </a:cxnLst>
                <a:rect l="0" t="0" r="r" b="b"/>
                <a:pathLst>
                  <a:path w="44" h="125">
                    <a:moveTo>
                      <a:pt x="0" y="6"/>
                    </a:moveTo>
                    <a:lnTo>
                      <a:pt x="0" y="125"/>
                    </a:lnTo>
                    <a:lnTo>
                      <a:pt x="44" y="116"/>
                    </a:lnTo>
                    <a:lnTo>
                      <a:pt x="44" y="0"/>
                    </a:lnTo>
                    <a:lnTo>
                      <a:pt x="0"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4" name="Group 932"/>
            <p:cNvGrpSpPr>
              <a:grpSpLocks/>
            </p:cNvGrpSpPr>
            <p:nvPr/>
          </p:nvGrpSpPr>
          <p:grpSpPr bwMode="auto">
            <a:xfrm>
              <a:off x="1324" y="-1114"/>
              <a:ext cx="37" cy="54"/>
              <a:chOff x="1324" y="-1114"/>
              <a:chExt cx="37" cy="54"/>
            </a:xfrm>
          </p:grpSpPr>
          <p:sp>
            <p:nvSpPr>
              <p:cNvPr id="1962" name="Freeform 933"/>
              <p:cNvSpPr>
                <a:spLocks/>
              </p:cNvSpPr>
              <p:nvPr/>
            </p:nvSpPr>
            <p:spPr bwMode="auto">
              <a:xfrm>
                <a:off x="1324" y="-1114"/>
                <a:ext cx="37" cy="54"/>
              </a:xfrm>
              <a:custGeom>
                <a:avLst/>
                <a:gdLst>
                  <a:gd name="T0" fmla="*/ 0 w 37"/>
                  <a:gd name="T1" fmla="*/ 4 h 54"/>
                  <a:gd name="T2" fmla="*/ 0 w 37"/>
                  <a:gd name="T3" fmla="*/ 54 h 54"/>
                  <a:gd name="T4" fmla="*/ 37 w 37"/>
                  <a:gd name="T5" fmla="*/ 50 h 54"/>
                  <a:gd name="T6" fmla="*/ 37 w 37"/>
                  <a:gd name="T7" fmla="*/ 0 h 54"/>
                  <a:gd name="T8" fmla="*/ 0 w 37"/>
                  <a:gd name="T9" fmla="*/ 4 h 54"/>
                </a:gdLst>
                <a:ahLst/>
                <a:cxnLst>
                  <a:cxn ang="0">
                    <a:pos x="T0" y="T1"/>
                  </a:cxn>
                  <a:cxn ang="0">
                    <a:pos x="T2" y="T3"/>
                  </a:cxn>
                  <a:cxn ang="0">
                    <a:pos x="T4" y="T5"/>
                  </a:cxn>
                  <a:cxn ang="0">
                    <a:pos x="T6" y="T7"/>
                  </a:cxn>
                  <a:cxn ang="0">
                    <a:pos x="T8" y="T9"/>
                  </a:cxn>
                </a:cxnLst>
                <a:rect l="0" t="0" r="r" b="b"/>
                <a:pathLst>
                  <a:path w="37" h="54">
                    <a:moveTo>
                      <a:pt x="0" y="4"/>
                    </a:moveTo>
                    <a:lnTo>
                      <a:pt x="0" y="54"/>
                    </a:lnTo>
                    <a:lnTo>
                      <a:pt x="37" y="50"/>
                    </a:lnTo>
                    <a:lnTo>
                      <a:pt x="37" y="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63" name="Freeform 934"/>
              <p:cNvSpPr>
                <a:spLocks/>
              </p:cNvSpPr>
              <p:nvPr/>
            </p:nvSpPr>
            <p:spPr bwMode="auto">
              <a:xfrm>
                <a:off x="1324" y="-1114"/>
                <a:ext cx="37" cy="54"/>
              </a:xfrm>
              <a:custGeom>
                <a:avLst/>
                <a:gdLst>
                  <a:gd name="T0" fmla="*/ 0 w 37"/>
                  <a:gd name="T1" fmla="*/ 4 h 54"/>
                  <a:gd name="T2" fmla="*/ 0 w 37"/>
                  <a:gd name="T3" fmla="*/ 54 h 54"/>
                  <a:gd name="T4" fmla="*/ 37 w 37"/>
                  <a:gd name="T5" fmla="*/ 50 h 54"/>
                  <a:gd name="T6" fmla="*/ 37 w 37"/>
                  <a:gd name="T7" fmla="*/ 0 h 54"/>
                  <a:gd name="T8" fmla="*/ 0 w 37"/>
                  <a:gd name="T9" fmla="*/ 4 h 54"/>
                </a:gdLst>
                <a:ahLst/>
                <a:cxnLst>
                  <a:cxn ang="0">
                    <a:pos x="T0" y="T1"/>
                  </a:cxn>
                  <a:cxn ang="0">
                    <a:pos x="T2" y="T3"/>
                  </a:cxn>
                  <a:cxn ang="0">
                    <a:pos x="T4" y="T5"/>
                  </a:cxn>
                  <a:cxn ang="0">
                    <a:pos x="T6" y="T7"/>
                  </a:cxn>
                  <a:cxn ang="0">
                    <a:pos x="T8" y="T9"/>
                  </a:cxn>
                </a:cxnLst>
                <a:rect l="0" t="0" r="r" b="b"/>
                <a:pathLst>
                  <a:path w="37" h="54">
                    <a:moveTo>
                      <a:pt x="0" y="4"/>
                    </a:moveTo>
                    <a:lnTo>
                      <a:pt x="0" y="54"/>
                    </a:lnTo>
                    <a:lnTo>
                      <a:pt x="37" y="50"/>
                    </a:lnTo>
                    <a:lnTo>
                      <a:pt x="37" y="0"/>
                    </a:lnTo>
                    <a:lnTo>
                      <a:pt x="0" y="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5" name="Group 935"/>
            <p:cNvGrpSpPr>
              <a:grpSpLocks/>
            </p:cNvGrpSpPr>
            <p:nvPr/>
          </p:nvGrpSpPr>
          <p:grpSpPr bwMode="auto">
            <a:xfrm>
              <a:off x="1316" y="-1231"/>
              <a:ext cx="45" cy="113"/>
              <a:chOff x="1316" y="-1231"/>
              <a:chExt cx="45" cy="113"/>
            </a:xfrm>
          </p:grpSpPr>
          <p:sp>
            <p:nvSpPr>
              <p:cNvPr id="1960" name="Freeform 936"/>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61" name="Freeform 937"/>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6" name="Group 938"/>
            <p:cNvGrpSpPr>
              <a:grpSpLocks/>
            </p:cNvGrpSpPr>
            <p:nvPr/>
          </p:nvGrpSpPr>
          <p:grpSpPr bwMode="auto">
            <a:xfrm>
              <a:off x="1316" y="-1231"/>
              <a:ext cx="45" cy="113"/>
              <a:chOff x="1316" y="-1231"/>
              <a:chExt cx="45" cy="113"/>
            </a:xfrm>
          </p:grpSpPr>
          <p:sp>
            <p:nvSpPr>
              <p:cNvPr id="1958" name="Freeform 939"/>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9" name="Freeform 940"/>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7" name="Group 941"/>
            <p:cNvGrpSpPr>
              <a:grpSpLocks/>
            </p:cNvGrpSpPr>
            <p:nvPr/>
          </p:nvGrpSpPr>
          <p:grpSpPr bwMode="auto">
            <a:xfrm>
              <a:off x="1316" y="-1231"/>
              <a:ext cx="45" cy="113"/>
              <a:chOff x="1316" y="-1231"/>
              <a:chExt cx="45" cy="113"/>
            </a:xfrm>
          </p:grpSpPr>
          <p:sp>
            <p:nvSpPr>
              <p:cNvPr id="1956" name="Freeform 942"/>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7" name="Freeform 943"/>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8" name="Group 944"/>
            <p:cNvGrpSpPr>
              <a:grpSpLocks/>
            </p:cNvGrpSpPr>
            <p:nvPr/>
          </p:nvGrpSpPr>
          <p:grpSpPr bwMode="auto">
            <a:xfrm>
              <a:off x="1316" y="-1231"/>
              <a:ext cx="45" cy="113"/>
              <a:chOff x="1316" y="-1231"/>
              <a:chExt cx="45" cy="113"/>
            </a:xfrm>
          </p:grpSpPr>
          <p:sp>
            <p:nvSpPr>
              <p:cNvPr id="1954" name="Freeform 945"/>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5" name="Freeform 946"/>
              <p:cNvSpPr>
                <a:spLocks/>
              </p:cNvSpPr>
              <p:nvPr/>
            </p:nvSpPr>
            <p:spPr bwMode="auto">
              <a:xfrm>
                <a:off x="1316" y="-1231"/>
                <a:ext cx="45" cy="113"/>
              </a:xfrm>
              <a:custGeom>
                <a:avLst/>
                <a:gdLst>
                  <a:gd name="T0" fmla="*/ 45 w 45"/>
                  <a:gd name="T1" fmla="*/ 0 h 113"/>
                  <a:gd name="T2" fmla="*/ 45 w 45"/>
                  <a:gd name="T3" fmla="*/ 103 h 113"/>
                  <a:gd name="T4" fmla="*/ 39 w 45"/>
                  <a:gd name="T5" fmla="*/ 110 h 113"/>
                  <a:gd name="T6" fmla="*/ 18 w 45"/>
                  <a:gd name="T7" fmla="*/ 113 h 113"/>
                  <a:gd name="T8" fmla="*/ 1 w 45"/>
                  <a:gd name="T9" fmla="*/ 113 h 113"/>
                  <a:gd name="T10" fmla="*/ 0 w 45"/>
                  <a:gd name="T11" fmla="*/ 113 h 113"/>
                  <a:gd name="T12" fmla="*/ 0 w 45"/>
                  <a:gd name="T13" fmla="*/ 0 h 113"/>
                  <a:gd name="T14" fmla="*/ 45 w 45"/>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3">
                    <a:moveTo>
                      <a:pt x="45" y="0"/>
                    </a:moveTo>
                    <a:lnTo>
                      <a:pt x="45" y="103"/>
                    </a:lnTo>
                    <a:lnTo>
                      <a:pt x="39" y="110"/>
                    </a:lnTo>
                    <a:lnTo>
                      <a:pt x="18" y="113"/>
                    </a:lnTo>
                    <a:lnTo>
                      <a:pt x="1" y="113"/>
                    </a:lnTo>
                    <a:lnTo>
                      <a:pt x="0" y="113"/>
                    </a:lnTo>
                    <a:lnTo>
                      <a:pt x="0" y="0"/>
                    </a:lnTo>
                    <a:lnTo>
                      <a:pt x="4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9" name="Group 947"/>
            <p:cNvGrpSpPr>
              <a:grpSpLocks/>
            </p:cNvGrpSpPr>
            <p:nvPr/>
          </p:nvGrpSpPr>
          <p:grpSpPr bwMode="auto">
            <a:xfrm>
              <a:off x="1463" y="-1048"/>
              <a:ext cx="17" cy="15"/>
              <a:chOff x="1463" y="-1048"/>
              <a:chExt cx="17" cy="15"/>
            </a:xfrm>
          </p:grpSpPr>
          <p:sp>
            <p:nvSpPr>
              <p:cNvPr id="1952" name="Freeform 948"/>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3" name="Freeform 949"/>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0" name="Group 950"/>
            <p:cNvGrpSpPr>
              <a:grpSpLocks/>
            </p:cNvGrpSpPr>
            <p:nvPr/>
          </p:nvGrpSpPr>
          <p:grpSpPr bwMode="auto">
            <a:xfrm>
              <a:off x="1465" y="-1019"/>
              <a:ext cx="20" cy="13"/>
              <a:chOff x="1465" y="-1019"/>
              <a:chExt cx="20" cy="13"/>
            </a:xfrm>
          </p:grpSpPr>
          <p:sp>
            <p:nvSpPr>
              <p:cNvPr id="1950" name="Freeform 951"/>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1" name="Freeform 952"/>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1" name="Group 953"/>
            <p:cNvGrpSpPr>
              <a:grpSpLocks/>
            </p:cNvGrpSpPr>
            <p:nvPr/>
          </p:nvGrpSpPr>
          <p:grpSpPr bwMode="auto">
            <a:xfrm>
              <a:off x="1463" y="-1048"/>
              <a:ext cx="17" cy="15"/>
              <a:chOff x="1463" y="-1048"/>
              <a:chExt cx="17" cy="15"/>
            </a:xfrm>
          </p:grpSpPr>
          <p:sp>
            <p:nvSpPr>
              <p:cNvPr id="1948" name="Freeform 954"/>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9" name="Freeform 955"/>
              <p:cNvSpPr>
                <a:spLocks/>
              </p:cNvSpPr>
              <p:nvPr/>
            </p:nvSpPr>
            <p:spPr bwMode="auto">
              <a:xfrm>
                <a:off x="1463" y="-1048"/>
                <a:ext cx="17" cy="15"/>
              </a:xfrm>
              <a:custGeom>
                <a:avLst/>
                <a:gdLst>
                  <a:gd name="T0" fmla="*/ 17 w 17"/>
                  <a:gd name="T1" fmla="*/ 6 h 15"/>
                  <a:gd name="T2" fmla="*/ 14 w 17"/>
                  <a:gd name="T3" fmla="*/ 0 h 15"/>
                  <a:gd name="T4" fmla="*/ 8 w 17"/>
                  <a:gd name="T5" fmla="*/ 4 h 15"/>
                  <a:gd name="T6" fmla="*/ 3 w 17"/>
                  <a:gd name="T7" fmla="*/ 8 h 15"/>
                  <a:gd name="T8" fmla="*/ 0 w 17"/>
                  <a:gd name="T9" fmla="*/ 14 h 15"/>
                  <a:gd name="T10" fmla="*/ 6 w 17"/>
                  <a:gd name="T11" fmla="*/ 15 h 15"/>
                  <a:gd name="T12" fmla="*/ 8 w 17"/>
                  <a:gd name="T13" fmla="*/ 8 h 15"/>
                  <a:gd name="T14" fmla="*/ 17 w 17"/>
                  <a:gd name="T15" fmla="*/ 6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7" y="6"/>
                    </a:moveTo>
                    <a:lnTo>
                      <a:pt x="14" y="0"/>
                    </a:lnTo>
                    <a:lnTo>
                      <a:pt x="8" y="4"/>
                    </a:lnTo>
                    <a:lnTo>
                      <a:pt x="3" y="8"/>
                    </a:lnTo>
                    <a:lnTo>
                      <a:pt x="0" y="14"/>
                    </a:lnTo>
                    <a:lnTo>
                      <a:pt x="6" y="15"/>
                    </a:lnTo>
                    <a:lnTo>
                      <a:pt x="8" y="8"/>
                    </a:lnTo>
                    <a:lnTo>
                      <a:pt x="17" y="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2" name="Group 956"/>
            <p:cNvGrpSpPr>
              <a:grpSpLocks/>
            </p:cNvGrpSpPr>
            <p:nvPr/>
          </p:nvGrpSpPr>
          <p:grpSpPr bwMode="auto">
            <a:xfrm>
              <a:off x="1465" y="-1019"/>
              <a:ext cx="20" cy="13"/>
              <a:chOff x="1465" y="-1019"/>
              <a:chExt cx="20" cy="13"/>
            </a:xfrm>
          </p:grpSpPr>
          <p:sp>
            <p:nvSpPr>
              <p:cNvPr id="1946" name="Freeform 957"/>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7" name="Freeform 958"/>
              <p:cNvSpPr>
                <a:spLocks/>
              </p:cNvSpPr>
              <p:nvPr/>
            </p:nvSpPr>
            <p:spPr bwMode="auto">
              <a:xfrm>
                <a:off x="1465" y="-1019"/>
                <a:ext cx="20" cy="13"/>
              </a:xfrm>
              <a:custGeom>
                <a:avLst/>
                <a:gdLst>
                  <a:gd name="T0" fmla="*/ 6 w 20"/>
                  <a:gd name="T1" fmla="*/ 0 h 13"/>
                  <a:gd name="T2" fmla="*/ 0 w 20"/>
                  <a:gd name="T3" fmla="*/ 2 h 13"/>
                  <a:gd name="T4" fmla="*/ 5 w 20"/>
                  <a:gd name="T5" fmla="*/ 8 h 13"/>
                  <a:gd name="T6" fmla="*/ 10 w 20"/>
                  <a:gd name="T7" fmla="*/ 12 h 13"/>
                  <a:gd name="T8" fmla="*/ 19 w 20"/>
                  <a:gd name="T9" fmla="*/ 13 h 13"/>
                  <a:gd name="T10" fmla="*/ 20 w 20"/>
                  <a:gd name="T11" fmla="*/ 8 h 13"/>
                  <a:gd name="T12" fmla="*/ 10 w 20"/>
                  <a:gd name="T13" fmla="*/ 7 h 13"/>
                  <a:gd name="T14" fmla="*/ 6 w 2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6" y="0"/>
                    </a:moveTo>
                    <a:lnTo>
                      <a:pt x="0" y="2"/>
                    </a:lnTo>
                    <a:lnTo>
                      <a:pt x="5" y="8"/>
                    </a:lnTo>
                    <a:lnTo>
                      <a:pt x="10" y="12"/>
                    </a:lnTo>
                    <a:lnTo>
                      <a:pt x="19" y="13"/>
                    </a:lnTo>
                    <a:lnTo>
                      <a:pt x="20" y="8"/>
                    </a:lnTo>
                    <a:lnTo>
                      <a:pt x="10" y="7"/>
                    </a:lnTo>
                    <a:lnTo>
                      <a:pt x="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3" name="Group 959"/>
            <p:cNvGrpSpPr>
              <a:grpSpLocks/>
            </p:cNvGrpSpPr>
            <p:nvPr/>
          </p:nvGrpSpPr>
          <p:grpSpPr bwMode="auto">
            <a:xfrm>
              <a:off x="1470" y="-1163"/>
              <a:ext cx="18" cy="13"/>
              <a:chOff x="1470" y="-1163"/>
              <a:chExt cx="18" cy="13"/>
            </a:xfrm>
          </p:grpSpPr>
          <p:sp>
            <p:nvSpPr>
              <p:cNvPr id="1944" name="Freeform 960"/>
              <p:cNvSpPr>
                <a:spLocks/>
              </p:cNvSpPr>
              <p:nvPr/>
            </p:nvSpPr>
            <p:spPr bwMode="auto">
              <a:xfrm>
                <a:off x="1470" y="-1163"/>
                <a:ext cx="18" cy="13"/>
              </a:xfrm>
              <a:custGeom>
                <a:avLst/>
                <a:gdLst>
                  <a:gd name="T0" fmla="*/ 0 w 18"/>
                  <a:gd name="T1" fmla="*/ 0 h 13"/>
                  <a:gd name="T2" fmla="*/ 0 w 18"/>
                  <a:gd name="T3" fmla="*/ 12 h 13"/>
                  <a:gd name="T4" fmla="*/ 18 w 18"/>
                  <a:gd name="T5" fmla="*/ 13 h 13"/>
                  <a:gd name="T6" fmla="*/ 16 w 18"/>
                  <a:gd name="T7" fmla="*/ 1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6" y="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5" name="Freeform 961"/>
              <p:cNvSpPr>
                <a:spLocks/>
              </p:cNvSpPr>
              <p:nvPr/>
            </p:nvSpPr>
            <p:spPr bwMode="auto">
              <a:xfrm>
                <a:off x="1470" y="-1163"/>
                <a:ext cx="18" cy="13"/>
              </a:xfrm>
              <a:custGeom>
                <a:avLst/>
                <a:gdLst>
                  <a:gd name="T0" fmla="*/ 0 w 18"/>
                  <a:gd name="T1" fmla="*/ 0 h 13"/>
                  <a:gd name="T2" fmla="*/ 0 w 18"/>
                  <a:gd name="T3" fmla="*/ 12 h 13"/>
                  <a:gd name="T4" fmla="*/ 18 w 18"/>
                  <a:gd name="T5" fmla="*/ 13 h 13"/>
                  <a:gd name="T6" fmla="*/ 16 w 18"/>
                  <a:gd name="T7" fmla="*/ 1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6" y="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4" name="Group 962"/>
            <p:cNvGrpSpPr>
              <a:grpSpLocks/>
            </p:cNvGrpSpPr>
            <p:nvPr/>
          </p:nvGrpSpPr>
          <p:grpSpPr bwMode="auto">
            <a:xfrm>
              <a:off x="1517" y="-1167"/>
              <a:ext cx="25" cy="41"/>
              <a:chOff x="1517" y="-1167"/>
              <a:chExt cx="25" cy="41"/>
            </a:xfrm>
          </p:grpSpPr>
          <p:sp>
            <p:nvSpPr>
              <p:cNvPr id="1942" name="Freeform 963"/>
              <p:cNvSpPr>
                <a:spLocks/>
              </p:cNvSpPr>
              <p:nvPr/>
            </p:nvSpPr>
            <p:spPr bwMode="auto">
              <a:xfrm>
                <a:off x="1517" y="-1167"/>
                <a:ext cx="25" cy="41"/>
              </a:xfrm>
              <a:custGeom>
                <a:avLst/>
                <a:gdLst>
                  <a:gd name="T0" fmla="*/ 14 w 25"/>
                  <a:gd name="T1" fmla="*/ 0 h 41"/>
                  <a:gd name="T2" fmla="*/ 22 w 25"/>
                  <a:gd name="T3" fmla="*/ 8 h 41"/>
                  <a:gd name="T4" fmla="*/ 25 w 25"/>
                  <a:gd name="T5" fmla="*/ 19 h 41"/>
                  <a:gd name="T6" fmla="*/ 25 w 25"/>
                  <a:gd name="T7" fmla="*/ 31 h 41"/>
                  <a:gd name="T8" fmla="*/ 22 w 25"/>
                  <a:gd name="T9" fmla="*/ 36 h 41"/>
                  <a:gd name="T10" fmla="*/ 17 w 25"/>
                  <a:gd name="T11" fmla="*/ 41 h 41"/>
                  <a:gd name="T12" fmla="*/ 13 w 25"/>
                  <a:gd name="T13" fmla="*/ 36 h 41"/>
                  <a:gd name="T14" fmla="*/ 18 w 25"/>
                  <a:gd name="T15" fmla="*/ 30 h 41"/>
                  <a:gd name="T16" fmla="*/ 10 w 25"/>
                  <a:gd name="T17" fmla="*/ 28 h 41"/>
                  <a:gd name="T18" fmla="*/ 3 w 25"/>
                  <a:gd name="T19" fmla="*/ 27 h 41"/>
                  <a:gd name="T20" fmla="*/ 0 w 25"/>
                  <a:gd name="T21" fmla="*/ 23 h 41"/>
                  <a:gd name="T22" fmla="*/ 2 w 25"/>
                  <a:gd name="T23" fmla="*/ 19 h 41"/>
                  <a:gd name="T24" fmla="*/ 6 w 25"/>
                  <a:gd name="T25" fmla="*/ 19 h 41"/>
                  <a:gd name="T26" fmla="*/ 10 w 25"/>
                  <a:gd name="T27" fmla="*/ 19 h 41"/>
                  <a:gd name="T28" fmla="*/ 15 w 25"/>
                  <a:gd name="T29" fmla="*/ 21 h 41"/>
                  <a:gd name="T30" fmla="*/ 21 w 25"/>
                  <a:gd name="T31" fmla="*/ 23 h 41"/>
                  <a:gd name="T32" fmla="*/ 18 w 25"/>
                  <a:gd name="T33" fmla="*/ 16 h 41"/>
                  <a:gd name="T34" fmla="*/ 13 w 25"/>
                  <a:gd name="T35" fmla="*/ 11 h 41"/>
                  <a:gd name="T36" fmla="*/ 11 w 25"/>
                  <a:gd name="T37" fmla="*/ 7 h 41"/>
                  <a:gd name="T38" fmla="*/ 14 w 2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1">
                    <a:moveTo>
                      <a:pt x="14" y="0"/>
                    </a:moveTo>
                    <a:lnTo>
                      <a:pt x="22" y="8"/>
                    </a:lnTo>
                    <a:lnTo>
                      <a:pt x="25" y="19"/>
                    </a:lnTo>
                    <a:lnTo>
                      <a:pt x="25" y="31"/>
                    </a:lnTo>
                    <a:lnTo>
                      <a:pt x="22" y="36"/>
                    </a:lnTo>
                    <a:lnTo>
                      <a:pt x="17" y="41"/>
                    </a:lnTo>
                    <a:lnTo>
                      <a:pt x="13" y="36"/>
                    </a:lnTo>
                    <a:lnTo>
                      <a:pt x="18" y="30"/>
                    </a:lnTo>
                    <a:lnTo>
                      <a:pt x="10" y="28"/>
                    </a:lnTo>
                    <a:lnTo>
                      <a:pt x="3" y="27"/>
                    </a:lnTo>
                    <a:lnTo>
                      <a:pt x="0" y="23"/>
                    </a:lnTo>
                    <a:lnTo>
                      <a:pt x="2" y="19"/>
                    </a:lnTo>
                    <a:lnTo>
                      <a:pt x="6" y="19"/>
                    </a:lnTo>
                    <a:lnTo>
                      <a:pt x="10" y="19"/>
                    </a:lnTo>
                    <a:lnTo>
                      <a:pt x="15" y="21"/>
                    </a:lnTo>
                    <a:lnTo>
                      <a:pt x="21" y="23"/>
                    </a:lnTo>
                    <a:lnTo>
                      <a:pt x="18" y="16"/>
                    </a:lnTo>
                    <a:lnTo>
                      <a:pt x="13" y="11"/>
                    </a:lnTo>
                    <a:lnTo>
                      <a:pt x="11"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3" name="Freeform 964"/>
              <p:cNvSpPr>
                <a:spLocks/>
              </p:cNvSpPr>
              <p:nvPr/>
            </p:nvSpPr>
            <p:spPr bwMode="auto">
              <a:xfrm>
                <a:off x="1517" y="-1167"/>
                <a:ext cx="25" cy="41"/>
              </a:xfrm>
              <a:custGeom>
                <a:avLst/>
                <a:gdLst>
                  <a:gd name="T0" fmla="*/ 14 w 25"/>
                  <a:gd name="T1" fmla="*/ 0 h 41"/>
                  <a:gd name="T2" fmla="*/ 22 w 25"/>
                  <a:gd name="T3" fmla="*/ 8 h 41"/>
                  <a:gd name="T4" fmla="*/ 25 w 25"/>
                  <a:gd name="T5" fmla="*/ 19 h 41"/>
                  <a:gd name="T6" fmla="*/ 25 w 25"/>
                  <a:gd name="T7" fmla="*/ 31 h 41"/>
                  <a:gd name="T8" fmla="*/ 22 w 25"/>
                  <a:gd name="T9" fmla="*/ 36 h 41"/>
                  <a:gd name="T10" fmla="*/ 17 w 25"/>
                  <a:gd name="T11" fmla="*/ 41 h 41"/>
                  <a:gd name="T12" fmla="*/ 13 w 25"/>
                  <a:gd name="T13" fmla="*/ 36 h 41"/>
                  <a:gd name="T14" fmla="*/ 18 w 25"/>
                  <a:gd name="T15" fmla="*/ 30 h 41"/>
                  <a:gd name="T16" fmla="*/ 10 w 25"/>
                  <a:gd name="T17" fmla="*/ 28 h 41"/>
                  <a:gd name="T18" fmla="*/ 3 w 25"/>
                  <a:gd name="T19" fmla="*/ 27 h 41"/>
                  <a:gd name="T20" fmla="*/ 0 w 25"/>
                  <a:gd name="T21" fmla="*/ 23 h 41"/>
                  <a:gd name="T22" fmla="*/ 2 w 25"/>
                  <a:gd name="T23" fmla="*/ 19 h 41"/>
                  <a:gd name="T24" fmla="*/ 6 w 25"/>
                  <a:gd name="T25" fmla="*/ 19 h 41"/>
                  <a:gd name="T26" fmla="*/ 10 w 25"/>
                  <a:gd name="T27" fmla="*/ 19 h 41"/>
                  <a:gd name="T28" fmla="*/ 15 w 25"/>
                  <a:gd name="T29" fmla="*/ 21 h 41"/>
                  <a:gd name="T30" fmla="*/ 21 w 25"/>
                  <a:gd name="T31" fmla="*/ 23 h 41"/>
                  <a:gd name="T32" fmla="*/ 18 w 25"/>
                  <a:gd name="T33" fmla="*/ 16 h 41"/>
                  <a:gd name="T34" fmla="*/ 13 w 25"/>
                  <a:gd name="T35" fmla="*/ 11 h 41"/>
                  <a:gd name="T36" fmla="*/ 11 w 25"/>
                  <a:gd name="T37" fmla="*/ 7 h 41"/>
                  <a:gd name="T38" fmla="*/ 14 w 2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1">
                    <a:moveTo>
                      <a:pt x="14" y="0"/>
                    </a:moveTo>
                    <a:lnTo>
                      <a:pt x="22" y="8"/>
                    </a:lnTo>
                    <a:lnTo>
                      <a:pt x="25" y="19"/>
                    </a:lnTo>
                    <a:lnTo>
                      <a:pt x="25" y="31"/>
                    </a:lnTo>
                    <a:lnTo>
                      <a:pt x="22" y="36"/>
                    </a:lnTo>
                    <a:lnTo>
                      <a:pt x="17" y="41"/>
                    </a:lnTo>
                    <a:lnTo>
                      <a:pt x="13" y="36"/>
                    </a:lnTo>
                    <a:lnTo>
                      <a:pt x="18" y="30"/>
                    </a:lnTo>
                    <a:lnTo>
                      <a:pt x="10" y="28"/>
                    </a:lnTo>
                    <a:lnTo>
                      <a:pt x="3" y="27"/>
                    </a:lnTo>
                    <a:lnTo>
                      <a:pt x="0" y="23"/>
                    </a:lnTo>
                    <a:lnTo>
                      <a:pt x="2" y="19"/>
                    </a:lnTo>
                    <a:lnTo>
                      <a:pt x="6" y="19"/>
                    </a:lnTo>
                    <a:lnTo>
                      <a:pt x="10" y="19"/>
                    </a:lnTo>
                    <a:lnTo>
                      <a:pt x="15" y="21"/>
                    </a:lnTo>
                    <a:lnTo>
                      <a:pt x="21" y="23"/>
                    </a:lnTo>
                    <a:lnTo>
                      <a:pt x="18" y="16"/>
                    </a:lnTo>
                    <a:lnTo>
                      <a:pt x="13" y="11"/>
                    </a:lnTo>
                    <a:lnTo>
                      <a:pt x="11" y="7"/>
                    </a:lnTo>
                    <a:lnTo>
                      <a:pt x="14"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5" name="Group 965"/>
            <p:cNvGrpSpPr>
              <a:grpSpLocks/>
            </p:cNvGrpSpPr>
            <p:nvPr/>
          </p:nvGrpSpPr>
          <p:grpSpPr bwMode="auto">
            <a:xfrm>
              <a:off x="1549" y="-1042"/>
              <a:ext cx="390" cy="163"/>
              <a:chOff x="1549" y="-1042"/>
              <a:chExt cx="390" cy="163"/>
            </a:xfrm>
          </p:grpSpPr>
          <p:sp>
            <p:nvSpPr>
              <p:cNvPr id="1940" name="Freeform 966"/>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1" name="Freeform 967"/>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6" name="Group 968"/>
            <p:cNvGrpSpPr>
              <a:grpSpLocks/>
            </p:cNvGrpSpPr>
            <p:nvPr/>
          </p:nvGrpSpPr>
          <p:grpSpPr bwMode="auto">
            <a:xfrm>
              <a:off x="1549" y="-1042"/>
              <a:ext cx="390" cy="163"/>
              <a:chOff x="1549" y="-1042"/>
              <a:chExt cx="390" cy="163"/>
            </a:xfrm>
          </p:grpSpPr>
          <p:sp>
            <p:nvSpPr>
              <p:cNvPr id="1938" name="Freeform 969"/>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39" name="Freeform 970"/>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7" name="Group 971"/>
            <p:cNvGrpSpPr>
              <a:grpSpLocks/>
            </p:cNvGrpSpPr>
            <p:nvPr/>
          </p:nvGrpSpPr>
          <p:grpSpPr bwMode="auto">
            <a:xfrm>
              <a:off x="1549" y="-1042"/>
              <a:ext cx="390" cy="163"/>
              <a:chOff x="1549" y="-1042"/>
              <a:chExt cx="390" cy="163"/>
            </a:xfrm>
          </p:grpSpPr>
          <p:sp>
            <p:nvSpPr>
              <p:cNvPr id="1936" name="Freeform 972"/>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37" name="Freeform 973"/>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8" name="Group 974"/>
            <p:cNvGrpSpPr>
              <a:grpSpLocks/>
            </p:cNvGrpSpPr>
            <p:nvPr/>
          </p:nvGrpSpPr>
          <p:grpSpPr bwMode="auto">
            <a:xfrm>
              <a:off x="1549" y="-1042"/>
              <a:ext cx="390" cy="163"/>
              <a:chOff x="1549" y="-1042"/>
              <a:chExt cx="390" cy="163"/>
            </a:xfrm>
          </p:grpSpPr>
          <p:sp>
            <p:nvSpPr>
              <p:cNvPr id="1934" name="Freeform 975"/>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35" name="Freeform 976"/>
              <p:cNvSpPr>
                <a:spLocks/>
              </p:cNvSpPr>
              <p:nvPr/>
            </p:nvSpPr>
            <p:spPr bwMode="auto">
              <a:xfrm>
                <a:off x="1549" y="-1042"/>
                <a:ext cx="390" cy="163"/>
              </a:xfrm>
              <a:custGeom>
                <a:avLst/>
                <a:gdLst>
                  <a:gd name="T0" fmla="*/ 0 w 390"/>
                  <a:gd name="T1" fmla="*/ 74 h 163"/>
                  <a:gd name="T2" fmla="*/ 0 w 390"/>
                  <a:gd name="T3" fmla="*/ 163 h 163"/>
                  <a:gd name="T4" fmla="*/ 390 w 390"/>
                  <a:gd name="T5" fmla="*/ 58 h 163"/>
                  <a:gd name="T6" fmla="*/ 390 w 390"/>
                  <a:gd name="T7" fmla="*/ 0 h 163"/>
                  <a:gd name="T8" fmla="*/ 0 w 390"/>
                  <a:gd name="T9" fmla="*/ 74 h 163"/>
                </a:gdLst>
                <a:ahLst/>
                <a:cxnLst>
                  <a:cxn ang="0">
                    <a:pos x="T0" y="T1"/>
                  </a:cxn>
                  <a:cxn ang="0">
                    <a:pos x="T2" y="T3"/>
                  </a:cxn>
                  <a:cxn ang="0">
                    <a:pos x="T4" y="T5"/>
                  </a:cxn>
                  <a:cxn ang="0">
                    <a:pos x="T6" y="T7"/>
                  </a:cxn>
                  <a:cxn ang="0">
                    <a:pos x="T8" y="T9"/>
                  </a:cxn>
                </a:cxnLst>
                <a:rect l="0" t="0" r="r" b="b"/>
                <a:pathLst>
                  <a:path w="390" h="163">
                    <a:moveTo>
                      <a:pt x="0" y="74"/>
                    </a:moveTo>
                    <a:lnTo>
                      <a:pt x="0" y="163"/>
                    </a:lnTo>
                    <a:lnTo>
                      <a:pt x="390" y="58"/>
                    </a:lnTo>
                    <a:lnTo>
                      <a:pt x="390" y="0"/>
                    </a:lnTo>
                    <a:lnTo>
                      <a:pt x="0" y="7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29" name="Group 977"/>
            <p:cNvGrpSpPr>
              <a:grpSpLocks/>
            </p:cNvGrpSpPr>
            <p:nvPr/>
          </p:nvGrpSpPr>
          <p:grpSpPr bwMode="auto">
            <a:xfrm>
              <a:off x="1256" y="-1253"/>
              <a:ext cx="682" cy="283"/>
              <a:chOff x="1256" y="-1253"/>
              <a:chExt cx="682" cy="283"/>
            </a:xfrm>
          </p:grpSpPr>
          <p:sp>
            <p:nvSpPr>
              <p:cNvPr id="1932" name="Freeform 978"/>
              <p:cNvSpPr>
                <a:spLocks/>
              </p:cNvSpPr>
              <p:nvPr/>
            </p:nvSpPr>
            <p:spPr bwMode="auto">
              <a:xfrm>
                <a:off x="1256" y="-1253"/>
                <a:ext cx="682" cy="283"/>
              </a:xfrm>
              <a:custGeom>
                <a:avLst/>
                <a:gdLst>
                  <a:gd name="T0" fmla="*/ 0 w 682"/>
                  <a:gd name="T1" fmla="*/ 19 h 283"/>
                  <a:gd name="T2" fmla="*/ 3 w 682"/>
                  <a:gd name="T3" fmla="*/ 4 h 283"/>
                  <a:gd name="T4" fmla="*/ 232 w 682"/>
                  <a:gd name="T5" fmla="*/ 7 h 283"/>
                  <a:gd name="T6" fmla="*/ 249 w 682"/>
                  <a:gd name="T7" fmla="*/ 2 h 283"/>
                  <a:gd name="T8" fmla="*/ 263 w 682"/>
                  <a:gd name="T9" fmla="*/ 0 h 283"/>
                  <a:gd name="T10" fmla="*/ 276 w 682"/>
                  <a:gd name="T11" fmla="*/ 0 h 283"/>
                  <a:gd name="T12" fmla="*/ 298 w 682"/>
                  <a:gd name="T13" fmla="*/ 6 h 283"/>
                  <a:gd name="T14" fmla="*/ 316 w 682"/>
                  <a:gd name="T15" fmla="*/ 15 h 283"/>
                  <a:gd name="T16" fmla="*/ 333 w 682"/>
                  <a:gd name="T17" fmla="*/ 38 h 283"/>
                  <a:gd name="T18" fmla="*/ 338 w 682"/>
                  <a:gd name="T19" fmla="*/ 57 h 283"/>
                  <a:gd name="T20" fmla="*/ 338 w 682"/>
                  <a:gd name="T21" fmla="*/ 65 h 283"/>
                  <a:gd name="T22" fmla="*/ 340 w 682"/>
                  <a:gd name="T23" fmla="*/ 82 h 283"/>
                  <a:gd name="T24" fmla="*/ 338 w 682"/>
                  <a:gd name="T25" fmla="*/ 98 h 283"/>
                  <a:gd name="T26" fmla="*/ 328 w 682"/>
                  <a:gd name="T27" fmla="*/ 124 h 283"/>
                  <a:gd name="T28" fmla="*/ 316 w 682"/>
                  <a:gd name="T29" fmla="*/ 140 h 283"/>
                  <a:gd name="T30" fmla="*/ 330 w 682"/>
                  <a:gd name="T31" fmla="*/ 136 h 283"/>
                  <a:gd name="T32" fmla="*/ 347 w 682"/>
                  <a:gd name="T33" fmla="*/ 132 h 283"/>
                  <a:gd name="T34" fmla="*/ 363 w 682"/>
                  <a:gd name="T35" fmla="*/ 122 h 283"/>
                  <a:gd name="T36" fmla="*/ 367 w 682"/>
                  <a:gd name="T37" fmla="*/ 121 h 283"/>
                  <a:gd name="T38" fmla="*/ 370 w 682"/>
                  <a:gd name="T39" fmla="*/ 112 h 283"/>
                  <a:gd name="T40" fmla="*/ 387 w 682"/>
                  <a:gd name="T41" fmla="*/ 107 h 283"/>
                  <a:gd name="T42" fmla="*/ 411 w 682"/>
                  <a:gd name="T43" fmla="*/ 106 h 283"/>
                  <a:gd name="T44" fmla="*/ 428 w 682"/>
                  <a:gd name="T45" fmla="*/ 105 h 283"/>
                  <a:gd name="T46" fmla="*/ 428 w 682"/>
                  <a:gd name="T47" fmla="*/ 84 h 283"/>
                  <a:gd name="T48" fmla="*/ 439 w 682"/>
                  <a:gd name="T49" fmla="*/ 72 h 283"/>
                  <a:gd name="T50" fmla="*/ 430 w 682"/>
                  <a:gd name="T51" fmla="*/ 72 h 283"/>
                  <a:gd name="T52" fmla="*/ 436 w 682"/>
                  <a:gd name="T53" fmla="*/ 57 h 283"/>
                  <a:gd name="T54" fmla="*/ 471 w 682"/>
                  <a:gd name="T55" fmla="*/ 57 h 283"/>
                  <a:gd name="T56" fmla="*/ 479 w 682"/>
                  <a:gd name="T57" fmla="*/ 60 h 283"/>
                  <a:gd name="T58" fmla="*/ 480 w 682"/>
                  <a:gd name="T59" fmla="*/ 84 h 283"/>
                  <a:gd name="T60" fmla="*/ 533 w 682"/>
                  <a:gd name="T61" fmla="*/ 87 h 283"/>
                  <a:gd name="T62" fmla="*/ 516 w 682"/>
                  <a:gd name="T63" fmla="*/ 98 h 283"/>
                  <a:gd name="T64" fmla="*/ 505 w 682"/>
                  <a:gd name="T65" fmla="*/ 103 h 283"/>
                  <a:gd name="T66" fmla="*/ 497 w 682"/>
                  <a:gd name="T67" fmla="*/ 113 h 283"/>
                  <a:gd name="T68" fmla="*/ 498 w 682"/>
                  <a:gd name="T69" fmla="*/ 121 h 283"/>
                  <a:gd name="T70" fmla="*/ 681 w 682"/>
                  <a:gd name="T71" fmla="*/ 121 h 283"/>
                  <a:gd name="T72" fmla="*/ 682 w 682"/>
                  <a:gd name="T73" fmla="*/ 181 h 283"/>
                  <a:gd name="T74" fmla="*/ 670 w 682"/>
                  <a:gd name="T75" fmla="*/ 181 h 283"/>
                  <a:gd name="T76" fmla="*/ 668 w 682"/>
                  <a:gd name="T77" fmla="*/ 192 h 283"/>
                  <a:gd name="T78" fmla="*/ 670 w 682"/>
                  <a:gd name="T79" fmla="*/ 196 h 283"/>
                  <a:gd name="T80" fmla="*/ 670 w 682"/>
                  <a:gd name="T81" fmla="*/ 200 h 283"/>
                  <a:gd name="T82" fmla="*/ 672 w 682"/>
                  <a:gd name="T83" fmla="*/ 207 h 283"/>
                  <a:gd name="T84" fmla="*/ 291 w 682"/>
                  <a:gd name="T85" fmla="*/ 283 h 283"/>
                  <a:gd name="T86" fmla="*/ 293 w 682"/>
                  <a:gd name="T87" fmla="*/ 22 h 283"/>
                  <a:gd name="T88" fmla="*/ 253 w 682"/>
                  <a:gd name="T89" fmla="*/ 22 h 283"/>
                  <a:gd name="T90" fmla="*/ 110 w 682"/>
                  <a:gd name="T91" fmla="*/ 19 h 283"/>
                  <a:gd name="T92" fmla="*/ 57 w 682"/>
                  <a:gd name="T93" fmla="*/ 21 h 283"/>
                  <a:gd name="T94" fmla="*/ 34 w 682"/>
                  <a:gd name="T95" fmla="*/ 19 h 283"/>
                  <a:gd name="T96" fmla="*/ 0 w 682"/>
                  <a:gd name="T97"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283">
                    <a:moveTo>
                      <a:pt x="0" y="19"/>
                    </a:moveTo>
                    <a:lnTo>
                      <a:pt x="3" y="4"/>
                    </a:lnTo>
                    <a:lnTo>
                      <a:pt x="232" y="7"/>
                    </a:lnTo>
                    <a:lnTo>
                      <a:pt x="249" y="2"/>
                    </a:lnTo>
                    <a:lnTo>
                      <a:pt x="263" y="0"/>
                    </a:lnTo>
                    <a:lnTo>
                      <a:pt x="276" y="0"/>
                    </a:lnTo>
                    <a:lnTo>
                      <a:pt x="298" y="6"/>
                    </a:lnTo>
                    <a:lnTo>
                      <a:pt x="316" y="15"/>
                    </a:lnTo>
                    <a:lnTo>
                      <a:pt x="333" y="38"/>
                    </a:lnTo>
                    <a:lnTo>
                      <a:pt x="338" y="57"/>
                    </a:lnTo>
                    <a:lnTo>
                      <a:pt x="338" y="65"/>
                    </a:lnTo>
                    <a:lnTo>
                      <a:pt x="340" y="82"/>
                    </a:lnTo>
                    <a:lnTo>
                      <a:pt x="338" y="98"/>
                    </a:lnTo>
                    <a:lnTo>
                      <a:pt x="328" y="124"/>
                    </a:lnTo>
                    <a:lnTo>
                      <a:pt x="316" y="140"/>
                    </a:lnTo>
                    <a:lnTo>
                      <a:pt x="330" y="136"/>
                    </a:lnTo>
                    <a:lnTo>
                      <a:pt x="347" y="132"/>
                    </a:lnTo>
                    <a:lnTo>
                      <a:pt x="363" y="122"/>
                    </a:lnTo>
                    <a:lnTo>
                      <a:pt x="367" y="121"/>
                    </a:lnTo>
                    <a:lnTo>
                      <a:pt x="370" y="112"/>
                    </a:lnTo>
                    <a:lnTo>
                      <a:pt x="387" y="107"/>
                    </a:lnTo>
                    <a:lnTo>
                      <a:pt x="411" y="106"/>
                    </a:lnTo>
                    <a:lnTo>
                      <a:pt x="428" y="105"/>
                    </a:lnTo>
                    <a:lnTo>
                      <a:pt x="428" y="84"/>
                    </a:lnTo>
                    <a:lnTo>
                      <a:pt x="439" y="72"/>
                    </a:lnTo>
                    <a:lnTo>
                      <a:pt x="430" y="72"/>
                    </a:lnTo>
                    <a:lnTo>
                      <a:pt x="436" y="57"/>
                    </a:lnTo>
                    <a:lnTo>
                      <a:pt x="471" y="57"/>
                    </a:lnTo>
                    <a:lnTo>
                      <a:pt x="479" y="60"/>
                    </a:lnTo>
                    <a:lnTo>
                      <a:pt x="480" y="84"/>
                    </a:lnTo>
                    <a:lnTo>
                      <a:pt x="533" y="87"/>
                    </a:lnTo>
                    <a:lnTo>
                      <a:pt x="516" y="98"/>
                    </a:lnTo>
                    <a:lnTo>
                      <a:pt x="505" y="103"/>
                    </a:lnTo>
                    <a:lnTo>
                      <a:pt x="497" y="113"/>
                    </a:lnTo>
                    <a:lnTo>
                      <a:pt x="498" y="121"/>
                    </a:lnTo>
                    <a:lnTo>
                      <a:pt x="681" y="121"/>
                    </a:lnTo>
                    <a:lnTo>
                      <a:pt x="682" y="181"/>
                    </a:lnTo>
                    <a:lnTo>
                      <a:pt x="670" y="181"/>
                    </a:lnTo>
                    <a:lnTo>
                      <a:pt x="668" y="192"/>
                    </a:lnTo>
                    <a:lnTo>
                      <a:pt x="670" y="196"/>
                    </a:lnTo>
                    <a:lnTo>
                      <a:pt x="670" y="200"/>
                    </a:lnTo>
                    <a:lnTo>
                      <a:pt x="672" y="207"/>
                    </a:lnTo>
                    <a:lnTo>
                      <a:pt x="291" y="283"/>
                    </a:lnTo>
                    <a:lnTo>
                      <a:pt x="293" y="22"/>
                    </a:lnTo>
                    <a:lnTo>
                      <a:pt x="253" y="22"/>
                    </a:lnTo>
                    <a:lnTo>
                      <a:pt x="110" y="19"/>
                    </a:lnTo>
                    <a:lnTo>
                      <a:pt x="57" y="21"/>
                    </a:lnTo>
                    <a:lnTo>
                      <a:pt x="34" y="19"/>
                    </a:lnTo>
                    <a:lnTo>
                      <a:pt x="0" y="1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33" name="Freeform 979"/>
              <p:cNvSpPr>
                <a:spLocks/>
              </p:cNvSpPr>
              <p:nvPr/>
            </p:nvSpPr>
            <p:spPr bwMode="auto">
              <a:xfrm>
                <a:off x="1256" y="-1253"/>
                <a:ext cx="682" cy="283"/>
              </a:xfrm>
              <a:custGeom>
                <a:avLst/>
                <a:gdLst>
                  <a:gd name="T0" fmla="*/ 0 w 682"/>
                  <a:gd name="T1" fmla="*/ 19 h 283"/>
                  <a:gd name="T2" fmla="*/ 3 w 682"/>
                  <a:gd name="T3" fmla="*/ 4 h 283"/>
                  <a:gd name="T4" fmla="*/ 232 w 682"/>
                  <a:gd name="T5" fmla="*/ 7 h 283"/>
                  <a:gd name="T6" fmla="*/ 249 w 682"/>
                  <a:gd name="T7" fmla="*/ 2 h 283"/>
                  <a:gd name="T8" fmla="*/ 263 w 682"/>
                  <a:gd name="T9" fmla="*/ 0 h 283"/>
                  <a:gd name="T10" fmla="*/ 276 w 682"/>
                  <a:gd name="T11" fmla="*/ 0 h 283"/>
                  <a:gd name="T12" fmla="*/ 298 w 682"/>
                  <a:gd name="T13" fmla="*/ 6 h 283"/>
                  <a:gd name="T14" fmla="*/ 316 w 682"/>
                  <a:gd name="T15" fmla="*/ 15 h 283"/>
                  <a:gd name="T16" fmla="*/ 333 w 682"/>
                  <a:gd name="T17" fmla="*/ 38 h 283"/>
                  <a:gd name="T18" fmla="*/ 338 w 682"/>
                  <a:gd name="T19" fmla="*/ 57 h 283"/>
                  <a:gd name="T20" fmla="*/ 338 w 682"/>
                  <a:gd name="T21" fmla="*/ 65 h 283"/>
                  <a:gd name="T22" fmla="*/ 340 w 682"/>
                  <a:gd name="T23" fmla="*/ 82 h 283"/>
                  <a:gd name="T24" fmla="*/ 338 w 682"/>
                  <a:gd name="T25" fmla="*/ 98 h 283"/>
                  <a:gd name="T26" fmla="*/ 328 w 682"/>
                  <a:gd name="T27" fmla="*/ 124 h 283"/>
                  <a:gd name="T28" fmla="*/ 316 w 682"/>
                  <a:gd name="T29" fmla="*/ 140 h 283"/>
                  <a:gd name="T30" fmla="*/ 330 w 682"/>
                  <a:gd name="T31" fmla="*/ 136 h 283"/>
                  <a:gd name="T32" fmla="*/ 347 w 682"/>
                  <a:gd name="T33" fmla="*/ 132 h 283"/>
                  <a:gd name="T34" fmla="*/ 363 w 682"/>
                  <a:gd name="T35" fmla="*/ 122 h 283"/>
                  <a:gd name="T36" fmla="*/ 367 w 682"/>
                  <a:gd name="T37" fmla="*/ 121 h 283"/>
                  <a:gd name="T38" fmla="*/ 370 w 682"/>
                  <a:gd name="T39" fmla="*/ 112 h 283"/>
                  <a:gd name="T40" fmla="*/ 387 w 682"/>
                  <a:gd name="T41" fmla="*/ 107 h 283"/>
                  <a:gd name="T42" fmla="*/ 411 w 682"/>
                  <a:gd name="T43" fmla="*/ 106 h 283"/>
                  <a:gd name="T44" fmla="*/ 428 w 682"/>
                  <a:gd name="T45" fmla="*/ 105 h 283"/>
                  <a:gd name="T46" fmla="*/ 428 w 682"/>
                  <a:gd name="T47" fmla="*/ 84 h 283"/>
                  <a:gd name="T48" fmla="*/ 439 w 682"/>
                  <a:gd name="T49" fmla="*/ 72 h 283"/>
                  <a:gd name="T50" fmla="*/ 430 w 682"/>
                  <a:gd name="T51" fmla="*/ 72 h 283"/>
                  <a:gd name="T52" fmla="*/ 436 w 682"/>
                  <a:gd name="T53" fmla="*/ 57 h 283"/>
                  <a:gd name="T54" fmla="*/ 471 w 682"/>
                  <a:gd name="T55" fmla="*/ 57 h 283"/>
                  <a:gd name="T56" fmla="*/ 479 w 682"/>
                  <a:gd name="T57" fmla="*/ 60 h 283"/>
                  <a:gd name="T58" fmla="*/ 480 w 682"/>
                  <a:gd name="T59" fmla="*/ 84 h 283"/>
                  <a:gd name="T60" fmla="*/ 533 w 682"/>
                  <a:gd name="T61" fmla="*/ 87 h 283"/>
                  <a:gd name="T62" fmla="*/ 516 w 682"/>
                  <a:gd name="T63" fmla="*/ 98 h 283"/>
                  <a:gd name="T64" fmla="*/ 505 w 682"/>
                  <a:gd name="T65" fmla="*/ 103 h 283"/>
                  <a:gd name="T66" fmla="*/ 497 w 682"/>
                  <a:gd name="T67" fmla="*/ 113 h 283"/>
                  <a:gd name="T68" fmla="*/ 498 w 682"/>
                  <a:gd name="T69" fmla="*/ 121 h 283"/>
                  <a:gd name="T70" fmla="*/ 681 w 682"/>
                  <a:gd name="T71" fmla="*/ 121 h 283"/>
                  <a:gd name="T72" fmla="*/ 682 w 682"/>
                  <a:gd name="T73" fmla="*/ 181 h 283"/>
                  <a:gd name="T74" fmla="*/ 670 w 682"/>
                  <a:gd name="T75" fmla="*/ 181 h 283"/>
                  <a:gd name="T76" fmla="*/ 668 w 682"/>
                  <a:gd name="T77" fmla="*/ 192 h 283"/>
                  <a:gd name="T78" fmla="*/ 670 w 682"/>
                  <a:gd name="T79" fmla="*/ 196 h 283"/>
                  <a:gd name="T80" fmla="*/ 670 w 682"/>
                  <a:gd name="T81" fmla="*/ 200 h 283"/>
                  <a:gd name="T82" fmla="*/ 672 w 682"/>
                  <a:gd name="T83" fmla="*/ 207 h 283"/>
                  <a:gd name="T84" fmla="*/ 291 w 682"/>
                  <a:gd name="T85" fmla="*/ 283 h 283"/>
                  <a:gd name="T86" fmla="*/ 293 w 682"/>
                  <a:gd name="T87" fmla="*/ 22 h 283"/>
                  <a:gd name="T88" fmla="*/ 253 w 682"/>
                  <a:gd name="T89" fmla="*/ 22 h 283"/>
                  <a:gd name="T90" fmla="*/ 110 w 682"/>
                  <a:gd name="T91" fmla="*/ 19 h 283"/>
                  <a:gd name="T92" fmla="*/ 57 w 682"/>
                  <a:gd name="T93" fmla="*/ 21 h 283"/>
                  <a:gd name="T94" fmla="*/ 34 w 682"/>
                  <a:gd name="T95" fmla="*/ 19 h 283"/>
                  <a:gd name="T96" fmla="*/ 0 w 682"/>
                  <a:gd name="T97"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283">
                    <a:moveTo>
                      <a:pt x="0" y="19"/>
                    </a:moveTo>
                    <a:lnTo>
                      <a:pt x="3" y="4"/>
                    </a:lnTo>
                    <a:lnTo>
                      <a:pt x="232" y="7"/>
                    </a:lnTo>
                    <a:lnTo>
                      <a:pt x="249" y="2"/>
                    </a:lnTo>
                    <a:lnTo>
                      <a:pt x="263" y="0"/>
                    </a:lnTo>
                    <a:lnTo>
                      <a:pt x="276" y="0"/>
                    </a:lnTo>
                    <a:lnTo>
                      <a:pt x="298" y="6"/>
                    </a:lnTo>
                    <a:lnTo>
                      <a:pt x="316" y="15"/>
                    </a:lnTo>
                    <a:lnTo>
                      <a:pt x="333" y="38"/>
                    </a:lnTo>
                    <a:lnTo>
                      <a:pt x="338" y="57"/>
                    </a:lnTo>
                    <a:lnTo>
                      <a:pt x="338" y="65"/>
                    </a:lnTo>
                    <a:lnTo>
                      <a:pt x="340" y="82"/>
                    </a:lnTo>
                    <a:lnTo>
                      <a:pt x="338" y="98"/>
                    </a:lnTo>
                    <a:lnTo>
                      <a:pt x="328" y="124"/>
                    </a:lnTo>
                    <a:lnTo>
                      <a:pt x="316" y="140"/>
                    </a:lnTo>
                    <a:lnTo>
                      <a:pt x="330" y="136"/>
                    </a:lnTo>
                    <a:lnTo>
                      <a:pt x="347" y="132"/>
                    </a:lnTo>
                    <a:lnTo>
                      <a:pt x="363" y="122"/>
                    </a:lnTo>
                    <a:lnTo>
                      <a:pt x="367" y="121"/>
                    </a:lnTo>
                    <a:lnTo>
                      <a:pt x="370" y="112"/>
                    </a:lnTo>
                    <a:lnTo>
                      <a:pt x="387" y="107"/>
                    </a:lnTo>
                    <a:lnTo>
                      <a:pt x="411" y="106"/>
                    </a:lnTo>
                    <a:lnTo>
                      <a:pt x="428" y="105"/>
                    </a:lnTo>
                    <a:lnTo>
                      <a:pt x="428" y="84"/>
                    </a:lnTo>
                    <a:lnTo>
                      <a:pt x="439" y="72"/>
                    </a:lnTo>
                    <a:lnTo>
                      <a:pt x="430" y="72"/>
                    </a:lnTo>
                    <a:lnTo>
                      <a:pt x="436" y="57"/>
                    </a:lnTo>
                    <a:lnTo>
                      <a:pt x="471" y="57"/>
                    </a:lnTo>
                    <a:lnTo>
                      <a:pt x="479" y="60"/>
                    </a:lnTo>
                    <a:lnTo>
                      <a:pt x="480" y="84"/>
                    </a:lnTo>
                    <a:lnTo>
                      <a:pt x="533" y="87"/>
                    </a:lnTo>
                    <a:lnTo>
                      <a:pt x="516" y="98"/>
                    </a:lnTo>
                    <a:lnTo>
                      <a:pt x="505" y="103"/>
                    </a:lnTo>
                    <a:lnTo>
                      <a:pt x="497" y="113"/>
                    </a:lnTo>
                    <a:lnTo>
                      <a:pt x="498" y="121"/>
                    </a:lnTo>
                    <a:lnTo>
                      <a:pt x="681" y="121"/>
                    </a:lnTo>
                    <a:lnTo>
                      <a:pt x="682" y="181"/>
                    </a:lnTo>
                    <a:lnTo>
                      <a:pt x="670" y="181"/>
                    </a:lnTo>
                    <a:lnTo>
                      <a:pt x="668" y="192"/>
                    </a:lnTo>
                    <a:lnTo>
                      <a:pt x="670" y="196"/>
                    </a:lnTo>
                    <a:lnTo>
                      <a:pt x="670" y="200"/>
                    </a:lnTo>
                    <a:lnTo>
                      <a:pt x="672" y="207"/>
                    </a:lnTo>
                    <a:lnTo>
                      <a:pt x="291" y="283"/>
                    </a:lnTo>
                    <a:lnTo>
                      <a:pt x="293" y="22"/>
                    </a:lnTo>
                    <a:lnTo>
                      <a:pt x="253" y="22"/>
                    </a:lnTo>
                    <a:lnTo>
                      <a:pt x="110" y="19"/>
                    </a:lnTo>
                    <a:lnTo>
                      <a:pt x="57" y="21"/>
                    </a:lnTo>
                    <a:lnTo>
                      <a:pt x="34" y="19"/>
                    </a:lnTo>
                    <a:lnTo>
                      <a:pt x="0" y="19"/>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0" name="Group 980"/>
            <p:cNvGrpSpPr>
              <a:grpSpLocks/>
            </p:cNvGrpSpPr>
            <p:nvPr/>
          </p:nvGrpSpPr>
          <p:grpSpPr bwMode="auto">
            <a:xfrm>
              <a:off x="1830" y="-1190"/>
              <a:ext cx="92" cy="59"/>
              <a:chOff x="1830" y="-1190"/>
              <a:chExt cx="92" cy="59"/>
            </a:xfrm>
          </p:grpSpPr>
          <p:sp>
            <p:nvSpPr>
              <p:cNvPr id="1930" name="Freeform 981"/>
              <p:cNvSpPr>
                <a:spLocks/>
              </p:cNvSpPr>
              <p:nvPr/>
            </p:nvSpPr>
            <p:spPr bwMode="auto">
              <a:xfrm>
                <a:off x="1830" y="-1190"/>
                <a:ext cx="92" cy="59"/>
              </a:xfrm>
              <a:custGeom>
                <a:avLst/>
                <a:gdLst>
                  <a:gd name="T0" fmla="*/ 85 w 92"/>
                  <a:gd name="T1" fmla="*/ 58 h 59"/>
                  <a:gd name="T2" fmla="*/ 86 w 92"/>
                  <a:gd name="T3" fmla="*/ 38 h 59"/>
                  <a:gd name="T4" fmla="*/ 82 w 92"/>
                  <a:gd name="T5" fmla="*/ 32 h 59"/>
                  <a:gd name="T6" fmla="*/ 89 w 92"/>
                  <a:gd name="T7" fmla="*/ 20 h 59"/>
                  <a:gd name="T8" fmla="*/ 92 w 92"/>
                  <a:gd name="T9" fmla="*/ 9 h 59"/>
                  <a:gd name="T10" fmla="*/ 92 w 92"/>
                  <a:gd name="T11" fmla="*/ 1 h 59"/>
                  <a:gd name="T12" fmla="*/ 15 w 92"/>
                  <a:gd name="T13" fmla="*/ 0 h 59"/>
                  <a:gd name="T14" fmla="*/ 5 w 92"/>
                  <a:gd name="T15" fmla="*/ 2 h 59"/>
                  <a:gd name="T16" fmla="*/ 0 w 92"/>
                  <a:gd name="T17" fmla="*/ 8 h 59"/>
                  <a:gd name="T18" fmla="*/ 1 w 92"/>
                  <a:gd name="T19" fmla="*/ 15 h 59"/>
                  <a:gd name="T20" fmla="*/ 11 w 92"/>
                  <a:gd name="T21" fmla="*/ 21 h 59"/>
                  <a:gd name="T22" fmla="*/ 19 w 92"/>
                  <a:gd name="T23" fmla="*/ 23 h 59"/>
                  <a:gd name="T24" fmla="*/ 15 w 92"/>
                  <a:gd name="T25" fmla="*/ 38 h 59"/>
                  <a:gd name="T26" fmla="*/ 13 w 92"/>
                  <a:gd name="T27" fmla="*/ 47 h 59"/>
                  <a:gd name="T28" fmla="*/ 13 w 92"/>
                  <a:gd name="T29" fmla="*/ 53 h 59"/>
                  <a:gd name="T30" fmla="*/ 15 w 92"/>
                  <a:gd name="T31" fmla="*/ 59 h 59"/>
                  <a:gd name="T32" fmla="*/ 85 w 92"/>
                  <a:gd name="T33"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59">
                    <a:moveTo>
                      <a:pt x="85" y="58"/>
                    </a:moveTo>
                    <a:lnTo>
                      <a:pt x="86" y="38"/>
                    </a:lnTo>
                    <a:lnTo>
                      <a:pt x="82" y="32"/>
                    </a:lnTo>
                    <a:lnTo>
                      <a:pt x="89" y="20"/>
                    </a:lnTo>
                    <a:lnTo>
                      <a:pt x="92" y="9"/>
                    </a:lnTo>
                    <a:lnTo>
                      <a:pt x="92" y="1"/>
                    </a:lnTo>
                    <a:lnTo>
                      <a:pt x="15" y="0"/>
                    </a:lnTo>
                    <a:lnTo>
                      <a:pt x="5" y="2"/>
                    </a:lnTo>
                    <a:lnTo>
                      <a:pt x="0" y="8"/>
                    </a:lnTo>
                    <a:lnTo>
                      <a:pt x="1" y="15"/>
                    </a:lnTo>
                    <a:lnTo>
                      <a:pt x="11" y="21"/>
                    </a:lnTo>
                    <a:lnTo>
                      <a:pt x="19" y="23"/>
                    </a:lnTo>
                    <a:lnTo>
                      <a:pt x="15" y="38"/>
                    </a:lnTo>
                    <a:lnTo>
                      <a:pt x="13" y="47"/>
                    </a:lnTo>
                    <a:lnTo>
                      <a:pt x="13" y="53"/>
                    </a:lnTo>
                    <a:lnTo>
                      <a:pt x="15" y="59"/>
                    </a:lnTo>
                    <a:lnTo>
                      <a:pt x="85" y="5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31" name="Freeform 982"/>
              <p:cNvSpPr>
                <a:spLocks/>
              </p:cNvSpPr>
              <p:nvPr/>
            </p:nvSpPr>
            <p:spPr bwMode="auto">
              <a:xfrm>
                <a:off x="1830" y="-1190"/>
                <a:ext cx="92" cy="59"/>
              </a:xfrm>
              <a:custGeom>
                <a:avLst/>
                <a:gdLst>
                  <a:gd name="T0" fmla="*/ 85 w 92"/>
                  <a:gd name="T1" fmla="*/ 58 h 59"/>
                  <a:gd name="T2" fmla="*/ 86 w 92"/>
                  <a:gd name="T3" fmla="*/ 38 h 59"/>
                  <a:gd name="T4" fmla="*/ 82 w 92"/>
                  <a:gd name="T5" fmla="*/ 32 h 59"/>
                  <a:gd name="T6" fmla="*/ 89 w 92"/>
                  <a:gd name="T7" fmla="*/ 20 h 59"/>
                  <a:gd name="T8" fmla="*/ 92 w 92"/>
                  <a:gd name="T9" fmla="*/ 9 h 59"/>
                  <a:gd name="T10" fmla="*/ 92 w 92"/>
                  <a:gd name="T11" fmla="*/ 1 h 59"/>
                  <a:gd name="T12" fmla="*/ 15 w 92"/>
                  <a:gd name="T13" fmla="*/ 0 h 59"/>
                  <a:gd name="T14" fmla="*/ 5 w 92"/>
                  <a:gd name="T15" fmla="*/ 2 h 59"/>
                  <a:gd name="T16" fmla="*/ 0 w 92"/>
                  <a:gd name="T17" fmla="*/ 8 h 59"/>
                  <a:gd name="T18" fmla="*/ 1 w 92"/>
                  <a:gd name="T19" fmla="*/ 15 h 59"/>
                  <a:gd name="T20" fmla="*/ 11 w 92"/>
                  <a:gd name="T21" fmla="*/ 21 h 59"/>
                  <a:gd name="T22" fmla="*/ 19 w 92"/>
                  <a:gd name="T23" fmla="*/ 23 h 59"/>
                  <a:gd name="T24" fmla="*/ 15 w 92"/>
                  <a:gd name="T25" fmla="*/ 38 h 59"/>
                  <a:gd name="T26" fmla="*/ 13 w 92"/>
                  <a:gd name="T27" fmla="*/ 47 h 59"/>
                  <a:gd name="T28" fmla="*/ 13 w 92"/>
                  <a:gd name="T29" fmla="*/ 53 h 59"/>
                  <a:gd name="T30" fmla="*/ 15 w 92"/>
                  <a:gd name="T31" fmla="*/ 59 h 59"/>
                  <a:gd name="T32" fmla="*/ 85 w 92"/>
                  <a:gd name="T33"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59">
                    <a:moveTo>
                      <a:pt x="85" y="58"/>
                    </a:moveTo>
                    <a:lnTo>
                      <a:pt x="86" y="38"/>
                    </a:lnTo>
                    <a:lnTo>
                      <a:pt x="82" y="32"/>
                    </a:lnTo>
                    <a:lnTo>
                      <a:pt x="89" y="20"/>
                    </a:lnTo>
                    <a:lnTo>
                      <a:pt x="92" y="9"/>
                    </a:lnTo>
                    <a:lnTo>
                      <a:pt x="92" y="1"/>
                    </a:lnTo>
                    <a:lnTo>
                      <a:pt x="15" y="0"/>
                    </a:lnTo>
                    <a:lnTo>
                      <a:pt x="5" y="2"/>
                    </a:lnTo>
                    <a:lnTo>
                      <a:pt x="0" y="8"/>
                    </a:lnTo>
                    <a:lnTo>
                      <a:pt x="1" y="15"/>
                    </a:lnTo>
                    <a:lnTo>
                      <a:pt x="11" y="21"/>
                    </a:lnTo>
                    <a:lnTo>
                      <a:pt x="19" y="23"/>
                    </a:lnTo>
                    <a:lnTo>
                      <a:pt x="15" y="38"/>
                    </a:lnTo>
                    <a:lnTo>
                      <a:pt x="13" y="47"/>
                    </a:lnTo>
                    <a:lnTo>
                      <a:pt x="13" y="53"/>
                    </a:lnTo>
                    <a:lnTo>
                      <a:pt x="15" y="59"/>
                    </a:lnTo>
                    <a:lnTo>
                      <a:pt x="85" y="5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1" name="Group 983"/>
            <p:cNvGrpSpPr>
              <a:grpSpLocks/>
            </p:cNvGrpSpPr>
            <p:nvPr/>
          </p:nvGrpSpPr>
          <p:grpSpPr bwMode="auto">
            <a:xfrm>
              <a:off x="1256" y="-1253"/>
              <a:ext cx="682" cy="283"/>
              <a:chOff x="1256" y="-1253"/>
              <a:chExt cx="682" cy="283"/>
            </a:xfrm>
          </p:grpSpPr>
          <p:sp>
            <p:nvSpPr>
              <p:cNvPr id="1928" name="Freeform 984"/>
              <p:cNvSpPr>
                <a:spLocks/>
              </p:cNvSpPr>
              <p:nvPr/>
            </p:nvSpPr>
            <p:spPr bwMode="auto">
              <a:xfrm>
                <a:off x="1256" y="-1253"/>
                <a:ext cx="682" cy="283"/>
              </a:xfrm>
              <a:custGeom>
                <a:avLst/>
                <a:gdLst>
                  <a:gd name="T0" fmla="*/ 0 w 682"/>
                  <a:gd name="T1" fmla="*/ 19 h 283"/>
                  <a:gd name="T2" fmla="*/ 3 w 682"/>
                  <a:gd name="T3" fmla="*/ 4 h 283"/>
                  <a:gd name="T4" fmla="*/ 232 w 682"/>
                  <a:gd name="T5" fmla="*/ 7 h 283"/>
                  <a:gd name="T6" fmla="*/ 249 w 682"/>
                  <a:gd name="T7" fmla="*/ 2 h 283"/>
                  <a:gd name="T8" fmla="*/ 263 w 682"/>
                  <a:gd name="T9" fmla="*/ 0 h 283"/>
                  <a:gd name="T10" fmla="*/ 276 w 682"/>
                  <a:gd name="T11" fmla="*/ 0 h 283"/>
                  <a:gd name="T12" fmla="*/ 298 w 682"/>
                  <a:gd name="T13" fmla="*/ 6 h 283"/>
                  <a:gd name="T14" fmla="*/ 316 w 682"/>
                  <a:gd name="T15" fmla="*/ 15 h 283"/>
                  <a:gd name="T16" fmla="*/ 333 w 682"/>
                  <a:gd name="T17" fmla="*/ 38 h 283"/>
                  <a:gd name="T18" fmla="*/ 338 w 682"/>
                  <a:gd name="T19" fmla="*/ 57 h 283"/>
                  <a:gd name="T20" fmla="*/ 338 w 682"/>
                  <a:gd name="T21" fmla="*/ 65 h 283"/>
                  <a:gd name="T22" fmla="*/ 340 w 682"/>
                  <a:gd name="T23" fmla="*/ 82 h 283"/>
                  <a:gd name="T24" fmla="*/ 338 w 682"/>
                  <a:gd name="T25" fmla="*/ 98 h 283"/>
                  <a:gd name="T26" fmla="*/ 328 w 682"/>
                  <a:gd name="T27" fmla="*/ 124 h 283"/>
                  <a:gd name="T28" fmla="*/ 316 w 682"/>
                  <a:gd name="T29" fmla="*/ 140 h 283"/>
                  <a:gd name="T30" fmla="*/ 330 w 682"/>
                  <a:gd name="T31" fmla="*/ 136 h 283"/>
                  <a:gd name="T32" fmla="*/ 347 w 682"/>
                  <a:gd name="T33" fmla="*/ 132 h 283"/>
                  <a:gd name="T34" fmla="*/ 363 w 682"/>
                  <a:gd name="T35" fmla="*/ 122 h 283"/>
                  <a:gd name="T36" fmla="*/ 367 w 682"/>
                  <a:gd name="T37" fmla="*/ 121 h 283"/>
                  <a:gd name="T38" fmla="*/ 370 w 682"/>
                  <a:gd name="T39" fmla="*/ 112 h 283"/>
                  <a:gd name="T40" fmla="*/ 387 w 682"/>
                  <a:gd name="T41" fmla="*/ 107 h 283"/>
                  <a:gd name="T42" fmla="*/ 411 w 682"/>
                  <a:gd name="T43" fmla="*/ 106 h 283"/>
                  <a:gd name="T44" fmla="*/ 428 w 682"/>
                  <a:gd name="T45" fmla="*/ 105 h 283"/>
                  <a:gd name="T46" fmla="*/ 428 w 682"/>
                  <a:gd name="T47" fmla="*/ 84 h 283"/>
                  <a:gd name="T48" fmla="*/ 439 w 682"/>
                  <a:gd name="T49" fmla="*/ 72 h 283"/>
                  <a:gd name="T50" fmla="*/ 430 w 682"/>
                  <a:gd name="T51" fmla="*/ 72 h 283"/>
                  <a:gd name="T52" fmla="*/ 436 w 682"/>
                  <a:gd name="T53" fmla="*/ 57 h 283"/>
                  <a:gd name="T54" fmla="*/ 471 w 682"/>
                  <a:gd name="T55" fmla="*/ 57 h 283"/>
                  <a:gd name="T56" fmla="*/ 479 w 682"/>
                  <a:gd name="T57" fmla="*/ 60 h 283"/>
                  <a:gd name="T58" fmla="*/ 480 w 682"/>
                  <a:gd name="T59" fmla="*/ 84 h 283"/>
                  <a:gd name="T60" fmla="*/ 533 w 682"/>
                  <a:gd name="T61" fmla="*/ 87 h 283"/>
                  <a:gd name="T62" fmla="*/ 516 w 682"/>
                  <a:gd name="T63" fmla="*/ 98 h 283"/>
                  <a:gd name="T64" fmla="*/ 505 w 682"/>
                  <a:gd name="T65" fmla="*/ 103 h 283"/>
                  <a:gd name="T66" fmla="*/ 497 w 682"/>
                  <a:gd name="T67" fmla="*/ 113 h 283"/>
                  <a:gd name="T68" fmla="*/ 498 w 682"/>
                  <a:gd name="T69" fmla="*/ 121 h 283"/>
                  <a:gd name="T70" fmla="*/ 681 w 682"/>
                  <a:gd name="T71" fmla="*/ 121 h 283"/>
                  <a:gd name="T72" fmla="*/ 682 w 682"/>
                  <a:gd name="T73" fmla="*/ 181 h 283"/>
                  <a:gd name="T74" fmla="*/ 670 w 682"/>
                  <a:gd name="T75" fmla="*/ 181 h 283"/>
                  <a:gd name="T76" fmla="*/ 668 w 682"/>
                  <a:gd name="T77" fmla="*/ 192 h 283"/>
                  <a:gd name="T78" fmla="*/ 670 w 682"/>
                  <a:gd name="T79" fmla="*/ 196 h 283"/>
                  <a:gd name="T80" fmla="*/ 670 w 682"/>
                  <a:gd name="T81" fmla="*/ 200 h 283"/>
                  <a:gd name="T82" fmla="*/ 672 w 682"/>
                  <a:gd name="T83" fmla="*/ 207 h 283"/>
                  <a:gd name="T84" fmla="*/ 291 w 682"/>
                  <a:gd name="T85" fmla="*/ 283 h 283"/>
                  <a:gd name="T86" fmla="*/ 293 w 682"/>
                  <a:gd name="T87" fmla="*/ 22 h 283"/>
                  <a:gd name="T88" fmla="*/ 253 w 682"/>
                  <a:gd name="T89" fmla="*/ 22 h 283"/>
                  <a:gd name="T90" fmla="*/ 110 w 682"/>
                  <a:gd name="T91" fmla="*/ 19 h 283"/>
                  <a:gd name="T92" fmla="*/ 57 w 682"/>
                  <a:gd name="T93" fmla="*/ 21 h 283"/>
                  <a:gd name="T94" fmla="*/ 34 w 682"/>
                  <a:gd name="T95" fmla="*/ 19 h 283"/>
                  <a:gd name="T96" fmla="*/ 0 w 682"/>
                  <a:gd name="T97"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283">
                    <a:moveTo>
                      <a:pt x="0" y="19"/>
                    </a:moveTo>
                    <a:lnTo>
                      <a:pt x="3" y="4"/>
                    </a:lnTo>
                    <a:lnTo>
                      <a:pt x="232" y="7"/>
                    </a:lnTo>
                    <a:lnTo>
                      <a:pt x="249" y="2"/>
                    </a:lnTo>
                    <a:lnTo>
                      <a:pt x="263" y="0"/>
                    </a:lnTo>
                    <a:lnTo>
                      <a:pt x="276" y="0"/>
                    </a:lnTo>
                    <a:lnTo>
                      <a:pt x="298" y="6"/>
                    </a:lnTo>
                    <a:lnTo>
                      <a:pt x="316" y="15"/>
                    </a:lnTo>
                    <a:lnTo>
                      <a:pt x="333" y="38"/>
                    </a:lnTo>
                    <a:lnTo>
                      <a:pt x="338" y="57"/>
                    </a:lnTo>
                    <a:lnTo>
                      <a:pt x="338" y="65"/>
                    </a:lnTo>
                    <a:lnTo>
                      <a:pt x="340" y="82"/>
                    </a:lnTo>
                    <a:lnTo>
                      <a:pt x="338" y="98"/>
                    </a:lnTo>
                    <a:lnTo>
                      <a:pt x="328" y="124"/>
                    </a:lnTo>
                    <a:lnTo>
                      <a:pt x="316" y="140"/>
                    </a:lnTo>
                    <a:lnTo>
                      <a:pt x="330" y="136"/>
                    </a:lnTo>
                    <a:lnTo>
                      <a:pt x="347" y="132"/>
                    </a:lnTo>
                    <a:lnTo>
                      <a:pt x="363" y="122"/>
                    </a:lnTo>
                    <a:lnTo>
                      <a:pt x="367" y="121"/>
                    </a:lnTo>
                    <a:lnTo>
                      <a:pt x="370" y="112"/>
                    </a:lnTo>
                    <a:lnTo>
                      <a:pt x="387" y="107"/>
                    </a:lnTo>
                    <a:lnTo>
                      <a:pt x="411" y="106"/>
                    </a:lnTo>
                    <a:lnTo>
                      <a:pt x="428" y="105"/>
                    </a:lnTo>
                    <a:lnTo>
                      <a:pt x="428" y="84"/>
                    </a:lnTo>
                    <a:lnTo>
                      <a:pt x="439" y="72"/>
                    </a:lnTo>
                    <a:lnTo>
                      <a:pt x="430" y="72"/>
                    </a:lnTo>
                    <a:lnTo>
                      <a:pt x="436" y="57"/>
                    </a:lnTo>
                    <a:lnTo>
                      <a:pt x="471" y="57"/>
                    </a:lnTo>
                    <a:lnTo>
                      <a:pt x="479" y="60"/>
                    </a:lnTo>
                    <a:lnTo>
                      <a:pt x="480" y="84"/>
                    </a:lnTo>
                    <a:lnTo>
                      <a:pt x="533" y="87"/>
                    </a:lnTo>
                    <a:lnTo>
                      <a:pt x="516" y="98"/>
                    </a:lnTo>
                    <a:lnTo>
                      <a:pt x="505" y="103"/>
                    </a:lnTo>
                    <a:lnTo>
                      <a:pt x="497" y="113"/>
                    </a:lnTo>
                    <a:lnTo>
                      <a:pt x="498" y="121"/>
                    </a:lnTo>
                    <a:lnTo>
                      <a:pt x="681" y="121"/>
                    </a:lnTo>
                    <a:lnTo>
                      <a:pt x="682" y="181"/>
                    </a:lnTo>
                    <a:lnTo>
                      <a:pt x="670" y="181"/>
                    </a:lnTo>
                    <a:lnTo>
                      <a:pt x="668" y="192"/>
                    </a:lnTo>
                    <a:lnTo>
                      <a:pt x="670" y="196"/>
                    </a:lnTo>
                    <a:lnTo>
                      <a:pt x="670" y="200"/>
                    </a:lnTo>
                    <a:lnTo>
                      <a:pt x="672" y="207"/>
                    </a:lnTo>
                    <a:lnTo>
                      <a:pt x="291" y="283"/>
                    </a:lnTo>
                    <a:lnTo>
                      <a:pt x="293" y="22"/>
                    </a:lnTo>
                    <a:lnTo>
                      <a:pt x="253" y="22"/>
                    </a:lnTo>
                    <a:lnTo>
                      <a:pt x="110" y="19"/>
                    </a:lnTo>
                    <a:lnTo>
                      <a:pt x="57" y="21"/>
                    </a:lnTo>
                    <a:lnTo>
                      <a:pt x="34" y="19"/>
                    </a:lnTo>
                    <a:lnTo>
                      <a:pt x="0" y="1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9" name="Freeform 985"/>
              <p:cNvSpPr>
                <a:spLocks/>
              </p:cNvSpPr>
              <p:nvPr/>
            </p:nvSpPr>
            <p:spPr bwMode="auto">
              <a:xfrm>
                <a:off x="1256" y="-1253"/>
                <a:ext cx="682" cy="283"/>
              </a:xfrm>
              <a:custGeom>
                <a:avLst/>
                <a:gdLst>
                  <a:gd name="T0" fmla="*/ 0 w 682"/>
                  <a:gd name="T1" fmla="*/ 19 h 283"/>
                  <a:gd name="T2" fmla="*/ 3 w 682"/>
                  <a:gd name="T3" fmla="*/ 4 h 283"/>
                  <a:gd name="T4" fmla="*/ 232 w 682"/>
                  <a:gd name="T5" fmla="*/ 7 h 283"/>
                  <a:gd name="T6" fmla="*/ 249 w 682"/>
                  <a:gd name="T7" fmla="*/ 2 h 283"/>
                  <a:gd name="T8" fmla="*/ 263 w 682"/>
                  <a:gd name="T9" fmla="*/ 0 h 283"/>
                  <a:gd name="T10" fmla="*/ 276 w 682"/>
                  <a:gd name="T11" fmla="*/ 0 h 283"/>
                  <a:gd name="T12" fmla="*/ 298 w 682"/>
                  <a:gd name="T13" fmla="*/ 6 h 283"/>
                  <a:gd name="T14" fmla="*/ 316 w 682"/>
                  <a:gd name="T15" fmla="*/ 15 h 283"/>
                  <a:gd name="T16" fmla="*/ 333 w 682"/>
                  <a:gd name="T17" fmla="*/ 38 h 283"/>
                  <a:gd name="T18" fmla="*/ 338 w 682"/>
                  <a:gd name="T19" fmla="*/ 57 h 283"/>
                  <a:gd name="T20" fmla="*/ 338 w 682"/>
                  <a:gd name="T21" fmla="*/ 65 h 283"/>
                  <a:gd name="T22" fmla="*/ 340 w 682"/>
                  <a:gd name="T23" fmla="*/ 82 h 283"/>
                  <a:gd name="T24" fmla="*/ 338 w 682"/>
                  <a:gd name="T25" fmla="*/ 98 h 283"/>
                  <a:gd name="T26" fmla="*/ 328 w 682"/>
                  <a:gd name="T27" fmla="*/ 124 h 283"/>
                  <a:gd name="T28" fmla="*/ 316 w 682"/>
                  <a:gd name="T29" fmla="*/ 140 h 283"/>
                  <a:gd name="T30" fmla="*/ 330 w 682"/>
                  <a:gd name="T31" fmla="*/ 136 h 283"/>
                  <a:gd name="T32" fmla="*/ 347 w 682"/>
                  <a:gd name="T33" fmla="*/ 132 h 283"/>
                  <a:gd name="T34" fmla="*/ 363 w 682"/>
                  <a:gd name="T35" fmla="*/ 122 h 283"/>
                  <a:gd name="T36" fmla="*/ 367 w 682"/>
                  <a:gd name="T37" fmla="*/ 121 h 283"/>
                  <a:gd name="T38" fmla="*/ 370 w 682"/>
                  <a:gd name="T39" fmla="*/ 112 h 283"/>
                  <a:gd name="T40" fmla="*/ 387 w 682"/>
                  <a:gd name="T41" fmla="*/ 107 h 283"/>
                  <a:gd name="T42" fmla="*/ 411 w 682"/>
                  <a:gd name="T43" fmla="*/ 106 h 283"/>
                  <a:gd name="T44" fmla="*/ 428 w 682"/>
                  <a:gd name="T45" fmla="*/ 105 h 283"/>
                  <a:gd name="T46" fmla="*/ 428 w 682"/>
                  <a:gd name="T47" fmla="*/ 84 h 283"/>
                  <a:gd name="T48" fmla="*/ 439 w 682"/>
                  <a:gd name="T49" fmla="*/ 72 h 283"/>
                  <a:gd name="T50" fmla="*/ 430 w 682"/>
                  <a:gd name="T51" fmla="*/ 72 h 283"/>
                  <a:gd name="T52" fmla="*/ 436 w 682"/>
                  <a:gd name="T53" fmla="*/ 57 h 283"/>
                  <a:gd name="T54" fmla="*/ 471 w 682"/>
                  <a:gd name="T55" fmla="*/ 57 h 283"/>
                  <a:gd name="T56" fmla="*/ 479 w 682"/>
                  <a:gd name="T57" fmla="*/ 60 h 283"/>
                  <a:gd name="T58" fmla="*/ 480 w 682"/>
                  <a:gd name="T59" fmla="*/ 84 h 283"/>
                  <a:gd name="T60" fmla="*/ 533 w 682"/>
                  <a:gd name="T61" fmla="*/ 87 h 283"/>
                  <a:gd name="T62" fmla="*/ 516 w 682"/>
                  <a:gd name="T63" fmla="*/ 98 h 283"/>
                  <a:gd name="T64" fmla="*/ 505 w 682"/>
                  <a:gd name="T65" fmla="*/ 103 h 283"/>
                  <a:gd name="T66" fmla="*/ 497 w 682"/>
                  <a:gd name="T67" fmla="*/ 113 h 283"/>
                  <a:gd name="T68" fmla="*/ 498 w 682"/>
                  <a:gd name="T69" fmla="*/ 121 h 283"/>
                  <a:gd name="T70" fmla="*/ 681 w 682"/>
                  <a:gd name="T71" fmla="*/ 121 h 283"/>
                  <a:gd name="T72" fmla="*/ 682 w 682"/>
                  <a:gd name="T73" fmla="*/ 181 h 283"/>
                  <a:gd name="T74" fmla="*/ 670 w 682"/>
                  <a:gd name="T75" fmla="*/ 181 h 283"/>
                  <a:gd name="T76" fmla="*/ 668 w 682"/>
                  <a:gd name="T77" fmla="*/ 192 h 283"/>
                  <a:gd name="T78" fmla="*/ 670 w 682"/>
                  <a:gd name="T79" fmla="*/ 196 h 283"/>
                  <a:gd name="T80" fmla="*/ 670 w 682"/>
                  <a:gd name="T81" fmla="*/ 200 h 283"/>
                  <a:gd name="T82" fmla="*/ 672 w 682"/>
                  <a:gd name="T83" fmla="*/ 207 h 283"/>
                  <a:gd name="T84" fmla="*/ 291 w 682"/>
                  <a:gd name="T85" fmla="*/ 283 h 283"/>
                  <a:gd name="T86" fmla="*/ 293 w 682"/>
                  <a:gd name="T87" fmla="*/ 22 h 283"/>
                  <a:gd name="T88" fmla="*/ 253 w 682"/>
                  <a:gd name="T89" fmla="*/ 22 h 283"/>
                  <a:gd name="T90" fmla="*/ 110 w 682"/>
                  <a:gd name="T91" fmla="*/ 19 h 283"/>
                  <a:gd name="T92" fmla="*/ 57 w 682"/>
                  <a:gd name="T93" fmla="*/ 21 h 283"/>
                  <a:gd name="T94" fmla="*/ 34 w 682"/>
                  <a:gd name="T95" fmla="*/ 19 h 283"/>
                  <a:gd name="T96" fmla="*/ 0 w 682"/>
                  <a:gd name="T97"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283">
                    <a:moveTo>
                      <a:pt x="0" y="19"/>
                    </a:moveTo>
                    <a:lnTo>
                      <a:pt x="3" y="4"/>
                    </a:lnTo>
                    <a:lnTo>
                      <a:pt x="232" y="7"/>
                    </a:lnTo>
                    <a:lnTo>
                      <a:pt x="249" y="2"/>
                    </a:lnTo>
                    <a:lnTo>
                      <a:pt x="263" y="0"/>
                    </a:lnTo>
                    <a:lnTo>
                      <a:pt x="276" y="0"/>
                    </a:lnTo>
                    <a:lnTo>
                      <a:pt x="298" y="6"/>
                    </a:lnTo>
                    <a:lnTo>
                      <a:pt x="316" y="15"/>
                    </a:lnTo>
                    <a:lnTo>
                      <a:pt x="333" y="38"/>
                    </a:lnTo>
                    <a:lnTo>
                      <a:pt x="338" y="57"/>
                    </a:lnTo>
                    <a:lnTo>
                      <a:pt x="338" y="65"/>
                    </a:lnTo>
                    <a:lnTo>
                      <a:pt x="340" y="82"/>
                    </a:lnTo>
                    <a:lnTo>
                      <a:pt x="338" y="98"/>
                    </a:lnTo>
                    <a:lnTo>
                      <a:pt x="328" y="124"/>
                    </a:lnTo>
                    <a:lnTo>
                      <a:pt x="316" y="140"/>
                    </a:lnTo>
                    <a:lnTo>
                      <a:pt x="330" y="136"/>
                    </a:lnTo>
                    <a:lnTo>
                      <a:pt x="347" y="132"/>
                    </a:lnTo>
                    <a:lnTo>
                      <a:pt x="363" y="122"/>
                    </a:lnTo>
                    <a:lnTo>
                      <a:pt x="367" y="121"/>
                    </a:lnTo>
                    <a:lnTo>
                      <a:pt x="370" y="112"/>
                    </a:lnTo>
                    <a:lnTo>
                      <a:pt x="387" y="107"/>
                    </a:lnTo>
                    <a:lnTo>
                      <a:pt x="411" y="106"/>
                    </a:lnTo>
                    <a:lnTo>
                      <a:pt x="428" y="105"/>
                    </a:lnTo>
                    <a:lnTo>
                      <a:pt x="428" y="84"/>
                    </a:lnTo>
                    <a:lnTo>
                      <a:pt x="439" y="72"/>
                    </a:lnTo>
                    <a:lnTo>
                      <a:pt x="430" y="72"/>
                    </a:lnTo>
                    <a:lnTo>
                      <a:pt x="436" y="57"/>
                    </a:lnTo>
                    <a:lnTo>
                      <a:pt x="471" y="57"/>
                    </a:lnTo>
                    <a:lnTo>
                      <a:pt x="479" y="60"/>
                    </a:lnTo>
                    <a:lnTo>
                      <a:pt x="480" y="84"/>
                    </a:lnTo>
                    <a:lnTo>
                      <a:pt x="533" y="87"/>
                    </a:lnTo>
                    <a:lnTo>
                      <a:pt x="516" y="98"/>
                    </a:lnTo>
                    <a:lnTo>
                      <a:pt x="505" y="103"/>
                    </a:lnTo>
                    <a:lnTo>
                      <a:pt x="497" y="113"/>
                    </a:lnTo>
                    <a:lnTo>
                      <a:pt x="498" y="121"/>
                    </a:lnTo>
                    <a:lnTo>
                      <a:pt x="681" y="121"/>
                    </a:lnTo>
                    <a:lnTo>
                      <a:pt x="682" y="181"/>
                    </a:lnTo>
                    <a:lnTo>
                      <a:pt x="670" y="181"/>
                    </a:lnTo>
                    <a:lnTo>
                      <a:pt x="668" y="192"/>
                    </a:lnTo>
                    <a:lnTo>
                      <a:pt x="670" y="196"/>
                    </a:lnTo>
                    <a:lnTo>
                      <a:pt x="670" y="200"/>
                    </a:lnTo>
                    <a:lnTo>
                      <a:pt x="672" y="207"/>
                    </a:lnTo>
                    <a:lnTo>
                      <a:pt x="291" y="283"/>
                    </a:lnTo>
                    <a:lnTo>
                      <a:pt x="293" y="22"/>
                    </a:lnTo>
                    <a:lnTo>
                      <a:pt x="253" y="22"/>
                    </a:lnTo>
                    <a:lnTo>
                      <a:pt x="110" y="19"/>
                    </a:lnTo>
                    <a:lnTo>
                      <a:pt x="57" y="21"/>
                    </a:lnTo>
                    <a:lnTo>
                      <a:pt x="34" y="19"/>
                    </a:lnTo>
                    <a:lnTo>
                      <a:pt x="0" y="19"/>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2" name="Group 986"/>
            <p:cNvGrpSpPr>
              <a:grpSpLocks/>
            </p:cNvGrpSpPr>
            <p:nvPr/>
          </p:nvGrpSpPr>
          <p:grpSpPr bwMode="auto">
            <a:xfrm>
              <a:off x="1830" y="-1190"/>
              <a:ext cx="92" cy="59"/>
              <a:chOff x="1830" y="-1190"/>
              <a:chExt cx="92" cy="59"/>
            </a:xfrm>
          </p:grpSpPr>
          <p:sp>
            <p:nvSpPr>
              <p:cNvPr id="1926" name="Freeform 987"/>
              <p:cNvSpPr>
                <a:spLocks/>
              </p:cNvSpPr>
              <p:nvPr/>
            </p:nvSpPr>
            <p:spPr bwMode="auto">
              <a:xfrm>
                <a:off x="1830" y="-1190"/>
                <a:ext cx="92" cy="59"/>
              </a:xfrm>
              <a:custGeom>
                <a:avLst/>
                <a:gdLst>
                  <a:gd name="T0" fmla="*/ 85 w 92"/>
                  <a:gd name="T1" fmla="*/ 58 h 59"/>
                  <a:gd name="T2" fmla="*/ 86 w 92"/>
                  <a:gd name="T3" fmla="*/ 38 h 59"/>
                  <a:gd name="T4" fmla="*/ 82 w 92"/>
                  <a:gd name="T5" fmla="*/ 32 h 59"/>
                  <a:gd name="T6" fmla="*/ 89 w 92"/>
                  <a:gd name="T7" fmla="*/ 20 h 59"/>
                  <a:gd name="T8" fmla="*/ 92 w 92"/>
                  <a:gd name="T9" fmla="*/ 9 h 59"/>
                  <a:gd name="T10" fmla="*/ 92 w 92"/>
                  <a:gd name="T11" fmla="*/ 1 h 59"/>
                  <a:gd name="T12" fmla="*/ 15 w 92"/>
                  <a:gd name="T13" fmla="*/ 0 h 59"/>
                  <a:gd name="T14" fmla="*/ 5 w 92"/>
                  <a:gd name="T15" fmla="*/ 2 h 59"/>
                  <a:gd name="T16" fmla="*/ 0 w 92"/>
                  <a:gd name="T17" fmla="*/ 8 h 59"/>
                  <a:gd name="T18" fmla="*/ 1 w 92"/>
                  <a:gd name="T19" fmla="*/ 15 h 59"/>
                  <a:gd name="T20" fmla="*/ 11 w 92"/>
                  <a:gd name="T21" fmla="*/ 21 h 59"/>
                  <a:gd name="T22" fmla="*/ 19 w 92"/>
                  <a:gd name="T23" fmla="*/ 23 h 59"/>
                  <a:gd name="T24" fmla="*/ 15 w 92"/>
                  <a:gd name="T25" fmla="*/ 38 h 59"/>
                  <a:gd name="T26" fmla="*/ 13 w 92"/>
                  <a:gd name="T27" fmla="*/ 47 h 59"/>
                  <a:gd name="T28" fmla="*/ 13 w 92"/>
                  <a:gd name="T29" fmla="*/ 53 h 59"/>
                  <a:gd name="T30" fmla="*/ 15 w 92"/>
                  <a:gd name="T31" fmla="*/ 59 h 59"/>
                  <a:gd name="T32" fmla="*/ 85 w 92"/>
                  <a:gd name="T33"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59">
                    <a:moveTo>
                      <a:pt x="85" y="58"/>
                    </a:moveTo>
                    <a:lnTo>
                      <a:pt x="86" y="38"/>
                    </a:lnTo>
                    <a:lnTo>
                      <a:pt x="82" y="32"/>
                    </a:lnTo>
                    <a:lnTo>
                      <a:pt x="89" y="20"/>
                    </a:lnTo>
                    <a:lnTo>
                      <a:pt x="92" y="9"/>
                    </a:lnTo>
                    <a:lnTo>
                      <a:pt x="92" y="1"/>
                    </a:lnTo>
                    <a:lnTo>
                      <a:pt x="15" y="0"/>
                    </a:lnTo>
                    <a:lnTo>
                      <a:pt x="5" y="2"/>
                    </a:lnTo>
                    <a:lnTo>
                      <a:pt x="0" y="8"/>
                    </a:lnTo>
                    <a:lnTo>
                      <a:pt x="1" y="15"/>
                    </a:lnTo>
                    <a:lnTo>
                      <a:pt x="11" y="21"/>
                    </a:lnTo>
                    <a:lnTo>
                      <a:pt x="19" y="23"/>
                    </a:lnTo>
                    <a:lnTo>
                      <a:pt x="15" y="38"/>
                    </a:lnTo>
                    <a:lnTo>
                      <a:pt x="13" y="47"/>
                    </a:lnTo>
                    <a:lnTo>
                      <a:pt x="13" y="53"/>
                    </a:lnTo>
                    <a:lnTo>
                      <a:pt x="15" y="59"/>
                    </a:lnTo>
                    <a:lnTo>
                      <a:pt x="85" y="5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7" name="Freeform 988"/>
              <p:cNvSpPr>
                <a:spLocks/>
              </p:cNvSpPr>
              <p:nvPr/>
            </p:nvSpPr>
            <p:spPr bwMode="auto">
              <a:xfrm>
                <a:off x="1830" y="-1190"/>
                <a:ext cx="92" cy="59"/>
              </a:xfrm>
              <a:custGeom>
                <a:avLst/>
                <a:gdLst>
                  <a:gd name="T0" fmla="*/ 85 w 92"/>
                  <a:gd name="T1" fmla="*/ 58 h 59"/>
                  <a:gd name="T2" fmla="*/ 86 w 92"/>
                  <a:gd name="T3" fmla="*/ 38 h 59"/>
                  <a:gd name="T4" fmla="*/ 82 w 92"/>
                  <a:gd name="T5" fmla="*/ 32 h 59"/>
                  <a:gd name="T6" fmla="*/ 89 w 92"/>
                  <a:gd name="T7" fmla="*/ 20 h 59"/>
                  <a:gd name="T8" fmla="*/ 92 w 92"/>
                  <a:gd name="T9" fmla="*/ 9 h 59"/>
                  <a:gd name="T10" fmla="*/ 92 w 92"/>
                  <a:gd name="T11" fmla="*/ 1 h 59"/>
                  <a:gd name="T12" fmla="*/ 15 w 92"/>
                  <a:gd name="T13" fmla="*/ 0 h 59"/>
                  <a:gd name="T14" fmla="*/ 5 w 92"/>
                  <a:gd name="T15" fmla="*/ 2 h 59"/>
                  <a:gd name="T16" fmla="*/ 0 w 92"/>
                  <a:gd name="T17" fmla="*/ 8 h 59"/>
                  <a:gd name="T18" fmla="*/ 1 w 92"/>
                  <a:gd name="T19" fmla="*/ 15 h 59"/>
                  <a:gd name="T20" fmla="*/ 11 w 92"/>
                  <a:gd name="T21" fmla="*/ 21 h 59"/>
                  <a:gd name="T22" fmla="*/ 19 w 92"/>
                  <a:gd name="T23" fmla="*/ 23 h 59"/>
                  <a:gd name="T24" fmla="*/ 15 w 92"/>
                  <a:gd name="T25" fmla="*/ 38 h 59"/>
                  <a:gd name="T26" fmla="*/ 13 w 92"/>
                  <a:gd name="T27" fmla="*/ 47 h 59"/>
                  <a:gd name="T28" fmla="*/ 13 w 92"/>
                  <a:gd name="T29" fmla="*/ 53 h 59"/>
                  <a:gd name="T30" fmla="*/ 15 w 92"/>
                  <a:gd name="T31" fmla="*/ 59 h 59"/>
                  <a:gd name="T32" fmla="*/ 85 w 92"/>
                  <a:gd name="T33"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59">
                    <a:moveTo>
                      <a:pt x="85" y="58"/>
                    </a:moveTo>
                    <a:lnTo>
                      <a:pt x="86" y="38"/>
                    </a:lnTo>
                    <a:lnTo>
                      <a:pt x="82" y="32"/>
                    </a:lnTo>
                    <a:lnTo>
                      <a:pt x="89" y="20"/>
                    </a:lnTo>
                    <a:lnTo>
                      <a:pt x="92" y="9"/>
                    </a:lnTo>
                    <a:lnTo>
                      <a:pt x="92" y="1"/>
                    </a:lnTo>
                    <a:lnTo>
                      <a:pt x="15" y="0"/>
                    </a:lnTo>
                    <a:lnTo>
                      <a:pt x="5" y="2"/>
                    </a:lnTo>
                    <a:lnTo>
                      <a:pt x="0" y="8"/>
                    </a:lnTo>
                    <a:lnTo>
                      <a:pt x="1" y="15"/>
                    </a:lnTo>
                    <a:lnTo>
                      <a:pt x="11" y="21"/>
                    </a:lnTo>
                    <a:lnTo>
                      <a:pt x="19" y="23"/>
                    </a:lnTo>
                    <a:lnTo>
                      <a:pt x="15" y="38"/>
                    </a:lnTo>
                    <a:lnTo>
                      <a:pt x="13" y="47"/>
                    </a:lnTo>
                    <a:lnTo>
                      <a:pt x="13" y="53"/>
                    </a:lnTo>
                    <a:lnTo>
                      <a:pt x="15" y="59"/>
                    </a:lnTo>
                    <a:lnTo>
                      <a:pt x="85" y="5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3" name="Group 989"/>
            <p:cNvGrpSpPr>
              <a:grpSpLocks/>
            </p:cNvGrpSpPr>
            <p:nvPr/>
          </p:nvGrpSpPr>
          <p:grpSpPr bwMode="auto">
            <a:xfrm>
              <a:off x="1726" y="-1102"/>
              <a:ext cx="55" cy="80"/>
              <a:chOff x="1726" y="-1102"/>
              <a:chExt cx="55" cy="80"/>
            </a:xfrm>
          </p:grpSpPr>
          <p:sp>
            <p:nvSpPr>
              <p:cNvPr id="1924" name="Freeform 990"/>
              <p:cNvSpPr>
                <a:spLocks/>
              </p:cNvSpPr>
              <p:nvPr/>
            </p:nvSpPr>
            <p:spPr bwMode="auto">
              <a:xfrm>
                <a:off x="1726" y="-1102"/>
                <a:ext cx="55" cy="80"/>
              </a:xfrm>
              <a:custGeom>
                <a:avLst/>
                <a:gdLst>
                  <a:gd name="T0" fmla="*/ 0 w 55"/>
                  <a:gd name="T1" fmla="*/ 4 h 80"/>
                  <a:gd name="T2" fmla="*/ 29 w 55"/>
                  <a:gd name="T3" fmla="*/ 0 h 80"/>
                  <a:gd name="T4" fmla="*/ 29 w 55"/>
                  <a:gd name="T5" fmla="*/ 11 h 80"/>
                  <a:gd name="T6" fmla="*/ 33 w 55"/>
                  <a:gd name="T7" fmla="*/ 33 h 80"/>
                  <a:gd name="T8" fmla="*/ 40 w 55"/>
                  <a:gd name="T9" fmla="*/ 47 h 80"/>
                  <a:gd name="T10" fmla="*/ 48 w 55"/>
                  <a:gd name="T11" fmla="*/ 58 h 80"/>
                  <a:gd name="T12" fmla="*/ 55 w 55"/>
                  <a:gd name="T13" fmla="*/ 69 h 80"/>
                  <a:gd name="T14" fmla="*/ 0 w 55"/>
                  <a:gd name="T15" fmla="*/ 80 h 80"/>
                  <a:gd name="T16" fmla="*/ 0 w 55"/>
                  <a:gd name="T1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0">
                    <a:moveTo>
                      <a:pt x="0" y="4"/>
                    </a:moveTo>
                    <a:lnTo>
                      <a:pt x="29" y="0"/>
                    </a:lnTo>
                    <a:lnTo>
                      <a:pt x="29" y="11"/>
                    </a:lnTo>
                    <a:lnTo>
                      <a:pt x="33" y="33"/>
                    </a:lnTo>
                    <a:lnTo>
                      <a:pt x="40" y="47"/>
                    </a:lnTo>
                    <a:lnTo>
                      <a:pt x="48" y="58"/>
                    </a:lnTo>
                    <a:lnTo>
                      <a:pt x="55" y="69"/>
                    </a:lnTo>
                    <a:lnTo>
                      <a:pt x="0" y="80"/>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5" name="Freeform 991"/>
              <p:cNvSpPr>
                <a:spLocks/>
              </p:cNvSpPr>
              <p:nvPr/>
            </p:nvSpPr>
            <p:spPr bwMode="auto">
              <a:xfrm>
                <a:off x="1726" y="-1102"/>
                <a:ext cx="55" cy="80"/>
              </a:xfrm>
              <a:custGeom>
                <a:avLst/>
                <a:gdLst>
                  <a:gd name="T0" fmla="*/ 0 w 55"/>
                  <a:gd name="T1" fmla="*/ 4 h 80"/>
                  <a:gd name="T2" fmla="*/ 29 w 55"/>
                  <a:gd name="T3" fmla="*/ 0 h 80"/>
                  <a:gd name="T4" fmla="*/ 29 w 55"/>
                  <a:gd name="T5" fmla="*/ 11 h 80"/>
                  <a:gd name="T6" fmla="*/ 33 w 55"/>
                  <a:gd name="T7" fmla="*/ 33 h 80"/>
                  <a:gd name="T8" fmla="*/ 40 w 55"/>
                  <a:gd name="T9" fmla="*/ 47 h 80"/>
                  <a:gd name="T10" fmla="*/ 48 w 55"/>
                  <a:gd name="T11" fmla="*/ 58 h 80"/>
                  <a:gd name="T12" fmla="*/ 55 w 55"/>
                  <a:gd name="T13" fmla="*/ 69 h 80"/>
                  <a:gd name="T14" fmla="*/ 0 w 55"/>
                  <a:gd name="T15" fmla="*/ 80 h 80"/>
                  <a:gd name="T16" fmla="*/ 0 w 55"/>
                  <a:gd name="T1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0">
                    <a:moveTo>
                      <a:pt x="0" y="4"/>
                    </a:moveTo>
                    <a:lnTo>
                      <a:pt x="29" y="0"/>
                    </a:lnTo>
                    <a:lnTo>
                      <a:pt x="29" y="11"/>
                    </a:lnTo>
                    <a:lnTo>
                      <a:pt x="33" y="33"/>
                    </a:lnTo>
                    <a:lnTo>
                      <a:pt x="40" y="47"/>
                    </a:lnTo>
                    <a:lnTo>
                      <a:pt x="48" y="58"/>
                    </a:lnTo>
                    <a:lnTo>
                      <a:pt x="55" y="69"/>
                    </a:lnTo>
                    <a:lnTo>
                      <a:pt x="0" y="80"/>
                    </a:lnTo>
                    <a:lnTo>
                      <a:pt x="0" y="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4" name="Group 992"/>
            <p:cNvGrpSpPr>
              <a:grpSpLocks/>
            </p:cNvGrpSpPr>
            <p:nvPr/>
          </p:nvGrpSpPr>
          <p:grpSpPr bwMode="auto">
            <a:xfrm>
              <a:off x="1732" y="-1163"/>
              <a:ext cx="19" cy="27"/>
              <a:chOff x="1732" y="-1163"/>
              <a:chExt cx="19" cy="27"/>
            </a:xfrm>
          </p:grpSpPr>
          <p:sp>
            <p:nvSpPr>
              <p:cNvPr id="1922" name="Freeform 993"/>
              <p:cNvSpPr>
                <a:spLocks/>
              </p:cNvSpPr>
              <p:nvPr/>
            </p:nvSpPr>
            <p:spPr bwMode="auto">
              <a:xfrm>
                <a:off x="1732" y="-1163"/>
                <a:ext cx="19" cy="27"/>
              </a:xfrm>
              <a:custGeom>
                <a:avLst/>
                <a:gdLst>
                  <a:gd name="T0" fmla="*/ 2 w 19"/>
                  <a:gd name="T1" fmla="*/ 3 h 27"/>
                  <a:gd name="T2" fmla="*/ 19 w 19"/>
                  <a:gd name="T3" fmla="*/ 0 h 27"/>
                  <a:gd name="T4" fmla="*/ 0 w 19"/>
                  <a:gd name="T5" fmla="*/ 27 h 27"/>
                  <a:gd name="T6" fmla="*/ 2 w 19"/>
                  <a:gd name="T7" fmla="*/ 3 h 27"/>
                </a:gdLst>
                <a:ahLst/>
                <a:cxnLst>
                  <a:cxn ang="0">
                    <a:pos x="T0" y="T1"/>
                  </a:cxn>
                  <a:cxn ang="0">
                    <a:pos x="T2" y="T3"/>
                  </a:cxn>
                  <a:cxn ang="0">
                    <a:pos x="T4" y="T5"/>
                  </a:cxn>
                  <a:cxn ang="0">
                    <a:pos x="T6" y="T7"/>
                  </a:cxn>
                </a:cxnLst>
                <a:rect l="0" t="0" r="r" b="b"/>
                <a:pathLst>
                  <a:path w="19" h="27">
                    <a:moveTo>
                      <a:pt x="2" y="3"/>
                    </a:moveTo>
                    <a:lnTo>
                      <a:pt x="19" y="0"/>
                    </a:lnTo>
                    <a:lnTo>
                      <a:pt x="0" y="27"/>
                    </a:lnTo>
                    <a:lnTo>
                      <a:pt x="2"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3" name="Freeform 994"/>
              <p:cNvSpPr>
                <a:spLocks/>
              </p:cNvSpPr>
              <p:nvPr/>
            </p:nvSpPr>
            <p:spPr bwMode="auto">
              <a:xfrm>
                <a:off x="1732" y="-1163"/>
                <a:ext cx="19" cy="27"/>
              </a:xfrm>
              <a:custGeom>
                <a:avLst/>
                <a:gdLst>
                  <a:gd name="T0" fmla="*/ 2 w 19"/>
                  <a:gd name="T1" fmla="*/ 3 h 27"/>
                  <a:gd name="T2" fmla="*/ 19 w 19"/>
                  <a:gd name="T3" fmla="*/ 0 h 27"/>
                  <a:gd name="T4" fmla="*/ 0 w 19"/>
                  <a:gd name="T5" fmla="*/ 27 h 27"/>
                  <a:gd name="T6" fmla="*/ 2 w 19"/>
                  <a:gd name="T7" fmla="*/ 3 h 27"/>
                </a:gdLst>
                <a:ahLst/>
                <a:cxnLst>
                  <a:cxn ang="0">
                    <a:pos x="T0" y="T1"/>
                  </a:cxn>
                  <a:cxn ang="0">
                    <a:pos x="T2" y="T3"/>
                  </a:cxn>
                  <a:cxn ang="0">
                    <a:pos x="T4" y="T5"/>
                  </a:cxn>
                  <a:cxn ang="0">
                    <a:pos x="T6" y="T7"/>
                  </a:cxn>
                </a:cxnLst>
                <a:rect l="0" t="0" r="r" b="b"/>
                <a:pathLst>
                  <a:path w="19" h="27">
                    <a:moveTo>
                      <a:pt x="2" y="3"/>
                    </a:moveTo>
                    <a:lnTo>
                      <a:pt x="19" y="0"/>
                    </a:lnTo>
                    <a:lnTo>
                      <a:pt x="0" y="27"/>
                    </a:lnTo>
                    <a:lnTo>
                      <a:pt x="2" y="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5" name="Group 995"/>
            <p:cNvGrpSpPr>
              <a:grpSpLocks/>
            </p:cNvGrpSpPr>
            <p:nvPr/>
          </p:nvGrpSpPr>
          <p:grpSpPr bwMode="auto">
            <a:xfrm>
              <a:off x="1374" y="-1126"/>
              <a:ext cx="138" cy="24"/>
              <a:chOff x="1374" y="-1126"/>
              <a:chExt cx="138" cy="24"/>
            </a:xfrm>
          </p:grpSpPr>
          <p:sp>
            <p:nvSpPr>
              <p:cNvPr id="1920" name="Freeform 996"/>
              <p:cNvSpPr>
                <a:spLocks/>
              </p:cNvSpPr>
              <p:nvPr/>
            </p:nvSpPr>
            <p:spPr bwMode="auto">
              <a:xfrm>
                <a:off x="1374" y="-1126"/>
                <a:ext cx="138" cy="24"/>
              </a:xfrm>
              <a:custGeom>
                <a:avLst/>
                <a:gdLst>
                  <a:gd name="T0" fmla="*/ 0 w 138"/>
                  <a:gd name="T1" fmla="*/ 16 h 24"/>
                  <a:gd name="T2" fmla="*/ 137 w 138"/>
                  <a:gd name="T3" fmla="*/ 0 h 24"/>
                  <a:gd name="T4" fmla="*/ 138 w 138"/>
                  <a:gd name="T5" fmla="*/ 5 h 24"/>
                  <a:gd name="T6" fmla="*/ 0 w 138"/>
                  <a:gd name="T7" fmla="*/ 24 h 24"/>
                  <a:gd name="T8" fmla="*/ 0 w 138"/>
                  <a:gd name="T9" fmla="*/ 16 h 24"/>
                </a:gdLst>
                <a:ahLst/>
                <a:cxnLst>
                  <a:cxn ang="0">
                    <a:pos x="T0" y="T1"/>
                  </a:cxn>
                  <a:cxn ang="0">
                    <a:pos x="T2" y="T3"/>
                  </a:cxn>
                  <a:cxn ang="0">
                    <a:pos x="T4" y="T5"/>
                  </a:cxn>
                  <a:cxn ang="0">
                    <a:pos x="T6" y="T7"/>
                  </a:cxn>
                  <a:cxn ang="0">
                    <a:pos x="T8" y="T9"/>
                  </a:cxn>
                </a:cxnLst>
                <a:rect l="0" t="0" r="r" b="b"/>
                <a:pathLst>
                  <a:path w="138" h="24">
                    <a:moveTo>
                      <a:pt x="0" y="16"/>
                    </a:moveTo>
                    <a:lnTo>
                      <a:pt x="137" y="0"/>
                    </a:lnTo>
                    <a:lnTo>
                      <a:pt x="138" y="5"/>
                    </a:lnTo>
                    <a:lnTo>
                      <a:pt x="0" y="24"/>
                    </a:lnTo>
                    <a:lnTo>
                      <a:pt x="0" y="16"/>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1" name="Freeform 997"/>
              <p:cNvSpPr>
                <a:spLocks/>
              </p:cNvSpPr>
              <p:nvPr/>
            </p:nvSpPr>
            <p:spPr bwMode="auto">
              <a:xfrm>
                <a:off x="1374" y="-1126"/>
                <a:ext cx="138" cy="24"/>
              </a:xfrm>
              <a:custGeom>
                <a:avLst/>
                <a:gdLst>
                  <a:gd name="T0" fmla="*/ 0 w 138"/>
                  <a:gd name="T1" fmla="*/ 16 h 24"/>
                  <a:gd name="T2" fmla="*/ 137 w 138"/>
                  <a:gd name="T3" fmla="*/ 0 h 24"/>
                  <a:gd name="T4" fmla="*/ 138 w 138"/>
                  <a:gd name="T5" fmla="*/ 5 h 24"/>
                  <a:gd name="T6" fmla="*/ 0 w 138"/>
                  <a:gd name="T7" fmla="*/ 24 h 24"/>
                  <a:gd name="T8" fmla="*/ 0 w 138"/>
                  <a:gd name="T9" fmla="*/ 16 h 24"/>
                </a:gdLst>
                <a:ahLst/>
                <a:cxnLst>
                  <a:cxn ang="0">
                    <a:pos x="T0" y="T1"/>
                  </a:cxn>
                  <a:cxn ang="0">
                    <a:pos x="T2" y="T3"/>
                  </a:cxn>
                  <a:cxn ang="0">
                    <a:pos x="T4" y="T5"/>
                  </a:cxn>
                  <a:cxn ang="0">
                    <a:pos x="T6" y="T7"/>
                  </a:cxn>
                  <a:cxn ang="0">
                    <a:pos x="T8" y="T9"/>
                  </a:cxn>
                </a:cxnLst>
                <a:rect l="0" t="0" r="r" b="b"/>
                <a:pathLst>
                  <a:path w="138" h="24">
                    <a:moveTo>
                      <a:pt x="0" y="16"/>
                    </a:moveTo>
                    <a:lnTo>
                      <a:pt x="137" y="0"/>
                    </a:lnTo>
                    <a:lnTo>
                      <a:pt x="138" y="5"/>
                    </a:lnTo>
                    <a:lnTo>
                      <a:pt x="0" y="24"/>
                    </a:lnTo>
                    <a:lnTo>
                      <a:pt x="0" y="1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6" name="Group 998"/>
            <p:cNvGrpSpPr>
              <a:grpSpLocks/>
            </p:cNvGrpSpPr>
            <p:nvPr/>
          </p:nvGrpSpPr>
          <p:grpSpPr bwMode="auto">
            <a:xfrm>
              <a:off x="1561" y="-1113"/>
              <a:ext cx="108" cy="18"/>
              <a:chOff x="1561" y="-1113"/>
              <a:chExt cx="108" cy="18"/>
            </a:xfrm>
          </p:grpSpPr>
          <p:sp>
            <p:nvSpPr>
              <p:cNvPr id="1918" name="Freeform 999"/>
              <p:cNvSpPr>
                <a:spLocks/>
              </p:cNvSpPr>
              <p:nvPr/>
            </p:nvSpPr>
            <p:spPr bwMode="auto">
              <a:xfrm>
                <a:off x="1561" y="-1113"/>
                <a:ext cx="108" cy="18"/>
              </a:xfrm>
              <a:custGeom>
                <a:avLst/>
                <a:gdLst>
                  <a:gd name="T0" fmla="*/ 0 w 108"/>
                  <a:gd name="T1" fmla="*/ 10 h 18"/>
                  <a:gd name="T2" fmla="*/ 106 w 108"/>
                  <a:gd name="T3" fmla="*/ 0 h 18"/>
                  <a:gd name="T4" fmla="*/ 108 w 108"/>
                  <a:gd name="T5" fmla="*/ 7 h 18"/>
                  <a:gd name="T6" fmla="*/ 2 w 108"/>
                  <a:gd name="T7" fmla="*/ 18 h 18"/>
                  <a:gd name="T8" fmla="*/ 0 w 108"/>
                  <a:gd name="T9" fmla="*/ 10 h 18"/>
                </a:gdLst>
                <a:ahLst/>
                <a:cxnLst>
                  <a:cxn ang="0">
                    <a:pos x="T0" y="T1"/>
                  </a:cxn>
                  <a:cxn ang="0">
                    <a:pos x="T2" y="T3"/>
                  </a:cxn>
                  <a:cxn ang="0">
                    <a:pos x="T4" y="T5"/>
                  </a:cxn>
                  <a:cxn ang="0">
                    <a:pos x="T6" y="T7"/>
                  </a:cxn>
                  <a:cxn ang="0">
                    <a:pos x="T8" y="T9"/>
                  </a:cxn>
                </a:cxnLst>
                <a:rect l="0" t="0" r="r" b="b"/>
                <a:pathLst>
                  <a:path w="108" h="18">
                    <a:moveTo>
                      <a:pt x="0" y="10"/>
                    </a:moveTo>
                    <a:lnTo>
                      <a:pt x="106" y="0"/>
                    </a:lnTo>
                    <a:lnTo>
                      <a:pt x="108" y="7"/>
                    </a:lnTo>
                    <a:lnTo>
                      <a:pt x="2" y="18"/>
                    </a:lnTo>
                    <a:lnTo>
                      <a:pt x="0" y="1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9" name="Freeform 1000"/>
              <p:cNvSpPr>
                <a:spLocks/>
              </p:cNvSpPr>
              <p:nvPr/>
            </p:nvSpPr>
            <p:spPr bwMode="auto">
              <a:xfrm>
                <a:off x="1561" y="-1113"/>
                <a:ext cx="108" cy="18"/>
              </a:xfrm>
              <a:custGeom>
                <a:avLst/>
                <a:gdLst>
                  <a:gd name="T0" fmla="*/ 0 w 108"/>
                  <a:gd name="T1" fmla="*/ 10 h 18"/>
                  <a:gd name="T2" fmla="*/ 106 w 108"/>
                  <a:gd name="T3" fmla="*/ 0 h 18"/>
                  <a:gd name="T4" fmla="*/ 108 w 108"/>
                  <a:gd name="T5" fmla="*/ 7 h 18"/>
                  <a:gd name="T6" fmla="*/ 2 w 108"/>
                  <a:gd name="T7" fmla="*/ 18 h 18"/>
                  <a:gd name="T8" fmla="*/ 0 w 108"/>
                  <a:gd name="T9" fmla="*/ 10 h 18"/>
                </a:gdLst>
                <a:ahLst/>
                <a:cxnLst>
                  <a:cxn ang="0">
                    <a:pos x="T0" y="T1"/>
                  </a:cxn>
                  <a:cxn ang="0">
                    <a:pos x="T2" y="T3"/>
                  </a:cxn>
                  <a:cxn ang="0">
                    <a:pos x="T4" y="T5"/>
                  </a:cxn>
                  <a:cxn ang="0">
                    <a:pos x="T6" y="T7"/>
                  </a:cxn>
                  <a:cxn ang="0">
                    <a:pos x="T8" y="T9"/>
                  </a:cxn>
                </a:cxnLst>
                <a:rect l="0" t="0" r="r" b="b"/>
                <a:pathLst>
                  <a:path w="108" h="18">
                    <a:moveTo>
                      <a:pt x="0" y="10"/>
                    </a:moveTo>
                    <a:lnTo>
                      <a:pt x="106" y="0"/>
                    </a:lnTo>
                    <a:lnTo>
                      <a:pt x="108" y="7"/>
                    </a:lnTo>
                    <a:lnTo>
                      <a:pt x="2" y="18"/>
                    </a:lnTo>
                    <a:lnTo>
                      <a:pt x="0"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7" name="Group 1001"/>
            <p:cNvGrpSpPr>
              <a:grpSpLocks/>
            </p:cNvGrpSpPr>
            <p:nvPr/>
          </p:nvGrpSpPr>
          <p:grpSpPr bwMode="auto">
            <a:xfrm>
              <a:off x="1747" y="-1042"/>
              <a:ext cx="2" cy="1"/>
              <a:chOff x="1747" y="-1042"/>
              <a:chExt cx="2" cy="1"/>
            </a:xfrm>
          </p:grpSpPr>
          <p:sp>
            <p:nvSpPr>
              <p:cNvPr id="1916" name="Oval 1002"/>
              <p:cNvSpPr>
                <a:spLocks noChangeArrowheads="1"/>
              </p:cNvSpPr>
              <p:nvPr/>
            </p:nvSpPr>
            <p:spPr bwMode="auto">
              <a:xfrm>
                <a:off x="1747" y="-1042"/>
                <a:ext cx="2" cy="1"/>
              </a:xfrm>
              <a:prstGeom prst="ellipse">
                <a:avLst/>
              </a:prstGeom>
              <a:solidFill>
                <a:srgbClr val="919191"/>
              </a:solidFill>
              <a:ln w="0">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1917" name="Oval 1003"/>
              <p:cNvSpPr>
                <a:spLocks noChangeArrowheads="1"/>
              </p:cNvSpPr>
              <p:nvPr/>
            </p:nvSpPr>
            <p:spPr bwMode="auto">
              <a:xfrm>
                <a:off x="1747" y="-1042"/>
                <a:ext cx="2" cy="1"/>
              </a:xfrm>
              <a:prstGeom prst="ellipse">
                <a:avLst/>
              </a:prstGeom>
              <a:noFill/>
              <a:ln w="698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8" name="Group 1004"/>
            <p:cNvGrpSpPr>
              <a:grpSpLocks/>
            </p:cNvGrpSpPr>
            <p:nvPr/>
          </p:nvGrpSpPr>
          <p:grpSpPr bwMode="auto">
            <a:xfrm>
              <a:off x="1750" y="-1131"/>
              <a:ext cx="185" cy="3"/>
              <a:chOff x="1750" y="-1131"/>
              <a:chExt cx="185" cy="3"/>
            </a:xfrm>
          </p:grpSpPr>
          <p:sp>
            <p:nvSpPr>
              <p:cNvPr id="1914" name="Freeform 1005"/>
              <p:cNvSpPr>
                <a:spLocks/>
              </p:cNvSpPr>
              <p:nvPr/>
            </p:nvSpPr>
            <p:spPr bwMode="auto">
              <a:xfrm>
                <a:off x="1750" y="-1131"/>
                <a:ext cx="185" cy="3"/>
              </a:xfrm>
              <a:custGeom>
                <a:avLst/>
                <a:gdLst>
                  <a:gd name="T0" fmla="*/ 1 w 185"/>
                  <a:gd name="T1" fmla="*/ 0 h 3"/>
                  <a:gd name="T2" fmla="*/ 185 w 185"/>
                  <a:gd name="T3" fmla="*/ 0 h 3"/>
                  <a:gd name="T4" fmla="*/ 184 w 185"/>
                  <a:gd name="T5" fmla="*/ 3 h 3"/>
                  <a:gd name="T6" fmla="*/ 0 w 185"/>
                  <a:gd name="T7" fmla="*/ 2 h 3"/>
                  <a:gd name="T8" fmla="*/ 1 w 185"/>
                  <a:gd name="T9" fmla="*/ 0 h 3"/>
                </a:gdLst>
                <a:ahLst/>
                <a:cxnLst>
                  <a:cxn ang="0">
                    <a:pos x="T0" y="T1"/>
                  </a:cxn>
                  <a:cxn ang="0">
                    <a:pos x="T2" y="T3"/>
                  </a:cxn>
                  <a:cxn ang="0">
                    <a:pos x="T4" y="T5"/>
                  </a:cxn>
                  <a:cxn ang="0">
                    <a:pos x="T6" y="T7"/>
                  </a:cxn>
                  <a:cxn ang="0">
                    <a:pos x="T8" y="T9"/>
                  </a:cxn>
                </a:cxnLst>
                <a:rect l="0" t="0" r="r" b="b"/>
                <a:pathLst>
                  <a:path w="185" h="3">
                    <a:moveTo>
                      <a:pt x="1" y="0"/>
                    </a:moveTo>
                    <a:lnTo>
                      <a:pt x="185" y="0"/>
                    </a:lnTo>
                    <a:lnTo>
                      <a:pt x="184" y="3"/>
                    </a:lnTo>
                    <a:lnTo>
                      <a:pt x="0" y="2"/>
                    </a:lnTo>
                    <a:lnTo>
                      <a:pt x="1"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5" name="Freeform 1006"/>
              <p:cNvSpPr>
                <a:spLocks/>
              </p:cNvSpPr>
              <p:nvPr/>
            </p:nvSpPr>
            <p:spPr bwMode="auto">
              <a:xfrm>
                <a:off x="1750" y="-1131"/>
                <a:ext cx="185" cy="3"/>
              </a:xfrm>
              <a:custGeom>
                <a:avLst/>
                <a:gdLst>
                  <a:gd name="T0" fmla="*/ 1 w 185"/>
                  <a:gd name="T1" fmla="*/ 0 h 3"/>
                  <a:gd name="T2" fmla="*/ 185 w 185"/>
                  <a:gd name="T3" fmla="*/ 0 h 3"/>
                  <a:gd name="T4" fmla="*/ 184 w 185"/>
                  <a:gd name="T5" fmla="*/ 3 h 3"/>
                  <a:gd name="T6" fmla="*/ 0 w 185"/>
                  <a:gd name="T7" fmla="*/ 2 h 3"/>
                  <a:gd name="T8" fmla="*/ 1 w 185"/>
                  <a:gd name="T9" fmla="*/ 0 h 3"/>
                </a:gdLst>
                <a:ahLst/>
                <a:cxnLst>
                  <a:cxn ang="0">
                    <a:pos x="T0" y="T1"/>
                  </a:cxn>
                  <a:cxn ang="0">
                    <a:pos x="T2" y="T3"/>
                  </a:cxn>
                  <a:cxn ang="0">
                    <a:pos x="T4" y="T5"/>
                  </a:cxn>
                  <a:cxn ang="0">
                    <a:pos x="T6" y="T7"/>
                  </a:cxn>
                  <a:cxn ang="0">
                    <a:pos x="T8" y="T9"/>
                  </a:cxn>
                </a:cxnLst>
                <a:rect l="0" t="0" r="r" b="b"/>
                <a:pathLst>
                  <a:path w="185" h="3">
                    <a:moveTo>
                      <a:pt x="1" y="0"/>
                    </a:moveTo>
                    <a:lnTo>
                      <a:pt x="185" y="0"/>
                    </a:lnTo>
                    <a:lnTo>
                      <a:pt x="184" y="3"/>
                    </a:lnTo>
                    <a:lnTo>
                      <a:pt x="0" y="2"/>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39" name="Group 1007"/>
            <p:cNvGrpSpPr>
              <a:grpSpLocks/>
            </p:cNvGrpSpPr>
            <p:nvPr/>
          </p:nvGrpSpPr>
          <p:grpSpPr bwMode="auto">
            <a:xfrm>
              <a:off x="1562" y="-1014"/>
              <a:ext cx="107" cy="27"/>
              <a:chOff x="1562" y="-1014"/>
              <a:chExt cx="107" cy="27"/>
            </a:xfrm>
          </p:grpSpPr>
          <p:sp>
            <p:nvSpPr>
              <p:cNvPr id="1912" name="Freeform 1008"/>
              <p:cNvSpPr>
                <a:spLocks/>
              </p:cNvSpPr>
              <p:nvPr/>
            </p:nvSpPr>
            <p:spPr bwMode="auto">
              <a:xfrm>
                <a:off x="1562" y="-1014"/>
                <a:ext cx="107" cy="27"/>
              </a:xfrm>
              <a:custGeom>
                <a:avLst/>
                <a:gdLst>
                  <a:gd name="T0" fmla="*/ 0 w 107"/>
                  <a:gd name="T1" fmla="*/ 21 h 27"/>
                  <a:gd name="T2" fmla="*/ 105 w 107"/>
                  <a:gd name="T3" fmla="*/ 0 h 27"/>
                  <a:gd name="T4" fmla="*/ 107 w 107"/>
                  <a:gd name="T5" fmla="*/ 7 h 27"/>
                  <a:gd name="T6" fmla="*/ 0 w 107"/>
                  <a:gd name="T7" fmla="*/ 27 h 27"/>
                  <a:gd name="T8" fmla="*/ 0 w 107"/>
                  <a:gd name="T9" fmla="*/ 21 h 27"/>
                </a:gdLst>
                <a:ahLst/>
                <a:cxnLst>
                  <a:cxn ang="0">
                    <a:pos x="T0" y="T1"/>
                  </a:cxn>
                  <a:cxn ang="0">
                    <a:pos x="T2" y="T3"/>
                  </a:cxn>
                  <a:cxn ang="0">
                    <a:pos x="T4" y="T5"/>
                  </a:cxn>
                  <a:cxn ang="0">
                    <a:pos x="T6" y="T7"/>
                  </a:cxn>
                  <a:cxn ang="0">
                    <a:pos x="T8" y="T9"/>
                  </a:cxn>
                </a:cxnLst>
                <a:rect l="0" t="0" r="r" b="b"/>
                <a:pathLst>
                  <a:path w="107" h="27">
                    <a:moveTo>
                      <a:pt x="0" y="21"/>
                    </a:moveTo>
                    <a:lnTo>
                      <a:pt x="105" y="0"/>
                    </a:lnTo>
                    <a:lnTo>
                      <a:pt x="107" y="7"/>
                    </a:lnTo>
                    <a:lnTo>
                      <a:pt x="0" y="27"/>
                    </a:lnTo>
                    <a:lnTo>
                      <a:pt x="0" y="2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3" name="Freeform 1009"/>
              <p:cNvSpPr>
                <a:spLocks/>
              </p:cNvSpPr>
              <p:nvPr/>
            </p:nvSpPr>
            <p:spPr bwMode="auto">
              <a:xfrm>
                <a:off x="1562" y="-1014"/>
                <a:ext cx="107" cy="27"/>
              </a:xfrm>
              <a:custGeom>
                <a:avLst/>
                <a:gdLst>
                  <a:gd name="T0" fmla="*/ 0 w 107"/>
                  <a:gd name="T1" fmla="*/ 21 h 27"/>
                  <a:gd name="T2" fmla="*/ 105 w 107"/>
                  <a:gd name="T3" fmla="*/ 0 h 27"/>
                  <a:gd name="T4" fmla="*/ 107 w 107"/>
                  <a:gd name="T5" fmla="*/ 7 h 27"/>
                  <a:gd name="T6" fmla="*/ 0 w 107"/>
                  <a:gd name="T7" fmla="*/ 27 h 27"/>
                  <a:gd name="T8" fmla="*/ 0 w 107"/>
                  <a:gd name="T9" fmla="*/ 21 h 27"/>
                </a:gdLst>
                <a:ahLst/>
                <a:cxnLst>
                  <a:cxn ang="0">
                    <a:pos x="T0" y="T1"/>
                  </a:cxn>
                  <a:cxn ang="0">
                    <a:pos x="T2" y="T3"/>
                  </a:cxn>
                  <a:cxn ang="0">
                    <a:pos x="T4" y="T5"/>
                  </a:cxn>
                  <a:cxn ang="0">
                    <a:pos x="T6" y="T7"/>
                  </a:cxn>
                  <a:cxn ang="0">
                    <a:pos x="T8" y="T9"/>
                  </a:cxn>
                </a:cxnLst>
                <a:rect l="0" t="0" r="r" b="b"/>
                <a:pathLst>
                  <a:path w="107" h="27">
                    <a:moveTo>
                      <a:pt x="0" y="21"/>
                    </a:moveTo>
                    <a:lnTo>
                      <a:pt x="105" y="0"/>
                    </a:lnTo>
                    <a:lnTo>
                      <a:pt x="107" y="7"/>
                    </a:lnTo>
                    <a:lnTo>
                      <a:pt x="0" y="27"/>
                    </a:lnTo>
                    <a:lnTo>
                      <a:pt x="0" y="2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40" name="Group 1010"/>
            <p:cNvGrpSpPr>
              <a:grpSpLocks/>
            </p:cNvGrpSpPr>
            <p:nvPr/>
          </p:nvGrpSpPr>
          <p:grpSpPr bwMode="auto">
            <a:xfrm>
              <a:off x="842" y="-794"/>
              <a:ext cx="43" cy="64"/>
              <a:chOff x="842" y="-794"/>
              <a:chExt cx="43" cy="64"/>
            </a:xfrm>
          </p:grpSpPr>
          <p:sp>
            <p:nvSpPr>
              <p:cNvPr id="1910" name="Freeform 1011"/>
              <p:cNvSpPr>
                <a:spLocks/>
              </p:cNvSpPr>
              <p:nvPr/>
            </p:nvSpPr>
            <p:spPr bwMode="auto">
              <a:xfrm>
                <a:off x="842" y="-794"/>
                <a:ext cx="43" cy="64"/>
              </a:xfrm>
              <a:custGeom>
                <a:avLst/>
                <a:gdLst>
                  <a:gd name="T0" fmla="*/ 0 w 43"/>
                  <a:gd name="T1" fmla="*/ 0 h 64"/>
                  <a:gd name="T2" fmla="*/ 0 w 43"/>
                  <a:gd name="T3" fmla="*/ 56 h 64"/>
                  <a:gd name="T4" fmla="*/ 5 w 43"/>
                  <a:gd name="T5" fmla="*/ 60 h 64"/>
                  <a:gd name="T6" fmla="*/ 12 w 43"/>
                  <a:gd name="T7" fmla="*/ 64 h 64"/>
                  <a:gd name="T8" fmla="*/ 24 w 43"/>
                  <a:gd name="T9" fmla="*/ 64 h 64"/>
                  <a:gd name="T10" fmla="*/ 31 w 43"/>
                  <a:gd name="T11" fmla="*/ 64 h 64"/>
                  <a:gd name="T12" fmla="*/ 37 w 43"/>
                  <a:gd name="T13" fmla="*/ 61 h 64"/>
                  <a:gd name="T14" fmla="*/ 43 w 43"/>
                  <a:gd name="T15" fmla="*/ 54 h 64"/>
                  <a:gd name="T16" fmla="*/ 43 w 43"/>
                  <a:gd name="T17" fmla="*/ 1 h 64"/>
                  <a:gd name="T18" fmla="*/ 0 w 4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0"/>
                    </a:moveTo>
                    <a:lnTo>
                      <a:pt x="0" y="56"/>
                    </a:lnTo>
                    <a:lnTo>
                      <a:pt x="5" y="60"/>
                    </a:lnTo>
                    <a:lnTo>
                      <a:pt x="12" y="64"/>
                    </a:lnTo>
                    <a:lnTo>
                      <a:pt x="24" y="64"/>
                    </a:lnTo>
                    <a:lnTo>
                      <a:pt x="31" y="64"/>
                    </a:lnTo>
                    <a:lnTo>
                      <a:pt x="37" y="61"/>
                    </a:lnTo>
                    <a:lnTo>
                      <a:pt x="43" y="54"/>
                    </a:lnTo>
                    <a:lnTo>
                      <a:pt x="43" y="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1" name="Freeform 1012"/>
              <p:cNvSpPr>
                <a:spLocks/>
              </p:cNvSpPr>
              <p:nvPr/>
            </p:nvSpPr>
            <p:spPr bwMode="auto">
              <a:xfrm>
                <a:off x="842" y="-794"/>
                <a:ext cx="43" cy="64"/>
              </a:xfrm>
              <a:custGeom>
                <a:avLst/>
                <a:gdLst>
                  <a:gd name="T0" fmla="*/ 0 w 43"/>
                  <a:gd name="T1" fmla="*/ 0 h 64"/>
                  <a:gd name="T2" fmla="*/ 0 w 43"/>
                  <a:gd name="T3" fmla="*/ 56 h 64"/>
                  <a:gd name="T4" fmla="*/ 5 w 43"/>
                  <a:gd name="T5" fmla="*/ 60 h 64"/>
                  <a:gd name="T6" fmla="*/ 12 w 43"/>
                  <a:gd name="T7" fmla="*/ 64 h 64"/>
                  <a:gd name="T8" fmla="*/ 24 w 43"/>
                  <a:gd name="T9" fmla="*/ 64 h 64"/>
                  <a:gd name="T10" fmla="*/ 31 w 43"/>
                  <a:gd name="T11" fmla="*/ 64 h 64"/>
                  <a:gd name="T12" fmla="*/ 37 w 43"/>
                  <a:gd name="T13" fmla="*/ 61 h 64"/>
                  <a:gd name="T14" fmla="*/ 43 w 43"/>
                  <a:gd name="T15" fmla="*/ 54 h 64"/>
                  <a:gd name="T16" fmla="*/ 43 w 43"/>
                  <a:gd name="T17" fmla="*/ 1 h 64"/>
                  <a:gd name="T18" fmla="*/ 0 w 4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0"/>
                    </a:moveTo>
                    <a:lnTo>
                      <a:pt x="0" y="56"/>
                    </a:lnTo>
                    <a:lnTo>
                      <a:pt x="5" y="60"/>
                    </a:lnTo>
                    <a:lnTo>
                      <a:pt x="12" y="64"/>
                    </a:lnTo>
                    <a:lnTo>
                      <a:pt x="24" y="64"/>
                    </a:lnTo>
                    <a:lnTo>
                      <a:pt x="31" y="64"/>
                    </a:lnTo>
                    <a:lnTo>
                      <a:pt x="37" y="61"/>
                    </a:lnTo>
                    <a:lnTo>
                      <a:pt x="43" y="54"/>
                    </a:lnTo>
                    <a:lnTo>
                      <a:pt x="43" y="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41" name="Line 1013"/>
            <p:cNvSpPr>
              <a:spLocks noChangeShapeType="1"/>
            </p:cNvSpPr>
            <p:nvPr/>
          </p:nvSpPr>
          <p:spPr bwMode="auto">
            <a:xfrm>
              <a:off x="859" y="-719"/>
              <a:ext cx="0" cy="25"/>
            </a:xfrm>
            <a:prstGeom prst="line">
              <a:avLst/>
            </a:prstGeom>
            <a:noFill/>
            <a:ln w="1397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342" name="Group 1014"/>
            <p:cNvGrpSpPr>
              <a:grpSpLocks/>
            </p:cNvGrpSpPr>
            <p:nvPr/>
          </p:nvGrpSpPr>
          <p:grpSpPr bwMode="auto">
            <a:xfrm>
              <a:off x="842" y="-794"/>
              <a:ext cx="43" cy="64"/>
              <a:chOff x="842" y="-794"/>
              <a:chExt cx="43" cy="64"/>
            </a:xfrm>
          </p:grpSpPr>
          <p:sp>
            <p:nvSpPr>
              <p:cNvPr id="1908" name="Freeform 1015"/>
              <p:cNvSpPr>
                <a:spLocks/>
              </p:cNvSpPr>
              <p:nvPr/>
            </p:nvSpPr>
            <p:spPr bwMode="auto">
              <a:xfrm>
                <a:off x="842" y="-794"/>
                <a:ext cx="43" cy="64"/>
              </a:xfrm>
              <a:custGeom>
                <a:avLst/>
                <a:gdLst>
                  <a:gd name="T0" fmla="*/ 0 w 43"/>
                  <a:gd name="T1" fmla="*/ 0 h 64"/>
                  <a:gd name="T2" fmla="*/ 0 w 43"/>
                  <a:gd name="T3" fmla="*/ 56 h 64"/>
                  <a:gd name="T4" fmla="*/ 5 w 43"/>
                  <a:gd name="T5" fmla="*/ 60 h 64"/>
                  <a:gd name="T6" fmla="*/ 12 w 43"/>
                  <a:gd name="T7" fmla="*/ 64 h 64"/>
                  <a:gd name="T8" fmla="*/ 24 w 43"/>
                  <a:gd name="T9" fmla="*/ 64 h 64"/>
                  <a:gd name="T10" fmla="*/ 31 w 43"/>
                  <a:gd name="T11" fmla="*/ 64 h 64"/>
                  <a:gd name="T12" fmla="*/ 37 w 43"/>
                  <a:gd name="T13" fmla="*/ 61 h 64"/>
                  <a:gd name="T14" fmla="*/ 43 w 43"/>
                  <a:gd name="T15" fmla="*/ 54 h 64"/>
                  <a:gd name="T16" fmla="*/ 43 w 43"/>
                  <a:gd name="T17" fmla="*/ 1 h 64"/>
                  <a:gd name="T18" fmla="*/ 0 w 4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0"/>
                    </a:moveTo>
                    <a:lnTo>
                      <a:pt x="0" y="56"/>
                    </a:lnTo>
                    <a:lnTo>
                      <a:pt x="5" y="60"/>
                    </a:lnTo>
                    <a:lnTo>
                      <a:pt x="12" y="64"/>
                    </a:lnTo>
                    <a:lnTo>
                      <a:pt x="24" y="64"/>
                    </a:lnTo>
                    <a:lnTo>
                      <a:pt x="31" y="64"/>
                    </a:lnTo>
                    <a:lnTo>
                      <a:pt x="37" y="61"/>
                    </a:lnTo>
                    <a:lnTo>
                      <a:pt x="43" y="54"/>
                    </a:lnTo>
                    <a:lnTo>
                      <a:pt x="43" y="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09" name="Freeform 1016"/>
              <p:cNvSpPr>
                <a:spLocks/>
              </p:cNvSpPr>
              <p:nvPr/>
            </p:nvSpPr>
            <p:spPr bwMode="auto">
              <a:xfrm>
                <a:off x="842" y="-794"/>
                <a:ext cx="43" cy="64"/>
              </a:xfrm>
              <a:custGeom>
                <a:avLst/>
                <a:gdLst>
                  <a:gd name="T0" fmla="*/ 0 w 43"/>
                  <a:gd name="T1" fmla="*/ 0 h 64"/>
                  <a:gd name="T2" fmla="*/ 0 w 43"/>
                  <a:gd name="T3" fmla="*/ 56 h 64"/>
                  <a:gd name="T4" fmla="*/ 5 w 43"/>
                  <a:gd name="T5" fmla="*/ 60 h 64"/>
                  <a:gd name="T6" fmla="*/ 12 w 43"/>
                  <a:gd name="T7" fmla="*/ 64 h 64"/>
                  <a:gd name="T8" fmla="*/ 24 w 43"/>
                  <a:gd name="T9" fmla="*/ 64 h 64"/>
                  <a:gd name="T10" fmla="*/ 31 w 43"/>
                  <a:gd name="T11" fmla="*/ 64 h 64"/>
                  <a:gd name="T12" fmla="*/ 37 w 43"/>
                  <a:gd name="T13" fmla="*/ 61 h 64"/>
                  <a:gd name="T14" fmla="*/ 43 w 43"/>
                  <a:gd name="T15" fmla="*/ 54 h 64"/>
                  <a:gd name="T16" fmla="*/ 43 w 43"/>
                  <a:gd name="T17" fmla="*/ 1 h 64"/>
                  <a:gd name="T18" fmla="*/ 0 w 4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4">
                    <a:moveTo>
                      <a:pt x="0" y="0"/>
                    </a:moveTo>
                    <a:lnTo>
                      <a:pt x="0" y="56"/>
                    </a:lnTo>
                    <a:lnTo>
                      <a:pt x="5" y="60"/>
                    </a:lnTo>
                    <a:lnTo>
                      <a:pt x="12" y="64"/>
                    </a:lnTo>
                    <a:lnTo>
                      <a:pt x="24" y="64"/>
                    </a:lnTo>
                    <a:lnTo>
                      <a:pt x="31" y="64"/>
                    </a:lnTo>
                    <a:lnTo>
                      <a:pt x="37" y="61"/>
                    </a:lnTo>
                    <a:lnTo>
                      <a:pt x="43" y="54"/>
                    </a:lnTo>
                    <a:lnTo>
                      <a:pt x="43" y="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43" name="Line 1017"/>
            <p:cNvSpPr>
              <a:spLocks noChangeShapeType="1"/>
            </p:cNvSpPr>
            <p:nvPr/>
          </p:nvSpPr>
          <p:spPr bwMode="auto">
            <a:xfrm>
              <a:off x="859" y="-719"/>
              <a:ext cx="0" cy="25"/>
            </a:xfrm>
            <a:prstGeom prst="line">
              <a:avLst/>
            </a:prstGeom>
            <a:noFill/>
            <a:ln w="1397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344" name="Group 1018"/>
            <p:cNvGrpSpPr>
              <a:grpSpLocks/>
            </p:cNvGrpSpPr>
            <p:nvPr/>
          </p:nvGrpSpPr>
          <p:grpSpPr bwMode="auto">
            <a:xfrm>
              <a:off x="894" y="-828"/>
              <a:ext cx="49" cy="262"/>
              <a:chOff x="894" y="-828"/>
              <a:chExt cx="49" cy="262"/>
            </a:xfrm>
          </p:grpSpPr>
          <p:sp>
            <p:nvSpPr>
              <p:cNvPr id="1906" name="Freeform 1019"/>
              <p:cNvSpPr>
                <a:spLocks/>
              </p:cNvSpPr>
              <p:nvPr/>
            </p:nvSpPr>
            <p:spPr bwMode="auto">
              <a:xfrm>
                <a:off x="894" y="-828"/>
                <a:ext cx="49" cy="262"/>
              </a:xfrm>
              <a:custGeom>
                <a:avLst/>
                <a:gdLst>
                  <a:gd name="T0" fmla="*/ 0 w 49"/>
                  <a:gd name="T1" fmla="*/ 14 h 262"/>
                  <a:gd name="T2" fmla="*/ 0 w 49"/>
                  <a:gd name="T3" fmla="*/ 255 h 262"/>
                  <a:gd name="T4" fmla="*/ 12 w 49"/>
                  <a:gd name="T5" fmla="*/ 261 h 262"/>
                  <a:gd name="T6" fmla="*/ 21 w 49"/>
                  <a:gd name="T7" fmla="*/ 262 h 262"/>
                  <a:gd name="T8" fmla="*/ 30 w 49"/>
                  <a:gd name="T9" fmla="*/ 262 h 262"/>
                  <a:gd name="T10" fmla="*/ 41 w 49"/>
                  <a:gd name="T11" fmla="*/ 261 h 262"/>
                  <a:gd name="T12" fmla="*/ 49 w 49"/>
                  <a:gd name="T13" fmla="*/ 258 h 262"/>
                  <a:gd name="T14" fmla="*/ 49 w 49"/>
                  <a:gd name="T15" fmla="*/ 0 h 262"/>
                  <a:gd name="T16" fmla="*/ 0 w 49"/>
                  <a:gd name="T17" fmla="*/ 1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2">
                    <a:moveTo>
                      <a:pt x="0" y="14"/>
                    </a:moveTo>
                    <a:lnTo>
                      <a:pt x="0" y="255"/>
                    </a:lnTo>
                    <a:lnTo>
                      <a:pt x="12" y="261"/>
                    </a:lnTo>
                    <a:lnTo>
                      <a:pt x="21" y="262"/>
                    </a:lnTo>
                    <a:lnTo>
                      <a:pt x="30" y="262"/>
                    </a:lnTo>
                    <a:lnTo>
                      <a:pt x="41" y="261"/>
                    </a:lnTo>
                    <a:lnTo>
                      <a:pt x="49" y="258"/>
                    </a:lnTo>
                    <a:lnTo>
                      <a:pt x="49" y="0"/>
                    </a:lnTo>
                    <a:lnTo>
                      <a:pt x="0" y="1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07" name="Freeform 1020"/>
              <p:cNvSpPr>
                <a:spLocks/>
              </p:cNvSpPr>
              <p:nvPr/>
            </p:nvSpPr>
            <p:spPr bwMode="auto">
              <a:xfrm>
                <a:off x="894" y="-828"/>
                <a:ext cx="49" cy="262"/>
              </a:xfrm>
              <a:custGeom>
                <a:avLst/>
                <a:gdLst>
                  <a:gd name="T0" fmla="*/ 0 w 49"/>
                  <a:gd name="T1" fmla="*/ 14 h 262"/>
                  <a:gd name="T2" fmla="*/ 0 w 49"/>
                  <a:gd name="T3" fmla="*/ 255 h 262"/>
                  <a:gd name="T4" fmla="*/ 12 w 49"/>
                  <a:gd name="T5" fmla="*/ 261 h 262"/>
                  <a:gd name="T6" fmla="*/ 21 w 49"/>
                  <a:gd name="T7" fmla="*/ 262 h 262"/>
                  <a:gd name="T8" fmla="*/ 30 w 49"/>
                  <a:gd name="T9" fmla="*/ 262 h 262"/>
                  <a:gd name="T10" fmla="*/ 41 w 49"/>
                  <a:gd name="T11" fmla="*/ 261 h 262"/>
                  <a:gd name="T12" fmla="*/ 49 w 49"/>
                  <a:gd name="T13" fmla="*/ 258 h 262"/>
                  <a:gd name="T14" fmla="*/ 49 w 49"/>
                  <a:gd name="T15" fmla="*/ 0 h 262"/>
                  <a:gd name="T16" fmla="*/ 0 w 49"/>
                  <a:gd name="T17" fmla="*/ 1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62">
                    <a:moveTo>
                      <a:pt x="0" y="14"/>
                    </a:moveTo>
                    <a:lnTo>
                      <a:pt x="0" y="255"/>
                    </a:lnTo>
                    <a:lnTo>
                      <a:pt x="12" y="261"/>
                    </a:lnTo>
                    <a:lnTo>
                      <a:pt x="21" y="262"/>
                    </a:lnTo>
                    <a:lnTo>
                      <a:pt x="30" y="262"/>
                    </a:lnTo>
                    <a:lnTo>
                      <a:pt x="41" y="261"/>
                    </a:lnTo>
                    <a:lnTo>
                      <a:pt x="49" y="258"/>
                    </a:lnTo>
                    <a:lnTo>
                      <a:pt x="49" y="0"/>
                    </a:lnTo>
                    <a:lnTo>
                      <a:pt x="0" y="14"/>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45" name="Group 1021"/>
            <p:cNvGrpSpPr>
              <a:grpSpLocks/>
            </p:cNvGrpSpPr>
            <p:nvPr/>
          </p:nvGrpSpPr>
          <p:grpSpPr bwMode="auto">
            <a:xfrm>
              <a:off x="723" y="-1000"/>
              <a:ext cx="346" cy="92"/>
              <a:chOff x="723" y="-1000"/>
              <a:chExt cx="346" cy="92"/>
            </a:xfrm>
          </p:grpSpPr>
          <p:sp>
            <p:nvSpPr>
              <p:cNvPr id="1904" name="Freeform 1022"/>
              <p:cNvSpPr>
                <a:spLocks/>
              </p:cNvSpPr>
              <p:nvPr/>
            </p:nvSpPr>
            <p:spPr bwMode="auto">
              <a:xfrm>
                <a:off x="723" y="-1000"/>
                <a:ext cx="346" cy="92"/>
              </a:xfrm>
              <a:custGeom>
                <a:avLst/>
                <a:gdLst>
                  <a:gd name="T0" fmla="*/ 33 w 346"/>
                  <a:gd name="T1" fmla="*/ 0 h 92"/>
                  <a:gd name="T2" fmla="*/ 20 w 346"/>
                  <a:gd name="T3" fmla="*/ 12 h 92"/>
                  <a:gd name="T4" fmla="*/ 8 w 346"/>
                  <a:gd name="T5" fmla="*/ 15 h 92"/>
                  <a:gd name="T6" fmla="*/ 5 w 346"/>
                  <a:gd name="T7" fmla="*/ 23 h 92"/>
                  <a:gd name="T8" fmla="*/ 0 w 346"/>
                  <a:gd name="T9" fmla="*/ 28 h 92"/>
                  <a:gd name="T10" fmla="*/ 0 w 346"/>
                  <a:gd name="T11" fmla="*/ 85 h 92"/>
                  <a:gd name="T12" fmla="*/ 143 w 346"/>
                  <a:gd name="T13" fmla="*/ 92 h 92"/>
                  <a:gd name="T14" fmla="*/ 343 w 346"/>
                  <a:gd name="T15" fmla="*/ 61 h 92"/>
                  <a:gd name="T16" fmla="*/ 346 w 346"/>
                  <a:gd name="T17" fmla="*/ 58 h 92"/>
                  <a:gd name="T18" fmla="*/ 346 w 346"/>
                  <a:gd name="T19" fmla="*/ 57 h 92"/>
                  <a:gd name="T20" fmla="*/ 346 w 346"/>
                  <a:gd name="T21" fmla="*/ 20 h 92"/>
                  <a:gd name="T22" fmla="*/ 344 w 346"/>
                  <a:gd name="T23" fmla="*/ 17 h 92"/>
                  <a:gd name="T24" fmla="*/ 343 w 346"/>
                  <a:gd name="T25" fmla="*/ 16 h 92"/>
                  <a:gd name="T26" fmla="*/ 335 w 346"/>
                  <a:gd name="T27" fmla="*/ 13 h 92"/>
                  <a:gd name="T28" fmla="*/ 327 w 346"/>
                  <a:gd name="T29" fmla="*/ 11 h 92"/>
                  <a:gd name="T30" fmla="*/ 313 w 346"/>
                  <a:gd name="T31" fmla="*/ 9 h 92"/>
                  <a:gd name="T32" fmla="*/ 301 w 346"/>
                  <a:gd name="T33" fmla="*/ 8 h 92"/>
                  <a:gd name="T34" fmla="*/ 220 w 346"/>
                  <a:gd name="T35" fmla="*/ 4 h 92"/>
                  <a:gd name="T36" fmla="*/ 170 w 346"/>
                  <a:gd name="T37" fmla="*/ 2 h 92"/>
                  <a:gd name="T38" fmla="*/ 112 w 346"/>
                  <a:gd name="T39" fmla="*/ 1 h 92"/>
                  <a:gd name="T40" fmla="*/ 83 w 346"/>
                  <a:gd name="T41" fmla="*/ 0 h 92"/>
                  <a:gd name="T42" fmla="*/ 33 w 346"/>
                  <a:gd name="T4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92">
                    <a:moveTo>
                      <a:pt x="33" y="0"/>
                    </a:moveTo>
                    <a:lnTo>
                      <a:pt x="20" y="12"/>
                    </a:lnTo>
                    <a:lnTo>
                      <a:pt x="8" y="15"/>
                    </a:lnTo>
                    <a:lnTo>
                      <a:pt x="5" y="23"/>
                    </a:lnTo>
                    <a:lnTo>
                      <a:pt x="0" y="28"/>
                    </a:lnTo>
                    <a:lnTo>
                      <a:pt x="0" y="85"/>
                    </a:lnTo>
                    <a:lnTo>
                      <a:pt x="143" y="92"/>
                    </a:lnTo>
                    <a:lnTo>
                      <a:pt x="343" y="61"/>
                    </a:lnTo>
                    <a:lnTo>
                      <a:pt x="346" y="58"/>
                    </a:lnTo>
                    <a:lnTo>
                      <a:pt x="346" y="57"/>
                    </a:lnTo>
                    <a:lnTo>
                      <a:pt x="346" y="20"/>
                    </a:lnTo>
                    <a:lnTo>
                      <a:pt x="344" y="17"/>
                    </a:lnTo>
                    <a:lnTo>
                      <a:pt x="343" y="16"/>
                    </a:lnTo>
                    <a:lnTo>
                      <a:pt x="335" y="13"/>
                    </a:lnTo>
                    <a:lnTo>
                      <a:pt x="327" y="11"/>
                    </a:lnTo>
                    <a:lnTo>
                      <a:pt x="313" y="9"/>
                    </a:lnTo>
                    <a:lnTo>
                      <a:pt x="301" y="8"/>
                    </a:lnTo>
                    <a:lnTo>
                      <a:pt x="220" y="4"/>
                    </a:lnTo>
                    <a:lnTo>
                      <a:pt x="170" y="2"/>
                    </a:lnTo>
                    <a:lnTo>
                      <a:pt x="112" y="1"/>
                    </a:lnTo>
                    <a:lnTo>
                      <a:pt x="83" y="0"/>
                    </a:lnTo>
                    <a:lnTo>
                      <a:pt x="3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05" name="Freeform 1023"/>
              <p:cNvSpPr>
                <a:spLocks/>
              </p:cNvSpPr>
              <p:nvPr/>
            </p:nvSpPr>
            <p:spPr bwMode="auto">
              <a:xfrm>
                <a:off x="723" y="-1000"/>
                <a:ext cx="346" cy="92"/>
              </a:xfrm>
              <a:custGeom>
                <a:avLst/>
                <a:gdLst>
                  <a:gd name="T0" fmla="*/ 33 w 346"/>
                  <a:gd name="T1" fmla="*/ 0 h 92"/>
                  <a:gd name="T2" fmla="*/ 20 w 346"/>
                  <a:gd name="T3" fmla="*/ 12 h 92"/>
                  <a:gd name="T4" fmla="*/ 8 w 346"/>
                  <a:gd name="T5" fmla="*/ 15 h 92"/>
                  <a:gd name="T6" fmla="*/ 5 w 346"/>
                  <a:gd name="T7" fmla="*/ 23 h 92"/>
                  <a:gd name="T8" fmla="*/ 0 w 346"/>
                  <a:gd name="T9" fmla="*/ 28 h 92"/>
                  <a:gd name="T10" fmla="*/ 0 w 346"/>
                  <a:gd name="T11" fmla="*/ 85 h 92"/>
                  <a:gd name="T12" fmla="*/ 143 w 346"/>
                  <a:gd name="T13" fmla="*/ 92 h 92"/>
                  <a:gd name="T14" fmla="*/ 343 w 346"/>
                  <a:gd name="T15" fmla="*/ 61 h 92"/>
                  <a:gd name="T16" fmla="*/ 346 w 346"/>
                  <a:gd name="T17" fmla="*/ 58 h 92"/>
                  <a:gd name="T18" fmla="*/ 346 w 346"/>
                  <a:gd name="T19" fmla="*/ 57 h 92"/>
                  <a:gd name="T20" fmla="*/ 346 w 346"/>
                  <a:gd name="T21" fmla="*/ 20 h 92"/>
                  <a:gd name="T22" fmla="*/ 344 w 346"/>
                  <a:gd name="T23" fmla="*/ 17 h 92"/>
                  <a:gd name="T24" fmla="*/ 343 w 346"/>
                  <a:gd name="T25" fmla="*/ 16 h 92"/>
                  <a:gd name="T26" fmla="*/ 335 w 346"/>
                  <a:gd name="T27" fmla="*/ 13 h 92"/>
                  <a:gd name="T28" fmla="*/ 327 w 346"/>
                  <a:gd name="T29" fmla="*/ 11 h 92"/>
                  <a:gd name="T30" fmla="*/ 313 w 346"/>
                  <a:gd name="T31" fmla="*/ 9 h 92"/>
                  <a:gd name="T32" fmla="*/ 301 w 346"/>
                  <a:gd name="T33" fmla="*/ 8 h 92"/>
                  <a:gd name="T34" fmla="*/ 220 w 346"/>
                  <a:gd name="T35" fmla="*/ 4 h 92"/>
                  <a:gd name="T36" fmla="*/ 170 w 346"/>
                  <a:gd name="T37" fmla="*/ 2 h 92"/>
                  <a:gd name="T38" fmla="*/ 112 w 346"/>
                  <a:gd name="T39" fmla="*/ 1 h 92"/>
                  <a:gd name="T40" fmla="*/ 83 w 346"/>
                  <a:gd name="T41" fmla="*/ 0 h 92"/>
                  <a:gd name="T42" fmla="*/ 33 w 346"/>
                  <a:gd name="T4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92">
                    <a:moveTo>
                      <a:pt x="33" y="0"/>
                    </a:moveTo>
                    <a:lnTo>
                      <a:pt x="20" y="12"/>
                    </a:lnTo>
                    <a:lnTo>
                      <a:pt x="8" y="15"/>
                    </a:lnTo>
                    <a:lnTo>
                      <a:pt x="5" y="23"/>
                    </a:lnTo>
                    <a:lnTo>
                      <a:pt x="0" y="28"/>
                    </a:lnTo>
                    <a:lnTo>
                      <a:pt x="0" y="85"/>
                    </a:lnTo>
                    <a:lnTo>
                      <a:pt x="143" y="92"/>
                    </a:lnTo>
                    <a:lnTo>
                      <a:pt x="343" y="61"/>
                    </a:lnTo>
                    <a:lnTo>
                      <a:pt x="346" y="58"/>
                    </a:lnTo>
                    <a:lnTo>
                      <a:pt x="346" y="57"/>
                    </a:lnTo>
                    <a:lnTo>
                      <a:pt x="346" y="20"/>
                    </a:lnTo>
                    <a:lnTo>
                      <a:pt x="344" y="17"/>
                    </a:lnTo>
                    <a:lnTo>
                      <a:pt x="343" y="16"/>
                    </a:lnTo>
                    <a:lnTo>
                      <a:pt x="335" y="13"/>
                    </a:lnTo>
                    <a:lnTo>
                      <a:pt x="327" y="11"/>
                    </a:lnTo>
                    <a:lnTo>
                      <a:pt x="313" y="9"/>
                    </a:lnTo>
                    <a:lnTo>
                      <a:pt x="301" y="8"/>
                    </a:lnTo>
                    <a:lnTo>
                      <a:pt x="220" y="4"/>
                    </a:lnTo>
                    <a:lnTo>
                      <a:pt x="170" y="2"/>
                    </a:lnTo>
                    <a:lnTo>
                      <a:pt x="112" y="1"/>
                    </a:lnTo>
                    <a:lnTo>
                      <a:pt x="83" y="0"/>
                    </a:lnTo>
                    <a:lnTo>
                      <a:pt x="3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46" name="Group 1024"/>
            <p:cNvGrpSpPr>
              <a:grpSpLocks/>
            </p:cNvGrpSpPr>
            <p:nvPr/>
          </p:nvGrpSpPr>
          <p:grpSpPr bwMode="auto">
            <a:xfrm>
              <a:off x="785" y="-928"/>
              <a:ext cx="217" cy="137"/>
              <a:chOff x="785" y="-928"/>
              <a:chExt cx="217" cy="137"/>
            </a:xfrm>
          </p:grpSpPr>
          <p:sp>
            <p:nvSpPr>
              <p:cNvPr id="1902" name="Freeform 1025"/>
              <p:cNvSpPr>
                <a:spLocks/>
              </p:cNvSpPr>
              <p:nvPr/>
            </p:nvSpPr>
            <p:spPr bwMode="auto">
              <a:xfrm>
                <a:off x="785" y="-928"/>
                <a:ext cx="217" cy="137"/>
              </a:xfrm>
              <a:custGeom>
                <a:avLst/>
                <a:gdLst>
                  <a:gd name="T0" fmla="*/ 0 w 217"/>
                  <a:gd name="T1" fmla="*/ 16 h 137"/>
                  <a:gd name="T2" fmla="*/ 0 w 217"/>
                  <a:gd name="T3" fmla="*/ 77 h 137"/>
                  <a:gd name="T4" fmla="*/ 1 w 217"/>
                  <a:gd name="T5" fmla="*/ 80 h 137"/>
                  <a:gd name="T6" fmla="*/ 4 w 217"/>
                  <a:gd name="T7" fmla="*/ 84 h 137"/>
                  <a:gd name="T8" fmla="*/ 20 w 217"/>
                  <a:gd name="T9" fmla="*/ 92 h 137"/>
                  <a:gd name="T10" fmla="*/ 20 w 217"/>
                  <a:gd name="T11" fmla="*/ 93 h 137"/>
                  <a:gd name="T12" fmla="*/ 27 w 217"/>
                  <a:gd name="T13" fmla="*/ 96 h 137"/>
                  <a:gd name="T14" fmla="*/ 27 w 217"/>
                  <a:gd name="T15" fmla="*/ 115 h 137"/>
                  <a:gd name="T16" fmla="*/ 28 w 217"/>
                  <a:gd name="T17" fmla="*/ 118 h 137"/>
                  <a:gd name="T18" fmla="*/ 31 w 217"/>
                  <a:gd name="T19" fmla="*/ 119 h 137"/>
                  <a:gd name="T20" fmla="*/ 50 w 217"/>
                  <a:gd name="T21" fmla="*/ 120 h 137"/>
                  <a:gd name="T22" fmla="*/ 50 w 217"/>
                  <a:gd name="T23" fmla="*/ 131 h 137"/>
                  <a:gd name="T24" fmla="*/ 51 w 217"/>
                  <a:gd name="T25" fmla="*/ 134 h 137"/>
                  <a:gd name="T26" fmla="*/ 55 w 217"/>
                  <a:gd name="T27" fmla="*/ 137 h 137"/>
                  <a:gd name="T28" fmla="*/ 113 w 217"/>
                  <a:gd name="T29" fmla="*/ 137 h 137"/>
                  <a:gd name="T30" fmla="*/ 117 w 217"/>
                  <a:gd name="T31" fmla="*/ 135 h 137"/>
                  <a:gd name="T32" fmla="*/ 119 w 217"/>
                  <a:gd name="T33" fmla="*/ 133 h 137"/>
                  <a:gd name="T34" fmla="*/ 119 w 217"/>
                  <a:gd name="T35" fmla="*/ 122 h 137"/>
                  <a:gd name="T36" fmla="*/ 116 w 217"/>
                  <a:gd name="T37" fmla="*/ 120 h 137"/>
                  <a:gd name="T38" fmla="*/ 112 w 217"/>
                  <a:gd name="T39" fmla="*/ 119 h 137"/>
                  <a:gd name="T40" fmla="*/ 101 w 217"/>
                  <a:gd name="T41" fmla="*/ 118 h 137"/>
                  <a:gd name="T42" fmla="*/ 209 w 217"/>
                  <a:gd name="T43" fmla="*/ 88 h 137"/>
                  <a:gd name="T44" fmla="*/ 215 w 217"/>
                  <a:gd name="T45" fmla="*/ 85 h 137"/>
                  <a:gd name="T46" fmla="*/ 217 w 217"/>
                  <a:gd name="T47" fmla="*/ 81 h 137"/>
                  <a:gd name="T48" fmla="*/ 217 w 217"/>
                  <a:gd name="T49" fmla="*/ 0 h 137"/>
                  <a:gd name="T50" fmla="*/ 85 w 217"/>
                  <a:gd name="T51" fmla="*/ 20 h 137"/>
                  <a:gd name="T52" fmla="*/ 81 w 217"/>
                  <a:gd name="T53" fmla="*/ 21 h 137"/>
                  <a:gd name="T54" fmla="*/ 0 w 217"/>
                  <a:gd name="T55"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137">
                    <a:moveTo>
                      <a:pt x="0" y="16"/>
                    </a:moveTo>
                    <a:lnTo>
                      <a:pt x="0" y="77"/>
                    </a:lnTo>
                    <a:lnTo>
                      <a:pt x="1" y="80"/>
                    </a:lnTo>
                    <a:lnTo>
                      <a:pt x="4" y="84"/>
                    </a:lnTo>
                    <a:lnTo>
                      <a:pt x="20" y="92"/>
                    </a:lnTo>
                    <a:lnTo>
                      <a:pt x="20" y="93"/>
                    </a:lnTo>
                    <a:lnTo>
                      <a:pt x="27" y="96"/>
                    </a:lnTo>
                    <a:lnTo>
                      <a:pt x="27" y="115"/>
                    </a:lnTo>
                    <a:lnTo>
                      <a:pt x="28" y="118"/>
                    </a:lnTo>
                    <a:lnTo>
                      <a:pt x="31" y="119"/>
                    </a:lnTo>
                    <a:lnTo>
                      <a:pt x="50" y="120"/>
                    </a:lnTo>
                    <a:lnTo>
                      <a:pt x="50" y="131"/>
                    </a:lnTo>
                    <a:lnTo>
                      <a:pt x="51" y="134"/>
                    </a:lnTo>
                    <a:lnTo>
                      <a:pt x="55" y="137"/>
                    </a:lnTo>
                    <a:lnTo>
                      <a:pt x="113" y="137"/>
                    </a:lnTo>
                    <a:lnTo>
                      <a:pt x="117" y="135"/>
                    </a:lnTo>
                    <a:lnTo>
                      <a:pt x="119" y="133"/>
                    </a:lnTo>
                    <a:lnTo>
                      <a:pt x="119" y="122"/>
                    </a:lnTo>
                    <a:lnTo>
                      <a:pt x="116" y="120"/>
                    </a:lnTo>
                    <a:lnTo>
                      <a:pt x="112" y="119"/>
                    </a:lnTo>
                    <a:lnTo>
                      <a:pt x="101" y="118"/>
                    </a:lnTo>
                    <a:lnTo>
                      <a:pt x="209" y="88"/>
                    </a:lnTo>
                    <a:lnTo>
                      <a:pt x="215" y="85"/>
                    </a:lnTo>
                    <a:lnTo>
                      <a:pt x="217" y="81"/>
                    </a:lnTo>
                    <a:lnTo>
                      <a:pt x="217" y="0"/>
                    </a:lnTo>
                    <a:lnTo>
                      <a:pt x="85" y="20"/>
                    </a:lnTo>
                    <a:lnTo>
                      <a:pt x="81" y="21"/>
                    </a:lnTo>
                    <a:lnTo>
                      <a:pt x="0" y="16"/>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03" name="Freeform 1026"/>
              <p:cNvSpPr>
                <a:spLocks/>
              </p:cNvSpPr>
              <p:nvPr/>
            </p:nvSpPr>
            <p:spPr bwMode="auto">
              <a:xfrm>
                <a:off x="785" y="-928"/>
                <a:ext cx="217" cy="137"/>
              </a:xfrm>
              <a:custGeom>
                <a:avLst/>
                <a:gdLst>
                  <a:gd name="T0" fmla="*/ 0 w 217"/>
                  <a:gd name="T1" fmla="*/ 16 h 137"/>
                  <a:gd name="T2" fmla="*/ 0 w 217"/>
                  <a:gd name="T3" fmla="*/ 77 h 137"/>
                  <a:gd name="T4" fmla="*/ 1 w 217"/>
                  <a:gd name="T5" fmla="*/ 80 h 137"/>
                  <a:gd name="T6" fmla="*/ 4 w 217"/>
                  <a:gd name="T7" fmla="*/ 84 h 137"/>
                  <a:gd name="T8" fmla="*/ 20 w 217"/>
                  <a:gd name="T9" fmla="*/ 92 h 137"/>
                  <a:gd name="T10" fmla="*/ 20 w 217"/>
                  <a:gd name="T11" fmla="*/ 93 h 137"/>
                  <a:gd name="T12" fmla="*/ 27 w 217"/>
                  <a:gd name="T13" fmla="*/ 96 h 137"/>
                  <a:gd name="T14" fmla="*/ 27 w 217"/>
                  <a:gd name="T15" fmla="*/ 115 h 137"/>
                  <a:gd name="T16" fmla="*/ 28 w 217"/>
                  <a:gd name="T17" fmla="*/ 118 h 137"/>
                  <a:gd name="T18" fmla="*/ 31 w 217"/>
                  <a:gd name="T19" fmla="*/ 119 h 137"/>
                  <a:gd name="T20" fmla="*/ 50 w 217"/>
                  <a:gd name="T21" fmla="*/ 120 h 137"/>
                  <a:gd name="T22" fmla="*/ 50 w 217"/>
                  <a:gd name="T23" fmla="*/ 131 h 137"/>
                  <a:gd name="T24" fmla="*/ 51 w 217"/>
                  <a:gd name="T25" fmla="*/ 134 h 137"/>
                  <a:gd name="T26" fmla="*/ 55 w 217"/>
                  <a:gd name="T27" fmla="*/ 137 h 137"/>
                  <a:gd name="T28" fmla="*/ 113 w 217"/>
                  <a:gd name="T29" fmla="*/ 137 h 137"/>
                  <a:gd name="T30" fmla="*/ 117 w 217"/>
                  <a:gd name="T31" fmla="*/ 135 h 137"/>
                  <a:gd name="T32" fmla="*/ 119 w 217"/>
                  <a:gd name="T33" fmla="*/ 133 h 137"/>
                  <a:gd name="T34" fmla="*/ 119 w 217"/>
                  <a:gd name="T35" fmla="*/ 122 h 137"/>
                  <a:gd name="T36" fmla="*/ 116 w 217"/>
                  <a:gd name="T37" fmla="*/ 120 h 137"/>
                  <a:gd name="T38" fmla="*/ 112 w 217"/>
                  <a:gd name="T39" fmla="*/ 119 h 137"/>
                  <a:gd name="T40" fmla="*/ 101 w 217"/>
                  <a:gd name="T41" fmla="*/ 118 h 137"/>
                  <a:gd name="T42" fmla="*/ 209 w 217"/>
                  <a:gd name="T43" fmla="*/ 88 h 137"/>
                  <a:gd name="T44" fmla="*/ 215 w 217"/>
                  <a:gd name="T45" fmla="*/ 85 h 137"/>
                  <a:gd name="T46" fmla="*/ 217 w 217"/>
                  <a:gd name="T47" fmla="*/ 81 h 137"/>
                  <a:gd name="T48" fmla="*/ 217 w 217"/>
                  <a:gd name="T49" fmla="*/ 0 h 137"/>
                  <a:gd name="T50" fmla="*/ 85 w 217"/>
                  <a:gd name="T51" fmla="*/ 20 h 137"/>
                  <a:gd name="T52" fmla="*/ 81 w 217"/>
                  <a:gd name="T53" fmla="*/ 21 h 137"/>
                  <a:gd name="T54" fmla="*/ 0 w 217"/>
                  <a:gd name="T55"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137">
                    <a:moveTo>
                      <a:pt x="0" y="16"/>
                    </a:moveTo>
                    <a:lnTo>
                      <a:pt x="0" y="77"/>
                    </a:lnTo>
                    <a:lnTo>
                      <a:pt x="1" y="80"/>
                    </a:lnTo>
                    <a:lnTo>
                      <a:pt x="4" y="84"/>
                    </a:lnTo>
                    <a:lnTo>
                      <a:pt x="20" y="92"/>
                    </a:lnTo>
                    <a:lnTo>
                      <a:pt x="20" y="93"/>
                    </a:lnTo>
                    <a:lnTo>
                      <a:pt x="27" y="96"/>
                    </a:lnTo>
                    <a:lnTo>
                      <a:pt x="27" y="115"/>
                    </a:lnTo>
                    <a:lnTo>
                      <a:pt x="28" y="118"/>
                    </a:lnTo>
                    <a:lnTo>
                      <a:pt x="31" y="119"/>
                    </a:lnTo>
                    <a:lnTo>
                      <a:pt x="50" y="120"/>
                    </a:lnTo>
                    <a:lnTo>
                      <a:pt x="50" y="131"/>
                    </a:lnTo>
                    <a:lnTo>
                      <a:pt x="51" y="134"/>
                    </a:lnTo>
                    <a:lnTo>
                      <a:pt x="55" y="137"/>
                    </a:lnTo>
                    <a:lnTo>
                      <a:pt x="113" y="137"/>
                    </a:lnTo>
                    <a:lnTo>
                      <a:pt x="117" y="135"/>
                    </a:lnTo>
                    <a:lnTo>
                      <a:pt x="119" y="133"/>
                    </a:lnTo>
                    <a:lnTo>
                      <a:pt x="119" y="122"/>
                    </a:lnTo>
                    <a:lnTo>
                      <a:pt x="116" y="120"/>
                    </a:lnTo>
                    <a:lnTo>
                      <a:pt x="112" y="119"/>
                    </a:lnTo>
                    <a:lnTo>
                      <a:pt x="101" y="118"/>
                    </a:lnTo>
                    <a:lnTo>
                      <a:pt x="209" y="88"/>
                    </a:lnTo>
                    <a:lnTo>
                      <a:pt x="215" y="85"/>
                    </a:lnTo>
                    <a:lnTo>
                      <a:pt x="217" y="81"/>
                    </a:lnTo>
                    <a:lnTo>
                      <a:pt x="217" y="0"/>
                    </a:lnTo>
                    <a:lnTo>
                      <a:pt x="85" y="20"/>
                    </a:lnTo>
                    <a:lnTo>
                      <a:pt x="81" y="21"/>
                    </a:lnTo>
                    <a:lnTo>
                      <a:pt x="0" y="1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47" name="Group 1027"/>
            <p:cNvGrpSpPr>
              <a:grpSpLocks/>
            </p:cNvGrpSpPr>
            <p:nvPr/>
          </p:nvGrpSpPr>
          <p:grpSpPr bwMode="auto">
            <a:xfrm>
              <a:off x="723" y="-1000"/>
              <a:ext cx="346" cy="92"/>
              <a:chOff x="723" y="-1000"/>
              <a:chExt cx="346" cy="92"/>
            </a:xfrm>
          </p:grpSpPr>
          <p:sp>
            <p:nvSpPr>
              <p:cNvPr id="1900" name="Freeform 1028"/>
              <p:cNvSpPr>
                <a:spLocks/>
              </p:cNvSpPr>
              <p:nvPr/>
            </p:nvSpPr>
            <p:spPr bwMode="auto">
              <a:xfrm>
                <a:off x="723" y="-1000"/>
                <a:ext cx="346" cy="92"/>
              </a:xfrm>
              <a:custGeom>
                <a:avLst/>
                <a:gdLst>
                  <a:gd name="T0" fmla="*/ 33 w 346"/>
                  <a:gd name="T1" fmla="*/ 0 h 92"/>
                  <a:gd name="T2" fmla="*/ 20 w 346"/>
                  <a:gd name="T3" fmla="*/ 12 h 92"/>
                  <a:gd name="T4" fmla="*/ 8 w 346"/>
                  <a:gd name="T5" fmla="*/ 15 h 92"/>
                  <a:gd name="T6" fmla="*/ 5 w 346"/>
                  <a:gd name="T7" fmla="*/ 23 h 92"/>
                  <a:gd name="T8" fmla="*/ 0 w 346"/>
                  <a:gd name="T9" fmla="*/ 28 h 92"/>
                  <a:gd name="T10" fmla="*/ 0 w 346"/>
                  <a:gd name="T11" fmla="*/ 85 h 92"/>
                  <a:gd name="T12" fmla="*/ 143 w 346"/>
                  <a:gd name="T13" fmla="*/ 92 h 92"/>
                  <a:gd name="T14" fmla="*/ 343 w 346"/>
                  <a:gd name="T15" fmla="*/ 61 h 92"/>
                  <a:gd name="T16" fmla="*/ 346 w 346"/>
                  <a:gd name="T17" fmla="*/ 58 h 92"/>
                  <a:gd name="T18" fmla="*/ 346 w 346"/>
                  <a:gd name="T19" fmla="*/ 57 h 92"/>
                  <a:gd name="T20" fmla="*/ 346 w 346"/>
                  <a:gd name="T21" fmla="*/ 20 h 92"/>
                  <a:gd name="T22" fmla="*/ 344 w 346"/>
                  <a:gd name="T23" fmla="*/ 17 h 92"/>
                  <a:gd name="T24" fmla="*/ 343 w 346"/>
                  <a:gd name="T25" fmla="*/ 16 h 92"/>
                  <a:gd name="T26" fmla="*/ 335 w 346"/>
                  <a:gd name="T27" fmla="*/ 13 h 92"/>
                  <a:gd name="T28" fmla="*/ 327 w 346"/>
                  <a:gd name="T29" fmla="*/ 11 h 92"/>
                  <a:gd name="T30" fmla="*/ 313 w 346"/>
                  <a:gd name="T31" fmla="*/ 9 h 92"/>
                  <a:gd name="T32" fmla="*/ 301 w 346"/>
                  <a:gd name="T33" fmla="*/ 8 h 92"/>
                  <a:gd name="T34" fmla="*/ 220 w 346"/>
                  <a:gd name="T35" fmla="*/ 4 h 92"/>
                  <a:gd name="T36" fmla="*/ 170 w 346"/>
                  <a:gd name="T37" fmla="*/ 2 h 92"/>
                  <a:gd name="T38" fmla="*/ 112 w 346"/>
                  <a:gd name="T39" fmla="*/ 1 h 92"/>
                  <a:gd name="T40" fmla="*/ 83 w 346"/>
                  <a:gd name="T41" fmla="*/ 0 h 92"/>
                  <a:gd name="T42" fmla="*/ 33 w 346"/>
                  <a:gd name="T4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92">
                    <a:moveTo>
                      <a:pt x="33" y="0"/>
                    </a:moveTo>
                    <a:lnTo>
                      <a:pt x="20" y="12"/>
                    </a:lnTo>
                    <a:lnTo>
                      <a:pt x="8" y="15"/>
                    </a:lnTo>
                    <a:lnTo>
                      <a:pt x="5" y="23"/>
                    </a:lnTo>
                    <a:lnTo>
                      <a:pt x="0" y="28"/>
                    </a:lnTo>
                    <a:lnTo>
                      <a:pt x="0" y="85"/>
                    </a:lnTo>
                    <a:lnTo>
                      <a:pt x="143" y="92"/>
                    </a:lnTo>
                    <a:lnTo>
                      <a:pt x="343" y="61"/>
                    </a:lnTo>
                    <a:lnTo>
                      <a:pt x="346" y="58"/>
                    </a:lnTo>
                    <a:lnTo>
                      <a:pt x="346" y="57"/>
                    </a:lnTo>
                    <a:lnTo>
                      <a:pt x="346" y="20"/>
                    </a:lnTo>
                    <a:lnTo>
                      <a:pt x="344" y="17"/>
                    </a:lnTo>
                    <a:lnTo>
                      <a:pt x="343" y="16"/>
                    </a:lnTo>
                    <a:lnTo>
                      <a:pt x="335" y="13"/>
                    </a:lnTo>
                    <a:lnTo>
                      <a:pt x="327" y="11"/>
                    </a:lnTo>
                    <a:lnTo>
                      <a:pt x="313" y="9"/>
                    </a:lnTo>
                    <a:lnTo>
                      <a:pt x="301" y="8"/>
                    </a:lnTo>
                    <a:lnTo>
                      <a:pt x="220" y="4"/>
                    </a:lnTo>
                    <a:lnTo>
                      <a:pt x="170" y="2"/>
                    </a:lnTo>
                    <a:lnTo>
                      <a:pt x="112" y="1"/>
                    </a:lnTo>
                    <a:lnTo>
                      <a:pt x="83" y="0"/>
                    </a:lnTo>
                    <a:lnTo>
                      <a:pt x="3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01" name="Freeform 1029"/>
              <p:cNvSpPr>
                <a:spLocks/>
              </p:cNvSpPr>
              <p:nvPr/>
            </p:nvSpPr>
            <p:spPr bwMode="auto">
              <a:xfrm>
                <a:off x="723" y="-1000"/>
                <a:ext cx="346" cy="92"/>
              </a:xfrm>
              <a:custGeom>
                <a:avLst/>
                <a:gdLst>
                  <a:gd name="T0" fmla="*/ 33 w 346"/>
                  <a:gd name="T1" fmla="*/ 0 h 92"/>
                  <a:gd name="T2" fmla="*/ 20 w 346"/>
                  <a:gd name="T3" fmla="*/ 12 h 92"/>
                  <a:gd name="T4" fmla="*/ 8 w 346"/>
                  <a:gd name="T5" fmla="*/ 15 h 92"/>
                  <a:gd name="T6" fmla="*/ 5 w 346"/>
                  <a:gd name="T7" fmla="*/ 23 h 92"/>
                  <a:gd name="T8" fmla="*/ 0 w 346"/>
                  <a:gd name="T9" fmla="*/ 28 h 92"/>
                  <a:gd name="T10" fmla="*/ 0 w 346"/>
                  <a:gd name="T11" fmla="*/ 85 h 92"/>
                  <a:gd name="T12" fmla="*/ 143 w 346"/>
                  <a:gd name="T13" fmla="*/ 92 h 92"/>
                  <a:gd name="T14" fmla="*/ 343 w 346"/>
                  <a:gd name="T15" fmla="*/ 61 h 92"/>
                  <a:gd name="T16" fmla="*/ 346 w 346"/>
                  <a:gd name="T17" fmla="*/ 58 h 92"/>
                  <a:gd name="T18" fmla="*/ 346 w 346"/>
                  <a:gd name="T19" fmla="*/ 57 h 92"/>
                  <a:gd name="T20" fmla="*/ 346 w 346"/>
                  <a:gd name="T21" fmla="*/ 20 h 92"/>
                  <a:gd name="T22" fmla="*/ 344 w 346"/>
                  <a:gd name="T23" fmla="*/ 17 h 92"/>
                  <a:gd name="T24" fmla="*/ 343 w 346"/>
                  <a:gd name="T25" fmla="*/ 16 h 92"/>
                  <a:gd name="T26" fmla="*/ 335 w 346"/>
                  <a:gd name="T27" fmla="*/ 13 h 92"/>
                  <a:gd name="T28" fmla="*/ 327 w 346"/>
                  <a:gd name="T29" fmla="*/ 11 h 92"/>
                  <a:gd name="T30" fmla="*/ 313 w 346"/>
                  <a:gd name="T31" fmla="*/ 9 h 92"/>
                  <a:gd name="T32" fmla="*/ 301 w 346"/>
                  <a:gd name="T33" fmla="*/ 8 h 92"/>
                  <a:gd name="T34" fmla="*/ 220 w 346"/>
                  <a:gd name="T35" fmla="*/ 4 h 92"/>
                  <a:gd name="T36" fmla="*/ 170 w 346"/>
                  <a:gd name="T37" fmla="*/ 2 h 92"/>
                  <a:gd name="T38" fmla="*/ 112 w 346"/>
                  <a:gd name="T39" fmla="*/ 1 h 92"/>
                  <a:gd name="T40" fmla="*/ 83 w 346"/>
                  <a:gd name="T41" fmla="*/ 0 h 92"/>
                  <a:gd name="T42" fmla="*/ 33 w 346"/>
                  <a:gd name="T4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92">
                    <a:moveTo>
                      <a:pt x="33" y="0"/>
                    </a:moveTo>
                    <a:lnTo>
                      <a:pt x="20" y="12"/>
                    </a:lnTo>
                    <a:lnTo>
                      <a:pt x="8" y="15"/>
                    </a:lnTo>
                    <a:lnTo>
                      <a:pt x="5" y="23"/>
                    </a:lnTo>
                    <a:lnTo>
                      <a:pt x="0" y="28"/>
                    </a:lnTo>
                    <a:lnTo>
                      <a:pt x="0" y="85"/>
                    </a:lnTo>
                    <a:lnTo>
                      <a:pt x="143" y="92"/>
                    </a:lnTo>
                    <a:lnTo>
                      <a:pt x="343" y="61"/>
                    </a:lnTo>
                    <a:lnTo>
                      <a:pt x="346" y="58"/>
                    </a:lnTo>
                    <a:lnTo>
                      <a:pt x="346" y="57"/>
                    </a:lnTo>
                    <a:lnTo>
                      <a:pt x="346" y="20"/>
                    </a:lnTo>
                    <a:lnTo>
                      <a:pt x="344" y="17"/>
                    </a:lnTo>
                    <a:lnTo>
                      <a:pt x="343" y="16"/>
                    </a:lnTo>
                    <a:lnTo>
                      <a:pt x="335" y="13"/>
                    </a:lnTo>
                    <a:lnTo>
                      <a:pt x="327" y="11"/>
                    </a:lnTo>
                    <a:lnTo>
                      <a:pt x="313" y="9"/>
                    </a:lnTo>
                    <a:lnTo>
                      <a:pt x="301" y="8"/>
                    </a:lnTo>
                    <a:lnTo>
                      <a:pt x="220" y="4"/>
                    </a:lnTo>
                    <a:lnTo>
                      <a:pt x="170" y="2"/>
                    </a:lnTo>
                    <a:lnTo>
                      <a:pt x="112" y="1"/>
                    </a:lnTo>
                    <a:lnTo>
                      <a:pt x="83" y="0"/>
                    </a:lnTo>
                    <a:lnTo>
                      <a:pt x="3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48" name="Group 1030"/>
            <p:cNvGrpSpPr>
              <a:grpSpLocks/>
            </p:cNvGrpSpPr>
            <p:nvPr/>
          </p:nvGrpSpPr>
          <p:grpSpPr bwMode="auto">
            <a:xfrm>
              <a:off x="785" y="-928"/>
              <a:ext cx="217" cy="137"/>
              <a:chOff x="785" y="-928"/>
              <a:chExt cx="217" cy="137"/>
            </a:xfrm>
          </p:grpSpPr>
          <p:sp>
            <p:nvSpPr>
              <p:cNvPr id="1898" name="Freeform 1031"/>
              <p:cNvSpPr>
                <a:spLocks/>
              </p:cNvSpPr>
              <p:nvPr/>
            </p:nvSpPr>
            <p:spPr bwMode="auto">
              <a:xfrm>
                <a:off x="785" y="-928"/>
                <a:ext cx="217" cy="137"/>
              </a:xfrm>
              <a:custGeom>
                <a:avLst/>
                <a:gdLst>
                  <a:gd name="T0" fmla="*/ 0 w 217"/>
                  <a:gd name="T1" fmla="*/ 16 h 137"/>
                  <a:gd name="T2" fmla="*/ 0 w 217"/>
                  <a:gd name="T3" fmla="*/ 77 h 137"/>
                  <a:gd name="T4" fmla="*/ 1 w 217"/>
                  <a:gd name="T5" fmla="*/ 80 h 137"/>
                  <a:gd name="T6" fmla="*/ 4 w 217"/>
                  <a:gd name="T7" fmla="*/ 84 h 137"/>
                  <a:gd name="T8" fmla="*/ 20 w 217"/>
                  <a:gd name="T9" fmla="*/ 92 h 137"/>
                  <a:gd name="T10" fmla="*/ 20 w 217"/>
                  <a:gd name="T11" fmla="*/ 93 h 137"/>
                  <a:gd name="T12" fmla="*/ 27 w 217"/>
                  <a:gd name="T13" fmla="*/ 96 h 137"/>
                  <a:gd name="T14" fmla="*/ 27 w 217"/>
                  <a:gd name="T15" fmla="*/ 115 h 137"/>
                  <a:gd name="T16" fmla="*/ 28 w 217"/>
                  <a:gd name="T17" fmla="*/ 118 h 137"/>
                  <a:gd name="T18" fmla="*/ 31 w 217"/>
                  <a:gd name="T19" fmla="*/ 119 h 137"/>
                  <a:gd name="T20" fmla="*/ 50 w 217"/>
                  <a:gd name="T21" fmla="*/ 120 h 137"/>
                  <a:gd name="T22" fmla="*/ 50 w 217"/>
                  <a:gd name="T23" fmla="*/ 131 h 137"/>
                  <a:gd name="T24" fmla="*/ 51 w 217"/>
                  <a:gd name="T25" fmla="*/ 134 h 137"/>
                  <a:gd name="T26" fmla="*/ 55 w 217"/>
                  <a:gd name="T27" fmla="*/ 137 h 137"/>
                  <a:gd name="T28" fmla="*/ 113 w 217"/>
                  <a:gd name="T29" fmla="*/ 137 h 137"/>
                  <a:gd name="T30" fmla="*/ 117 w 217"/>
                  <a:gd name="T31" fmla="*/ 135 h 137"/>
                  <a:gd name="T32" fmla="*/ 119 w 217"/>
                  <a:gd name="T33" fmla="*/ 133 h 137"/>
                  <a:gd name="T34" fmla="*/ 119 w 217"/>
                  <a:gd name="T35" fmla="*/ 122 h 137"/>
                  <a:gd name="T36" fmla="*/ 116 w 217"/>
                  <a:gd name="T37" fmla="*/ 120 h 137"/>
                  <a:gd name="T38" fmla="*/ 112 w 217"/>
                  <a:gd name="T39" fmla="*/ 119 h 137"/>
                  <a:gd name="T40" fmla="*/ 101 w 217"/>
                  <a:gd name="T41" fmla="*/ 118 h 137"/>
                  <a:gd name="T42" fmla="*/ 209 w 217"/>
                  <a:gd name="T43" fmla="*/ 88 h 137"/>
                  <a:gd name="T44" fmla="*/ 215 w 217"/>
                  <a:gd name="T45" fmla="*/ 85 h 137"/>
                  <a:gd name="T46" fmla="*/ 217 w 217"/>
                  <a:gd name="T47" fmla="*/ 81 h 137"/>
                  <a:gd name="T48" fmla="*/ 217 w 217"/>
                  <a:gd name="T49" fmla="*/ 0 h 137"/>
                  <a:gd name="T50" fmla="*/ 85 w 217"/>
                  <a:gd name="T51" fmla="*/ 20 h 137"/>
                  <a:gd name="T52" fmla="*/ 81 w 217"/>
                  <a:gd name="T53" fmla="*/ 21 h 137"/>
                  <a:gd name="T54" fmla="*/ 0 w 217"/>
                  <a:gd name="T55"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137">
                    <a:moveTo>
                      <a:pt x="0" y="16"/>
                    </a:moveTo>
                    <a:lnTo>
                      <a:pt x="0" y="77"/>
                    </a:lnTo>
                    <a:lnTo>
                      <a:pt x="1" y="80"/>
                    </a:lnTo>
                    <a:lnTo>
                      <a:pt x="4" y="84"/>
                    </a:lnTo>
                    <a:lnTo>
                      <a:pt x="20" y="92"/>
                    </a:lnTo>
                    <a:lnTo>
                      <a:pt x="20" y="93"/>
                    </a:lnTo>
                    <a:lnTo>
                      <a:pt x="27" y="96"/>
                    </a:lnTo>
                    <a:lnTo>
                      <a:pt x="27" y="115"/>
                    </a:lnTo>
                    <a:lnTo>
                      <a:pt x="28" y="118"/>
                    </a:lnTo>
                    <a:lnTo>
                      <a:pt x="31" y="119"/>
                    </a:lnTo>
                    <a:lnTo>
                      <a:pt x="50" y="120"/>
                    </a:lnTo>
                    <a:lnTo>
                      <a:pt x="50" y="131"/>
                    </a:lnTo>
                    <a:lnTo>
                      <a:pt x="51" y="134"/>
                    </a:lnTo>
                    <a:lnTo>
                      <a:pt x="55" y="137"/>
                    </a:lnTo>
                    <a:lnTo>
                      <a:pt x="113" y="137"/>
                    </a:lnTo>
                    <a:lnTo>
                      <a:pt x="117" y="135"/>
                    </a:lnTo>
                    <a:lnTo>
                      <a:pt x="119" y="133"/>
                    </a:lnTo>
                    <a:lnTo>
                      <a:pt x="119" y="122"/>
                    </a:lnTo>
                    <a:lnTo>
                      <a:pt x="116" y="120"/>
                    </a:lnTo>
                    <a:lnTo>
                      <a:pt x="112" y="119"/>
                    </a:lnTo>
                    <a:lnTo>
                      <a:pt x="101" y="118"/>
                    </a:lnTo>
                    <a:lnTo>
                      <a:pt x="209" y="88"/>
                    </a:lnTo>
                    <a:lnTo>
                      <a:pt x="215" y="85"/>
                    </a:lnTo>
                    <a:lnTo>
                      <a:pt x="217" y="81"/>
                    </a:lnTo>
                    <a:lnTo>
                      <a:pt x="217" y="0"/>
                    </a:lnTo>
                    <a:lnTo>
                      <a:pt x="85" y="20"/>
                    </a:lnTo>
                    <a:lnTo>
                      <a:pt x="81" y="21"/>
                    </a:lnTo>
                    <a:lnTo>
                      <a:pt x="0" y="16"/>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99" name="Freeform 1032"/>
              <p:cNvSpPr>
                <a:spLocks/>
              </p:cNvSpPr>
              <p:nvPr/>
            </p:nvSpPr>
            <p:spPr bwMode="auto">
              <a:xfrm>
                <a:off x="785" y="-928"/>
                <a:ext cx="217" cy="137"/>
              </a:xfrm>
              <a:custGeom>
                <a:avLst/>
                <a:gdLst>
                  <a:gd name="T0" fmla="*/ 0 w 217"/>
                  <a:gd name="T1" fmla="*/ 16 h 137"/>
                  <a:gd name="T2" fmla="*/ 0 w 217"/>
                  <a:gd name="T3" fmla="*/ 77 h 137"/>
                  <a:gd name="T4" fmla="*/ 1 w 217"/>
                  <a:gd name="T5" fmla="*/ 80 h 137"/>
                  <a:gd name="T6" fmla="*/ 4 w 217"/>
                  <a:gd name="T7" fmla="*/ 84 h 137"/>
                  <a:gd name="T8" fmla="*/ 20 w 217"/>
                  <a:gd name="T9" fmla="*/ 92 h 137"/>
                  <a:gd name="T10" fmla="*/ 20 w 217"/>
                  <a:gd name="T11" fmla="*/ 93 h 137"/>
                  <a:gd name="T12" fmla="*/ 27 w 217"/>
                  <a:gd name="T13" fmla="*/ 96 h 137"/>
                  <a:gd name="T14" fmla="*/ 27 w 217"/>
                  <a:gd name="T15" fmla="*/ 115 h 137"/>
                  <a:gd name="T16" fmla="*/ 28 w 217"/>
                  <a:gd name="T17" fmla="*/ 118 h 137"/>
                  <a:gd name="T18" fmla="*/ 31 w 217"/>
                  <a:gd name="T19" fmla="*/ 119 h 137"/>
                  <a:gd name="T20" fmla="*/ 50 w 217"/>
                  <a:gd name="T21" fmla="*/ 120 h 137"/>
                  <a:gd name="T22" fmla="*/ 50 w 217"/>
                  <a:gd name="T23" fmla="*/ 131 h 137"/>
                  <a:gd name="T24" fmla="*/ 51 w 217"/>
                  <a:gd name="T25" fmla="*/ 134 h 137"/>
                  <a:gd name="T26" fmla="*/ 55 w 217"/>
                  <a:gd name="T27" fmla="*/ 137 h 137"/>
                  <a:gd name="T28" fmla="*/ 113 w 217"/>
                  <a:gd name="T29" fmla="*/ 137 h 137"/>
                  <a:gd name="T30" fmla="*/ 117 w 217"/>
                  <a:gd name="T31" fmla="*/ 135 h 137"/>
                  <a:gd name="T32" fmla="*/ 119 w 217"/>
                  <a:gd name="T33" fmla="*/ 133 h 137"/>
                  <a:gd name="T34" fmla="*/ 119 w 217"/>
                  <a:gd name="T35" fmla="*/ 122 h 137"/>
                  <a:gd name="T36" fmla="*/ 116 w 217"/>
                  <a:gd name="T37" fmla="*/ 120 h 137"/>
                  <a:gd name="T38" fmla="*/ 112 w 217"/>
                  <a:gd name="T39" fmla="*/ 119 h 137"/>
                  <a:gd name="T40" fmla="*/ 101 w 217"/>
                  <a:gd name="T41" fmla="*/ 118 h 137"/>
                  <a:gd name="T42" fmla="*/ 209 w 217"/>
                  <a:gd name="T43" fmla="*/ 88 h 137"/>
                  <a:gd name="T44" fmla="*/ 215 w 217"/>
                  <a:gd name="T45" fmla="*/ 85 h 137"/>
                  <a:gd name="T46" fmla="*/ 217 w 217"/>
                  <a:gd name="T47" fmla="*/ 81 h 137"/>
                  <a:gd name="T48" fmla="*/ 217 w 217"/>
                  <a:gd name="T49" fmla="*/ 0 h 137"/>
                  <a:gd name="T50" fmla="*/ 85 w 217"/>
                  <a:gd name="T51" fmla="*/ 20 h 137"/>
                  <a:gd name="T52" fmla="*/ 81 w 217"/>
                  <a:gd name="T53" fmla="*/ 21 h 137"/>
                  <a:gd name="T54" fmla="*/ 0 w 217"/>
                  <a:gd name="T55" fmla="*/ 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137">
                    <a:moveTo>
                      <a:pt x="0" y="16"/>
                    </a:moveTo>
                    <a:lnTo>
                      <a:pt x="0" y="77"/>
                    </a:lnTo>
                    <a:lnTo>
                      <a:pt x="1" y="80"/>
                    </a:lnTo>
                    <a:lnTo>
                      <a:pt x="4" y="84"/>
                    </a:lnTo>
                    <a:lnTo>
                      <a:pt x="20" y="92"/>
                    </a:lnTo>
                    <a:lnTo>
                      <a:pt x="20" y="93"/>
                    </a:lnTo>
                    <a:lnTo>
                      <a:pt x="27" y="96"/>
                    </a:lnTo>
                    <a:lnTo>
                      <a:pt x="27" y="115"/>
                    </a:lnTo>
                    <a:lnTo>
                      <a:pt x="28" y="118"/>
                    </a:lnTo>
                    <a:lnTo>
                      <a:pt x="31" y="119"/>
                    </a:lnTo>
                    <a:lnTo>
                      <a:pt x="50" y="120"/>
                    </a:lnTo>
                    <a:lnTo>
                      <a:pt x="50" y="131"/>
                    </a:lnTo>
                    <a:lnTo>
                      <a:pt x="51" y="134"/>
                    </a:lnTo>
                    <a:lnTo>
                      <a:pt x="55" y="137"/>
                    </a:lnTo>
                    <a:lnTo>
                      <a:pt x="113" y="137"/>
                    </a:lnTo>
                    <a:lnTo>
                      <a:pt x="117" y="135"/>
                    </a:lnTo>
                    <a:lnTo>
                      <a:pt x="119" y="133"/>
                    </a:lnTo>
                    <a:lnTo>
                      <a:pt x="119" y="122"/>
                    </a:lnTo>
                    <a:lnTo>
                      <a:pt x="116" y="120"/>
                    </a:lnTo>
                    <a:lnTo>
                      <a:pt x="112" y="119"/>
                    </a:lnTo>
                    <a:lnTo>
                      <a:pt x="101" y="118"/>
                    </a:lnTo>
                    <a:lnTo>
                      <a:pt x="209" y="88"/>
                    </a:lnTo>
                    <a:lnTo>
                      <a:pt x="215" y="85"/>
                    </a:lnTo>
                    <a:lnTo>
                      <a:pt x="217" y="81"/>
                    </a:lnTo>
                    <a:lnTo>
                      <a:pt x="217" y="0"/>
                    </a:lnTo>
                    <a:lnTo>
                      <a:pt x="85" y="20"/>
                    </a:lnTo>
                    <a:lnTo>
                      <a:pt x="81" y="21"/>
                    </a:lnTo>
                    <a:lnTo>
                      <a:pt x="0" y="16"/>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49" name="Group 1033"/>
            <p:cNvGrpSpPr>
              <a:grpSpLocks/>
            </p:cNvGrpSpPr>
            <p:nvPr/>
          </p:nvGrpSpPr>
          <p:grpSpPr bwMode="auto">
            <a:xfrm>
              <a:off x="677" y="-584"/>
              <a:ext cx="347" cy="78"/>
              <a:chOff x="677" y="-584"/>
              <a:chExt cx="347" cy="78"/>
            </a:xfrm>
          </p:grpSpPr>
          <p:sp>
            <p:nvSpPr>
              <p:cNvPr id="1896" name="Freeform 1034"/>
              <p:cNvSpPr>
                <a:spLocks/>
              </p:cNvSpPr>
              <p:nvPr/>
            </p:nvSpPr>
            <p:spPr bwMode="auto">
              <a:xfrm>
                <a:off x="677" y="-584"/>
                <a:ext cx="347" cy="78"/>
              </a:xfrm>
              <a:custGeom>
                <a:avLst/>
                <a:gdLst>
                  <a:gd name="T0" fmla="*/ 165 w 347"/>
                  <a:gd name="T1" fmla="*/ 3 h 78"/>
                  <a:gd name="T2" fmla="*/ 0 w 347"/>
                  <a:gd name="T3" fmla="*/ 53 h 78"/>
                  <a:gd name="T4" fmla="*/ 2 w 347"/>
                  <a:gd name="T5" fmla="*/ 55 h 78"/>
                  <a:gd name="T6" fmla="*/ 202 w 347"/>
                  <a:gd name="T7" fmla="*/ 78 h 78"/>
                  <a:gd name="T8" fmla="*/ 347 w 347"/>
                  <a:gd name="T9" fmla="*/ 17 h 78"/>
                  <a:gd name="T10" fmla="*/ 347 w 347"/>
                  <a:gd name="T11" fmla="*/ 14 h 78"/>
                  <a:gd name="T12" fmla="*/ 270 w 347"/>
                  <a:gd name="T13" fmla="*/ 7 h 78"/>
                  <a:gd name="T14" fmla="*/ 265 w 347"/>
                  <a:gd name="T15" fmla="*/ 11 h 78"/>
                  <a:gd name="T16" fmla="*/ 259 w 347"/>
                  <a:gd name="T17" fmla="*/ 13 h 78"/>
                  <a:gd name="T18" fmla="*/ 250 w 347"/>
                  <a:gd name="T19" fmla="*/ 15 h 78"/>
                  <a:gd name="T20" fmla="*/ 242 w 347"/>
                  <a:gd name="T21" fmla="*/ 15 h 78"/>
                  <a:gd name="T22" fmla="*/ 235 w 347"/>
                  <a:gd name="T23" fmla="*/ 15 h 78"/>
                  <a:gd name="T24" fmla="*/ 227 w 347"/>
                  <a:gd name="T25" fmla="*/ 13 h 78"/>
                  <a:gd name="T26" fmla="*/ 224 w 347"/>
                  <a:gd name="T27" fmla="*/ 11 h 78"/>
                  <a:gd name="T28" fmla="*/ 221 w 347"/>
                  <a:gd name="T29" fmla="*/ 8 h 78"/>
                  <a:gd name="T30" fmla="*/ 220 w 347"/>
                  <a:gd name="T31" fmla="*/ 6 h 78"/>
                  <a:gd name="T32" fmla="*/ 219 w 347"/>
                  <a:gd name="T33" fmla="*/ 3 h 78"/>
                  <a:gd name="T34" fmla="*/ 219 w 347"/>
                  <a:gd name="T35" fmla="*/ 0 h 78"/>
                  <a:gd name="T36" fmla="*/ 165 w 347"/>
                  <a:gd name="T3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78">
                    <a:moveTo>
                      <a:pt x="165" y="3"/>
                    </a:moveTo>
                    <a:lnTo>
                      <a:pt x="0" y="53"/>
                    </a:lnTo>
                    <a:lnTo>
                      <a:pt x="2" y="55"/>
                    </a:lnTo>
                    <a:lnTo>
                      <a:pt x="202" y="78"/>
                    </a:lnTo>
                    <a:lnTo>
                      <a:pt x="347" y="17"/>
                    </a:lnTo>
                    <a:lnTo>
                      <a:pt x="347" y="14"/>
                    </a:lnTo>
                    <a:lnTo>
                      <a:pt x="270" y="7"/>
                    </a:lnTo>
                    <a:lnTo>
                      <a:pt x="265" y="11"/>
                    </a:lnTo>
                    <a:lnTo>
                      <a:pt x="259" y="13"/>
                    </a:lnTo>
                    <a:lnTo>
                      <a:pt x="250" y="15"/>
                    </a:lnTo>
                    <a:lnTo>
                      <a:pt x="242" y="15"/>
                    </a:lnTo>
                    <a:lnTo>
                      <a:pt x="235" y="15"/>
                    </a:lnTo>
                    <a:lnTo>
                      <a:pt x="227" y="13"/>
                    </a:lnTo>
                    <a:lnTo>
                      <a:pt x="224" y="11"/>
                    </a:lnTo>
                    <a:lnTo>
                      <a:pt x="221" y="8"/>
                    </a:lnTo>
                    <a:lnTo>
                      <a:pt x="220" y="6"/>
                    </a:lnTo>
                    <a:lnTo>
                      <a:pt x="219" y="3"/>
                    </a:lnTo>
                    <a:lnTo>
                      <a:pt x="219" y="0"/>
                    </a:lnTo>
                    <a:lnTo>
                      <a:pt x="165" y="3"/>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97" name="Freeform 1035"/>
              <p:cNvSpPr>
                <a:spLocks/>
              </p:cNvSpPr>
              <p:nvPr/>
            </p:nvSpPr>
            <p:spPr bwMode="auto">
              <a:xfrm>
                <a:off x="677" y="-584"/>
                <a:ext cx="347" cy="78"/>
              </a:xfrm>
              <a:custGeom>
                <a:avLst/>
                <a:gdLst>
                  <a:gd name="T0" fmla="*/ 165 w 347"/>
                  <a:gd name="T1" fmla="*/ 3 h 78"/>
                  <a:gd name="T2" fmla="*/ 0 w 347"/>
                  <a:gd name="T3" fmla="*/ 53 h 78"/>
                  <a:gd name="T4" fmla="*/ 2 w 347"/>
                  <a:gd name="T5" fmla="*/ 55 h 78"/>
                  <a:gd name="T6" fmla="*/ 202 w 347"/>
                  <a:gd name="T7" fmla="*/ 78 h 78"/>
                  <a:gd name="T8" fmla="*/ 347 w 347"/>
                  <a:gd name="T9" fmla="*/ 17 h 78"/>
                  <a:gd name="T10" fmla="*/ 347 w 347"/>
                  <a:gd name="T11" fmla="*/ 14 h 78"/>
                  <a:gd name="T12" fmla="*/ 270 w 347"/>
                  <a:gd name="T13" fmla="*/ 7 h 78"/>
                  <a:gd name="T14" fmla="*/ 265 w 347"/>
                  <a:gd name="T15" fmla="*/ 11 h 78"/>
                  <a:gd name="T16" fmla="*/ 259 w 347"/>
                  <a:gd name="T17" fmla="*/ 13 h 78"/>
                  <a:gd name="T18" fmla="*/ 250 w 347"/>
                  <a:gd name="T19" fmla="*/ 15 h 78"/>
                  <a:gd name="T20" fmla="*/ 242 w 347"/>
                  <a:gd name="T21" fmla="*/ 15 h 78"/>
                  <a:gd name="T22" fmla="*/ 235 w 347"/>
                  <a:gd name="T23" fmla="*/ 15 h 78"/>
                  <a:gd name="T24" fmla="*/ 227 w 347"/>
                  <a:gd name="T25" fmla="*/ 13 h 78"/>
                  <a:gd name="T26" fmla="*/ 224 w 347"/>
                  <a:gd name="T27" fmla="*/ 11 h 78"/>
                  <a:gd name="T28" fmla="*/ 221 w 347"/>
                  <a:gd name="T29" fmla="*/ 8 h 78"/>
                  <a:gd name="T30" fmla="*/ 220 w 347"/>
                  <a:gd name="T31" fmla="*/ 6 h 78"/>
                  <a:gd name="T32" fmla="*/ 219 w 347"/>
                  <a:gd name="T33" fmla="*/ 3 h 78"/>
                  <a:gd name="T34" fmla="*/ 219 w 347"/>
                  <a:gd name="T35" fmla="*/ 0 h 78"/>
                  <a:gd name="T36" fmla="*/ 165 w 347"/>
                  <a:gd name="T3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78">
                    <a:moveTo>
                      <a:pt x="165" y="3"/>
                    </a:moveTo>
                    <a:lnTo>
                      <a:pt x="0" y="53"/>
                    </a:lnTo>
                    <a:lnTo>
                      <a:pt x="2" y="55"/>
                    </a:lnTo>
                    <a:lnTo>
                      <a:pt x="202" y="78"/>
                    </a:lnTo>
                    <a:lnTo>
                      <a:pt x="347" y="17"/>
                    </a:lnTo>
                    <a:lnTo>
                      <a:pt x="347" y="14"/>
                    </a:lnTo>
                    <a:lnTo>
                      <a:pt x="270" y="7"/>
                    </a:lnTo>
                    <a:lnTo>
                      <a:pt x="265" y="11"/>
                    </a:lnTo>
                    <a:lnTo>
                      <a:pt x="259" y="13"/>
                    </a:lnTo>
                    <a:lnTo>
                      <a:pt x="250" y="15"/>
                    </a:lnTo>
                    <a:lnTo>
                      <a:pt x="242" y="15"/>
                    </a:lnTo>
                    <a:lnTo>
                      <a:pt x="235" y="15"/>
                    </a:lnTo>
                    <a:lnTo>
                      <a:pt x="227" y="13"/>
                    </a:lnTo>
                    <a:lnTo>
                      <a:pt x="224" y="11"/>
                    </a:lnTo>
                    <a:lnTo>
                      <a:pt x="221" y="8"/>
                    </a:lnTo>
                    <a:lnTo>
                      <a:pt x="220" y="6"/>
                    </a:lnTo>
                    <a:lnTo>
                      <a:pt x="219" y="3"/>
                    </a:lnTo>
                    <a:lnTo>
                      <a:pt x="219" y="0"/>
                    </a:lnTo>
                    <a:lnTo>
                      <a:pt x="165" y="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0" name="Group 1036"/>
            <p:cNvGrpSpPr>
              <a:grpSpLocks/>
            </p:cNvGrpSpPr>
            <p:nvPr/>
          </p:nvGrpSpPr>
          <p:grpSpPr bwMode="auto">
            <a:xfrm>
              <a:off x="663" y="-573"/>
              <a:ext cx="374" cy="109"/>
              <a:chOff x="663" y="-573"/>
              <a:chExt cx="374" cy="109"/>
            </a:xfrm>
          </p:grpSpPr>
          <p:sp>
            <p:nvSpPr>
              <p:cNvPr id="1894" name="Freeform 1037"/>
              <p:cNvSpPr>
                <a:spLocks/>
              </p:cNvSpPr>
              <p:nvPr/>
            </p:nvSpPr>
            <p:spPr bwMode="auto">
              <a:xfrm>
                <a:off x="663" y="-573"/>
                <a:ext cx="374" cy="109"/>
              </a:xfrm>
              <a:custGeom>
                <a:avLst/>
                <a:gdLst>
                  <a:gd name="T0" fmla="*/ 11 w 374"/>
                  <a:gd name="T1" fmla="*/ 40 h 109"/>
                  <a:gd name="T2" fmla="*/ 9 w 374"/>
                  <a:gd name="T3" fmla="*/ 56 h 109"/>
                  <a:gd name="T4" fmla="*/ 9 w 374"/>
                  <a:gd name="T5" fmla="*/ 69 h 109"/>
                  <a:gd name="T6" fmla="*/ 0 w 374"/>
                  <a:gd name="T7" fmla="*/ 75 h 109"/>
                  <a:gd name="T8" fmla="*/ 0 w 374"/>
                  <a:gd name="T9" fmla="*/ 78 h 109"/>
                  <a:gd name="T10" fmla="*/ 12 w 374"/>
                  <a:gd name="T11" fmla="*/ 80 h 109"/>
                  <a:gd name="T12" fmla="*/ 16 w 374"/>
                  <a:gd name="T13" fmla="*/ 82 h 109"/>
                  <a:gd name="T14" fmla="*/ 37 w 374"/>
                  <a:gd name="T15" fmla="*/ 78 h 109"/>
                  <a:gd name="T16" fmla="*/ 189 w 374"/>
                  <a:gd name="T17" fmla="*/ 97 h 109"/>
                  <a:gd name="T18" fmla="*/ 193 w 374"/>
                  <a:gd name="T19" fmla="*/ 105 h 109"/>
                  <a:gd name="T20" fmla="*/ 224 w 374"/>
                  <a:gd name="T21" fmla="*/ 109 h 109"/>
                  <a:gd name="T22" fmla="*/ 245 w 374"/>
                  <a:gd name="T23" fmla="*/ 99 h 109"/>
                  <a:gd name="T24" fmla="*/ 246 w 374"/>
                  <a:gd name="T25" fmla="*/ 88 h 109"/>
                  <a:gd name="T26" fmla="*/ 342 w 374"/>
                  <a:gd name="T27" fmla="*/ 42 h 109"/>
                  <a:gd name="T28" fmla="*/ 360 w 374"/>
                  <a:gd name="T29" fmla="*/ 41 h 109"/>
                  <a:gd name="T30" fmla="*/ 374 w 374"/>
                  <a:gd name="T31" fmla="*/ 33 h 109"/>
                  <a:gd name="T32" fmla="*/ 373 w 374"/>
                  <a:gd name="T33" fmla="*/ 30 h 109"/>
                  <a:gd name="T34" fmla="*/ 364 w 374"/>
                  <a:gd name="T35" fmla="*/ 27 h 109"/>
                  <a:gd name="T36" fmla="*/ 361 w 374"/>
                  <a:gd name="T37" fmla="*/ 0 h 109"/>
                  <a:gd name="T38" fmla="*/ 214 w 374"/>
                  <a:gd name="T39" fmla="*/ 67 h 109"/>
                  <a:gd name="T40" fmla="*/ 11 w 374"/>
                  <a:gd name="T41"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109">
                    <a:moveTo>
                      <a:pt x="11" y="40"/>
                    </a:moveTo>
                    <a:lnTo>
                      <a:pt x="9" y="56"/>
                    </a:lnTo>
                    <a:lnTo>
                      <a:pt x="9" y="69"/>
                    </a:lnTo>
                    <a:lnTo>
                      <a:pt x="0" y="75"/>
                    </a:lnTo>
                    <a:lnTo>
                      <a:pt x="0" y="78"/>
                    </a:lnTo>
                    <a:lnTo>
                      <a:pt x="12" y="80"/>
                    </a:lnTo>
                    <a:lnTo>
                      <a:pt x="16" y="82"/>
                    </a:lnTo>
                    <a:lnTo>
                      <a:pt x="37" y="78"/>
                    </a:lnTo>
                    <a:lnTo>
                      <a:pt x="189" y="97"/>
                    </a:lnTo>
                    <a:lnTo>
                      <a:pt x="193" y="105"/>
                    </a:lnTo>
                    <a:lnTo>
                      <a:pt x="224" y="109"/>
                    </a:lnTo>
                    <a:lnTo>
                      <a:pt x="245" y="99"/>
                    </a:lnTo>
                    <a:lnTo>
                      <a:pt x="246" y="88"/>
                    </a:lnTo>
                    <a:lnTo>
                      <a:pt x="342" y="42"/>
                    </a:lnTo>
                    <a:lnTo>
                      <a:pt x="360" y="41"/>
                    </a:lnTo>
                    <a:lnTo>
                      <a:pt x="374" y="33"/>
                    </a:lnTo>
                    <a:lnTo>
                      <a:pt x="373" y="30"/>
                    </a:lnTo>
                    <a:lnTo>
                      <a:pt x="364" y="27"/>
                    </a:lnTo>
                    <a:lnTo>
                      <a:pt x="361" y="0"/>
                    </a:lnTo>
                    <a:lnTo>
                      <a:pt x="214" y="67"/>
                    </a:lnTo>
                    <a:lnTo>
                      <a:pt x="11" y="4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95" name="Freeform 1038"/>
              <p:cNvSpPr>
                <a:spLocks/>
              </p:cNvSpPr>
              <p:nvPr/>
            </p:nvSpPr>
            <p:spPr bwMode="auto">
              <a:xfrm>
                <a:off x="663" y="-573"/>
                <a:ext cx="374" cy="109"/>
              </a:xfrm>
              <a:custGeom>
                <a:avLst/>
                <a:gdLst>
                  <a:gd name="T0" fmla="*/ 11 w 374"/>
                  <a:gd name="T1" fmla="*/ 40 h 109"/>
                  <a:gd name="T2" fmla="*/ 9 w 374"/>
                  <a:gd name="T3" fmla="*/ 56 h 109"/>
                  <a:gd name="T4" fmla="*/ 9 w 374"/>
                  <a:gd name="T5" fmla="*/ 69 h 109"/>
                  <a:gd name="T6" fmla="*/ 0 w 374"/>
                  <a:gd name="T7" fmla="*/ 75 h 109"/>
                  <a:gd name="T8" fmla="*/ 0 w 374"/>
                  <a:gd name="T9" fmla="*/ 78 h 109"/>
                  <a:gd name="T10" fmla="*/ 12 w 374"/>
                  <a:gd name="T11" fmla="*/ 80 h 109"/>
                  <a:gd name="T12" fmla="*/ 16 w 374"/>
                  <a:gd name="T13" fmla="*/ 82 h 109"/>
                  <a:gd name="T14" fmla="*/ 37 w 374"/>
                  <a:gd name="T15" fmla="*/ 78 h 109"/>
                  <a:gd name="T16" fmla="*/ 189 w 374"/>
                  <a:gd name="T17" fmla="*/ 97 h 109"/>
                  <a:gd name="T18" fmla="*/ 193 w 374"/>
                  <a:gd name="T19" fmla="*/ 105 h 109"/>
                  <a:gd name="T20" fmla="*/ 224 w 374"/>
                  <a:gd name="T21" fmla="*/ 109 h 109"/>
                  <a:gd name="T22" fmla="*/ 245 w 374"/>
                  <a:gd name="T23" fmla="*/ 99 h 109"/>
                  <a:gd name="T24" fmla="*/ 246 w 374"/>
                  <a:gd name="T25" fmla="*/ 88 h 109"/>
                  <a:gd name="T26" fmla="*/ 342 w 374"/>
                  <a:gd name="T27" fmla="*/ 42 h 109"/>
                  <a:gd name="T28" fmla="*/ 360 w 374"/>
                  <a:gd name="T29" fmla="*/ 41 h 109"/>
                  <a:gd name="T30" fmla="*/ 374 w 374"/>
                  <a:gd name="T31" fmla="*/ 33 h 109"/>
                  <a:gd name="T32" fmla="*/ 373 w 374"/>
                  <a:gd name="T33" fmla="*/ 30 h 109"/>
                  <a:gd name="T34" fmla="*/ 364 w 374"/>
                  <a:gd name="T35" fmla="*/ 27 h 109"/>
                  <a:gd name="T36" fmla="*/ 361 w 374"/>
                  <a:gd name="T37" fmla="*/ 0 h 109"/>
                  <a:gd name="T38" fmla="*/ 214 w 374"/>
                  <a:gd name="T39" fmla="*/ 67 h 109"/>
                  <a:gd name="T40" fmla="*/ 11 w 374"/>
                  <a:gd name="T41"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109">
                    <a:moveTo>
                      <a:pt x="11" y="40"/>
                    </a:moveTo>
                    <a:lnTo>
                      <a:pt x="9" y="56"/>
                    </a:lnTo>
                    <a:lnTo>
                      <a:pt x="9" y="69"/>
                    </a:lnTo>
                    <a:lnTo>
                      <a:pt x="0" y="75"/>
                    </a:lnTo>
                    <a:lnTo>
                      <a:pt x="0" y="78"/>
                    </a:lnTo>
                    <a:lnTo>
                      <a:pt x="12" y="80"/>
                    </a:lnTo>
                    <a:lnTo>
                      <a:pt x="16" y="82"/>
                    </a:lnTo>
                    <a:lnTo>
                      <a:pt x="37" y="78"/>
                    </a:lnTo>
                    <a:lnTo>
                      <a:pt x="189" y="97"/>
                    </a:lnTo>
                    <a:lnTo>
                      <a:pt x="193" y="105"/>
                    </a:lnTo>
                    <a:lnTo>
                      <a:pt x="224" y="109"/>
                    </a:lnTo>
                    <a:lnTo>
                      <a:pt x="245" y="99"/>
                    </a:lnTo>
                    <a:lnTo>
                      <a:pt x="246" y="88"/>
                    </a:lnTo>
                    <a:lnTo>
                      <a:pt x="342" y="42"/>
                    </a:lnTo>
                    <a:lnTo>
                      <a:pt x="360" y="41"/>
                    </a:lnTo>
                    <a:lnTo>
                      <a:pt x="374" y="33"/>
                    </a:lnTo>
                    <a:lnTo>
                      <a:pt x="373" y="30"/>
                    </a:lnTo>
                    <a:lnTo>
                      <a:pt x="364" y="27"/>
                    </a:lnTo>
                    <a:lnTo>
                      <a:pt x="361" y="0"/>
                    </a:lnTo>
                    <a:lnTo>
                      <a:pt x="214" y="67"/>
                    </a:lnTo>
                    <a:lnTo>
                      <a:pt x="11" y="4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1" name="Group 1039"/>
            <p:cNvGrpSpPr>
              <a:grpSpLocks/>
            </p:cNvGrpSpPr>
            <p:nvPr/>
          </p:nvGrpSpPr>
          <p:grpSpPr bwMode="auto">
            <a:xfrm>
              <a:off x="677" y="-584"/>
              <a:ext cx="347" cy="78"/>
              <a:chOff x="677" y="-584"/>
              <a:chExt cx="347" cy="78"/>
            </a:xfrm>
          </p:grpSpPr>
          <p:sp>
            <p:nvSpPr>
              <p:cNvPr id="1892" name="Freeform 1040"/>
              <p:cNvSpPr>
                <a:spLocks/>
              </p:cNvSpPr>
              <p:nvPr/>
            </p:nvSpPr>
            <p:spPr bwMode="auto">
              <a:xfrm>
                <a:off x="677" y="-584"/>
                <a:ext cx="347" cy="78"/>
              </a:xfrm>
              <a:custGeom>
                <a:avLst/>
                <a:gdLst>
                  <a:gd name="T0" fmla="*/ 165 w 347"/>
                  <a:gd name="T1" fmla="*/ 3 h 78"/>
                  <a:gd name="T2" fmla="*/ 0 w 347"/>
                  <a:gd name="T3" fmla="*/ 53 h 78"/>
                  <a:gd name="T4" fmla="*/ 2 w 347"/>
                  <a:gd name="T5" fmla="*/ 55 h 78"/>
                  <a:gd name="T6" fmla="*/ 202 w 347"/>
                  <a:gd name="T7" fmla="*/ 78 h 78"/>
                  <a:gd name="T8" fmla="*/ 347 w 347"/>
                  <a:gd name="T9" fmla="*/ 17 h 78"/>
                  <a:gd name="T10" fmla="*/ 347 w 347"/>
                  <a:gd name="T11" fmla="*/ 14 h 78"/>
                  <a:gd name="T12" fmla="*/ 270 w 347"/>
                  <a:gd name="T13" fmla="*/ 7 h 78"/>
                  <a:gd name="T14" fmla="*/ 265 w 347"/>
                  <a:gd name="T15" fmla="*/ 11 h 78"/>
                  <a:gd name="T16" fmla="*/ 259 w 347"/>
                  <a:gd name="T17" fmla="*/ 13 h 78"/>
                  <a:gd name="T18" fmla="*/ 250 w 347"/>
                  <a:gd name="T19" fmla="*/ 15 h 78"/>
                  <a:gd name="T20" fmla="*/ 242 w 347"/>
                  <a:gd name="T21" fmla="*/ 15 h 78"/>
                  <a:gd name="T22" fmla="*/ 235 w 347"/>
                  <a:gd name="T23" fmla="*/ 15 h 78"/>
                  <a:gd name="T24" fmla="*/ 227 w 347"/>
                  <a:gd name="T25" fmla="*/ 13 h 78"/>
                  <a:gd name="T26" fmla="*/ 224 w 347"/>
                  <a:gd name="T27" fmla="*/ 11 h 78"/>
                  <a:gd name="T28" fmla="*/ 221 w 347"/>
                  <a:gd name="T29" fmla="*/ 8 h 78"/>
                  <a:gd name="T30" fmla="*/ 220 w 347"/>
                  <a:gd name="T31" fmla="*/ 6 h 78"/>
                  <a:gd name="T32" fmla="*/ 219 w 347"/>
                  <a:gd name="T33" fmla="*/ 3 h 78"/>
                  <a:gd name="T34" fmla="*/ 219 w 347"/>
                  <a:gd name="T35" fmla="*/ 0 h 78"/>
                  <a:gd name="T36" fmla="*/ 165 w 347"/>
                  <a:gd name="T3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78">
                    <a:moveTo>
                      <a:pt x="165" y="3"/>
                    </a:moveTo>
                    <a:lnTo>
                      <a:pt x="0" y="53"/>
                    </a:lnTo>
                    <a:lnTo>
                      <a:pt x="2" y="55"/>
                    </a:lnTo>
                    <a:lnTo>
                      <a:pt x="202" y="78"/>
                    </a:lnTo>
                    <a:lnTo>
                      <a:pt x="347" y="17"/>
                    </a:lnTo>
                    <a:lnTo>
                      <a:pt x="347" y="14"/>
                    </a:lnTo>
                    <a:lnTo>
                      <a:pt x="270" y="7"/>
                    </a:lnTo>
                    <a:lnTo>
                      <a:pt x="265" y="11"/>
                    </a:lnTo>
                    <a:lnTo>
                      <a:pt x="259" y="13"/>
                    </a:lnTo>
                    <a:lnTo>
                      <a:pt x="250" y="15"/>
                    </a:lnTo>
                    <a:lnTo>
                      <a:pt x="242" y="15"/>
                    </a:lnTo>
                    <a:lnTo>
                      <a:pt x="235" y="15"/>
                    </a:lnTo>
                    <a:lnTo>
                      <a:pt x="227" y="13"/>
                    </a:lnTo>
                    <a:lnTo>
                      <a:pt x="224" y="11"/>
                    </a:lnTo>
                    <a:lnTo>
                      <a:pt x="221" y="8"/>
                    </a:lnTo>
                    <a:lnTo>
                      <a:pt x="220" y="6"/>
                    </a:lnTo>
                    <a:lnTo>
                      <a:pt x="219" y="3"/>
                    </a:lnTo>
                    <a:lnTo>
                      <a:pt x="219" y="0"/>
                    </a:lnTo>
                    <a:lnTo>
                      <a:pt x="165" y="3"/>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93" name="Freeform 1041"/>
              <p:cNvSpPr>
                <a:spLocks/>
              </p:cNvSpPr>
              <p:nvPr/>
            </p:nvSpPr>
            <p:spPr bwMode="auto">
              <a:xfrm>
                <a:off x="677" y="-584"/>
                <a:ext cx="347" cy="78"/>
              </a:xfrm>
              <a:custGeom>
                <a:avLst/>
                <a:gdLst>
                  <a:gd name="T0" fmla="*/ 165 w 347"/>
                  <a:gd name="T1" fmla="*/ 3 h 78"/>
                  <a:gd name="T2" fmla="*/ 0 w 347"/>
                  <a:gd name="T3" fmla="*/ 53 h 78"/>
                  <a:gd name="T4" fmla="*/ 2 w 347"/>
                  <a:gd name="T5" fmla="*/ 55 h 78"/>
                  <a:gd name="T6" fmla="*/ 202 w 347"/>
                  <a:gd name="T7" fmla="*/ 78 h 78"/>
                  <a:gd name="T8" fmla="*/ 347 w 347"/>
                  <a:gd name="T9" fmla="*/ 17 h 78"/>
                  <a:gd name="T10" fmla="*/ 347 w 347"/>
                  <a:gd name="T11" fmla="*/ 14 h 78"/>
                  <a:gd name="T12" fmla="*/ 270 w 347"/>
                  <a:gd name="T13" fmla="*/ 7 h 78"/>
                  <a:gd name="T14" fmla="*/ 265 w 347"/>
                  <a:gd name="T15" fmla="*/ 11 h 78"/>
                  <a:gd name="T16" fmla="*/ 259 w 347"/>
                  <a:gd name="T17" fmla="*/ 13 h 78"/>
                  <a:gd name="T18" fmla="*/ 250 w 347"/>
                  <a:gd name="T19" fmla="*/ 15 h 78"/>
                  <a:gd name="T20" fmla="*/ 242 w 347"/>
                  <a:gd name="T21" fmla="*/ 15 h 78"/>
                  <a:gd name="T22" fmla="*/ 235 w 347"/>
                  <a:gd name="T23" fmla="*/ 15 h 78"/>
                  <a:gd name="T24" fmla="*/ 227 w 347"/>
                  <a:gd name="T25" fmla="*/ 13 h 78"/>
                  <a:gd name="T26" fmla="*/ 224 w 347"/>
                  <a:gd name="T27" fmla="*/ 11 h 78"/>
                  <a:gd name="T28" fmla="*/ 221 w 347"/>
                  <a:gd name="T29" fmla="*/ 8 h 78"/>
                  <a:gd name="T30" fmla="*/ 220 w 347"/>
                  <a:gd name="T31" fmla="*/ 6 h 78"/>
                  <a:gd name="T32" fmla="*/ 219 w 347"/>
                  <a:gd name="T33" fmla="*/ 3 h 78"/>
                  <a:gd name="T34" fmla="*/ 219 w 347"/>
                  <a:gd name="T35" fmla="*/ 0 h 78"/>
                  <a:gd name="T36" fmla="*/ 165 w 347"/>
                  <a:gd name="T3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78">
                    <a:moveTo>
                      <a:pt x="165" y="3"/>
                    </a:moveTo>
                    <a:lnTo>
                      <a:pt x="0" y="53"/>
                    </a:lnTo>
                    <a:lnTo>
                      <a:pt x="2" y="55"/>
                    </a:lnTo>
                    <a:lnTo>
                      <a:pt x="202" y="78"/>
                    </a:lnTo>
                    <a:lnTo>
                      <a:pt x="347" y="17"/>
                    </a:lnTo>
                    <a:lnTo>
                      <a:pt x="347" y="14"/>
                    </a:lnTo>
                    <a:lnTo>
                      <a:pt x="270" y="7"/>
                    </a:lnTo>
                    <a:lnTo>
                      <a:pt x="265" y="11"/>
                    </a:lnTo>
                    <a:lnTo>
                      <a:pt x="259" y="13"/>
                    </a:lnTo>
                    <a:lnTo>
                      <a:pt x="250" y="15"/>
                    </a:lnTo>
                    <a:lnTo>
                      <a:pt x="242" y="15"/>
                    </a:lnTo>
                    <a:lnTo>
                      <a:pt x="235" y="15"/>
                    </a:lnTo>
                    <a:lnTo>
                      <a:pt x="227" y="13"/>
                    </a:lnTo>
                    <a:lnTo>
                      <a:pt x="224" y="11"/>
                    </a:lnTo>
                    <a:lnTo>
                      <a:pt x="221" y="8"/>
                    </a:lnTo>
                    <a:lnTo>
                      <a:pt x="220" y="6"/>
                    </a:lnTo>
                    <a:lnTo>
                      <a:pt x="219" y="3"/>
                    </a:lnTo>
                    <a:lnTo>
                      <a:pt x="219" y="0"/>
                    </a:lnTo>
                    <a:lnTo>
                      <a:pt x="165" y="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2" name="Group 1042"/>
            <p:cNvGrpSpPr>
              <a:grpSpLocks/>
            </p:cNvGrpSpPr>
            <p:nvPr/>
          </p:nvGrpSpPr>
          <p:grpSpPr bwMode="auto">
            <a:xfrm>
              <a:off x="663" y="-573"/>
              <a:ext cx="374" cy="109"/>
              <a:chOff x="663" y="-573"/>
              <a:chExt cx="374" cy="109"/>
            </a:xfrm>
          </p:grpSpPr>
          <p:sp>
            <p:nvSpPr>
              <p:cNvPr id="1890" name="Freeform 1043"/>
              <p:cNvSpPr>
                <a:spLocks/>
              </p:cNvSpPr>
              <p:nvPr/>
            </p:nvSpPr>
            <p:spPr bwMode="auto">
              <a:xfrm>
                <a:off x="663" y="-573"/>
                <a:ext cx="374" cy="109"/>
              </a:xfrm>
              <a:custGeom>
                <a:avLst/>
                <a:gdLst>
                  <a:gd name="T0" fmla="*/ 11 w 374"/>
                  <a:gd name="T1" fmla="*/ 40 h 109"/>
                  <a:gd name="T2" fmla="*/ 9 w 374"/>
                  <a:gd name="T3" fmla="*/ 56 h 109"/>
                  <a:gd name="T4" fmla="*/ 9 w 374"/>
                  <a:gd name="T5" fmla="*/ 69 h 109"/>
                  <a:gd name="T6" fmla="*/ 0 w 374"/>
                  <a:gd name="T7" fmla="*/ 75 h 109"/>
                  <a:gd name="T8" fmla="*/ 0 w 374"/>
                  <a:gd name="T9" fmla="*/ 78 h 109"/>
                  <a:gd name="T10" fmla="*/ 12 w 374"/>
                  <a:gd name="T11" fmla="*/ 80 h 109"/>
                  <a:gd name="T12" fmla="*/ 16 w 374"/>
                  <a:gd name="T13" fmla="*/ 82 h 109"/>
                  <a:gd name="T14" fmla="*/ 37 w 374"/>
                  <a:gd name="T15" fmla="*/ 78 h 109"/>
                  <a:gd name="T16" fmla="*/ 189 w 374"/>
                  <a:gd name="T17" fmla="*/ 97 h 109"/>
                  <a:gd name="T18" fmla="*/ 193 w 374"/>
                  <a:gd name="T19" fmla="*/ 105 h 109"/>
                  <a:gd name="T20" fmla="*/ 224 w 374"/>
                  <a:gd name="T21" fmla="*/ 109 h 109"/>
                  <a:gd name="T22" fmla="*/ 245 w 374"/>
                  <a:gd name="T23" fmla="*/ 99 h 109"/>
                  <a:gd name="T24" fmla="*/ 246 w 374"/>
                  <a:gd name="T25" fmla="*/ 88 h 109"/>
                  <a:gd name="T26" fmla="*/ 342 w 374"/>
                  <a:gd name="T27" fmla="*/ 42 h 109"/>
                  <a:gd name="T28" fmla="*/ 360 w 374"/>
                  <a:gd name="T29" fmla="*/ 41 h 109"/>
                  <a:gd name="T30" fmla="*/ 374 w 374"/>
                  <a:gd name="T31" fmla="*/ 33 h 109"/>
                  <a:gd name="T32" fmla="*/ 373 w 374"/>
                  <a:gd name="T33" fmla="*/ 30 h 109"/>
                  <a:gd name="T34" fmla="*/ 364 w 374"/>
                  <a:gd name="T35" fmla="*/ 27 h 109"/>
                  <a:gd name="T36" fmla="*/ 361 w 374"/>
                  <a:gd name="T37" fmla="*/ 0 h 109"/>
                  <a:gd name="T38" fmla="*/ 214 w 374"/>
                  <a:gd name="T39" fmla="*/ 67 h 109"/>
                  <a:gd name="T40" fmla="*/ 11 w 374"/>
                  <a:gd name="T41"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109">
                    <a:moveTo>
                      <a:pt x="11" y="40"/>
                    </a:moveTo>
                    <a:lnTo>
                      <a:pt x="9" y="56"/>
                    </a:lnTo>
                    <a:lnTo>
                      <a:pt x="9" y="69"/>
                    </a:lnTo>
                    <a:lnTo>
                      <a:pt x="0" y="75"/>
                    </a:lnTo>
                    <a:lnTo>
                      <a:pt x="0" y="78"/>
                    </a:lnTo>
                    <a:lnTo>
                      <a:pt x="12" y="80"/>
                    </a:lnTo>
                    <a:lnTo>
                      <a:pt x="16" y="82"/>
                    </a:lnTo>
                    <a:lnTo>
                      <a:pt x="37" y="78"/>
                    </a:lnTo>
                    <a:lnTo>
                      <a:pt x="189" y="97"/>
                    </a:lnTo>
                    <a:lnTo>
                      <a:pt x="193" y="105"/>
                    </a:lnTo>
                    <a:lnTo>
                      <a:pt x="224" y="109"/>
                    </a:lnTo>
                    <a:lnTo>
                      <a:pt x="245" y="99"/>
                    </a:lnTo>
                    <a:lnTo>
                      <a:pt x="246" y="88"/>
                    </a:lnTo>
                    <a:lnTo>
                      <a:pt x="342" y="42"/>
                    </a:lnTo>
                    <a:lnTo>
                      <a:pt x="360" y="41"/>
                    </a:lnTo>
                    <a:lnTo>
                      <a:pt x="374" y="33"/>
                    </a:lnTo>
                    <a:lnTo>
                      <a:pt x="373" y="30"/>
                    </a:lnTo>
                    <a:lnTo>
                      <a:pt x="364" y="27"/>
                    </a:lnTo>
                    <a:lnTo>
                      <a:pt x="361" y="0"/>
                    </a:lnTo>
                    <a:lnTo>
                      <a:pt x="214" y="67"/>
                    </a:lnTo>
                    <a:lnTo>
                      <a:pt x="11" y="4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91" name="Freeform 1044"/>
              <p:cNvSpPr>
                <a:spLocks/>
              </p:cNvSpPr>
              <p:nvPr/>
            </p:nvSpPr>
            <p:spPr bwMode="auto">
              <a:xfrm>
                <a:off x="663" y="-573"/>
                <a:ext cx="374" cy="109"/>
              </a:xfrm>
              <a:custGeom>
                <a:avLst/>
                <a:gdLst>
                  <a:gd name="T0" fmla="*/ 11 w 374"/>
                  <a:gd name="T1" fmla="*/ 40 h 109"/>
                  <a:gd name="T2" fmla="*/ 9 w 374"/>
                  <a:gd name="T3" fmla="*/ 56 h 109"/>
                  <a:gd name="T4" fmla="*/ 9 w 374"/>
                  <a:gd name="T5" fmla="*/ 69 h 109"/>
                  <a:gd name="T6" fmla="*/ 0 w 374"/>
                  <a:gd name="T7" fmla="*/ 75 h 109"/>
                  <a:gd name="T8" fmla="*/ 0 w 374"/>
                  <a:gd name="T9" fmla="*/ 78 h 109"/>
                  <a:gd name="T10" fmla="*/ 12 w 374"/>
                  <a:gd name="T11" fmla="*/ 80 h 109"/>
                  <a:gd name="T12" fmla="*/ 16 w 374"/>
                  <a:gd name="T13" fmla="*/ 82 h 109"/>
                  <a:gd name="T14" fmla="*/ 37 w 374"/>
                  <a:gd name="T15" fmla="*/ 78 h 109"/>
                  <a:gd name="T16" fmla="*/ 189 w 374"/>
                  <a:gd name="T17" fmla="*/ 97 h 109"/>
                  <a:gd name="T18" fmla="*/ 193 w 374"/>
                  <a:gd name="T19" fmla="*/ 105 h 109"/>
                  <a:gd name="T20" fmla="*/ 224 w 374"/>
                  <a:gd name="T21" fmla="*/ 109 h 109"/>
                  <a:gd name="T22" fmla="*/ 245 w 374"/>
                  <a:gd name="T23" fmla="*/ 99 h 109"/>
                  <a:gd name="T24" fmla="*/ 246 w 374"/>
                  <a:gd name="T25" fmla="*/ 88 h 109"/>
                  <a:gd name="T26" fmla="*/ 342 w 374"/>
                  <a:gd name="T27" fmla="*/ 42 h 109"/>
                  <a:gd name="T28" fmla="*/ 360 w 374"/>
                  <a:gd name="T29" fmla="*/ 41 h 109"/>
                  <a:gd name="T30" fmla="*/ 374 w 374"/>
                  <a:gd name="T31" fmla="*/ 33 h 109"/>
                  <a:gd name="T32" fmla="*/ 373 w 374"/>
                  <a:gd name="T33" fmla="*/ 30 h 109"/>
                  <a:gd name="T34" fmla="*/ 364 w 374"/>
                  <a:gd name="T35" fmla="*/ 27 h 109"/>
                  <a:gd name="T36" fmla="*/ 361 w 374"/>
                  <a:gd name="T37" fmla="*/ 0 h 109"/>
                  <a:gd name="T38" fmla="*/ 214 w 374"/>
                  <a:gd name="T39" fmla="*/ 67 h 109"/>
                  <a:gd name="T40" fmla="*/ 11 w 374"/>
                  <a:gd name="T41"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109">
                    <a:moveTo>
                      <a:pt x="11" y="40"/>
                    </a:moveTo>
                    <a:lnTo>
                      <a:pt x="9" y="56"/>
                    </a:lnTo>
                    <a:lnTo>
                      <a:pt x="9" y="69"/>
                    </a:lnTo>
                    <a:lnTo>
                      <a:pt x="0" y="75"/>
                    </a:lnTo>
                    <a:lnTo>
                      <a:pt x="0" y="78"/>
                    </a:lnTo>
                    <a:lnTo>
                      <a:pt x="12" y="80"/>
                    </a:lnTo>
                    <a:lnTo>
                      <a:pt x="16" y="82"/>
                    </a:lnTo>
                    <a:lnTo>
                      <a:pt x="37" y="78"/>
                    </a:lnTo>
                    <a:lnTo>
                      <a:pt x="189" y="97"/>
                    </a:lnTo>
                    <a:lnTo>
                      <a:pt x="193" y="105"/>
                    </a:lnTo>
                    <a:lnTo>
                      <a:pt x="224" y="109"/>
                    </a:lnTo>
                    <a:lnTo>
                      <a:pt x="245" y="99"/>
                    </a:lnTo>
                    <a:lnTo>
                      <a:pt x="246" y="88"/>
                    </a:lnTo>
                    <a:lnTo>
                      <a:pt x="342" y="42"/>
                    </a:lnTo>
                    <a:lnTo>
                      <a:pt x="360" y="41"/>
                    </a:lnTo>
                    <a:lnTo>
                      <a:pt x="374" y="33"/>
                    </a:lnTo>
                    <a:lnTo>
                      <a:pt x="373" y="30"/>
                    </a:lnTo>
                    <a:lnTo>
                      <a:pt x="364" y="27"/>
                    </a:lnTo>
                    <a:lnTo>
                      <a:pt x="361" y="0"/>
                    </a:lnTo>
                    <a:lnTo>
                      <a:pt x="214" y="67"/>
                    </a:lnTo>
                    <a:lnTo>
                      <a:pt x="11" y="4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3" name="Group 1045"/>
            <p:cNvGrpSpPr>
              <a:grpSpLocks/>
            </p:cNvGrpSpPr>
            <p:nvPr/>
          </p:nvGrpSpPr>
          <p:grpSpPr bwMode="auto">
            <a:xfrm>
              <a:off x="678" y="-658"/>
              <a:ext cx="326" cy="45"/>
              <a:chOff x="678" y="-658"/>
              <a:chExt cx="326" cy="45"/>
            </a:xfrm>
          </p:grpSpPr>
          <p:sp>
            <p:nvSpPr>
              <p:cNvPr id="1888" name="Freeform 1046"/>
              <p:cNvSpPr>
                <a:spLocks/>
              </p:cNvSpPr>
              <p:nvPr/>
            </p:nvSpPr>
            <p:spPr bwMode="auto">
              <a:xfrm>
                <a:off x="678" y="-658"/>
                <a:ext cx="326" cy="45"/>
              </a:xfrm>
              <a:custGeom>
                <a:avLst/>
                <a:gdLst>
                  <a:gd name="T0" fmla="*/ 0 w 326"/>
                  <a:gd name="T1" fmla="*/ 45 h 45"/>
                  <a:gd name="T2" fmla="*/ 0 w 326"/>
                  <a:gd name="T3" fmla="*/ 40 h 45"/>
                  <a:gd name="T4" fmla="*/ 147 w 326"/>
                  <a:gd name="T5" fmla="*/ 0 h 45"/>
                  <a:gd name="T6" fmla="*/ 326 w 326"/>
                  <a:gd name="T7" fmla="*/ 16 h 45"/>
                  <a:gd name="T8" fmla="*/ 326 w 326"/>
                  <a:gd name="T9" fmla="*/ 20 h 45"/>
                  <a:gd name="T10" fmla="*/ 147 w 326"/>
                  <a:gd name="T11" fmla="*/ 4 h 45"/>
                  <a:gd name="T12" fmla="*/ 0 w 32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26" h="45">
                    <a:moveTo>
                      <a:pt x="0" y="45"/>
                    </a:moveTo>
                    <a:lnTo>
                      <a:pt x="0" y="40"/>
                    </a:lnTo>
                    <a:lnTo>
                      <a:pt x="147" y="0"/>
                    </a:lnTo>
                    <a:lnTo>
                      <a:pt x="326" y="16"/>
                    </a:lnTo>
                    <a:lnTo>
                      <a:pt x="326" y="20"/>
                    </a:lnTo>
                    <a:lnTo>
                      <a:pt x="147" y="4"/>
                    </a:lnTo>
                    <a:lnTo>
                      <a:pt x="0" y="45"/>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89" name="Freeform 1047"/>
              <p:cNvSpPr>
                <a:spLocks/>
              </p:cNvSpPr>
              <p:nvPr/>
            </p:nvSpPr>
            <p:spPr bwMode="auto">
              <a:xfrm>
                <a:off x="678" y="-658"/>
                <a:ext cx="326" cy="45"/>
              </a:xfrm>
              <a:custGeom>
                <a:avLst/>
                <a:gdLst>
                  <a:gd name="T0" fmla="*/ 0 w 326"/>
                  <a:gd name="T1" fmla="*/ 45 h 45"/>
                  <a:gd name="T2" fmla="*/ 0 w 326"/>
                  <a:gd name="T3" fmla="*/ 40 h 45"/>
                  <a:gd name="T4" fmla="*/ 147 w 326"/>
                  <a:gd name="T5" fmla="*/ 0 h 45"/>
                  <a:gd name="T6" fmla="*/ 326 w 326"/>
                  <a:gd name="T7" fmla="*/ 16 h 45"/>
                  <a:gd name="T8" fmla="*/ 326 w 326"/>
                  <a:gd name="T9" fmla="*/ 20 h 45"/>
                  <a:gd name="T10" fmla="*/ 147 w 326"/>
                  <a:gd name="T11" fmla="*/ 4 h 45"/>
                  <a:gd name="T12" fmla="*/ 0 w 32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26" h="45">
                    <a:moveTo>
                      <a:pt x="0" y="45"/>
                    </a:moveTo>
                    <a:lnTo>
                      <a:pt x="0" y="40"/>
                    </a:lnTo>
                    <a:lnTo>
                      <a:pt x="147" y="0"/>
                    </a:lnTo>
                    <a:lnTo>
                      <a:pt x="326" y="16"/>
                    </a:lnTo>
                    <a:lnTo>
                      <a:pt x="326" y="20"/>
                    </a:lnTo>
                    <a:lnTo>
                      <a:pt x="147" y="4"/>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4" name="Group 1048"/>
            <p:cNvGrpSpPr>
              <a:grpSpLocks/>
            </p:cNvGrpSpPr>
            <p:nvPr/>
          </p:nvGrpSpPr>
          <p:grpSpPr bwMode="auto">
            <a:xfrm>
              <a:off x="681" y="-656"/>
              <a:ext cx="321" cy="64"/>
              <a:chOff x="681" y="-656"/>
              <a:chExt cx="321" cy="64"/>
            </a:xfrm>
          </p:grpSpPr>
          <p:sp>
            <p:nvSpPr>
              <p:cNvPr id="1886" name="Freeform 1049"/>
              <p:cNvSpPr>
                <a:spLocks/>
              </p:cNvSpPr>
              <p:nvPr/>
            </p:nvSpPr>
            <p:spPr bwMode="auto">
              <a:xfrm>
                <a:off x="681" y="-656"/>
                <a:ext cx="321" cy="64"/>
              </a:xfrm>
              <a:custGeom>
                <a:avLst/>
                <a:gdLst>
                  <a:gd name="T0" fmla="*/ 0 w 321"/>
                  <a:gd name="T1" fmla="*/ 41 h 64"/>
                  <a:gd name="T2" fmla="*/ 144 w 321"/>
                  <a:gd name="T3" fmla="*/ 0 h 64"/>
                  <a:gd name="T4" fmla="*/ 321 w 321"/>
                  <a:gd name="T5" fmla="*/ 17 h 64"/>
                  <a:gd name="T6" fmla="*/ 197 w 321"/>
                  <a:gd name="T7" fmla="*/ 64 h 64"/>
                  <a:gd name="T8" fmla="*/ 0 w 321"/>
                  <a:gd name="T9" fmla="*/ 41 h 64"/>
                </a:gdLst>
                <a:ahLst/>
                <a:cxnLst>
                  <a:cxn ang="0">
                    <a:pos x="T0" y="T1"/>
                  </a:cxn>
                  <a:cxn ang="0">
                    <a:pos x="T2" y="T3"/>
                  </a:cxn>
                  <a:cxn ang="0">
                    <a:pos x="T4" y="T5"/>
                  </a:cxn>
                  <a:cxn ang="0">
                    <a:pos x="T6" y="T7"/>
                  </a:cxn>
                  <a:cxn ang="0">
                    <a:pos x="T8" y="T9"/>
                  </a:cxn>
                </a:cxnLst>
                <a:rect l="0" t="0" r="r" b="b"/>
                <a:pathLst>
                  <a:path w="321" h="64">
                    <a:moveTo>
                      <a:pt x="0" y="41"/>
                    </a:moveTo>
                    <a:lnTo>
                      <a:pt x="144" y="0"/>
                    </a:lnTo>
                    <a:lnTo>
                      <a:pt x="321" y="17"/>
                    </a:lnTo>
                    <a:lnTo>
                      <a:pt x="197" y="64"/>
                    </a:lnTo>
                    <a:lnTo>
                      <a:pt x="0" y="41"/>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87" name="Freeform 1050"/>
              <p:cNvSpPr>
                <a:spLocks/>
              </p:cNvSpPr>
              <p:nvPr/>
            </p:nvSpPr>
            <p:spPr bwMode="auto">
              <a:xfrm>
                <a:off x="681" y="-656"/>
                <a:ext cx="321" cy="64"/>
              </a:xfrm>
              <a:custGeom>
                <a:avLst/>
                <a:gdLst>
                  <a:gd name="T0" fmla="*/ 0 w 321"/>
                  <a:gd name="T1" fmla="*/ 41 h 64"/>
                  <a:gd name="T2" fmla="*/ 144 w 321"/>
                  <a:gd name="T3" fmla="*/ 0 h 64"/>
                  <a:gd name="T4" fmla="*/ 321 w 321"/>
                  <a:gd name="T5" fmla="*/ 17 h 64"/>
                  <a:gd name="T6" fmla="*/ 197 w 321"/>
                  <a:gd name="T7" fmla="*/ 64 h 64"/>
                  <a:gd name="T8" fmla="*/ 0 w 321"/>
                  <a:gd name="T9" fmla="*/ 41 h 64"/>
                </a:gdLst>
                <a:ahLst/>
                <a:cxnLst>
                  <a:cxn ang="0">
                    <a:pos x="T0" y="T1"/>
                  </a:cxn>
                  <a:cxn ang="0">
                    <a:pos x="T2" y="T3"/>
                  </a:cxn>
                  <a:cxn ang="0">
                    <a:pos x="T4" y="T5"/>
                  </a:cxn>
                  <a:cxn ang="0">
                    <a:pos x="T6" y="T7"/>
                  </a:cxn>
                  <a:cxn ang="0">
                    <a:pos x="T8" y="T9"/>
                  </a:cxn>
                </a:cxnLst>
                <a:rect l="0" t="0" r="r" b="b"/>
                <a:pathLst>
                  <a:path w="321" h="64">
                    <a:moveTo>
                      <a:pt x="0" y="41"/>
                    </a:moveTo>
                    <a:lnTo>
                      <a:pt x="144" y="0"/>
                    </a:lnTo>
                    <a:lnTo>
                      <a:pt x="321" y="17"/>
                    </a:lnTo>
                    <a:lnTo>
                      <a:pt x="197" y="64"/>
                    </a:lnTo>
                    <a:lnTo>
                      <a:pt x="0" y="4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5" name="Group 1051"/>
            <p:cNvGrpSpPr>
              <a:grpSpLocks/>
            </p:cNvGrpSpPr>
            <p:nvPr/>
          </p:nvGrpSpPr>
          <p:grpSpPr bwMode="auto">
            <a:xfrm>
              <a:off x="875" y="-641"/>
              <a:ext cx="129" cy="64"/>
              <a:chOff x="875" y="-641"/>
              <a:chExt cx="129" cy="64"/>
            </a:xfrm>
          </p:grpSpPr>
          <p:sp>
            <p:nvSpPr>
              <p:cNvPr id="1884" name="Freeform 1052"/>
              <p:cNvSpPr>
                <a:spLocks/>
              </p:cNvSpPr>
              <p:nvPr/>
            </p:nvSpPr>
            <p:spPr bwMode="auto">
              <a:xfrm>
                <a:off x="875" y="-641"/>
                <a:ext cx="129" cy="64"/>
              </a:xfrm>
              <a:custGeom>
                <a:avLst/>
                <a:gdLst>
                  <a:gd name="T0" fmla="*/ 0 w 129"/>
                  <a:gd name="T1" fmla="*/ 48 h 64"/>
                  <a:gd name="T2" fmla="*/ 0 w 129"/>
                  <a:gd name="T3" fmla="*/ 64 h 64"/>
                  <a:gd name="T4" fmla="*/ 129 w 129"/>
                  <a:gd name="T5" fmla="*/ 17 h 64"/>
                  <a:gd name="T6" fmla="*/ 129 w 129"/>
                  <a:gd name="T7" fmla="*/ 0 h 64"/>
                  <a:gd name="T8" fmla="*/ 0 w 129"/>
                  <a:gd name="T9" fmla="*/ 48 h 64"/>
                </a:gdLst>
                <a:ahLst/>
                <a:cxnLst>
                  <a:cxn ang="0">
                    <a:pos x="T0" y="T1"/>
                  </a:cxn>
                  <a:cxn ang="0">
                    <a:pos x="T2" y="T3"/>
                  </a:cxn>
                  <a:cxn ang="0">
                    <a:pos x="T4" y="T5"/>
                  </a:cxn>
                  <a:cxn ang="0">
                    <a:pos x="T6" y="T7"/>
                  </a:cxn>
                  <a:cxn ang="0">
                    <a:pos x="T8" y="T9"/>
                  </a:cxn>
                </a:cxnLst>
                <a:rect l="0" t="0" r="r" b="b"/>
                <a:pathLst>
                  <a:path w="129" h="64">
                    <a:moveTo>
                      <a:pt x="0" y="48"/>
                    </a:moveTo>
                    <a:lnTo>
                      <a:pt x="0" y="64"/>
                    </a:lnTo>
                    <a:lnTo>
                      <a:pt x="129" y="17"/>
                    </a:lnTo>
                    <a:lnTo>
                      <a:pt x="129" y="0"/>
                    </a:lnTo>
                    <a:lnTo>
                      <a:pt x="0" y="48"/>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85" name="Freeform 1053"/>
              <p:cNvSpPr>
                <a:spLocks/>
              </p:cNvSpPr>
              <p:nvPr/>
            </p:nvSpPr>
            <p:spPr bwMode="auto">
              <a:xfrm>
                <a:off x="875" y="-641"/>
                <a:ext cx="129" cy="64"/>
              </a:xfrm>
              <a:custGeom>
                <a:avLst/>
                <a:gdLst>
                  <a:gd name="T0" fmla="*/ 0 w 129"/>
                  <a:gd name="T1" fmla="*/ 48 h 64"/>
                  <a:gd name="T2" fmla="*/ 0 w 129"/>
                  <a:gd name="T3" fmla="*/ 64 h 64"/>
                  <a:gd name="T4" fmla="*/ 129 w 129"/>
                  <a:gd name="T5" fmla="*/ 17 h 64"/>
                  <a:gd name="T6" fmla="*/ 129 w 129"/>
                  <a:gd name="T7" fmla="*/ 0 h 64"/>
                  <a:gd name="T8" fmla="*/ 0 w 129"/>
                  <a:gd name="T9" fmla="*/ 48 h 64"/>
                </a:gdLst>
                <a:ahLst/>
                <a:cxnLst>
                  <a:cxn ang="0">
                    <a:pos x="T0" y="T1"/>
                  </a:cxn>
                  <a:cxn ang="0">
                    <a:pos x="T2" y="T3"/>
                  </a:cxn>
                  <a:cxn ang="0">
                    <a:pos x="T4" y="T5"/>
                  </a:cxn>
                  <a:cxn ang="0">
                    <a:pos x="T6" y="T7"/>
                  </a:cxn>
                  <a:cxn ang="0">
                    <a:pos x="T8" y="T9"/>
                  </a:cxn>
                </a:cxnLst>
                <a:rect l="0" t="0" r="r" b="b"/>
                <a:pathLst>
                  <a:path w="129" h="64">
                    <a:moveTo>
                      <a:pt x="0" y="48"/>
                    </a:moveTo>
                    <a:lnTo>
                      <a:pt x="0" y="64"/>
                    </a:lnTo>
                    <a:lnTo>
                      <a:pt x="129" y="17"/>
                    </a:lnTo>
                    <a:lnTo>
                      <a:pt x="129" y="0"/>
                    </a:lnTo>
                    <a:lnTo>
                      <a:pt x="0" y="4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6" name="Group 1054"/>
            <p:cNvGrpSpPr>
              <a:grpSpLocks/>
            </p:cNvGrpSpPr>
            <p:nvPr/>
          </p:nvGrpSpPr>
          <p:grpSpPr bwMode="auto">
            <a:xfrm>
              <a:off x="678" y="-613"/>
              <a:ext cx="197" cy="36"/>
              <a:chOff x="678" y="-613"/>
              <a:chExt cx="197" cy="36"/>
            </a:xfrm>
          </p:grpSpPr>
          <p:sp>
            <p:nvSpPr>
              <p:cNvPr id="1882" name="Freeform 1055"/>
              <p:cNvSpPr>
                <a:spLocks/>
              </p:cNvSpPr>
              <p:nvPr/>
            </p:nvSpPr>
            <p:spPr bwMode="auto">
              <a:xfrm>
                <a:off x="678" y="-613"/>
                <a:ext cx="197" cy="36"/>
              </a:xfrm>
              <a:custGeom>
                <a:avLst/>
                <a:gdLst>
                  <a:gd name="T0" fmla="*/ 0 w 197"/>
                  <a:gd name="T1" fmla="*/ 0 h 36"/>
                  <a:gd name="T2" fmla="*/ 0 w 197"/>
                  <a:gd name="T3" fmla="*/ 16 h 36"/>
                  <a:gd name="T4" fmla="*/ 197 w 197"/>
                  <a:gd name="T5" fmla="*/ 36 h 36"/>
                  <a:gd name="T6" fmla="*/ 197 w 197"/>
                  <a:gd name="T7" fmla="*/ 21 h 36"/>
                  <a:gd name="T8" fmla="*/ 0 w 197"/>
                  <a:gd name="T9" fmla="*/ 0 h 36"/>
                </a:gdLst>
                <a:ahLst/>
                <a:cxnLst>
                  <a:cxn ang="0">
                    <a:pos x="T0" y="T1"/>
                  </a:cxn>
                  <a:cxn ang="0">
                    <a:pos x="T2" y="T3"/>
                  </a:cxn>
                  <a:cxn ang="0">
                    <a:pos x="T4" y="T5"/>
                  </a:cxn>
                  <a:cxn ang="0">
                    <a:pos x="T6" y="T7"/>
                  </a:cxn>
                  <a:cxn ang="0">
                    <a:pos x="T8" y="T9"/>
                  </a:cxn>
                </a:cxnLst>
                <a:rect l="0" t="0" r="r" b="b"/>
                <a:pathLst>
                  <a:path w="197" h="36">
                    <a:moveTo>
                      <a:pt x="0" y="0"/>
                    </a:moveTo>
                    <a:lnTo>
                      <a:pt x="0" y="16"/>
                    </a:lnTo>
                    <a:lnTo>
                      <a:pt x="197" y="36"/>
                    </a:lnTo>
                    <a:lnTo>
                      <a:pt x="197" y="21"/>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83" name="Freeform 1056"/>
              <p:cNvSpPr>
                <a:spLocks/>
              </p:cNvSpPr>
              <p:nvPr/>
            </p:nvSpPr>
            <p:spPr bwMode="auto">
              <a:xfrm>
                <a:off x="678" y="-613"/>
                <a:ext cx="197" cy="36"/>
              </a:xfrm>
              <a:custGeom>
                <a:avLst/>
                <a:gdLst>
                  <a:gd name="T0" fmla="*/ 0 w 197"/>
                  <a:gd name="T1" fmla="*/ 0 h 36"/>
                  <a:gd name="T2" fmla="*/ 0 w 197"/>
                  <a:gd name="T3" fmla="*/ 16 h 36"/>
                  <a:gd name="T4" fmla="*/ 197 w 197"/>
                  <a:gd name="T5" fmla="*/ 36 h 36"/>
                  <a:gd name="T6" fmla="*/ 197 w 197"/>
                  <a:gd name="T7" fmla="*/ 21 h 36"/>
                  <a:gd name="T8" fmla="*/ 0 w 197"/>
                  <a:gd name="T9" fmla="*/ 0 h 36"/>
                </a:gdLst>
                <a:ahLst/>
                <a:cxnLst>
                  <a:cxn ang="0">
                    <a:pos x="T0" y="T1"/>
                  </a:cxn>
                  <a:cxn ang="0">
                    <a:pos x="T2" y="T3"/>
                  </a:cxn>
                  <a:cxn ang="0">
                    <a:pos x="T4" y="T5"/>
                  </a:cxn>
                  <a:cxn ang="0">
                    <a:pos x="T6" y="T7"/>
                  </a:cxn>
                  <a:cxn ang="0">
                    <a:pos x="T8" y="T9"/>
                  </a:cxn>
                </a:cxnLst>
                <a:rect l="0" t="0" r="r" b="b"/>
                <a:pathLst>
                  <a:path w="197" h="36">
                    <a:moveTo>
                      <a:pt x="0" y="0"/>
                    </a:moveTo>
                    <a:lnTo>
                      <a:pt x="0" y="16"/>
                    </a:lnTo>
                    <a:lnTo>
                      <a:pt x="197" y="36"/>
                    </a:lnTo>
                    <a:lnTo>
                      <a:pt x="197" y="2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7" name="Group 1057"/>
            <p:cNvGrpSpPr>
              <a:grpSpLocks/>
            </p:cNvGrpSpPr>
            <p:nvPr/>
          </p:nvGrpSpPr>
          <p:grpSpPr bwMode="auto">
            <a:xfrm>
              <a:off x="678" y="-658"/>
              <a:ext cx="326" cy="45"/>
              <a:chOff x="678" y="-658"/>
              <a:chExt cx="326" cy="45"/>
            </a:xfrm>
          </p:grpSpPr>
          <p:sp>
            <p:nvSpPr>
              <p:cNvPr id="1880" name="Freeform 1058"/>
              <p:cNvSpPr>
                <a:spLocks/>
              </p:cNvSpPr>
              <p:nvPr/>
            </p:nvSpPr>
            <p:spPr bwMode="auto">
              <a:xfrm>
                <a:off x="678" y="-658"/>
                <a:ext cx="326" cy="45"/>
              </a:xfrm>
              <a:custGeom>
                <a:avLst/>
                <a:gdLst>
                  <a:gd name="T0" fmla="*/ 0 w 326"/>
                  <a:gd name="T1" fmla="*/ 45 h 45"/>
                  <a:gd name="T2" fmla="*/ 0 w 326"/>
                  <a:gd name="T3" fmla="*/ 40 h 45"/>
                  <a:gd name="T4" fmla="*/ 147 w 326"/>
                  <a:gd name="T5" fmla="*/ 0 h 45"/>
                  <a:gd name="T6" fmla="*/ 326 w 326"/>
                  <a:gd name="T7" fmla="*/ 16 h 45"/>
                  <a:gd name="T8" fmla="*/ 326 w 326"/>
                  <a:gd name="T9" fmla="*/ 20 h 45"/>
                  <a:gd name="T10" fmla="*/ 147 w 326"/>
                  <a:gd name="T11" fmla="*/ 4 h 45"/>
                  <a:gd name="T12" fmla="*/ 0 w 32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26" h="45">
                    <a:moveTo>
                      <a:pt x="0" y="45"/>
                    </a:moveTo>
                    <a:lnTo>
                      <a:pt x="0" y="40"/>
                    </a:lnTo>
                    <a:lnTo>
                      <a:pt x="147" y="0"/>
                    </a:lnTo>
                    <a:lnTo>
                      <a:pt x="326" y="16"/>
                    </a:lnTo>
                    <a:lnTo>
                      <a:pt x="326" y="20"/>
                    </a:lnTo>
                    <a:lnTo>
                      <a:pt x="147" y="4"/>
                    </a:lnTo>
                    <a:lnTo>
                      <a:pt x="0" y="45"/>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81" name="Freeform 1059"/>
              <p:cNvSpPr>
                <a:spLocks/>
              </p:cNvSpPr>
              <p:nvPr/>
            </p:nvSpPr>
            <p:spPr bwMode="auto">
              <a:xfrm>
                <a:off x="678" y="-658"/>
                <a:ext cx="326" cy="45"/>
              </a:xfrm>
              <a:custGeom>
                <a:avLst/>
                <a:gdLst>
                  <a:gd name="T0" fmla="*/ 0 w 326"/>
                  <a:gd name="T1" fmla="*/ 45 h 45"/>
                  <a:gd name="T2" fmla="*/ 0 w 326"/>
                  <a:gd name="T3" fmla="*/ 40 h 45"/>
                  <a:gd name="T4" fmla="*/ 147 w 326"/>
                  <a:gd name="T5" fmla="*/ 0 h 45"/>
                  <a:gd name="T6" fmla="*/ 326 w 326"/>
                  <a:gd name="T7" fmla="*/ 16 h 45"/>
                  <a:gd name="T8" fmla="*/ 326 w 326"/>
                  <a:gd name="T9" fmla="*/ 20 h 45"/>
                  <a:gd name="T10" fmla="*/ 147 w 326"/>
                  <a:gd name="T11" fmla="*/ 4 h 45"/>
                  <a:gd name="T12" fmla="*/ 0 w 32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326" h="45">
                    <a:moveTo>
                      <a:pt x="0" y="45"/>
                    </a:moveTo>
                    <a:lnTo>
                      <a:pt x="0" y="40"/>
                    </a:lnTo>
                    <a:lnTo>
                      <a:pt x="147" y="0"/>
                    </a:lnTo>
                    <a:lnTo>
                      <a:pt x="326" y="16"/>
                    </a:lnTo>
                    <a:lnTo>
                      <a:pt x="326" y="20"/>
                    </a:lnTo>
                    <a:lnTo>
                      <a:pt x="147" y="4"/>
                    </a:lnTo>
                    <a:lnTo>
                      <a:pt x="0" y="45"/>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8" name="Group 1060"/>
            <p:cNvGrpSpPr>
              <a:grpSpLocks/>
            </p:cNvGrpSpPr>
            <p:nvPr/>
          </p:nvGrpSpPr>
          <p:grpSpPr bwMode="auto">
            <a:xfrm>
              <a:off x="681" y="-656"/>
              <a:ext cx="321" cy="64"/>
              <a:chOff x="681" y="-656"/>
              <a:chExt cx="321" cy="64"/>
            </a:xfrm>
          </p:grpSpPr>
          <p:sp>
            <p:nvSpPr>
              <p:cNvPr id="1878" name="Freeform 1061"/>
              <p:cNvSpPr>
                <a:spLocks/>
              </p:cNvSpPr>
              <p:nvPr/>
            </p:nvSpPr>
            <p:spPr bwMode="auto">
              <a:xfrm>
                <a:off x="681" y="-656"/>
                <a:ext cx="321" cy="64"/>
              </a:xfrm>
              <a:custGeom>
                <a:avLst/>
                <a:gdLst>
                  <a:gd name="T0" fmla="*/ 0 w 321"/>
                  <a:gd name="T1" fmla="*/ 41 h 64"/>
                  <a:gd name="T2" fmla="*/ 144 w 321"/>
                  <a:gd name="T3" fmla="*/ 0 h 64"/>
                  <a:gd name="T4" fmla="*/ 321 w 321"/>
                  <a:gd name="T5" fmla="*/ 17 h 64"/>
                  <a:gd name="T6" fmla="*/ 197 w 321"/>
                  <a:gd name="T7" fmla="*/ 64 h 64"/>
                  <a:gd name="T8" fmla="*/ 0 w 321"/>
                  <a:gd name="T9" fmla="*/ 41 h 64"/>
                </a:gdLst>
                <a:ahLst/>
                <a:cxnLst>
                  <a:cxn ang="0">
                    <a:pos x="T0" y="T1"/>
                  </a:cxn>
                  <a:cxn ang="0">
                    <a:pos x="T2" y="T3"/>
                  </a:cxn>
                  <a:cxn ang="0">
                    <a:pos x="T4" y="T5"/>
                  </a:cxn>
                  <a:cxn ang="0">
                    <a:pos x="T6" y="T7"/>
                  </a:cxn>
                  <a:cxn ang="0">
                    <a:pos x="T8" y="T9"/>
                  </a:cxn>
                </a:cxnLst>
                <a:rect l="0" t="0" r="r" b="b"/>
                <a:pathLst>
                  <a:path w="321" h="64">
                    <a:moveTo>
                      <a:pt x="0" y="41"/>
                    </a:moveTo>
                    <a:lnTo>
                      <a:pt x="144" y="0"/>
                    </a:lnTo>
                    <a:lnTo>
                      <a:pt x="321" y="17"/>
                    </a:lnTo>
                    <a:lnTo>
                      <a:pt x="197" y="64"/>
                    </a:lnTo>
                    <a:lnTo>
                      <a:pt x="0" y="41"/>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79" name="Freeform 1062"/>
              <p:cNvSpPr>
                <a:spLocks/>
              </p:cNvSpPr>
              <p:nvPr/>
            </p:nvSpPr>
            <p:spPr bwMode="auto">
              <a:xfrm>
                <a:off x="681" y="-656"/>
                <a:ext cx="321" cy="64"/>
              </a:xfrm>
              <a:custGeom>
                <a:avLst/>
                <a:gdLst>
                  <a:gd name="T0" fmla="*/ 0 w 321"/>
                  <a:gd name="T1" fmla="*/ 41 h 64"/>
                  <a:gd name="T2" fmla="*/ 144 w 321"/>
                  <a:gd name="T3" fmla="*/ 0 h 64"/>
                  <a:gd name="T4" fmla="*/ 321 w 321"/>
                  <a:gd name="T5" fmla="*/ 17 h 64"/>
                  <a:gd name="T6" fmla="*/ 197 w 321"/>
                  <a:gd name="T7" fmla="*/ 64 h 64"/>
                  <a:gd name="T8" fmla="*/ 0 w 321"/>
                  <a:gd name="T9" fmla="*/ 41 h 64"/>
                </a:gdLst>
                <a:ahLst/>
                <a:cxnLst>
                  <a:cxn ang="0">
                    <a:pos x="T0" y="T1"/>
                  </a:cxn>
                  <a:cxn ang="0">
                    <a:pos x="T2" y="T3"/>
                  </a:cxn>
                  <a:cxn ang="0">
                    <a:pos x="T4" y="T5"/>
                  </a:cxn>
                  <a:cxn ang="0">
                    <a:pos x="T6" y="T7"/>
                  </a:cxn>
                  <a:cxn ang="0">
                    <a:pos x="T8" y="T9"/>
                  </a:cxn>
                </a:cxnLst>
                <a:rect l="0" t="0" r="r" b="b"/>
                <a:pathLst>
                  <a:path w="321" h="64">
                    <a:moveTo>
                      <a:pt x="0" y="41"/>
                    </a:moveTo>
                    <a:lnTo>
                      <a:pt x="144" y="0"/>
                    </a:lnTo>
                    <a:lnTo>
                      <a:pt x="321" y="17"/>
                    </a:lnTo>
                    <a:lnTo>
                      <a:pt x="197" y="64"/>
                    </a:lnTo>
                    <a:lnTo>
                      <a:pt x="0" y="4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 name="Group 1063"/>
            <p:cNvGrpSpPr>
              <a:grpSpLocks/>
            </p:cNvGrpSpPr>
            <p:nvPr/>
          </p:nvGrpSpPr>
          <p:grpSpPr bwMode="auto">
            <a:xfrm>
              <a:off x="875" y="-641"/>
              <a:ext cx="129" cy="64"/>
              <a:chOff x="875" y="-641"/>
              <a:chExt cx="129" cy="64"/>
            </a:xfrm>
          </p:grpSpPr>
          <p:sp>
            <p:nvSpPr>
              <p:cNvPr id="1876" name="Freeform 1064"/>
              <p:cNvSpPr>
                <a:spLocks/>
              </p:cNvSpPr>
              <p:nvPr/>
            </p:nvSpPr>
            <p:spPr bwMode="auto">
              <a:xfrm>
                <a:off x="875" y="-641"/>
                <a:ext cx="129" cy="64"/>
              </a:xfrm>
              <a:custGeom>
                <a:avLst/>
                <a:gdLst>
                  <a:gd name="T0" fmla="*/ 0 w 129"/>
                  <a:gd name="T1" fmla="*/ 48 h 64"/>
                  <a:gd name="T2" fmla="*/ 0 w 129"/>
                  <a:gd name="T3" fmla="*/ 64 h 64"/>
                  <a:gd name="T4" fmla="*/ 129 w 129"/>
                  <a:gd name="T5" fmla="*/ 17 h 64"/>
                  <a:gd name="T6" fmla="*/ 129 w 129"/>
                  <a:gd name="T7" fmla="*/ 0 h 64"/>
                  <a:gd name="T8" fmla="*/ 0 w 129"/>
                  <a:gd name="T9" fmla="*/ 48 h 64"/>
                </a:gdLst>
                <a:ahLst/>
                <a:cxnLst>
                  <a:cxn ang="0">
                    <a:pos x="T0" y="T1"/>
                  </a:cxn>
                  <a:cxn ang="0">
                    <a:pos x="T2" y="T3"/>
                  </a:cxn>
                  <a:cxn ang="0">
                    <a:pos x="T4" y="T5"/>
                  </a:cxn>
                  <a:cxn ang="0">
                    <a:pos x="T6" y="T7"/>
                  </a:cxn>
                  <a:cxn ang="0">
                    <a:pos x="T8" y="T9"/>
                  </a:cxn>
                </a:cxnLst>
                <a:rect l="0" t="0" r="r" b="b"/>
                <a:pathLst>
                  <a:path w="129" h="64">
                    <a:moveTo>
                      <a:pt x="0" y="48"/>
                    </a:moveTo>
                    <a:lnTo>
                      <a:pt x="0" y="64"/>
                    </a:lnTo>
                    <a:lnTo>
                      <a:pt x="129" y="17"/>
                    </a:lnTo>
                    <a:lnTo>
                      <a:pt x="129" y="0"/>
                    </a:lnTo>
                    <a:lnTo>
                      <a:pt x="0" y="48"/>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77" name="Freeform 1065"/>
              <p:cNvSpPr>
                <a:spLocks/>
              </p:cNvSpPr>
              <p:nvPr/>
            </p:nvSpPr>
            <p:spPr bwMode="auto">
              <a:xfrm>
                <a:off x="875" y="-641"/>
                <a:ext cx="129" cy="64"/>
              </a:xfrm>
              <a:custGeom>
                <a:avLst/>
                <a:gdLst>
                  <a:gd name="T0" fmla="*/ 0 w 129"/>
                  <a:gd name="T1" fmla="*/ 48 h 64"/>
                  <a:gd name="T2" fmla="*/ 0 w 129"/>
                  <a:gd name="T3" fmla="*/ 64 h 64"/>
                  <a:gd name="T4" fmla="*/ 129 w 129"/>
                  <a:gd name="T5" fmla="*/ 17 h 64"/>
                  <a:gd name="T6" fmla="*/ 129 w 129"/>
                  <a:gd name="T7" fmla="*/ 0 h 64"/>
                  <a:gd name="T8" fmla="*/ 0 w 129"/>
                  <a:gd name="T9" fmla="*/ 48 h 64"/>
                </a:gdLst>
                <a:ahLst/>
                <a:cxnLst>
                  <a:cxn ang="0">
                    <a:pos x="T0" y="T1"/>
                  </a:cxn>
                  <a:cxn ang="0">
                    <a:pos x="T2" y="T3"/>
                  </a:cxn>
                  <a:cxn ang="0">
                    <a:pos x="T4" y="T5"/>
                  </a:cxn>
                  <a:cxn ang="0">
                    <a:pos x="T6" y="T7"/>
                  </a:cxn>
                  <a:cxn ang="0">
                    <a:pos x="T8" y="T9"/>
                  </a:cxn>
                </a:cxnLst>
                <a:rect l="0" t="0" r="r" b="b"/>
                <a:pathLst>
                  <a:path w="129" h="64">
                    <a:moveTo>
                      <a:pt x="0" y="48"/>
                    </a:moveTo>
                    <a:lnTo>
                      <a:pt x="0" y="64"/>
                    </a:lnTo>
                    <a:lnTo>
                      <a:pt x="129" y="17"/>
                    </a:lnTo>
                    <a:lnTo>
                      <a:pt x="129" y="0"/>
                    </a:lnTo>
                    <a:lnTo>
                      <a:pt x="0" y="4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60" name="Group 1066"/>
            <p:cNvGrpSpPr>
              <a:grpSpLocks/>
            </p:cNvGrpSpPr>
            <p:nvPr/>
          </p:nvGrpSpPr>
          <p:grpSpPr bwMode="auto">
            <a:xfrm>
              <a:off x="678" y="-613"/>
              <a:ext cx="197" cy="36"/>
              <a:chOff x="678" y="-613"/>
              <a:chExt cx="197" cy="36"/>
            </a:xfrm>
          </p:grpSpPr>
          <p:sp>
            <p:nvSpPr>
              <p:cNvPr id="1874" name="Freeform 1067"/>
              <p:cNvSpPr>
                <a:spLocks/>
              </p:cNvSpPr>
              <p:nvPr/>
            </p:nvSpPr>
            <p:spPr bwMode="auto">
              <a:xfrm>
                <a:off x="678" y="-613"/>
                <a:ext cx="197" cy="36"/>
              </a:xfrm>
              <a:custGeom>
                <a:avLst/>
                <a:gdLst>
                  <a:gd name="T0" fmla="*/ 0 w 197"/>
                  <a:gd name="T1" fmla="*/ 0 h 36"/>
                  <a:gd name="T2" fmla="*/ 0 w 197"/>
                  <a:gd name="T3" fmla="*/ 16 h 36"/>
                  <a:gd name="T4" fmla="*/ 197 w 197"/>
                  <a:gd name="T5" fmla="*/ 36 h 36"/>
                  <a:gd name="T6" fmla="*/ 197 w 197"/>
                  <a:gd name="T7" fmla="*/ 21 h 36"/>
                  <a:gd name="T8" fmla="*/ 0 w 197"/>
                  <a:gd name="T9" fmla="*/ 0 h 36"/>
                </a:gdLst>
                <a:ahLst/>
                <a:cxnLst>
                  <a:cxn ang="0">
                    <a:pos x="T0" y="T1"/>
                  </a:cxn>
                  <a:cxn ang="0">
                    <a:pos x="T2" y="T3"/>
                  </a:cxn>
                  <a:cxn ang="0">
                    <a:pos x="T4" y="T5"/>
                  </a:cxn>
                  <a:cxn ang="0">
                    <a:pos x="T6" y="T7"/>
                  </a:cxn>
                  <a:cxn ang="0">
                    <a:pos x="T8" y="T9"/>
                  </a:cxn>
                </a:cxnLst>
                <a:rect l="0" t="0" r="r" b="b"/>
                <a:pathLst>
                  <a:path w="197" h="36">
                    <a:moveTo>
                      <a:pt x="0" y="0"/>
                    </a:moveTo>
                    <a:lnTo>
                      <a:pt x="0" y="16"/>
                    </a:lnTo>
                    <a:lnTo>
                      <a:pt x="197" y="36"/>
                    </a:lnTo>
                    <a:lnTo>
                      <a:pt x="197" y="21"/>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75" name="Freeform 1068"/>
              <p:cNvSpPr>
                <a:spLocks/>
              </p:cNvSpPr>
              <p:nvPr/>
            </p:nvSpPr>
            <p:spPr bwMode="auto">
              <a:xfrm>
                <a:off x="678" y="-613"/>
                <a:ext cx="197" cy="36"/>
              </a:xfrm>
              <a:custGeom>
                <a:avLst/>
                <a:gdLst>
                  <a:gd name="T0" fmla="*/ 0 w 197"/>
                  <a:gd name="T1" fmla="*/ 0 h 36"/>
                  <a:gd name="T2" fmla="*/ 0 w 197"/>
                  <a:gd name="T3" fmla="*/ 16 h 36"/>
                  <a:gd name="T4" fmla="*/ 197 w 197"/>
                  <a:gd name="T5" fmla="*/ 36 h 36"/>
                  <a:gd name="T6" fmla="*/ 197 w 197"/>
                  <a:gd name="T7" fmla="*/ 21 h 36"/>
                  <a:gd name="T8" fmla="*/ 0 w 197"/>
                  <a:gd name="T9" fmla="*/ 0 h 36"/>
                </a:gdLst>
                <a:ahLst/>
                <a:cxnLst>
                  <a:cxn ang="0">
                    <a:pos x="T0" y="T1"/>
                  </a:cxn>
                  <a:cxn ang="0">
                    <a:pos x="T2" y="T3"/>
                  </a:cxn>
                  <a:cxn ang="0">
                    <a:pos x="T4" y="T5"/>
                  </a:cxn>
                  <a:cxn ang="0">
                    <a:pos x="T6" y="T7"/>
                  </a:cxn>
                  <a:cxn ang="0">
                    <a:pos x="T8" y="T9"/>
                  </a:cxn>
                </a:cxnLst>
                <a:rect l="0" t="0" r="r" b="b"/>
                <a:pathLst>
                  <a:path w="197" h="36">
                    <a:moveTo>
                      <a:pt x="0" y="0"/>
                    </a:moveTo>
                    <a:lnTo>
                      <a:pt x="0" y="16"/>
                    </a:lnTo>
                    <a:lnTo>
                      <a:pt x="197" y="36"/>
                    </a:lnTo>
                    <a:lnTo>
                      <a:pt x="197" y="21"/>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61" name="Group 1069"/>
            <p:cNvGrpSpPr>
              <a:grpSpLocks/>
            </p:cNvGrpSpPr>
            <p:nvPr/>
          </p:nvGrpSpPr>
          <p:grpSpPr bwMode="auto">
            <a:xfrm>
              <a:off x="943" y="-850"/>
              <a:ext cx="139" cy="29"/>
              <a:chOff x="943" y="-850"/>
              <a:chExt cx="139" cy="29"/>
            </a:xfrm>
          </p:grpSpPr>
          <p:grpSp>
            <p:nvGrpSpPr>
              <p:cNvPr id="1864" name="Group 1070"/>
              <p:cNvGrpSpPr>
                <a:grpSpLocks/>
              </p:cNvGrpSpPr>
              <p:nvPr/>
            </p:nvGrpSpPr>
            <p:grpSpPr bwMode="auto">
              <a:xfrm>
                <a:off x="1036" y="-850"/>
                <a:ext cx="46" cy="29"/>
                <a:chOff x="1036" y="-850"/>
                <a:chExt cx="46" cy="29"/>
              </a:xfrm>
            </p:grpSpPr>
            <p:grpSp>
              <p:nvGrpSpPr>
                <p:cNvPr id="1868" name="Group 1071"/>
                <p:cNvGrpSpPr>
                  <a:grpSpLocks/>
                </p:cNvGrpSpPr>
                <p:nvPr/>
              </p:nvGrpSpPr>
              <p:grpSpPr bwMode="auto">
                <a:xfrm>
                  <a:off x="1036" y="-850"/>
                  <a:ext cx="46" cy="29"/>
                  <a:chOff x="1036" y="-850"/>
                  <a:chExt cx="46" cy="29"/>
                </a:xfrm>
              </p:grpSpPr>
              <p:sp>
                <p:nvSpPr>
                  <p:cNvPr id="1872" name="Freeform 1072"/>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73" name="Freeform 1073"/>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869" name="Group 1074"/>
                <p:cNvGrpSpPr>
                  <a:grpSpLocks/>
                </p:cNvGrpSpPr>
                <p:nvPr/>
              </p:nvGrpSpPr>
              <p:grpSpPr bwMode="auto">
                <a:xfrm>
                  <a:off x="1037" y="-840"/>
                  <a:ext cx="6" cy="12"/>
                  <a:chOff x="1037" y="-840"/>
                  <a:chExt cx="6" cy="12"/>
                </a:xfrm>
              </p:grpSpPr>
              <p:sp>
                <p:nvSpPr>
                  <p:cNvPr id="1870" name="Freeform 1075"/>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71" name="Freeform 1076"/>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1865" name="Group 1077"/>
              <p:cNvGrpSpPr>
                <a:grpSpLocks/>
              </p:cNvGrpSpPr>
              <p:nvPr/>
            </p:nvGrpSpPr>
            <p:grpSpPr bwMode="auto">
              <a:xfrm>
                <a:off x="943" y="-841"/>
                <a:ext cx="97" cy="9"/>
                <a:chOff x="943" y="-841"/>
                <a:chExt cx="97" cy="9"/>
              </a:xfrm>
            </p:grpSpPr>
            <p:sp>
              <p:nvSpPr>
                <p:cNvPr id="1866" name="Freeform 1078"/>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67" name="Freeform 1079"/>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62" name="Group 1080"/>
            <p:cNvGrpSpPr>
              <a:grpSpLocks/>
            </p:cNvGrpSpPr>
            <p:nvPr/>
          </p:nvGrpSpPr>
          <p:grpSpPr bwMode="auto">
            <a:xfrm>
              <a:off x="905" y="-858"/>
              <a:ext cx="42" cy="33"/>
              <a:chOff x="905" y="-858"/>
              <a:chExt cx="42" cy="33"/>
            </a:xfrm>
          </p:grpSpPr>
          <p:grpSp>
            <p:nvGrpSpPr>
              <p:cNvPr id="1855" name="Group 1081"/>
              <p:cNvGrpSpPr>
                <a:grpSpLocks/>
              </p:cNvGrpSpPr>
              <p:nvPr/>
            </p:nvGrpSpPr>
            <p:grpSpPr bwMode="auto">
              <a:xfrm>
                <a:off x="905" y="-855"/>
                <a:ext cx="34" cy="30"/>
                <a:chOff x="905" y="-855"/>
                <a:chExt cx="34" cy="30"/>
              </a:xfrm>
            </p:grpSpPr>
            <p:sp>
              <p:nvSpPr>
                <p:cNvPr id="1862" name="Freeform 1082"/>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63" name="Freeform 1083"/>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856" name="Group 1084"/>
              <p:cNvGrpSpPr>
                <a:grpSpLocks/>
              </p:cNvGrpSpPr>
              <p:nvPr/>
            </p:nvGrpSpPr>
            <p:grpSpPr bwMode="auto">
              <a:xfrm>
                <a:off x="908" y="-858"/>
                <a:ext cx="31" cy="12"/>
                <a:chOff x="908" y="-858"/>
                <a:chExt cx="31" cy="12"/>
              </a:xfrm>
            </p:grpSpPr>
            <p:sp>
              <p:nvSpPr>
                <p:cNvPr id="1860" name="Freeform 1085"/>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61" name="Freeform 1086"/>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857" name="Group 1087"/>
              <p:cNvGrpSpPr>
                <a:grpSpLocks/>
              </p:cNvGrpSpPr>
              <p:nvPr/>
            </p:nvGrpSpPr>
            <p:grpSpPr bwMode="auto">
              <a:xfrm>
                <a:off x="931" y="-852"/>
                <a:ext cx="16" cy="27"/>
                <a:chOff x="931" y="-852"/>
                <a:chExt cx="16" cy="27"/>
              </a:xfrm>
            </p:grpSpPr>
            <p:sp>
              <p:nvSpPr>
                <p:cNvPr id="1858" name="Freeform 1088"/>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59" name="Freeform 1089"/>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63" name="Group 1090"/>
            <p:cNvGrpSpPr>
              <a:grpSpLocks/>
            </p:cNvGrpSpPr>
            <p:nvPr/>
          </p:nvGrpSpPr>
          <p:grpSpPr bwMode="auto">
            <a:xfrm>
              <a:off x="919" y="-980"/>
              <a:ext cx="48" cy="128"/>
              <a:chOff x="919" y="-980"/>
              <a:chExt cx="48" cy="128"/>
            </a:xfrm>
          </p:grpSpPr>
          <p:grpSp>
            <p:nvGrpSpPr>
              <p:cNvPr id="1849" name="Group 1091"/>
              <p:cNvGrpSpPr>
                <a:grpSpLocks/>
              </p:cNvGrpSpPr>
              <p:nvPr/>
            </p:nvGrpSpPr>
            <p:grpSpPr bwMode="auto">
              <a:xfrm>
                <a:off x="919" y="-942"/>
                <a:ext cx="32" cy="90"/>
                <a:chOff x="919" y="-942"/>
                <a:chExt cx="32" cy="90"/>
              </a:xfrm>
            </p:grpSpPr>
            <p:sp>
              <p:nvSpPr>
                <p:cNvPr id="1853" name="Freeform 1092"/>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54" name="Freeform 1093"/>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850" name="Group 1094"/>
              <p:cNvGrpSpPr>
                <a:grpSpLocks/>
              </p:cNvGrpSpPr>
              <p:nvPr/>
            </p:nvGrpSpPr>
            <p:grpSpPr bwMode="auto">
              <a:xfrm>
                <a:off x="936" y="-980"/>
                <a:ext cx="31" cy="42"/>
                <a:chOff x="936" y="-980"/>
                <a:chExt cx="31" cy="42"/>
              </a:xfrm>
            </p:grpSpPr>
            <p:sp>
              <p:nvSpPr>
                <p:cNvPr id="1851" name="Freeform 1095"/>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52" name="Freeform 1096"/>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64" name="Group 1097"/>
            <p:cNvGrpSpPr>
              <a:grpSpLocks/>
            </p:cNvGrpSpPr>
            <p:nvPr/>
          </p:nvGrpSpPr>
          <p:grpSpPr bwMode="auto">
            <a:xfrm>
              <a:off x="909" y="-827"/>
              <a:ext cx="30" cy="131"/>
              <a:chOff x="909" y="-827"/>
              <a:chExt cx="30" cy="131"/>
            </a:xfrm>
          </p:grpSpPr>
          <p:grpSp>
            <p:nvGrpSpPr>
              <p:cNvPr id="1843" name="Group 1098"/>
              <p:cNvGrpSpPr>
                <a:grpSpLocks/>
              </p:cNvGrpSpPr>
              <p:nvPr/>
            </p:nvGrpSpPr>
            <p:grpSpPr bwMode="auto">
              <a:xfrm>
                <a:off x="917" y="-827"/>
                <a:ext cx="11" cy="91"/>
                <a:chOff x="917" y="-827"/>
                <a:chExt cx="11" cy="91"/>
              </a:xfrm>
            </p:grpSpPr>
            <p:sp>
              <p:nvSpPr>
                <p:cNvPr id="1847" name="Freeform 1099"/>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48" name="Freeform 1100"/>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844" name="Group 1101"/>
              <p:cNvGrpSpPr>
                <a:grpSpLocks/>
              </p:cNvGrpSpPr>
              <p:nvPr/>
            </p:nvGrpSpPr>
            <p:grpSpPr bwMode="auto">
              <a:xfrm>
                <a:off x="909" y="-737"/>
                <a:ext cx="30" cy="41"/>
                <a:chOff x="909" y="-737"/>
                <a:chExt cx="30" cy="41"/>
              </a:xfrm>
            </p:grpSpPr>
            <p:sp>
              <p:nvSpPr>
                <p:cNvPr id="1845" name="Freeform 1102"/>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46" name="Freeform 1103"/>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65" name="Group 1104"/>
            <p:cNvGrpSpPr>
              <a:grpSpLocks/>
            </p:cNvGrpSpPr>
            <p:nvPr/>
          </p:nvGrpSpPr>
          <p:grpSpPr bwMode="auto">
            <a:xfrm>
              <a:off x="1036" y="-850"/>
              <a:ext cx="46" cy="29"/>
              <a:chOff x="1036" y="-850"/>
              <a:chExt cx="46" cy="29"/>
            </a:xfrm>
          </p:grpSpPr>
          <p:grpSp>
            <p:nvGrpSpPr>
              <p:cNvPr id="1837" name="Group 1105"/>
              <p:cNvGrpSpPr>
                <a:grpSpLocks/>
              </p:cNvGrpSpPr>
              <p:nvPr/>
            </p:nvGrpSpPr>
            <p:grpSpPr bwMode="auto">
              <a:xfrm>
                <a:off x="1036" y="-850"/>
                <a:ext cx="46" cy="29"/>
                <a:chOff x="1036" y="-850"/>
                <a:chExt cx="46" cy="29"/>
              </a:xfrm>
            </p:grpSpPr>
            <p:sp>
              <p:nvSpPr>
                <p:cNvPr id="1841" name="Freeform 1106"/>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42" name="Freeform 1107"/>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838" name="Group 1108"/>
              <p:cNvGrpSpPr>
                <a:grpSpLocks/>
              </p:cNvGrpSpPr>
              <p:nvPr/>
            </p:nvGrpSpPr>
            <p:grpSpPr bwMode="auto">
              <a:xfrm>
                <a:off x="1037" y="-840"/>
                <a:ext cx="6" cy="12"/>
                <a:chOff x="1037" y="-840"/>
                <a:chExt cx="6" cy="12"/>
              </a:xfrm>
            </p:grpSpPr>
            <p:sp>
              <p:nvSpPr>
                <p:cNvPr id="1839" name="Freeform 1109"/>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40" name="Freeform 1110"/>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66" name="Group 1111"/>
            <p:cNvGrpSpPr>
              <a:grpSpLocks/>
            </p:cNvGrpSpPr>
            <p:nvPr/>
          </p:nvGrpSpPr>
          <p:grpSpPr bwMode="auto">
            <a:xfrm>
              <a:off x="943" y="-841"/>
              <a:ext cx="97" cy="9"/>
              <a:chOff x="943" y="-841"/>
              <a:chExt cx="97" cy="9"/>
            </a:xfrm>
          </p:grpSpPr>
          <p:sp>
            <p:nvSpPr>
              <p:cNvPr id="1835" name="Freeform 1112"/>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36" name="Freeform 1113"/>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67" name="Group 1114"/>
            <p:cNvGrpSpPr>
              <a:grpSpLocks/>
            </p:cNvGrpSpPr>
            <p:nvPr/>
          </p:nvGrpSpPr>
          <p:grpSpPr bwMode="auto">
            <a:xfrm>
              <a:off x="1036" y="-850"/>
              <a:ext cx="46" cy="29"/>
              <a:chOff x="1036" y="-850"/>
              <a:chExt cx="46" cy="29"/>
            </a:xfrm>
          </p:grpSpPr>
          <p:sp>
            <p:nvSpPr>
              <p:cNvPr id="1833" name="Freeform 1115"/>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34" name="Freeform 1116"/>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68" name="Group 1117"/>
            <p:cNvGrpSpPr>
              <a:grpSpLocks/>
            </p:cNvGrpSpPr>
            <p:nvPr/>
          </p:nvGrpSpPr>
          <p:grpSpPr bwMode="auto">
            <a:xfrm>
              <a:off x="1037" y="-840"/>
              <a:ext cx="6" cy="12"/>
              <a:chOff x="1037" y="-840"/>
              <a:chExt cx="6" cy="12"/>
            </a:xfrm>
          </p:grpSpPr>
          <p:sp>
            <p:nvSpPr>
              <p:cNvPr id="1831" name="Freeform 1118"/>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32" name="Freeform 1119"/>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69" name="Group 1120"/>
            <p:cNvGrpSpPr>
              <a:grpSpLocks/>
            </p:cNvGrpSpPr>
            <p:nvPr/>
          </p:nvGrpSpPr>
          <p:grpSpPr bwMode="auto">
            <a:xfrm>
              <a:off x="1036" y="-850"/>
              <a:ext cx="46" cy="29"/>
              <a:chOff x="1036" y="-850"/>
              <a:chExt cx="46" cy="29"/>
            </a:xfrm>
          </p:grpSpPr>
          <p:sp>
            <p:nvSpPr>
              <p:cNvPr id="1829" name="Freeform 1121"/>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30" name="Freeform 1122"/>
              <p:cNvSpPr>
                <a:spLocks/>
              </p:cNvSpPr>
              <p:nvPr/>
            </p:nvSpPr>
            <p:spPr bwMode="auto">
              <a:xfrm>
                <a:off x="1036" y="-850"/>
                <a:ext cx="46" cy="29"/>
              </a:xfrm>
              <a:custGeom>
                <a:avLst/>
                <a:gdLst>
                  <a:gd name="T0" fmla="*/ 1 w 46"/>
                  <a:gd name="T1" fmla="*/ 10 h 29"/>
                  <a:gd name="T2" fmla="*/ 4 w 46"/>
                  <a:gd name="T3" fmla="*/ 6 h 29"/>
                  <a:gd name="T4" fmla="*/ 7 w 46"/>
                  <a:gd name="T5" fmla="*/ 6 h 29"/>
                  <a:gd name="T6" fmla="*/ 10 w 46"/>
                  <a:gd name="T7" fmla="*/ 6 h 29"/>
                  <a:gd name="T8" fmla="*/ 12 w 46"/>
                  <a:gd name="T9" fmla="*/ 4 h 29"/>
                  <a:gd name="T10" fmla="*/ 19 w 46"/>
                  <a:gd name="T11" fmla="*/ 2 h 29"/>
                  <a:gd name="T12" fmla="*/ 26 w 46"/>
                  <a:gd name="T13" fmla="*/ 0 h 29"/>
                  <a:gd name="T14" fmla="*/ 34 w 46"/>
                  <a:gd name="T15" fmla="*/ 0 h 29"/>
                  <a:gd name="T16" fmla="*/ 39 w 46"/>
                  <a:gd name="T17" fmla="*/ 2 h 29"/>
                  <a:gd name="T18" fmla="*/ 43 w 46"/>
                  <a:gd name="T19" fmla="*/ 4 h 29"/>
                  <a:gd name="T20" fmla="*/ 45 w 46"/>
                  <a:gd name="T21" fmla="*/ 7 h 29"/>
                  <a:gd name="T22" fmla="*/ 46 w 46"/>
                  <a:gd name="T23" fmla="*/ 10 h 29"/>
                  <a:gd name="T24" fmla="*/ 46 w 46"/>
                  <a:gd name="T25" fmla="*/ 14 h 29"/>
                  <a:gd name="T26" fmla="*/ 45 w 46"/>
                  <a:gd name="T27" fmla="*/ 18 h 29"/>
                  <a:gd name="T28" fmla="*/ 43 w 46"/>
                  <a:gd name="T29" fmla="*/ 23 h 29"/>
                  <a:gd name="T30" fmla="*/ 42 w 46"/>
                  <a:gd name="T31" fmla="*/ 25 h 29"/>
                  <a:gd name="T32" fmla="*/ 39 w 46"/>
                  <a:gd name="T33" fmla="*/ 28 h 29"/>
                  <a:gd name="T34" fmla="*/ 31 w 46"/>
                  <a:gd name="T35" fmla="*/ 29 h 29"/>
                  <a:gd name="T36" fmla="*/ 25 w 46"/>
                  <a:gd name="T37" fmla="*/ 29 h 29"/>
                  <a:gd name="T38" fmla="*/ 19 w 46"/>
                  <a:gd name="T39" fmla="*/ 26 h 29"/>
                  <a:gd name="T40" fmla="*/ 14 w 46"/>
                  <a:gd name="T41" fmla="*/ 25 h 29"/>
                  <a:gd name="T42" fmla="*/ 10 w 46"/>
                  <a:gd name="T43" fmla="*/ 22 h 29"/>
                  <a:gd name="T44" fmla="*/ 6 w 46"/>
                  <a:gd name="T45" fmla="*/ 22 h 29"/>
                  <a:gd name="T46" fmla="*/ 3 w 46"/>
                  <a:gd name="T47" fmla="*/ 21 h 29"/>
                  <a:gd name="T48" fmla="*/ 0 w 46"/>
                  <a:gd name="T49" fmla="*/ 17 h 29"/>
                  <a:gd name="T50" fmla="*/ 0 w 46"/>
                  <a:gd name="T51" fmla="*/ 15 h 29"/>
                  <a:gd name="T52" fmla="*/ 1 w 46"/>
                  <a:gd name="T53"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29">
                    <a:moveTo>
                      <a:pt x="1" y="10"/>
                    </a:moveTo>
                    <a:lnTo>
                      <a:pt x="4" y="6"/>
                    </a:lnTo>
                    <a:lnTo>
                      <a:pt x="7" y="6"/>
                    </a:lnTo>
                    <a:lnTo>
                      <a:pt x="10" y="6"/>
                    </a:lnTo>
                    <a:lnTo>
                      <a:pt x="12" y="4"/>
                    </a:lnTo>
                    <a:lnTo>
                      <a:pt x="19" y="2"/>
                    </a:lnTo>
                    <a:lnTo>
                      <a:pt x="26" y="0"/>
                    </a:lnTo>
                    <a:lnTo>
                      <a:pt x="34" y="0"/>
                    </a:lnTo>
                    <a:lnTo>
                      <a:pt x="39" y="2"/>
                    </a:lnTo>
                    <a:lnTo>
                      <a:pt x="43" y="4"/>
                    </a:lnTo>
                    <a:lnTo>
                      <a:pt x="45" y="7"/>
                    </a:lnTo>
                    <a:lnTo>
                      <a:pt x="46" y="10"/>
                    </a:lnTo>
                    <a:lnTo>
                      <a:pt x="46" y="14"/>
                    </a:lnTo>
                    <a:lnTo>
                      <a:pt x="45" y="18"/>
                    </a:lnTo>
                    <a:lnTo>
                      <a:pt x="43" y="23"/>
                    </a:lnTo>
                    <a:lnTo>
                      <a:pt x="42" y="25"/>
                    </a:lnTo>
                    <a:lnTo>
                      <a:pt x="39" y="28"/>
                    </a:lnTo>
                    <a:lnTo>
                      <a:pt x="31" y="29"/>
                    </a:lnTo>
                    <a:lnTo>
                      <a:pt x="25" y="29"/>
                    </a:lnTo>
                    <a:lnTo>
                      <a:pt x="19" y="26"/>
                    </a:lnTo>
                    <a:lnTo>
                      <a:pt x="14" y="25"/>
                    </a:lnTo>
                    <a:lnTo>
                      <a:pt x="10" y="22"/>
                    </a:lnTo>
                    <a:lnTo>
                      <a:pt x="6" y="22"/>
                    </a:lnTo>
                    <a:lnTo>
                      <a:pt x="3" y="21"/>
                    </a:lnTo>
                    <a:lnTo>
                      <a:pt x="0" y="17"/>
                    </a:lnTo>
                    <a:lnTo>
                      <a:pt x="0" y="15"/>
                    </a:lnTo>
                    <a:lnTo>
                      <a:pt x="1"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0" name="Group 1123"/>
            <p:cNvGrpSpPr>
              <a:grpSpLocks/>
            </p:cNvGrpSpPr>
            <p:nvPr/>
          </p:nvGrpSpPr>
          <p:grpSpPr bwMode="auto">
            <a:xfrm>
              <a:off x="1037" y="-840"/>
              <a:ext cx="6" cy="12"/>
              <a:chOff x="1037" y="-840"/>
              <a:chExt cx="6" cy="12"/>
            </a:xfrm>
          </p:grpSpPr>
          <p:sp>
            <p:nvSpPr>
              <p:cNvPr id="1827" name="Freeform 1124"/>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28" name="Freeform 1125"/>
              <p:cNvSpPr>
                <a:spLocks/>
              </p:cNvSpPr>
              <p:nvPr/>
            </p:nvSpPr>
            <p:spPr bwMode="auto">
              <a:xfrm>
                <a:off x="1037" y="-840"/>
                <a:ext cx="6" cy="12"/>
              </a:xfrm>
              <a:custGeom>
                <a:avLst/>
                <a:gdLst>
                  <a:gd name="T0" fmla="*/ 2 w 6"/>
                  <a:gd name="T1" fmla="*/ 0 h 12"/>
                  <a:gd name="T2" fmla="*/ 0 w 6"/>
                  <a:gd name="T3" fmla="*/ 3 h 12"/>
                  <a:gd name="T4" fmla="*/ 0 w 6"/>
                  <a:gd name="T5" fmla="*/ 5 h 12"/>
                  <a:gd name="T6" fmla="*/ 2 w 6"/>
                  <a:gd name="T7" fmla="*/ 8 h 12"/>
                  <a:gd name="T8" fmla="*/ 2 w 6"/>
                  <a:gd name="T9" fmla="*/ 11 h 12"/>
                  <a:gd name="T10" fmla="*/ 2 w 6"/>
                  <a:gd name="T11" fmla="*/ 12 h 12"/>
                  <a:gd name="T12" fmla="*/ 5 w 6"/>
                  <a:gd name="T13" fmla="*/ 11 h 12"/>
                  <a:gd name="T14" fmla="*/ 5 w 6"/>
                  <a:gd name="T15" fmla="*/ 8 h 12"/>
                  <a:gd name="T16" fmla="*/ 6 w 6"/>
                  <a:gd name="T17" fmla="*/ 5 h 12"/>
                  <a:gd name="T18" fmla="*/ 5 w 6"/>
                  <a:gd name="T19" fmla="*/ 1 h 12"/>
                  <a:gd name="T20" fmla="*/ 3 w 6"/>
                  <a:gd name="T21" fmla="*/ 0 h 12"/>
                  <a:gd name="T22" fmla="*/ 2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2" y="0"/>
                    </a:moveTo>
                    <a:lnTo>
                      <a:pt x="0" y="3"/>
                    </a:lnTo>
                    <a:lnTo>
                      <a:pt x="0" y="5"/>
                    </a:lnTo>
                    <a:lnTo>
                      <a:pt x="2" y="8"/>
                    </a:lnTo>
                    <a:lnTo>
                      <a:pt x="2" y="11"/>
                    </a:lnTo>
                    <a:lnTo>
                      <a:pt x="2" y="12"/>
                    </a:lnTo>
                    <a:lnTo>
                      <a:pt x="5" y="11"/>
                    </a:lnTo>
                    <a:lnTo>
                      <a:pt x="5" y="8"/>
                    </a:lnTo>
                    <a:lnTo>
                      <a:pt x="6" y="5"/>
                    </a:lnTo>
                    <a:lnTo>
                      <a:pt x="5" y="1"/>
                    </a:lnTo>
                    <a:lnTo>
                      <a:pt x="3" y="0"/>
                    </a:lnTo>
                    <a:lnTo>
                      <a:pt x="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1" name="Group 1126"/>
            <p:cNvGrpSpPr>
              <a:grpSpLocks/>
            </p:cNvGrpSpPr>
            <p:nvPr/>
          </p:nvGrpSpPr>
          <p:grpSpPr bwMode="auto">
            <a:xfrm>
              <a:off x="943" y="-841"/>
              <a:ext cx="97" cy="9"/>
              <a:chOff x="943" y="-841"/>
              <a:chExt cx="97" cy="9"/>
            </a:xfrm>
          </p:grpSpPr>
          <p:sp>
            <p:nvSpPr>
              <p:cNvPr id="1825" name="Freeform 1127"/>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26" name="Freeform 1128"/>
              <p:cNvSpPr>
                <a:spLocks/>
              </p:cNvSpPr>
              <p:nvPr/>
            </p:nvSpPr>
            <p:spPr bwMode="auto">
              <a:xfrm>
                <a:off x="943" y="-841"/>
                <a:ext cx="97" cy="9"/>
              </a:xfrm>
              <a:custGeom>
                <a:avLst/>
                <a:gdLst>
                  <a:gd name="T0" fmla="*/ 1 w 97"/>
                  <a:gd name="T1" fmla="*/ 0 h 9"/>
                  <a:gd name="T2" fmla="*/ 96 w 97"/>
                  <a:gd name="T3" fmla="*/ 2 h 9"/>
                  <a:gd name="T4" fmla="*/ 97 w 97"/>
                  <a:gd name="T5" fmla="*/ 5 h 9"/>
                  <a:gd name="T6" fmla="*/ 97 w 97"/>
                  <a:gd name="T7" fmla="*/ 8 h 9"/>
                  <a:gd name="T8" fmla="*/ 96 w 97"/>
                  <a:gd name="T9" fmla="*/ 9 h 9"/>
                  <a:gd name="T10" fmla="*/ 0 w 97"/>
                  <a:gd name="T11" fmla="*/ 6 h 9"/>
                  <a:gd name="T12" fmla="*/ 1 w 9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7" h="9">
                    <a:moveTo>
                      <a:pt x="1" y="0"/>
                    </a:moveTo>
                    <a:lnTo>
                      <a:pt x="96" y="2"/>
                    </a:lnTo>
                    <a:lnTo>
                      <a:pt x="97" y="5"/>
                    </a:lnTo>
                    <a:lnTo>
                      <a:pt x="97" y="8"/>
                    </a:lnTo>
                    <a:lnTo>
                      <a:pt x="96" y="9"/>
                    </a:lnTo>
                    <a:lnTo>
                      <a:pt x="0" y="6"/>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2" name="Group 1129"/>
            <p:cNvGrpSpPr>
              <a:grpSpLocks/>
            </p:cNvGrpSpPr>
            <p:nvPr/>
          </p:nvGrpSpPr>
          <p:grpSpPr bwMode="auto">
            <a:xfrm>
              <a:off x="905" y="-855"/>
              <a:ext cx="34" cy="30"/>
              <a:chOff x="905" y="-855"/>
              <a:chExt cx="34" cy="30"/>
            </a:xfrm>
          </p:grpSpPr>
          <p:sp>
            <p:nvSpPr>
              <p:cNvPr id="1823" name="Freeform 1130"/>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24" name="Freeform 1131"/>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3" name="Group 1132"/>
            <p:cNvGrpSpPr>
              <a:grpSpLocks/>
            </p:cNvGrpSpPr>
            <p:nvPr/>
          </p:nvGrpSpPr>
          <p:grpSpPr bwMode="auto">
            <a:xfrm>
              <a:off x="908" y="-858"/>
              <a:ext cx="31" cy="12"/>
              <a:chOff x="908" y="-858"/>
              <a:chExt cx="31" cy="12"/>
            </a:xfrm>
          </p:grpSpPr>
          <p:sp>
            <p:nvSpPr>
              <p:cNvPr id="1821" name="Freeform 1133"/>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22" name="Freeform 1134"/>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4" name="Group 1135"/>
            <p:cNvGrpSpPr>
              <a:grpSpLocks/>
            </p:cNvGrpSpPr>
            <p:nvPr/>
          </p:nvGrpSpPr>
          <p:grpSpPr bwMode="auto">
            <a:xfrm>
              <a:off x="931" y="-852"/>
              <a:ext cx="16" cy="27"/>
              <a:chOff x="931" y="-852"/>
              <a:chExt cx="16" cy="27"/>
            </a:xfrm>
          </p:grpSpPr>
          <p:sp>
            <p:nvSpPr>
              <p:cNvPr id="1819" name="Freeform 1136"/>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20" name="Freeform 1137"/>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5" name="Group 1138"/>
            <p:cNvGrpSpPr>
              <a:grpSpLocks/>
            </p:cNvGrpSpPr>
            <p:nvPr/>
          </p:nvGrpSpPr>
          <p:grpSpPr bwMode="auto">
            <a:xfrm>
              <a:off x="905" y="-855"/>
              <a:ext cx="34" cy="30"/>
              <a:chOff x="905" y="-855"/>
              <a:chExt cx="34" cy="30"/>
            </a:xfrm>
          </p:grpSpPr>
          <p:sp>
            <p:nvSpPr>
              <p:cNvPr id="1817" name="Freeform 1139"/>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18" name="Freeform 1140"/>
              <p:cNvSpPr>
                <a:spLocks/>
              </p:cNvSpPr>
              <p:nvPr/>
            </p:nvSpPr>
            <p:spPr bwMode="auto">
              <a:xfrm>
                <a:off x="905" y="-855"/>
                <a:ext cx="34" cy="30"/>
              </a:xfrm>
              <a:custGeom>
                <a:avLst/>
                <a:gdLst>
                  <a:gd name="T0" fmla="*/ 12 w 34"/>
                  <a:gd name="T1" fmla="*/ 0 h 30"/>
                  <a:gd name="T2" fmla="*/ 7 w 34"/>
                  <a:gd name="T3" fmla="*/ 3 h 30"/>
                  <a:gd name="T4" fmla="*/ 4 w 34"/>
                  <a:gd name="T5" fmla="*/ 5 h 30"/>
                  <a:gd name="T6" fmla="*/ 1 w 34"/>
                  <a:gd name="T7" fmla="*/ 9 h 30"/>
                  <a:gd name="T8" fmla="*/ 0 w 34"/>
                  <a:gd name="T9" fmla="*/ 16 h 30"/>
                  <a:gd name="T10" fmla="*/ 0 w 34"/>
                  <a:gd name="T11" fmla="*/ 19 h 30"/>
                  <a:gd name="T12" fmla="*/ 1 w 34"/>
                  <a:gd name="T13" fmla="*/ 23 h 30"/>
                  <a:gd name="T14" fmla="*/ 4 w 34"/>
                  <a:gd name="T15" fmla="*/ 26 h 30"/>
                  <a:gd name="T16" fmla="*/ 5 w 34"/>
                  <a:gd name="T17" fmla="*/ 28 h 30"/>
                  <a:gd name="T18" fmla="*/ 10 w 34"/>
                  <a:gd name="T19" fmla="*/ 30 h 30"/>
                  <a:gd name="T20" fmla="*/ 26 w 34"/>
                  <a:gd name="T21" fmla="*/ 30 h 30"/>
                  <a:gd name="T22" fmla="*/ 24 w 34"/>
                  <a:gd name="T23" fmla="*/ 27 h 30"/>
                  <a:gd name="T24" fmla="*/ 23 w 34"/>
                  <a:gd name="T25" fmla="*/ 22 h 30"/>
                  <a:gd name="T26" fmla="*/ 24 w 34"/>
                  <a:gd name="T27" fmla="*/ 16 h 30"/>
                  <a:gd name="T28" fmla="*/ 26 w 34"/>
                  <a:gd name="T29" fmla="*/ 9 h 30"/>
                  <a:gd name="T30" fmla="*/ 27 w 34"/>
                  <a:gd name="T31" fmla="*/ 9 h 30"/>
                  <a:gd name="T32" fmla="*/ 31 w 34"/>
                  <a:gd name="T33" fmla="*/ 7 h 30"/>
                  <a:gd name="T34" fmla="*/ 34 w 34"/>
                  <a:gd name="T35" fmla="*/ 4 h 30"/>
                  <a:gd name="T36" fmla="*/ 32 w 34"/>
                  <a:gd name="T37" fmla="*/ 3 h 30"/>
                  <a:gd name="T38" fmla="*/ 28 w 34"/>
                  <a:gd name="T39" fmla="*/ 1 h 30"/>
                  <a:gd name="T40" fmla="*/ 26 w 34"/>
                  <a:gd name="T41" fmla="*/ 1 h 30"/>
                  <a:gd name="T42" fmla="*/ 14 w 34"/>
                  <a:gd name="T43" fmla="*/ 0 h 30"/>
                  <a:gd name="T44" fmla="*/ 12 w 34"/>
                  <a:gd name="T45" fmla="*/ 0 h 30"/>
                  <a:gd name="T46" fmla="*/ 11 w 34"/>
                  <a:gd name="T47" fmla="*/ 0 h 30"/>
                  <a:gd name="T48" fmla="*/ 12 w 34"/>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30">
                    <a:moveTo>
                      <a:pt x="12" y="0"/>
                    </a:moveTo>
                    <a:lnTo>
                      <a:pt x="7" y="3"/>
                    </a:lnTo>
                    <a:lnTo>
                      <a:pt x="4" y="5"/>
                    </a:lnTo>
                    <a:lnTo>
                      <a:pt x="1" y="9"/>
                    </a:lnTo>
                    <a:lnTo>
                      <a:pt x="0" y="16"/>
                    </a:lnTo>
                    <a:lnTo>
                      <a:pt x="0" y="19"/>
                    </a:lnTo>
                    <a:lnTo>
                      <a:pt x="1" y="23"/>
                    </a:lnTo>
                    <a:lnTo>
                      <a:pt x="4" y="26"/>
                    </a:lnTo>
                    <a:lnTo>
                      <a:pt x="5" y="28"/>
                    </a:lnTo>
                    <a:lnTo>
                      <a:pt x="10" y="30"/>
                    </a:lnTo>
                    <a:lnTo>
                      <a:pt x="26" y="30"/>
                    </a:lnTo>
                    <a:lnTo>
                      <a:pt x="24" y="27"/>
                    </a:lnTo>
                    <a:lnTo>
                      <a:pt x="23" y="22"/>
                    </a:lnTo>
                    <a:lnTo>
                      <a:pt x="24" y="16"/>
                    </a:lnTo>
                    <a:lnTo>
                      <a:pt x="26" y="9"/>
                    </a:lnTo>
                    <a:lnTo>
                      <a:pt x="27" y="9"/>
                    </a:lnTo>
                    <a:lnTo>
                      <a:pt x="31" y="7"/>
                    </a:lnTo>
                    <a:lnTo>
                      <a:pt x="34" y="4"/>
                    </a:lnTo>
                    <a:lnTo>
                      <a:pt x="32" y="3"/>
                    </a:lnTo>
                    <a:lnTo>
                      <a:pt x="28" y="1"/>
                    </a:lnTo>
                    <a:lnTo>
                      <a:pt x="26" y="1"/>
                    </a:lnTo>
                    <a:lnTo>
                      <a:pt x="14" y="0"/>
                    </a:lnTo>
                    <a:lnTo>
                      <a:pt x="12" y="0"/>
                    </a:lnTo>
                    <a:lnTo>
                      <a:pt x="11"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6" name="Group 1141"/>
            <p:cNvGrpSpPr>
              <a:grpSpLocks/>
            </p:cNvGrpSpPr>
            <p:nvPr/>
          </p:nvGrpSpPr>
          <p:grpSpPr bwMode="auto">
            <a:xfrm>
              <a:off x="908" y="-858"/>
              <a:ext cx="31" cy="12"/>
              <a:chOff x="908" y="-858"/>
              <a:chExt cx="31" cy="12"/>
            </a:xfrm>
          </p:grpSpPr>
          <p:sp>
            <p:nvSpPr>
              <p:cNvPr id="1815" name="Freeform 1142"/>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16" name="Freeform 1143"/>
              <p:cNvSpPr>
                <a:spLocks/>
              </p:cNvSpPr>
              <p:nvPr/>
            </p:nvSpPr>
            <p:spPr bwMode="auto">
              <a:xfrm>
                <a:off x="908" y="-858"/>
                <a:ext cx="31" cy="12"/>
              </a:xfrm>
              <a:custGeom>
                <a:avLst/>
                <a:gdLst>
                  <a:gd name="T0" fmla="*/ 11 w 31"/>
                  <a:gd name="T1" fmla="*/ 0 h 12"/>
                  <a:gd name="T2" fmla="*/ 7 w 31"/>
                  <a:gd name="T3" fmla="*/ 3 h 12"/>
                  <a:gd name="T4" fmla="*/ 2 w 31"/>
                  <a:gd name="T5" fmla="*/ 4 h 12"/>
                  <a:gd name="T6" fmla="*/ 1 w 31"/>
                  <a:gd name="T7" fmla="*/ 8 h 12"/>
                  <a:gd name="T8" fmla="*/ 0 w 31"/>
                  <a:gd name="T9" fmla="*/ 10 h 12"/>
                  <a:gd name="T10" fmla="*/ 21 w 31"/>
                  <a:gd name="T11" fmla="*/ 12 h 12"/>
                  <a:gd name="T12" fmla="*/ 23 w 31"/>
                  <a:gd name="T13" fmla="*/ 10 h 12"/>
                  <a:gd name="T14" fmla="*/ 24 w 31"/>
                  <a:gd name="T15" fmla="*/ 10 h 12"/>
                  <a:gd name="T16" fmla="*/ 27 w 31"/>
                  <a:gd name="T17" fmla="*/ 6 h 12"/>
                  <a:gd name="T18" fmla="*/ 29 w 31"/>
                  <a:gd name="T19" fmla="*/ 4 h 12"/>
                  <a:gd name="T20" fmla="*/ 31 w 31"/>
                  <a:gd name="T21" fmla="*/ 4 h 12"/>
                  <a:gd name="T22" fmla="*/ 24 w 31"/>
                  <a:gd name="T23" fmla="*/ 3 h 12"/>
                  <a:gd name="T24" fmla="*/ 21 w 31"/>
                  <a:gd name="T25" fmla="*/ 2 h 12"/>
                  <a:gd name="T26" fmla="*/ 11 w 3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
                    <a:moveTo>
                      <a:pt x="11" y="0"/>
                    </a:moveTo>
                    <a:lnTo>
                      <a:pt x="7" y="3"/>
                    </a:lnTo>
                    <a:lnTo>
                      <a:pt x="2" y="4"/>
                    </a:lnTo>
                    <a:lnTo>
                      <a:pt x="1" y="8"/>
                    </a:lnTo>
                    <a:lnTo>
                      <a:pt x="0" y="10"/>
                    </a:lnTo>
                    <a:lnTo>
                      <a:pt x="21" y="12"/>
                    </a:lnTo>
                    <a:lnTo>
                      <a:pt x="23" y="10"/>
                    </a:lnTo>
                    <a:lnTo>
                      <a:pt x="24" y="10"/>
                    </a:lnTo>
                    <a:lnTo>
                      <a:pt x="27" y="6"/>
                    </a:lnTo>
                    <a:lnTo>
                      <a:pt x="29" y="4"/>
                    </a:lnTo>
                    <a:lnTo>
                      <a:pt x="31" y="4"/>
                    </a:lnTo>
                    <a:lnTo>
                      <a:pt x="24" y="3"/>
                    </a:lnTo>
                    <a:lnTo>
                      <a:pt x="21" y="2"/>
                    </a:lnTo>
                    <a:lnTo>
                      <a:pt x="1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7" name="Group 1144"/>
            <p:cNvGrpSpPr>
              <a:grpSpLocks/>
            </p:cNvGrpSpPr>
            <p:nvPr/>
          </p:nvGrpSpPr>
          <p:grpSpPr bwMode="auto">
            <a:xfrm>
              <a:off x="931" y="-852"/>
              <a:ext cx="16" cy="27"/>
              <a:chOff x="931" y="-852"/>
              <a:chExt cx="16" cy="27"/>
            </a:xfrm>
          </p:grpSpPr>
          <p:sp>
            <p:nvSpPr>
              <p:cNvPr id="1813" name="Freeform 1145"/>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14" name="Freeform 1146"/>
              <p:cNvSpPr>
                <a:spLocks/>
              </p:cNvSpPr>
              <p:nvPr/>
            </p:nvSpPr>
            <p:spPr bwMode="auto">
              <a:xfrm>
                <a:off x="931" y="-852"/>
                <a:ext cx="16" cy="27"/>
              </a:xfrm>
              <a:custGeom>
                <a:avLst/>
                <a:gdLst>
                  <a:gd name="T0" fmla="*/ 9 w 16"/>
                  <a:gd name="T1" fmla="*/ 0 h 27"/>
                  <a:gd name="T2" fmla="*/ 5 w 16"/>
                  <a:gd name="T3" fmla="*/ 2 h 27"/>
                  <a:gd name="T4" fmla="*/ 2 w 16"/>
                  <a:gd name="T5" fmla="*/ 5 h 27"/>
                  <a:gd name="T6" fmla="*/ 1 w 16"/>
                  <a:gd name="T7" fmla="*/ 9 h 27"/>
                  <a:gd name="T8" fmla="*/ 0 w 16"/>
                  <a:gd name="T9" fmla="*/ 12 h 27"/>
                  <a:gd name="T10" fmla="*/ 0 w 16"/>
                  <a:gd name="T11" fmla="*/ 16 h 27"/>
                  <a:gd name="T12" fmla="*/ 0 w 16"/>
                  <a:gd name="T13" fmla="*/ 20 h 27"/>
                  <a:gd name="T14" fmla="*/ 1 w 16"/>
                  <a:gd name="T15" fmla="*/ 25 h 27"/>
                  <a:gd name="T16" fmla="*/ 4 w 16"/>
                  <a:gd name="T17" fmla="*/ 27 h 27"/>
                  <a:gd name="T18" fmla="*/ 8 w 16"/>
                  <a:gd name="T19" fmla="*/ 27 h 27"/>
                  <a:gd name="T20" fmla="*/ 11 w 16"/>
                  <a:gd name="T21" fmla="*/ 25 h 27"/>
                  <a:gd name="T22" fmla="*/ 13 w 16"/>
                  <a:gd name="T23" fmla="*/ 23 h 27"/>
                  <a:gd name="T24" fmla="*/ 16 w 16"/>
                  <a:gd name="T25" fmla="*/ 20 h 27"/>
                  <a:gd name="T26" fmla="*/ 16 w 16"/>
                  <a:gd name="T27" fmla="*/ 15 h 27"/>
                  <a:gd name="T28" fmla="*/ 16 w 16"/>
                  <a:gd name="T29" fmla="*/ 9 h 27"/>
                  <a:gd name="T30" fmla="*/ 16 w 16"/>
                  <a:gd name="T31" fmla="*/ 5 h 27"/>
                  <a:gd name="T32" fmla="*/ 13 w 16"/>
                  <a:gd name="T33" fmla="*/ 2 h 27"/>
                  <a:gd name="T34" fmla="*/ 9 w 16"/>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7">
                    <a:moveTo>
                      <a:pt x="9" y="0"/>
                    </a:moveTo>
                    <a:lnTo>
                      <a:pt x="5" y="2"/>
                    </a:lnTo>
                    <a:lnTo>
                      <a:pt x="2" y="5"/>
                    </a:lnTo>
                    <a:lnTo>
                      <a:pt x="1" y="9"/>
                    </a:lnTo>
                    <a:lnTo>
                      <a:pt x="0" y="12"/>
                    </a:lnTo>
                    <a:lnTo>
                      <a:pt x="0" y="16"/>
                    </a:lnTo>
                    <a:lnTo>
                      <a:pt x="0" y="20"/>
                    </a:lnTo>
                    <a:lnTo>
                      <a:pt x="1" y="25"/>
                    </a:lnTo>
                    <a:lnTo>
                      <a:pt x="4" y="27"/>
                    </a:lnTo>
                    <a:lnTo>
                      <a:pt x="8" y="27"/>
                    </a:lnTo>
                    <a:lnTo>
                      <a:pt x="11" y="25"/>
                    </a:lnTo>
                    <a:lnTo>
                      <a:pt x="13" y="23"/>
                    </a:lnTo>
                    <a:lnTo>
                      <a:pt x="16" y="20"/>
                    </a:lnTo>
                    <a:lnTo>
                      <a:pt x="16" y="15"/>
                    </a:lnTo>
                    <a:lnTo>
                      <a:pt x="16" y="9"/>
                    </a:lnTo>
                    <a:lnTo>
                      <a:pt x="16" y="5"/>
                    </a:lnTo>
                    <a:lnTo>
                      <a:pt x="13" y="2"/>
                    </a:lnTo>
                    <a:lnTo>
                      <a:pt x="9"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8" name="Group 1147"/>
            <p:cNvGrpSpPr>
              <a:grpSpLocks/>
            </p:cNvGrpSpPr>
            <p:nvPr/>
          </p:nvGrpSpPr>
          <p:grpSpPr bwMode="auto">
            <a:xfrm>
              <a:off x="919" y="-942"/>
              <a:ext cx="32" cy="90"/>
              <a:chOff x="919" y="-942"/>
              <a:chExt cx="32" cy="90"/>
            </a:xfrm>
          </p:grpSpPr>
          <p:sp>
            <p:nvSpPr>
              <p:cNvPr id="1811" name="Freeform 1148"/>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12" name="Freeform 1149"/>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79" name="Group 1150"/>
            <p:cNvGrpSpPr>
              <a:grpSpLocks/>
            </p:cNvGrpSpPr>
            <p:nvPr/>
          </p:nvGrpSpPr>
          <p:grpSpPr bwMode="auto">
            <a:xfrm>
              <a:off x="936" y="-980"/>
              <a:ext cx="31" cy="42"/>
              <a:chOff x="936" y="-980"/>
              <a:chExt cx="31" cy="42"/>
            </a:xfrm>
          </p:grpSpPr>
          <p:sp>
            <p:nvSpPr>
              <p:cNvPr id="1809" name="Freeform 1151"/>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10" name="Freeform 1152"/>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80" name="Group 1153"/>
            <p:cNvGrpSpPr>
              <a:grpSpLocks/>
            </p:cNvGrpSpPr>
            <p:nvPr/>
          </p:nvGrpSpPr>
          <p:grpSpPr bwMode="auto">
            <a:xfrm>
              <a:off x="919" y="-942"/>
              <a:ext cx="32" cy="90"/>
              <a:chOff x="919" y="-942"/>
              <a:chExt cx="32" cy="90"/>
            </a:xfrm>
          </p:grpSpPr>
          <p:sp>
            <p:nvSpPr>
              <p:cNvPr id="1807" name="Freeform 1154"/>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8" name="Freeform 1155"/>
              <p:cNvSpPr>
                <a:spLocks/>
              </p:cNvSpPr>
              <p:nvPr/>
            </p:nvSpPr>
            <p:spPr bwMode="auto">
              <a:xfrm>
                <a:off x="919" y="-942"/>
                <a:ext cx="32" cy="90"/>
              </a:xfrm>
              <a:custGeom>
                <a:avLst/>
                <a:gdLst>
                  <a:gd name="T0" fmla="*/ 23 w 32"/>
                  <a:gd name="T1" fmla="*/ 0 h 90"/>
                  <a:gd name="T2" fmla="*/ 0 w 32"/>
                  <a:gd name="T3" fmla="*/ 87 h 90"/>
                  <a:gd name="T4" fmla="*/ 0 w 32"/>
                  <a:gd name="T5" fmla="*/ 88 h 90"/>
                  <a:gd name="T6" fmla="*/ 2 w 32"/>
                  <a:gd name="T7" fmla="*/ 90 h 90"/>
                  <a:gd name="T8" fmla="*/ 5 w 32"/>
                  <a:gd name="T9" fmla="*/ 90 h 90"/>
                  <a:gd name="T10" fmla="*/ 8 w 32"/>
                  <a:gd name="T11" fmla="*/ 90 h 90"/>
                  <a:gd name="T12" fmla="*/ 32 w 32"/>
                  <a:gd name="T13" fmla="*/ 1 h 90"/>
                  <a:gd name="T14" fmla="*/ 23 w 32"/>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0">
                    <a:moveTo>
                      <a:pt x="23" y="0"/>
                    </a:moveTo>
                    <a:lnTo>
                      <a:pt x="0" y="87"/>
                    </a:lnTo>
                    <a:lnTo>
                      <a:pt x="0" y="88"/>
                    </a:lnTo>
                    <a:lnTo>
                      <a:pt x="2" y="90"/>
                    </a:lnTo>
                    <a:lnTo>
                      <a:pt x="5" y="90"/>
                    </a:lnTo>
                    <a:lnTo>
                      <a:pt x="8" y="90"/>
                    </a:lnTo>
                    <a:lnTo>
                      <a:pt x="32" y="1"/>
                    </a:lnTo>
                    <a:lnTo>
                      <a:pt x="23"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81" name="Group 1156"/>
            <p:cNvGrpSpPr>
              <a:grpSpLocks/>
            </p:cNvGrpSpPr>
            <p:nvPr/>
          </p:nvGrpSpPr>
          <p:grpSpPr bwMode="auto">
            <a:xfrm>
              <a:off x="936" y="-980"/>
              <a:ext cx="31" cy="42"/>
              <a:chOff x="936" y="-980"/>
              <a:chExt cx="31" cy="42"/>
            </a:xfrm>
          </p:grpSpPr>
          <p:sp>
            <p:nvSpPr>
              <p:cNvPr id="1805" name="Freeform 1157"/>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6" name="Freeform 1158"/>
              <p:cNvSpPr>
                <a:spLocks/>
              </p:cNvSpPr>
              <p:nvPr/>
            </p:nvSpPr>
            <p:spPr bwMode="auto">
              <a:xfrm>
                <a:off x="936" y="-980"/>
                <a:ext cx="31" cy="42"/>
              </a:xfrm>
              <a:custGeom>
                <a:avLst/>
                <a:gdLst>
                  <a:gd name="T0" fmla="*/ 16 w 31"/>
                  <a:gd name="T1" fmla="*/ 0 h 42"/>
                  <a:gd name="T2" fmla="*/ 12 w 31"/>
                  <a:gd name="T3" fmla="*/ 0 h 42"/>
                  <a:gd name="T4" fmla="*/ 10 w 31"/>
                  <a:gd name="T5" fmla="*/ 0 h 42"/>
                  <a:gd name="T6" fmla="*/ 6 w 31"/>
                  <a:gd name="T7" fmla="*/ 3 h 42"/>
                  <a:gd name="T8" fmla="*/ 1 w 31"/>
                  <a:gd name="T9" fmla="*/ 10 h 42"/>
                  <a:gd name="T10" fmla="*/ 0 w 31"/>
                  <a:gd name="T11" fmla="*/ 15 h 42"/>
                  <a:gd name="T12" fmla="*/ 0 w 31"/>
                  <a:gd name="T13" fmla="*/ 20 h 42"/>
                  <a:gd name="T14" fmla="*/ 0 w 31"/>
                  <a:gd name="T15" fmla="*/ 26 h 42"/>
                  <a:gd name="T16" fmla="*/ 3 w 31"/>
                  <a:gd name="T17" fmla="*/ 33 h 42"/>
                  <a:gd name="T18" fmla="*/ 4 w 31"/>
                  <a:gd name="T19" fmla="*/ 35 h 42"/>
                  <a:gd name="T20" fmla="*/ 3 w 31"/>
                  <a:gd name="T21" fmla="*/ 38 h 42"/>
                  <a:gd name="T22" fmla="*/ 6 w 31"/>
                  <a:gd name="T23" fmla="*/ 41 h 42"/>
                  <a:gd name="T24" fmla="*/ 11 w 31"/>
                  <a:gd name="T25" fmla="*/ 42 h 42"/>
                  <a:gd name="T26" fmla="*/ 15 w 31"/>
                  <a:gd name="T27" fmla="*/ 42 h 42"/>
                  <a:gd name="T28" fmla="*/ 18 w 31"/>
                  <a:gd name="T29" fmla="*/ 41 h 42"/>
                  <a:gd name="T30" fmla="*/ 19 w 31"/>
                  <a:gd name="T31" fmla="*/ 38 h 42"/>
                  <a:gd name="T32" fmla="*/ 23 w 31"/>
                  <a:gd name="T33" fmla="*/ 34 h 42"/>
                  <a:gd name="T34" fmla="*/ 26 w 31"/>
                  <a:gd name="T35" fmla="*/ 30 h 42"/>
                  <a:gd name="T36" fmla="*/ 28 w 31"/>
                  <a:gd name="T37" fmla="*/ 23 h 42"/>
                  <a:gd name="T38" fmla="*/ 31 w 31"/>
                  <a:gd name="T39" fmla="*/ 19 h 42"/>
                  <a:gd name="T40" fmla="*/ 31 w 31"/>
                  <a:gd name="T41" fmla="*/ 14 h 42"/>
                  <a:gd name="T42" fmla="*/ 30 w 31"/>
                  <a:gd name="T43" fmla="*/ 8 h 42"/>
                  <a:gd name="T44" fmla="*/ 27 w 31"/>
                  <a:gd name="T45" fmla="*/ 4 h 42"/>
                  <a:gd name="T46" fmla="*/ 20 w 31"/>
                  <a:gd name="T47" fmla="*/ 1 h 42"/>
                  <a:gd name="T48" fmla="*/ 16 w 31"/>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 h="42">
                    <a:moveTo>
                      <a:pt x="16" y="0"/>
                    </a:moveTo>
                    <a:lnTo>
                      <a:pt x="12" y="0"/>
                    </a:lnTo>
                    <a:lnTo>
                      <a:pt x="10" y="0"/>
                    </a:lnTo>
                    <a:lnTo>
                      <a:pt x="6" y="3"/>
                    </a:lnTo>
                    <a:lnTo>
                      <a:pt x="1" y="10"/>
                    </a:lnTo>
                    <a:lnTo>
                      <a:pt x="0" y="15"/>
                    </a:lnTo>
                    <a:lnTo>
                      <a:pt x="0" y="20"/>
                    </a:lnTo>
                    <a:lnTo>
                      <a:pt x="0" y="26"/>
                    </a:lnTo>
                    <a:lnTo>
                      <a:pt x="3" y="33"/>
                    </a:lnTo>
                    <a:lnTo>
                      <a:pt x="4" y="35"/>
                    </a:lnTo>
                    <a:lnTo>
                      <a:pt x="3" y="38"/>
                    </a:lnTo>
                    <a:lnTo>
                      <a:pt x="6" y="41"/>
                    </a:lnTo>
                    <a:lnTo>
                      <a:pt x="11" y="42"/>
                    </a:lnTo>
                    <a:lnTo>
                      <a:pt x="15" y="42"/>
                    </a:lnTo>
                    <a:lnTo>
                      <a:pt x="18" y="41"/>
                    </a:lnTo>
                    <a:lnTo>
                      <a:pt x="19" y="38"/>
                    </a:lnTo>
                    <a:lnTo>
                      <a:pt x="23" y="34"/>
                    </a:lnTo>
                    <a:lnTo>
                      <a:pt x="26" y="30"/>
                    </a:lnTo>
                    <a:lnTo>
                      <a:pt x="28" y="23"/>
                    </a:lnTo>
                    <a:lnTo>
                      <a:pt x="31" y="19"/>
                    </a:lnTo>
                    <a:lnTo>
                      <a:pt x="31" y="14"/>
                    </a:lnTo>
                    <a:lnTo>
                      <a:pt x="30" y="8"/>
                    </a:lnTo>
                    <a:lnTo>
                      <a:pt x="27" y="4"/>
                    </a:lnTo>
                    <a:lnTo>
                      <a:pt x="20"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82" name="Group 1159"/>
            <p:cNvGrpSpPr>
              <a:grpSpLocks/>
            </p:cNvGrpSpPr>
            <p:nvPr/>
          </p:nvGrpSpPr>
          <p:grpSpPr bwMode="auto">
            <a:xfrm>
              <a:off x="917" y="-827"/>
              <a:ext cx="11" cy="91"/>
              <a:chOff x="917" y="-827"/>
              <a:chExt cx="11" cy="91"/>
            </a:xfrm>
          </p:grpSpPr>
          <p:sp>
            <p:nvSpPr>
              <p:cNvPr id="1803" name="Freeform 1160"/>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4" name="Freeform 1161"/>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83" name="Group 1162"/>
            <p:cNvGrpSpPr>
              <a:grpSpLocks/>
            </p:cNvGrpSpPr>
            <p:nvPr/>
          </p:nvGrpSpPr>
          <p:grpSpPr bwMode="auto">
            <a:xfrm>
              <a:off x="909" y="-737"/>
              <a:ext cx="30" cy="41"/>
              <a:chOff x="909" y="-737"/>
              <a:chExt cx="30" cy="41"/>
            </a:xfrm>
          </p:grpSpPr>
          <p:sp>
            <p:nvSpPr>
              <p:cNvPr id="1801" name="Freeform 1163"/>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2" name="Freeform 1164"/>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84" name="Group 1165"/>
            <p:cNvGrpSpPr>
              <a:grpSpLocks/>
            </p:cNvGrpSpPr>
            <p:nvPr/>
          </p:nvGrpSpPr>
          <p:grpSpPr bwMode="auto">
            <a:xfrm>
              <a:off x="917" y="-827"/>
              <a:ext cx="11" cy="91"/>
              <a:chOff x="917" y="-827"/>
              <a:chExt cx="11" cy="91"/>
            </a:xfrm>
          </p:grpSpPr>
          <p:sp>
            <p:nvSpPr>
              <p:cNvPr id="1799" name="Freeform 1166"/>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0" name="Freeform 1167"/>
              <p:cNvSpPr>
                <a:spLocks/>
              </p:cNvSpPr>
              <p:nvPr/>
            </p:nvSpPr>
            <p:spPr bwMode="auto">
              <a:xfrm>
                <a:off x="917" y="-827"/>
                <a:ext cx="11" cy="91"/>
              </a:xfrm>
              <a:custGeom>
                <a:avLst/>
                <a:gdLst>
                  <a:gd name="T0" fmla="*/ 0 w 11"/>
                  <a:gd name="T1" fmla="*/ 0 h 91"/>
                  <a:gd name="T2" fmla="*/ 3 w 11"/>
                  <a:gd name="T3" fmla="*/ 89 h 91"/>
                  <a:gd name="T4" fmla="*/ 4 w 11"/>
                  <a:gd name="T5" fmla="*/ 91 h 91"/>
                  <a:gd name="T6" fmla="*/ 7 w 11"/>
                  <a:gd name="T7" fmla="*/ 91 h 91"/>
                  <a:gd name="T8" fmla="*/ 10 w 11"/>
                  <a:gd name="T9" fmla="*/ 91 h 91"/>
                  <a:gd name="T10" fmla="*/ 11 w 11"/>
                  <a:gd name="T11" fmla="*/ 90 h 91"/>
                  <a:gd name="T12" fmla="*/ 8 w 11"/>
                  <a:gd name="T13" fmla="*/ 0 h 91"/>
                  <a:gd name="T14" fmla="*/ 0 w 1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1">
                    <a:moveTo>
                      <a:pt x="0" y="0"/>
                    </a:moveTo>
                    <a:lnTo>
                      <a:pt x="3" y="89"/>
                    </a:lnTo>
                    <a:lnTo>
                      <a:pt x="4" y="91"/>
                    </a:lnTo>
                    <a:lnTo>
                      <a:pt x="7" y="91"/>
                    </a:lnTo>
                    <a:lnTo>
                      <a:pt x="10" y="91"/>
                    </a:lnTo>
                    <a:lnTo>
                      <a:pt x="11" y="90"/>
                    </a:lnTo>
                    <a:lnTo>
                      <a:pt x="8"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85" name="Group 1168"/>
            <p:cNvGrpSpPr>
              <a:grpSpLocks/>
            </p:cNvGrpSpPr>
            <p:nvPr/>
          </p:nvGrpSpPr>
          <p:grpSpPr bwMode="auto">
            <a:xfrm>
              <a:off x="909" y="-737"/>
              <a:ext cx="30" cy="41"/>
              <a:chOff x="909" y="-737"/>
              <a:chExt cx="30" cy="41"/>
            </a:xfrm>
          </p:grpSpPr>
          <p:sp>
            <p:nvSpPr>
              <p:cNvPr id="1797" name="Freeform 1169"/>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8" name="Freeform 1170"/>
              <p:cNvSpPr>
                <a:spLocks/>
              </p:cNvSpPr>
              <p:nvPr/>
            </p:nvSpPr>
            <p:spPr bwMode="auto">
              <a:xfrm>
                <a:off x="909" y="-737"/>
                <a:ext cx="30" cy="41"/>
              </a:xfrm>
              <a:custGeom>
                <a:avLst/>
                <a:gdLst>
                  <a:gd name="T0" fmla="*/ 10 w 30"/>
                  <a:gd name="T1" fmla="*/ 0 h 41"/>
                  <a:gd name="T2" fmla="*/ 8 w 30"/>
                  <a:gd name="T3" fmla="*/ 1 h 41"/>
                  <a:gd name="T4" fmla="*/ 7 w 30"/>
                  <a:gd name="T5" fmla="*/ 4 h 41"/>
                  <a:gd name="T6" fmla="*/ 6 w 30"/>
                  <a:gd name="T7" fmla="*/ 7 h 41"/>
                  <a:gd name="T8" fmla="*/ 4 w 30"/>
                  <a:gd name="T9" fmla="*/ 11 h 41"/>
                  <a:gd name="T10" fmla="*/ 3 w 30"/>
                  <a:gd name="T11" fmla="*/ 15 h 41"/>
                  <a:gd name="T12" fmla="*/ 1 w 30"/>
                  <a:gd name="T13" fmla="*/ 20 h 41"/>
                  <a:gd name="T14" fmla="*/ 0 w 30"/>
                  <a:gd name="T15" fmla="*/ 26 h 41"/>
                  <a:gd name="T16" fmla="*/ 1 w 30"/>
                  <a:gd name="T17" fmla="*/ 33 h 41"/>
                  <a:gd name="T18" fmla="*/ 3 w 30"/>
                  <a:gd name="T19" fmla="*/ 35 h 41"/>
                  <a:gd name="T20" fmla="*/ 6 w 30"/>
                  <a:gd name="T21" fmla="*/ 39 h 41"/>
                  <a:gd name="T22" fmla="*/ 10 w 30"/>
                  <a:gd name="T23" fmla="*/ 41 h 41"/>
                  <a:gd name="T24" fmla="*/ 15 w 30"/>
                  <a:gd name="T25" fmla="*/ 41 h 41"/>
                  <a:gd name="T26" fmla="*/ 19 w 30"/>
                  <a:gd name="T27" fmla="*/ 41 h 41"/>
                  <a:gd name="T28" fmla="*/ 24 w 30"/>
                  <a:gd name="T29" fmla="*/ 39 h 41"/>
                  <a:gd name="T30" fmla="*/ 28 w 30"/>
                  <a:gd name="T31" fmla="*/ 35 h 41"/>
                  <a:gd name="T32" fmla="*/ 30 w 30"/>
                  <a:gd name="T33" fmla="*/ 31 h 41"/>
                  <a:gd name="T34" fmla="*/ 30 w 30"/>
                  <a:gd name="T35" fmla="*/ 30 h 41"/>
                  <a:gd name="T36" fmla="*/ 30 w 30"/>
                  <a:gd name="T37" fmla="*/ 26 h 41"/>
                  <a:gd name="T38" fmla="*/ 27 w 30"/>
                  <a:gd name="T39" fmla="*/ 16 h 41"/>
                  <a:gd name="T40" fmla="*/ 23 w 30"/>
                  <a:gd name="T41" fmla="*/ 8 h 41"/>
                  <a:gd name="T42" fmla="*/ 22 w 30"/>
                  <a:gd name="T43" fmla="*/ 5 h 41"/>
                  <a:gd name="T44" fmla="*/ 22 w 30"/>
                  <a:gd name="T45" fmla="*/ 3 h 41"/>
                  <a:gd name="T46" fmla="*/ 20 w 30"/>
                  <a:gd name="T47" fmla="*/ 1 h 41"/>
                  <a:gd name="T48" fmla="*/ 19 w 30"/>
                  <a:gd name="T49" fmla="*/ 0 h 41"/>
                  <a:gd name="T50" fmla="*/ 18 w 30"/>
                  <a:gd name="T51" fmla="*/ 1 h 41"/>
                  <a:gd name="T52" fmla="*/ 15 w 30"/>
                  <a:gd name="T53" fmla="*/ 1 h 41"/>
                  <a:gd name="T54" fmla="*/ 14 w 30"/>
                  <a:gd name="T55" fmla="*/ 3 h 41"/>
                  <a:gd name="T56" fmla="*/ 12 w 30"/>
                  <a:gd name="T57" fmla="*/ 3 h 41"/>
                  <a:gd name="T58" fmla="*/ 10 w 30"/>
                  <a:gd name="T5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41">
                    <a:moveTo>
                      <a:pt x="10" y="0"/>
                    </a:moveTo>
                    <a:lnTo>
                      <a:pt x="8" y="1"/>
                    </a:lnTo>
                    <a:lnTo>
                      <a:pt x="7" y="4"/>
                    </a:lnTo>
                    <a:lnTo>
                      <a:pt x="6" y="7"/>
                    </a:lnTo>
                    <a:lnTo>
                      <a:pt x="4" y="11"/>
                    </a:lnTo>
                    <a:lnTo>
                      <a:pt x="3" y="15"/>
                    </a:lnTo>
                    <a:lnTo>
                      <a:pt x="1" y="20"/>
                    </a:lnTo>
                    <a:lnTo>
                      <a:pt x="0" y="26"/>
                    </a:lnTo>
                    <a:lnTo>
                      <a:pt x="1" y="33"/>
                    </a:lnTo>
                    <a:lnTo>
                      <a:pt x="3" y="35"/>
                    </a:lnTo>
                    <a:lnTo>
                      <a:pt x="6" y="39"/>
                    </a:lnTo>
                    <a:lnTo>
                      <a:pt x="10" y="41"/>
                    </a:lnTo>
                    <a:lnTo>
                      <a:pt x="15" y="41"/>
                    </a:lnTo>
                    <a:lnTo>
                      <a:pt x="19" y="41"/>
                    </a:lnTo>
                    <a:lnTo>
                      <a:pt x="24" y="39"/>
                    </a:lnTo>
                    <a:lnTo>
                      <a:pt x="28" y="35"/>
                    </a:lnTo>
                    <a:lnTo>
                      <a:pt x="30" y="31"/>
                    </a:lnTo>
                    <a:lnTo>
                      <a:pt x="30" y="30"/>
                    </a:lnTo>
                    <a:lnTo>
                      <a:pt x="30" y="26"/>
                    </a:lnTo>
                    <a:lnTo>
                      <a:pt x="27" y="16"/>
                    </a:lnTo>
                    <a:lnTo>
                      <a:pt x="23" y="8"/>
                    </a:lnTo>
                    <a:lnTo>
                      <a:pt x="22" y="5"/>
                    </a:lnTo>
                    <a:lnTo>
                      <a:pt x="22" y="3"/>
                    </a:lnTo>
                    <a:lnTo>
                      <a:pt x="20" y="1"/>
                    </a:lnTo>
                    <a:lnTo>
                      <a:pt x="19" y="0"/>
                    </a:lnTo>
                    <a:lnTo>
                      <a:pt x="18" y="1"/>
                    </a:lnTo>
                    <a:lnTo>
                      <a:pt x="15" y="1"/>
                    </a:lnTo>
                    <a:lnTo>
                      <a:pt x="14" y="3"/>
                    </a:lnTo>
                    <a:lnTo>
                      <a:pt x="12" y="3"/>
                    </a:lnTo>
                    <a:lnTo>
                      <a:pt x="1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86" name="Freeform 1171"/>
            <p:cNvSpPr>
              <a:spLocks/>
            </p:cNvSpPr>
            <p:nvPr/>
          </p:nvSpPr>
          <p:spPr bwMode="auto">
            <a:xfrm>
              <a:off x="3253" y="-787"/>
              <a:ext cx="655" cy="55"/>
            </a:xfrm>
            <a:custGeom>
              <a:avLst/>
              <a:gdLst>
                <a:gd name="T0" fmla="*/ 64 w 655"/>
                <a:gd name="T1" fmla="*/ 0 h 55"/>
                <a:gd name="T2" fmla="*/ 0 w 655"/>
                <a:gd name="T3" fmla="*/ 55 h 55"/>
                <a:gd name="T4" fmla="*/ 655 w 655"/>
                <a:gd name="T5" fmla="*/ 55 h 55"/>
                <a:gd name="T6" fmla="*/ 588 w 655"/>
                <a:gd name="T7" fmla="*/ 1 h 55"/>
                <a:gd name="T8" fmla="*/ 64 w 655"/>
                <a:gd name="T9" fmla="*/ 0 h 55"/>
              </a:gdLst>
              <a:ahLst/>
              <a:cxnLst>
                <a:cxn ang="0">
                  <a:pos x="T0" y="T1"/>
                </a:cxn>
                <a:cxn ang="0">
                  <a:pos x="T2" y="T3"/>
                </a:cxn>
                <a:cxn ang="0">
                  <a:pos x="T4" y="T5"/>
                </a:cxn>
                <a:cxn ang="0">
                  <a:pos x="T6" y="T7"/>
                </a:cxn>
                <a:cxn ang="0">
                  <a:pos x="T8" y="T9"/>
                </a:cxn>
              </a:cxnLst>
              <a:rect l="0" t="0" r="r" b="b"/>
              <a:pathLst>
                <a:path w="655" h="55">
                  <a:moveTo>
                    <a:pt x="64" y="0"/>
                  </a:moveTo>
                  <a:lnTo>
                    <a:pt x="0" y="55"/>
                  </a:lnTo>
                  <a:lnTo>
                    <a:pt x="655" y="55"/>
                  </a:lnTo>
                  <a:lnTo>
                    <a:pt x="588" y="1"/>
                  </a:lnTo>
                  <a:lnTo>
                    <a:pt x="6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7" name="Rectangle 1172"/>
            <p:cNvSpPr>
              <a:spLocks noChangeArrowheads="1"/>
            </p:cNvSpPr>
            <p:nvPr/>
          </p:nvSpPr>
          <p:spPr bwMode="auto">
            <a:xfrm>
              <a:off x="3253" y="-730"/>
              <a:ext cx="655" cy="1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8" name="Rectangle 1173"/>
            <p:cNvSpPr>
              <a:spLocks noChangeArrowheads="1"/>
            </p:cNvSpPr>
            <p:nvPr/>
          </p:nvSpPr>
          <p:spPr bwMode="auto">
            <a:xfrm>
              <a:off x="3475" y="-789"/>
              <a:ext cx="219" cy="3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9" name="Freeform 1174"/>
            <p:cNvSpPr>
              <a:spLocks/>
            </p:cNvSpPr>
            <p:nvPr/>
          </p:nvSpPr>
          <p:spPr bwMode="auto">
            <a:xfrm>
              <a:off x="3232" y="-1353"/>
              <a:ext cx="700" cy="562"/>
            </a:xfrm>
            <a:custGeom>
              <a:avLst/>
              <a:gdLst>
                <a:gd name="T0" fmla="*/ 0 w 700"/>
                <a:gd name="T1" fmla="*/ 26 h 562"/>
                <a:gd name="T2" fmla="*/ 0 w 700"/>
                <a:gd name="T3" fmla="*/ 528 h 562"/>
                <a:gd name="T4" fmla="*/ 2 w 700"/>
                <a:gd name="T5" fmla="*/ 531 h 562"/>
                <a:gd name="T6" fmla="*/ 2 w 700"/>
                <a:gd name="T7" fmla="*/ 540 h 562"/>
                <a:gd name="T8" fmla="*/ 9 w 700"/>
                <a:gd name="T9" fmla="*/ 548 h 562"/>
                <a:gd name="T10" fmla="*/ 13 w 700"/>
                <a:gd name="T11" fmla="*/ 556 h 562"/>
                <a:gd name="T12" fmla="*/ 20 w 700"/>
                <a:gd name="T13" fmla="*/ 559 h 562"/>
                <a:gd name="T14" fmla="*/ 28 w 700"/>
                <a:gd name="T15" fmla="*/ 562 h 562"/>
                <a:gd name="T16" fmla="*/ 680 w 700"/>
                <a:gd name="T17" fmla="*/ 562 h 562"/>
                <a:gd name="T18" fmla="*/ 699 w 700"/>
                <a:gd name="T19" fmla="*/ 549 h 562"/>
                <a:gd name="T20" fmla="*/ 700 w 700"/>
                <a:gd name="T21" fmla="*/ 533 h 562"/>
                <a:gd name="T22" fmla="*/ 700 w 700"/>
                <a:gd name="T23" fmla="*/ 24 h 562"/>
                <a:gd name="T24" fmla="*/ 693 w 700"/>
                <a:gd name="T25" fmla="*/ 12 h 562"/>
                <a:gd name="T26" fmla="*/ 680 w 700"/>
                <a:gd name="T27" fmla="*/ 1 h 562"/>
                <a:gd name="T28" fmla="*/ 28 w 700"/>
                <a:gd name="T29" fmla="*/ 0 h 562"/>
                <a:gd name="T30" fmla="*/ 10 w 700"/>
                <a:gd name="T31" fmla="*/ 4 h 562"/>
                <a:gd name="T32" fmla="*/ 0 w 700"/>
                <a:gd name="T33" fmla="*/ 23 h 562"/>
                <a:gd name="T34" fmla="*/ 0 w 700"/>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562">
                  <a:moveTo>
                    <a:pt x="0" y="26"/>
                  </a:moveTo>
                  <a:lnTo>
                    <a:pt x="0" y="528"/>
                  </a:lnTo>
                  <a:lnTo>
                    <a:pt x="2" y="531"/>
                  </a:lnTo>
                  <a:lnTo>
                    <a:pt x="2" y="540"/>
                  </a:lnTo>
                  <a:lnTo>
                    <a:pt x="9" y="548"/>
                  </a:lnTo>
                  <a:lnTo>
                    <a:pt x="13" y="556"/>
                  </a:lnTo>
                  <a:lnTo>
                    <a:pt x="20" y="559"/>
                  </a:lnTo>
                  <a:lnTo>
                    <a:pt x="28" y="562"/>
                  </a:lnTo>
                  <a:lnTo>
                    <a:pt x="680" y="562"/>
                  </a:lnTo>
                  <a:lnTo>
                    <a:pt x="699" y="549"/>
                  </a:lnTo>
                  <a:lnTo>
                    <a:pt x="700" y="533"/>
                  </a:lnTo>
                  <a:lnTo>
                    <a:pt x="700" y="24"/>
                  </a:lnTo>
                  <a:lnTo>
                    <a:pt x="693" y="12"/>
                  </a:lnTo>
                  <a:lnTo>
                    <a:pt x="680" y="1"/>
                  </a:lnTo>
                  <a:lnTo>
                    <a:pt x="28" y="0"/>
                  </a:lnTo>
                  <a:lnTo>
                    <a:pt x="10" y="4"/>
                  </a:lnTo>
                  <a:lnTo>
                    <a:pt x="0" y="23"/>
                  </a:lnTo>
                  <a:lnTo>
                    <a:pt x="0"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0" name="Freeform 1175"/>
            <p:cNvSpPr>
              <a:spLocks/>
            </p:cNvSpPr>
            <p:nvPr/>
          </p:nvSpPr>
          <p:spPr bwMode="auto">
            <a:xfrm>
              <a:off x="3019" y="-708"/>
              <a:ext cx="1121" cy="134"/>
            </a:xfrm>
            <a:custGeom>
              <a:avLst/>
              <a:gdLst>
                <a:gd name="T0" fmla="*/ 129 w 1121"/>
                <a:gd name="T1" fmla="*/ 1 h 134"/>
                <a:gd name="T2" fmla="*/ 995 w 1121"/>
                <a:gd name="T3" fmla="*/ 0 h 134"/>
                <a:gd name="T4" fmla="*/ 1121 w 1121"/>
                <a:gd name="T5" fmla="*/ 134 h 134"/>
                <a:gd name="T6" fmla="*/ 0 w 1121"/>
                <a:gd name="T7" fmla="*/ 134 h 134"/>
                <a:gd name="T8" fmla="*/ 129 w 1121"/>
                <a:gd name="T9" fmla="*/ 0 h 134"/>
                <a:gd name="T10" fmla="*/ 129 w 1121"/>
                <a:gd name="T11" fmla="*/ 1 h 134"/>
              </a:gdLst>
              <a:ahLst/>
              <a:cxnLst>
                <a:cxn ang="0">
                  <a:pos x="T0" y="T1"/>
                </a:cxn>
                <a:cxn ang="0">
                  <a:pos x="T2" y="T3"/>
                </a:cxn>
                <a:cxn ang="0">
                  <a:pos x="T4" y="T5"/>
                </a:cxn>
                <a:cxn ang="0">
                  <a:pos x="T6" y="T7"/>
                </a:cxn>
                <a:cxn ang="0">
                  <a:pos x="T8" y="T9"/>
                </a:cxn>
                <a:cxn ang="0">
                  <a:pos x="T10" y="T11"/>
                </a:cxn>
              </a:cxnLst>
              <a:rect l="0" t="0" r="r" b="b"/>
              <a:pathLst>
                <a:path w="1121" h="134">
                  <a:moveTo>
                    <a:pt x="129" y="1"/>
                  </a:moveTo>
                  <a:lnTo>
                    <a:pt x="995" y="0"/>
                  </a:lnTo>
                  <a:lnTo>
                    <a:pt x="1121" y="134"/>
                  </a:lnTo>
                  <a:lnTo>
                    <a:pt x="0" y="134"/>
                  </a:lnTo>
                  <a:lnTo>
                    <a:pt x="129" y="0"/>
                  </a:lnTo>
                  <a:lnTo>
                    <a:pt x="129" y="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1" name="Freeform 1176"/>
            <p:cNvSpPr>
              <a:spLocks/>
            </p:cNvSpPr>
            <p:nvPr/>
          </p:nvSpPr>
          <p:spPr bwMode="auto">
            <a:xfrm>
              <a:off x="3010" y="-570"/>
              <a:ext cx="1138" cy="34"/>
            </a:xfrm>
            <a:custGeom>
              <a:avLst/>
              <a:gdLst>
                <a:gd name="T0" fmla="*/ 9 w 1138"/>
                <a:gd name="T1" fmla="*/ 34 h 34"/>
                <a:gd name="T2" fmla="*/ 1129 w 1138"/>
                <a:gd name="T3" fmla="*/ 34 h 34"/>
                <a:gd name="T4" fmla="*/ 1132 w 1138"/>
                <a:gd name="T5" fmla="*/ 34 h 34"/>
                <a:gd name="T6" fmla="*/ 1136 w 1138"/>
                <a:gd name="T7" fmla="*/ 31 h 34"/>
                <a:gd name="T8" fmla="*/ 1137 w 1138"/>
                <a:gd name="T9" fmla="*/ 30 h 34"/>
                <a:gd name="T10" fmla="*/ 1138 w 1138"/>
                <a:gd name="T11" fmla="*/ 26 h 34"/>
                <a:gd name="T12" fmla="*/ 1138 w 1138"/>
                <a:gd name="T13" fmla="*/ 8 h 34"/>
                <a:gd name="T14" fmla="*/ 1137 w 1138"/>
                <a:gd name="T15" fmla="*/ 4 h 34"/>
                <a:gd name="T16" fmla="*/ 1136 w 1138"/>
                <a:gd name="T17" fmla="*/ 1 h 34"/>
                <a:gd name="T18" fmla="*/ 1132 w 1138"/>
                <a:gd name="T19" fmla="*/ 0 h 34"/>
                <a:gd name="T20" fmla="*/ 1129 w 1138"/>
                <a:gd name="T21" fmla="*/ 0 h 34"/>
                <a:gd name="T22" fmla="*/ 9 w 1138"/>
                <a:gd name="T23" fmla="*/ 0 h 34"/>
                <a:gd name="T24" fmla="*/ 7 w 1138"/>
                <a:gd name="T25" fmla="*/ 0 h 34"/>
                <a:gd name="T26" fmla="*/ 3 w 1138"/>
                <a:gd name="T27" fmla="*/ 1 h 34"/>
                <a:gd name="T28" fmla="*/ 1 w 1138"/>
                <a:gd name="T29" fmla="*/ 4 h 34"/>
                <a:gd name="T30" fmla="*/ 0 w 1138"/>
                <a:gd name="T31" fmla="*/ 8 h 34"/>
                <a:gd name="T32" fmla="*/ 0 w 1138"/>
                <a:gd name="T33" fmla="*/ 26 h 34"/>
                <a:gd name="T34" fmla="*/ 1 w 1138"/>
                <a:gd name="T35" fmla="*/ 30 h 34"/>
                <a:gd name="T36" fmla="*/ 3 w 1138"/>
                <a:gd name="T37" fmla="*/ 31 h 34"/>
                <a:gd name="T38" fmla="*/ 7 w 1138"/>
                <a:gd name="T39" fmla="*/ 34 h 34"/>
                <a:gd name="T40" fmla="*/ 9 w 1138"/>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8" h="34">
                  <a:moveTo>
                    <a:pt x="9" y="34"/>
                  </a:moveTo>
                  <a:lnTo>
                    <a:pt x="1129" y="34"/>
                  </a:lnTo>
                  <a:lnTo>
                    <a:pt x="1132" y="34"/>
                  </a:lnTo>
                  <a:lnTo>
                    <a:pt x="1136" y="31"/>
                  </a:lnTo>
                  <a:lnTo>
                    <a:pt x="1137" y="30"/>
                  </a:lnTo>
                  <a:lnTo>
                    <a:pt x="1138" y="26"/>
                  </a:lnTo>
                  <a:lnTo>
                    <a:pt x="1138" y="8"/>
                  </a:lnTo>
                  <a:lnTo>
                    <a:pt x="1137" y="4"/>
                  </a:lnTo>
                  <a:lnTo>
                    <a:pt x="1136" y="1"/>
                  </a:lnTo>
                  <a:lnTo>
                    <a:pt x="1132" y="0"/>
                  </a:lnTo>
                  <a:lnTo>
                    <a:pt x="1129" y="0"/>
                  </a:lnTo>
                  <a:lnTo>
                    <a:pt x="9" y="0"/>
                  </a:lnTo>
                  <a:lnTo>
                    <a:pt x="7" y="0"/>
                  </a:lnTo>
                  <a:lnTo>
                    <a:pt x="3" y="1"/>
                  </a:lnTo>
                  <a:lnTo>
                    <a:pt x="1" y="4"/>
                  </a:lnTo>
                  <a:lnTo>
                    <a:pt x="0" y="8"/>
                  </a:lnTo>
                  <a:lnTo>
                    <a:pt x="0" y="26"/>
                  </a:lnTo>
                  <a:lnTo>
                    <a:pt x="1" y="30"/>
                  </a:lnTo>
                  <a:lnTo>
                    <a:pt x="3" y="31"/>
                  </a:lnTo>
                  <a:lnTo>
                    <a:pt x="7" y="34"/>
                  </a:lnTo>
                  <a:lnTo>
                    <a:pt x="9" y="3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2" name="Freeform 1177"/>
            <p:cNvSpPr>
              <a:spLocks/>
            </p:cNvSpPr>
            <p:nvPr/>
          </p:nvSpPr>
          <p:spPr bwMode="auto">
            <a:xfrm>
              <a:off x="3253" y="-787"/>
              <a:ext cx="655" cy="55"/>
            </a:xfrm>
            <a:custGeom>
              <a:avLst/>
              <a:gdLst>
                <a:gd name="T0" fmla="*/ 64 w 655"/>
                <a:gd name="T1" fmla="*/ 0 h 55"/>
                <a:gd name="T2" fmla="*/ 0 w 655"/>
                <a:gd name="T3" fmla="*/ 55 h 55"/>
                <a:gd name="T4" fmla="*/ 655 w 655"/>
                <a:gd name="T5" fmla="*/ 55 h 55"/>
                <a:gd name="T6" fmla="*/ 588 w 655"/>
                <a:gd name="T7" fmla="*/ 1 h 55"/>
                <a:gd name="T8" fmla="*/ 64 w 655"/>
                <a:gd name="T9" fmla="*/ 0 h 55"/>
              </a:gdLst>
              <a:ahLst/>
              <a:cxnLst>
                <a:cxn ang="0">
                  <a:pos x="T0" y="T1"/>
                </a:cxn>
                <a:cxn ang="0">
                  <a:pos x="T2" y="T3"/>
                </a:cxn>
                <a:cxn ang="0">
                  <a:pos x="T4" y="T5"/>
                </a:cxn>
                <a:cxn ang="0">
                  <a:pos x="T6" y="T7"/>
                </a:cxn>
                <a:cxn ang="0">
                  <a:pos x="T8" y="T9"/>
                </a:cxn>
              </a:cxnLst>
              <a:rect l="0" t="0" r="r" b="b"/>
              <a:pathLst>
                <a:path w="655" h="55">
                  <a:moveTo>
                    <a:pt x="64" y="0"/>
                  </a:moveTo>
                  <a:lnTo>
                    <a:pt x="0" y="55"/>
                  </a:lnTo>
                  <a:lnTo>
                    <a:pt x="655" y="55"/>
                  </a:lnTo>
                  <a:lnTo>
                    <a:pt x="588" y="1"/>
                  </a:lnTo>
                  <a:lnTo>
                    <a:pt x="6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3" name="Rectangle 1178"/>
            <p:cNvSpPr>
              <a:spLocks noChangeArrowheads="1"/>
            </p:cNvSpPr>
            <p:nvPr/>
          </p:nvSpPr>
          <p:spPr bwMode="auto">
            <a:xfrm>
              <a:off x="3253" y="-730"/>
              <a:ext cx="655" cy="1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4" name="Rectangle 1179"/>
            <p:cNvSpPr>
              <a:spLocks noChangeArrowheads="1"/>
            </p:cNvSpPr>
            <p:nvPr/>
          </p:nvSpPr>
          <p:spPr bwMode="auto">
            <a:xfrm>
              <a:off x="3475" y="-789"/>
              <a:ext cx="219" cy="3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5" name="Freeform 1180"/>
            <p:cNvSpPr>
              <a:spLocks/>
            </p:cNvSpPr>
            <p:nvPr/>
          </p:nvSpPr>
          <p:spPr bwMode="auto">
            <a:xfrm>
              <a:off x="3232" y="-1353"/>
              <a:ext cx="700" cy="562"/>
            </a:xfrm>
            <a:custGeom>
              <a:avLst/>
              <a:gdLst>
                <a:gd name="T0" fmla="*/ 0 w 700"/>
                <a:gd name="T1" fmla="*/ 26 h 562"/>
                <a:gd name="T2" fmla="*/ 0 w 700"/>
                <a:gd name="T3" fmla="*/ 528 h 562"/>
                <a:gd name="T4" fmla="*/ 2 w 700"/>
                <a:gd name="T5" fmla="*/ 531 h 562"/>
                <a:gd name="T6" fmla="*/ 2 w 700"/>
                <a:gd name="T7" fmla="*/ 540 h 562"/>
                <a:gd name="T8" fmla="*/ 9 w 700"/>
                <a:gd name="T9" fmla="*/ 548 h 562"/>
                <a:gd name="T10" fmla="*/ 13 w 700"/>
                <a:gd name="T11" fmla="*/ 556 h 562"/>
                <a:gd name="T12" fmla="*/ 20 w 700"/>
                <a:gd name="T13" fmla="*/ 559 h 562"/>
                <a:gd name="T14" fmla="*/ 28 w 700"/>
                <a:gd name="T15" fmla="*/ 562 h 562"/>
                <a:gd name="T16" fmla="*/ 680 w 700"/>
                <a:gd name="T17" fmla="*/ 562 h 562"/>
                <a:gd name="T18" fmla="*/ 699 w 700"/>
                <a:gd name="T19" fmla="*/ 549 h 562"/>
                <a:gd name="T20" fmla="*/ 700 w 700"/>
                <a:gd name="T21" fmla="*/ 533 h 562"/>
                <a:gd name="T22" fmla="*/ 700 w 700"/>
                <a:gd name="T23" fmla="*/ 24 h 562"/>
                <a:gd name="T24" fmla="*/ 693 w 700"/>
                <a:gd name="T25" fmla="*/ 12 h 562"/>
                <a:gd name="T26" fmla="*/ 680 w 700"/>
                <a:gd name="T27" fmla="*/ 1 h 562"/>
                <a:gd name="T28" fmla="*/ 28 w 700"/>
                <a:gd name="T29" fmla="*/ 0 h 562"/>
                <a:gd name="T30" fmla="*/ 10 w 700"/>
                <a:gd name="T31" fmla="*/ 4 h 562"/>
                <a:gd name="T32" fmla="*/ 0 w 700"/>
                <a:gd name="T33" fmla="*/ 23 h 562"/>
                <a:gd name="T34" fmla="*/ 0 w 700"/>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562">
                  <a:moveTo>
                    <a:pt x="0" y="26"/>
                  </a:moveTo>
                  <a:lnTo>
                    <a:pt x="0" y="528"/>
                  </a:lnTo>
                  <a:lnTo>
                    <a:pt x="2" y="531"/>
                  </a:lnTo>
                  <a:lnTo>
                    <a:pt x="2" y="540"/>
                  </a:lnTo>
                  <a:lnTo>
                    <a:pt x="9" y="548"/>
                  </a:lnTo>
                  <a:lnTo>
                    <a:pt x="13" y="556"/>
                  </a:lnTo>
                  <a:lnTo>
                    <a:pt x="20" y="559"/>
                  </a:lnTo>
                  <a:lnTo>
                    <a:pt x="28" y="562"/>
                  </a:lnTo>
                  <a:lnTo>
                    <a:pt x="680" y="562"/>
                  </a:lnTo>
                  <a:lnTo>
                    <a:pt x="699" y="549"/>
                  </a:lnTo>
                  <a:lnTo>
                    <a:pt x="700" y="533"/>
                  </a:lnTo>
                  <a:lnTo>
                    <a:pt x="700" y="24"/>
                  </a:lnTo>
                  <a:lnTo>
                    <a:pt x="693" y="12"/>
                  </a:lnTo>
                  <a:lnTo>
                    <a:pt x="680" y="1"/>
                  </a:lnTo>
                  <a:lnTo>
                    <a:pt x="28" y="0"/>
                  </a:lnTo>
                  <a:lnTo>
                    <a:pt x="10" y="4"/>
                  </a:lnTo>
                  <a:lnTo>
                    <a:pt x="0" y="23"/>
                  </a:lnTo>
                  <a:lnTo>
                    <a:pt x="0"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6" name="Freeform 1181"/>
            <p:cNvSpPr>
              <a:spLocks/>
            </p:cNvSpPr>
            <p:nvPr/>
          </p:nvSpPr>
          <p:spPr bwMode="auto">
            <a:xfrm>
              <a:off x="3019" y="-708"/>
              <a:ext cx="1121" cy="134"/>
            </a:xfrm>
            <a:custGeom>
              <a:avLst/>
              <a:gdLst>
                <a:gd name="T0" fmla="*/ 129 w 1121"/>
                <a:gd name="T1" fmla="*/ 1 h 134"/>
                <a:gd name="T2" fmla="*/ 995 w 1121"/>
                <a:gd name="T3" fmla="*/ 0 h 134"/>
                <a:gd name="T4" fmla="*/ 1121 w 1121"/>
                <a:gd name="T5" fmla="*/ 134 h 134"/>
                <a:gd name="T6" fmla="*/ 0 w 1121"/>
                <a:gd name="T7" fmla="*/ 134 h 134"/>
                <a:gd name="T8" fmla="*/ 129 w 1121"/>
                <a:gd name="T9" fmla="*/ 0 h 134"/>
                <a:gd name="T10" fmla="*/ 129 w 1121"/>
                <a:gd name="T11" fmla="*/ 1 h 134"/>
              </a:gdLst>
              <a:ahLst/>
              <a:cxnLst>
                <a:cxn ang="0">
                  <a:pos x="T0" y="T1"/>
                </a:cxn>
                <a:cxn ang="0">
                  <a:pos x="T2" y="T3"/>
                </a:cxn>
                <a:cxn ang="0">
                  <a:pos x="T4" y="T5"/>
                </a:cxn>
                <a:cxn ang="0">
                  <a:pos x="T6" y="T7"/>
                </a:cxn>
                <a:cxn ang="0">
                  <a:pos x="T8" y="T9"/>
                </a:cxn>
                <a:cxn ang="0">
                  <a:pos x="T10" y="T11"/>
                </a:cxn>
              </a:cxnLst>
              <a:rect l="0" t="0" r="r" b="b"/>
              <a:pathLst>
                <a:path w="1121" h="134">
                  <a:moveTo>
                    <a:pt x="129" y="1"/>
                  </a:moveTo>
                  <a:lnTo>
                    <a:pt x="995" y="0"/>
                  </a:lnTo>
                  <a:lnTo>
                    <a:pt x="1121" y="134"/>
                  </a:lnTo>
                  <a:lnTo>
                    <a:pt x="0" y="134"/>
                  </a:lnTo>
                  <a:lnTo>
                    <a:pt x="129" y="0"/>
                  </a:lnTo>
                  <a:lnTo>
                    <a:pt x="129" y="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7" name="Freeform 1182"/>
            <p:cNvSpPr>
              <a:spLocks/>
            </p:cNvSpPr>
            <p:nvPr/>
          </p:nvSpPr>
          <p:spPr bwMode="auto">
            <a:xfrm>
              <a:off x="3010" y="-570"/>
              <a:ext cx="1138" cy="34"/>
            </a:xfrm>
            <a:custGeom>
              <a:avLst/>
              <a:gdLst>
                <a:gd name="T0" fmla="*/ 9 w 1138"/>
                <a:gd name="T1" fmla="*/ 34 h 34"/>
                <a:gd name="T2" fmla="*/ 1129 w 1138"/>
                <a:gd name="T3" fmla="*/ 34 h 34"/>
                <a:gd name="T4" fmla="*/ 1132 w 1138"/>
                <a:gd name="T5" fmla="*/ 34 h 34"/>
                <a:gd name="T6" fmla="*/ 1136 w 1138"/>
                <a:gd name="T7" fmla="*/ 31 h 34"/>
                <a:gd name="T8" fmla="*/ 1137 w 1138"/>
                <a:gd name="T9" fmla="*/ 30 h 34"/>
                <a:gd name="T10" fmla="*/ 1138 w 1138"/>
                <a:gd name="T11" fmla="*/ 26 h 34"/>
                <a:gd name="T12" fmla="*/ 1138 w 1138"/>
                <a:gd name="T13" fmla="*/ 8 h 34"/>
                <a:gd name="T14" fmla="*/ 1137 w 1138"/>
                <a:gd name="T15" fmla="*/ 4 h 34"/>
                <a:gd name="T16" fmla="*/ 1136 w 1138"/>
                <a:gd name="T17" fmla="*/ 1 h 34"/>
                <a:gd name="T18" fmla="*/ 1132 w 1138"/>
                <a:gd name="T19" fmla="*/ 0 h 34"/>
                <a:gd name="T20" fmla="*/ 1129 w 1138"/>
                <a:gd name="T21" fmla="*/ 0 h 34"/>
                <a:gd name="T22" fmla="*/ 9 w 1138"/>
                <a:gd name="T23" fmla="*/ 0 h 34"/>
                <a:gd name="T24" fmla="*/ 7 w 1138"/>
                <a:gd name="T25" fmla="*/ 0 h 34"/>
                <a:gd name="T26" fmla="*/ 3 w 1138"/>
                <a:gd name="T27" fmla="*/ 1 h 34"/>
                <a:gd name="T28" fmla="*/ 1 w 1138"/>
                <a:gd name="T29" fmla="*/ 4 h 34"/>
                <a:gd name="T30" fmla="*/ 0 w 1138"/>
                <a:gd name="T31" fmla="*/ 8 h 34"/>
                <a:gd name="T32" fmla="*/ 0 w 1138"/>
                <a:gd name="T33" fmla="*/ 26 h 34"/>
                <a:gd name="T34" fmla="*/ 1 w 1138"/>
                <a:gd name="T35" fmla="*/ 30 h 34"/>
                <a:gd name="T36" fmla="*/ 3 w 1138"/>
                <a:gd name="T37" fmla="*/ 31 h 34"/>
                <a:gd name="T38" fmla="*/ 7 w 1138"/>
                <a:gd name="T39" fmla="*/ 34 h 34"/>
                <a:gd name="T40" fmla="*/ 9 w 1138"/>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8" h="34">
                  <a:moveTo>
                    <a:pt x="9" y="34"/>
                  </a:moveTo>
                  <a:lnTo>
                    <a:pt x="1129" y="34"/>
                  </a:lnTo>
                  <a:lnTo>
                    <a:pt x="1132" y="34"/>
                  </a:lnTo>
                  <a:lnTo>
                    <a:pt x="1136" y="31"/>
                  </a:lnTo>
                  <a:lnTo>
                    <a:pt x="1137" y="30"/>
                  </a:lnTo>
                  <a:lnTo>
                    <a:pt x="1138" y="26"/>
                  </a:lnTo>
                  <a:lnTo>
                    <a:pt x="1138" y="8"/>
                  </a:lnTo>
                  <a:lnTo>
                    <a:pt x="1137" y="4"/>
                  </a:lnTo>
                  <a:lnTo>
                    <a:pt x="1136" y="1"/>
                  </a:lnTo>
                  <a:lnTo>
                    <a:pt x="1132" y="0"/>
                  </a:lnTo>
                  <a:lnTo>
                    <a:pt x="1129" y="0"/>
                  </a:lnTo>
                  <a:lnTo>
                    <a:pt x="9" y="0"/>
                  </a:lnTo>
                  <a:lnTo>
                    <a:pt x="7" y="0"/>
                  </a:lnTo>
                  <a:lnTo>
                    <a:pt x="3" y="1"/>
                  </a:lnTo>
                  <a:lnTo>
                    <a:pt x="1" y="4"/>
                  </a:lnTo>
                  <a:lnTo>
                    <a:pt x="0" y="8"/>
                  </a:lnTo>
                  <a:lnTo>
                    <a:pt x="0" y="26"/>
                  </a:lnTo>
                  <a:lnTo>
                    <a:pt x="1" y="30"/>
                  </a:lnTo>
                  <a:lnTo>
                    <a:pt x="3" y="31"/>
                  </a:lnTo>
                  <a:lnTo>
                    <a:pt x="7" y="34"/>
                  </a:lnTo>
                  <a:lnTo>
                    <a:pt x="9" y="3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8" name="Freeform 1183"/>
            <p:cNvSpPr>
              <a:spLocks/>
            </p:cNvSpPr>
            <p:nvPr/>
          </p:nvSpPr>
          <p:spPr bwMode="auto">
            <a:xfrm>
              <a:off x="3238" y="-802"/>
              <a:ext cx="655" cy="55"/>
            </a:xfrm>
            <a:custGeom>
              <a:avLst/>
              <a:gdLst>
                <a:gd name="T0" fmla="*/ 64 w 655"/>
                <a:gd name="T1" fmla="*/ 0 h 55"/>
                <a:gd name="T2" fmla="*/ 0 w 655"/>
                <a:gd name="T3" fmla="*/ 55 h 55"/>
                <a:gd name="T4" fmla="*/ 655 w 655"/>
                <a:gd name="T5" fmla="*/ 55 h 55"/>
                <a:gd name="T6" fmla="*/ 588 w 655"/>
                <a:gd name="T7" fmla="*/ 1 h 55"/>
                <a:gd name="T8" fmla="*/ 64 w 655"/>
                <a:gd name="T9" fmla="*/ 0 h 55"/>
              </a:gdLst>
              <a:ahLst/>
              <a:cxnLst>
                <a:cxn ang="0">
                  <a:pos x="T0" y="T1"/>
                </a:cxn>
                <a:cxn ang="0">
                  <a:pos x="T2" y="T3"/>
                </a:cxn>
                <a:cxn ang="0">
                  <a:pos x="T4" y="T5"/>
                </a:cxn>
                <a:cxn ang="0">
                  <a:pos x="T6" y="T7"/>
                </a:cxn>
                <a:cxn ang="0">
                  <a:pos x="T8" y="T9"/>
                </a:cxn>
              </a:cxnLst>
              <a:rect l="0" t="0" r="r" b="b"/>
              <a:pathLst>
                <a:path w="655" h="55">
                  <a:moveTo>
                    <a:pt x="64" y="0"/>
                  </a:moveTo>
                  <a:lnTo>
                    <a:pt x="0" y="55"/>
                  </a:lnTo>
                  <a:lnTo>
                    <a:pt x="655" y="55"/>
                  </a:lnTo>
                  <a:lnTo>
                    <a:pt x="588" y="1"/>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9" name="Rectangle 1184"/>
            <p:cNvSpPr>
              <a:spLocks noChangeArrowheads="1"/>
            </p:cNvSpPr>
            <p:nvPr/>
          </p:nvSpPr>
          <p:spPr bwMode="auto">
            <a:xfrm>
              <a:off x="3238" y="-745"/>
              <a:ext cx="655"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0" name="Rectangle 1185"/>
            <p:cNvSpPr>
              <a:spLocks noChangeArrowheads="1"/>
            </p:cNvSpPr>
            <p:nvPr/>
          </p:nvSpPr>
          <p:spPr bwMode="auto">
            <a:xfrm>
              <a:off x="3460" y="-804"/>
              <a:ext cx="219"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1" name="Freeform 1186"/>
            <p:cNvSpPr>
              <a:spLocks/>
            </p:cNvSpPr>
            <p:nvPr/>
          </p:nvSpPr>
          <p:spPr bwMode="auto">
            <a:xfrm>
              <a:off x="3217" y="-1368"/>
              <a:ext cx="700" cy="562"/>
            </a:xfrm>
            <a:custGeom>
              <a:avLst/>
              <a:gdLst>
                <a:gd name="T0" fmla="*/ 0 w 700"/>
                <a:gd name="T1" fmla="*/ 26 h 562"/>
                <a:gd name="T2" fmla="*/ 0 w 700"/>
                <a:gd name="T3" fmla="*/ 528 h 562"/>
                <a:gd name="T4" fmla="*/ 2 w 700"/>
                <a:gd name="T5" fmla="*/ 531 h 562"/>
                <a:gd name="T6" fmla="*/ 2 w 700"/>
                <a:gd name="T7" fmla="*/ 540 h 562"/>
                <a:gd name="T8" fmla="*/ 9 w 700"/>
                <a:gd name="T9" fmla="*/ 548 h 562"/>
                <a:gd name="T10" fmla="*/ 13 w 700"/>
                <a:gd name="T11" fmla="*/ 556 h 562"/>
                <a:gd name="T12" fmla="*/ 20 w 700"/>
                <a:gd name="T13" fmla="*/ 559 h 562"/>
                <a:gd name="T14" fmla="*/ 28 w 700"/>
                <a:gd name="T15" fmla="*/ 562 h 562"/>
                <a:gd name="T16" fmla="*/ 680 w 700"/>
                <a:gd name="T17" fmla="*/ 562 h 562"/>
                <a:gd name="T18" fmla="*/ 699 w 700"/>
                <a:gd name="T19" fmla="*/ 550 h 562"/>
                <a:gd name="T20" fmla="*/ 700 w 700"/>
                <a:gd name="T21" fmla="*/ 533 h 562"/>
                <a:gd name="T22" fmla="*/ 700 w 700"/>
                <a:gd name="T23" fmla="*/ 24 h 562"/>
                <a:gd name="T24" fmla="*/ 693 w 700"/>
                <a:gd name="T25" fmla="*/ 12 h 562"/>
                <a:gd name="T26" fmla="*/ 680 w 700"/>
                <a:gd name="T27" fmla="*/ 1 h 562"/>
                <a:gd name="T28" fmla="*/ 28 w 700"/>
                <a:gd name="T29" fmla="*/ 0 h 562"/>
                <a:gd name="T30" fmla="*/ 11 w 700"/>
                <a:gd name="T31" fmla="*/ 4 h 562"/>
                <a:gd name="T32" fmla="*/ 0 w 700"/>
                <a:gd name="T33" fmla="*/ 23 h 562"/>
                <a:gd name="T34" fmla="*/ 0 w 700"/>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562">
                  <a:moveTo>
                    <a:pt x="0" y="26"/>
                  </a:moveTo>
                  <a:lnTo>
                    <a:pt x="0" y="528"/>
                  </a:lnTo>
                  <a:lnTo>
                    <a:pt x="2" y="531"/>
                  </a:lnTo>
                  <a:lnTo>
                    <a:pt x="2" y="540"/>
                  </a:lnTo>
                  <a:lnTo>
                    <a:pt x="9" y="548"/>
                  </a:lnTo>
                  <a:lnTo>
                    <a:pt x="13" y="556"/>
                  </a:lnTo>
                  <a:lnTo>
                    <a:pt x="20" y="559"/>
                  </a:lnTo>
                  <a:lnTo>
                    <a:pt x="28" y="562"/>
                  </a:lnTo>
                  <a:lnTo>
                    <a:pt x="680" y="562"/>
                  </a:lnTo>
                  <a:lnTo>
                    <a:pt x="699" y="550"/>
                  </a:lnTo>
                  <a:lnTo>
                    <a:pt x="700" y="533"/>
                  </a:lnTo>
                  <a:lnTo>
                    <a:pt x="700" y="24"/>
                  </a:lnTo>
                  <a:lnTo>
                    <a:pt x="693" y="12"/>
                  </a:lnTo>
                  <a:lnTo>
                    <a:pt x="680" y="1"/>
                  </a:lnTo>
                  <a:lnTo>
                    <a:pt x="28" y="0"/>
                  </a:lnTo>
                  <a:lnTo>
                    <a:pt x="11" y="4"/>
                  </a:lnTo>
                  <a:lnTo>
                    <a:pt x="0" y="23"/>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2" name="Freeform 1187"/>
            <p:cNvSpPr>
              <a:spLocks/>
            </p:cNvSpPr>
            <p:nvPr/>
          </p:nvSpPr>
          <p:spPr bwMode="auto">
            <a:xfrm>
              <a:off x="3004" y="-723"/>
              <a:ext cx="1121" cy="134"/>
            </a:xfrm>
            <a:custGeom>
              <a:avLst/>
              <a:gdLst>
                <a:gd name="T0" fmla="*/ 129 w 1121"/>
                <a:gd name="T1" fmla="*/ 1 h 134"/>
                <a:gd name="T2" fmla="*/ 996 w 1121"/>
                <a:gd name="T3" fmla="*/ 0 h 134"/>
                <a:gd name="T4" fmla="*/ 1121 w 1121"/>
                <a:gd name="T5" fmla="*/ 134 h 134"/>
                <a:gd name="T6" fmla="*/ 0 w 1121"/>
                <a:gd name="T7" fmla="*/ 134 h 134"/>
                <a:gd name="T8" fmla="*/ 129 w 1121"/>
                <a:gd name="T9" fmla="*/ 0 h 134"/>
                <a:gd name="T10" fmla="*/ 129 w 1121"/>
                <a:gd name="T11" fmla="*/ 1 h 134"/>
              </a:gdLst>
              <a:ahLst/>
              <a:cxnLst>
                <a:cxn ang="0">
                  <a:pos x="T0" y="T1"/>
                </a:cxn>
                <a:cxn ang="0">
                  <a:pos x="T2" y="T3"/>
                </a:cxn>
                <a:cxn ang="0">
                  <a:pos x="T4" y="T5"/>
                </a:cxn>
                <a:cxn ang="0">
                  <a:pos x="T6" y="T7"/>
                </a:cxn>
                <a:cxn ang="0">
                  <a:pos x="T8" y="T9"/>
                </a:cxn>
                <a:cxn ang="0">
                  <a:pos x="T10" y="T11"/>
                </a:cxn>
              </a:cxnLst>
              <a:rect l="0" t="0" r="r" b="b"/>
              <a:pathLst>
                <a:path w="1121" h="134">
                  <a:moveTo>
                    <a:pt x="129" y="1"/>
                  </a:moveTo>
                  <a:lnTo>
                    <a:pt x="996" y="0"/>
                  </a:lnTo>
                  <a:lnTo>
                    <a:pt x="1121" y="134"/>
                  </a:lnTo>
                  <a:lnTo>
                    <a:pt x="0" y="134"/>
                  </a:lnTo>
                  <a:lnTo>
                    <a:pt x="129" y="0"/>
                  </a:lnTo>
                  <a:lnTo>
                    <a:pt x="1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3" name="Freeform 1188"/>
            <p:cNvSpPr>
              <a:spLocks/>
            </p:cNvSpPr>
            <p:nvPr/>
          </p:nvSpPr>
          <p:spPr bwMode="auto">
            <a:xfrm>
              <a:off x="2995" y="-585"/>
              <a:ext cx="1138" cy="34"/>
            </a:xfrm>
            <a:custGeom>
              <a:avLst/>
              <a:gdLst>
                <a:gd name="T0" fmla="*/ 9 w 1138"/>
                <a:gd name="T1" fmla="*/ 34 h 34"/>
                <a:gd name="T2" fmla="*/ 1129 w 1138"/>
                <a:gd name="T3" fmla="*/ 34 h 34"/>
                <a:gd name="T4" fmla="*/ 1132 w 1138"/>
                <a:gd name="T5" fmla="*/ 34 h 34"/>
                <a:gd name="T6" fmla="*/ 1136 w 1138"/>
                <a:gd name="T7" fmla="*/ 31 h 34"/>
                <a:gd name="T8" fmla="*/ 1137 w 1138"/>
                <a:gd name="T9" fmla="*/ 30 h 34"/>
                <a:gd name="T10" fmla="*/ 1138 w 1138"/>
                <a:gd name="T11" fmla="*/ 26 h 34"/>
                <a:gd name="T12" fmla="*/ 1138 w 1138"/>
                <a:gd name="T13" fmla="*/ 8 h 34"/>
                <a:gd name="T14" fmla="*/ 1137 w 1138"/>
                <a:gd name="T15" fmla="*/ 4 h 34"/>
                <a:gd name="T16" fmla="*/ 1136 w 1138"/>
                <a:gd name="T17" fmla="*/ 1 h 34"/>
                <a:gd name="T18" fmla="*/ 1132 w 1138"/>
                <a:gd name="T19" fmla="*/ 0 h 34"/>
                <a:gd name="T20" fmla="*/ 1129 w 1138"/>
                <a:gd name="T21" fmla="*/ 0 h 34"/>
                <a:gd name="T22" fmla="*/ 9 w 1138"/>
                <a:gd name="T23" fmla="*/ 0 h 34"/>
                <a:gd name="T24" fmla="*/ 7 w 1138"/>
                <a:gd name="T25" fmla="*/ 0 h 34"/>
                <a:gd name="T26" fmla="*/ 3 w 1138"/>
                <a:gd name="T27" fmla="*/ 1 h 34"/>
                <a:gd name="T28" fmla="*/ 1 w 1138"/>
                <a:gd name="T29" fmla="*/ 4 h 34"/>
                <a:gd name="T30" fmla="*/ 0 w 1138"/>
                <a:gd name="T31" fmla="*/ 8 h 34"/>
                <a:gd name="T32" fmla="*/ 0 w 1138"/>
                <a:gd name="T33" fmla="*/ 26 h 34"/>
                <a:gd name="T34" fmla="*/ 1 w 1138"/>
                <a:gd name="T35" fmla="*/ 30 h 34"/>
                <a:gd name="T36" fmla="*/ 3 w 1138"/>
                <a:gd name="T37" fmla="*/ 31 h 34"/>
                <a:gd name="T38" fmla="*/ 7 w 1138"/>
                <a:gd name="T39" fmla="*/ 34 h 34"/>
                <a:gd name="T40" fmla="*/ 9 w 1138"/>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8" h="34">
                  <a:moveTo>
                    <a:pt x="9" y="34"/>
                  </a:moveTo>
                  <a:lnTo>
                    <a:pt x="1129" y="34"/>
                  </a:lnTo>
                  <a:lnTo>
                    <a:pt x="1132" y="34"/>
                  </a:lnTo>
                  <a:lnTo>
                    <a:pt x="1136" y="31"/>
                  </a:lnTo>
                  <a:lnTo>
                    <a:pt x="1137" y="30"/>
                  </a:lnTo>
                  <a:lnTo>
                    <a:pt x="1138" y="26"/>
                  </a:lnTo>
                  <a:lnTo>
                    <a:pt x="1138" y="8"/>
                  </a:lnTo>
                  <a:lnTo>
                    <a:pt x="1137" y="4"/>
                  </a:lnTo>
                  <a:lnTo>
                    <a:pt x="1136" y="1"/>
                  </a:lnTo>
                  <a:lnTo>
                    <a:pt x="1132" y="0"/>
                  </a:lnTo>
                  <a:lnTo>
                    <a:pt x="1129" y="0"/>
                  </a:lnTo>
                  <a:lnTo>
                    <a:pt x="9" y="0"/>
                  </a:lnTo>
                  <a:lnTo>
                    <a:pt x="7" y="0"/>
                  </a:lnTo>
                  <a:lnTo>
                    <a:pt x="3" y="1"/>
                  </a:lnTo>
                  <a:lnTo>
                    <a:pt x="1" y="4"/>
                  </a:lnTo>
                  <a:lnTo>
                    <a:pt x="0" y="8"/>
                  </a:lnTo>
                  <a:lnTo>
                    <a:pt x="0" y="26"/>
                  </a:lnTo>
                  <a:lnTo>
                    <a:pt x="1" y="30"/>
                  </a:lnTo>
                  <a:lnTo>
                    <a:pt x="3" y="31"/>
                  </a:lnTo>
                  <a:lnTo>
                    <a:pt x="7" y="34"/>
                  </a:lnTo>
                  <a:lnTo>
                    <a:pt x="9"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4" name="Freeform 1189"/>
            <p:cNvSpPr>
              <a:spLocks/>
            </p:cNvSpPr>
            <p:nvPr/>
          </p:nvSpPr>
          <p:spPr bwMode="auto">
            <a:xfrm>
              <a:off x="3238" y="-802"/>
              <a:ext cx="655" cy="55"/>
            </a:xfrm>
            <a:custGeom>
              <a:avLst/>
              <a:gdLst>
                <a:gd name="T0" fmla="*/ 64 w 655"/>
                <a:gd name="T1" fmla="*/ 0 h 55"/>
                <a:gd name="T2" fmla="*/ 0 w 655"/>
                <a:gd name="T3" fmla="*/ 55 h 55"/>
                <a:gd name="T4" fmla="*/ 655 w 655"/>
                <a:gd name="T5" fmla="*/ 55 h 55"/>
                <a:gd name="T6" fmla="*/ 588 w 655"/>
                <a:gd name="T7" fmla="*/ 1 h 55"/>
                <a:gd name="T8" fmla="*/ 64 w 655"/>
                <a:gd name="T9" fmla="*/ 0 h 55"/>
              </a:gdLst>
              <a:ahLst/>
              <a:cxnLst>
                <a:cxn ang="0">
                  <a:pos x="T0" y="T1"/>
                </a:cxn>
                <a:cxn ang="0">
                  <a:pos x="T2" y="T3"/>
                </a:cxn>
                <a:cxn ang="0">
                  <a:pos x="T4" y="T5"/>
                </a:cxn>
                <a:cxn ang="0">
                  <a:pos x="T6" y="T7"/>
                </a:cxn>
                <a:cxn ang="0">
                  <a:pos x="T8" y="T9"/>
                </a:cxn>
              </a:cxnLst>
              <a:rect l="0" t="0" r="r" b="b"/>
              <a:pathLst>
                <a:path w="655" h="55">
                  <a:moveTo>
                    <a:pt x="64" y="0"/>
                  </a:moveTo>
                  <a:lnTo>
                    <a:pt x="0" y="55"/>
                  </a:lnTo>
                  <a:lnTo>
                    <a:pt x="655" y="55"/>
                  </a:lnTo>
                  <a:lnTo>
                    <a:pt x="588" y="1"/>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5" name="Rectangle 1190"/>
            <p:cNvSpPr>
              <a:spLocks noChangeArrowheads="1"/>
            </p:cNvSpPr>
            <p:nvPr/>
          </p:nvSpPr>
          <p:spPr bwMode="auto">
            <a:xfrm>
              <a:off x="3238" y="-745"/>
              <a:ext cx="655"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6" name="Rectangle 1191"/>
            <p:cNvSpPr>
              <a:spLocks noChangeArrowheads="1"/>
            </p:cNvSpPr>
            <p:nvPr/>
          </p:nvSpPr>
          <p:spPr bwMode="auto">
            <a:xfrm>
              <a:off x="3460" y="-804"/>
              <a:ext cx="219"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7" name="Freeform 1192"/>
            <p:cNvSpPr>
              <a:spLocks/>
            </p:cNvSpPr>
            <p:nvPr/>
          </p:nvSpPr>
          <p:spPr bwMode="auto">
            <a:xfrm>
              <a:off x="3217" y="-1368"/>
              <a:ext cx="700" cy="562"/>
            </a:xfrm>
            <a:custGeom>
              <a:avLst/>
              <a:gdLst>
                <a:gd name="T0" fmla="*/ 0 w 700"/>
                <a:gd name="T1" fmla="*/ 26 h 562"/>
                <a:gd name="T2" fmla="*/ 0 w 700"/>
                <a:gd name="T3" fmla="*/ 528 h 562"/>
                <a:gd name="T4" fmla="*/ 2 w 700"/>
                <a:gd name="T5" fmla="*/ 531 h 562"/>
                <a:gd name="T6" fmla="*/ 2 w 700"/>
                <a:gd name="T7" fmla="*/ 540 h 562"/>
                <a:gd name="T8" fmla="*/ 9 w 700"/>
                <a:gd name="T9" fmla="*/ 548 h 562"/>
                <a:gd name="T10" fmla="*/ 13 w 700"/>
                <a:gd name="T11" fmla="*/ 556 h 562"/>
                <a:gd name="T12" fmla="*/ 20 w 700"/>
                <a:gd name="T13" fmla="*/ 559 h 562"/>
                <a:gd name="T14" fmla="*/ 28 w 700"/>
                <a:gd name="T15" fmla="*/ 562 h 562"/>
                <a:gd name="T16" fmla="*/ 680 w 700"/>
                <a:gd name="T17" fmla="*/ 562 h 562"/>
                <a:gd name="T18" fmla="*/ 699 w 700"/>
                <a:gd name="T19" fmla="*/ 550 h 562"/>
                <a:gd name="T20" fmla="*/ 700 w 700"/>
                <a:gd name="T21" fmla="*/ 533 h 562"/>
                <a:gd name="T22" fmla="*/ 700 w 700"/>
                <a:gd name="T23" fmla="*/ 24 h 562"/>
                <a:gd name="T24" fmla="*/ 693 w 700"/>
                <a:gd name="T25" fmla="*/ 12 h 562"/>
                <a:gd name="T26" fmla="*/ 680 w 700"/>
                <a:gd name="T27" fmla="*/ 1 h 562"/>
                <a:gd name="T28" fmla="*/ 28 w 700"/>
                <a:gd name="T29" fmla="*/ 0 h 562"/>
                <a:gd name="T30" fmla="*/ 11 w 700"/>
                <a:gd name="T31" fmla="*/ 4 h 562"/>
                <a:gd name="T32" fmla="*/ 0 w 700"/>
                <a:gd name="T33" fmla="*/ 23 h 562"/>
                <a:gd name="T34" fmla="*/ 0 w 700"/>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562">
                  <a:moveTo>
                    <a:pt x="0" y="26"/>
                  </a:moveTo>
                  <a:lnTo>
                    <a:pt x="0" y="528"/>
                  </a:lnTo>
                  <a:lnTo>
                    <a:pt x="2" y="531"/>
                  </a:lnTo>
                  <a:lnTo>
                    <a:pt x="2" y="540"/>
                  </a:lnTo>
                  <a:lnTo>
                    <a:pt x="9" y="548"/>
                  </a:lnTo>
                  <a:lnTo>
                    <a:pt x="13" y="556"/>
                  </a:lnTo>
                  <a:lnTo>
                    <a:pt x="20" y="559"/>
                  </a:lnTo>
                  <a:lnTo>
                    <a:pt x="28" y="562"/>
                  </a:lnTo>
                  <a:lnTo>
                    <a:pt x="680" y="562"/>
                  </a:lnTo>
                  <a:lnTo>
                    <a:pt x="699" y="550"/>
                  </a:lnTo>
                  <a:lnTo>
                    <a:pt x="700" y="533"/>
                  </a:lnTo>
                  <a:lnTo>
                    <a:pt x="700" y="24"/>
                  </a:lnTo>
                  <a:lnTo>
                    <a:pt x="693" y="12"/>
                  </a:lnTo>
                  <a:lnTo>
                    <a:pt x="680" y="1"/>
                  </a:lnTo>
                  <a:lnTo>
                    <a:pt x="28" y="0"/>
                  </a:lnTo>
                  <a:lnTo>
                    <a:pt x="11" y="4"/>
                  </a:lnTo>
                  <a:lnTo>
                    <a:pt x="0" y="23"/>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8" name="Freeform 1193"/>
            <p:cNvSpPr>
              <a:spLocks/>
            </p:cNvSpPr>
            <p:nvPr/>
          </p:nvSpPr>
          <p:spPr bwMode="auto">
            <a:xfrm>
              <a:off x="3004" y="-723"/>
              <a:ext cx="1121" cy="134"/>
            </a:xfrm>
            <a:custGeom>
              <a:avLst/>
              <a:gdLst>
                <a:gd name="T0" fmla="*/ 129 w 1121"/>
                <a:gd name="T1" fmla="*/ 1 h 134"/>
                <a:gd name="T2" fmla="*/ 996 w 1121"/>
                <a:gd name="T3" fmla="*/ 0 h 134"/>
                <a:gd name="T4" fmla="*/ 1121 w 1121"/>
                <a:gd name="T5" fmla="*/ 134 h 134"/>
                <a:gd name="T6" fmla="*/ 0 w 1121"/>
                <a:gd name="T7" fmla="*/ 134 h 134"/>
                <a:gd name="T8" fmla="*/ 129 w 1121"/>
                <a:gd name="T9" fmla="*/ 0 h 134"/>
                <a:gd name="T10" fmla="*/ 129 w 1121"/>
                <a:gd name="T11" fmla="*/ 1 h 134"/>
              </a:gdLst>
              <a:ahLst/>
              <a:cxnLst>
                <a:cxn ang="0">
                  <a:pos x="T0" y="T1"/>
                </a:cxn>
                <a:cxn ang="0">
                  <a:pos x="T2" y="T3"/>
                </a:cxn>
                <a:cxn ang="0">
                  <a:pos x="T4" y="T5"/>
                </a:cxn>
                <a:cxn ang="0">
                  <a:pos x="T6" y="T7"/>
                </a:cxn>
                <a:cxn ang="0">
                  <a:pos x="T8" y="T9"/>
                </a:cxn>
                <a:cxn ang="0">
                  <a:pos x="T10" y="T11"/>
                </a:cxn>
              </a:cxnLst>
              <a:rect l="0" t="0" r="r" b="b"/>
              <a:pathLst>
                <a:path w="1121" h="134">
                  <a:moveTo>
                    <a:pt x="129" y="1"/>
                  </a:moveTo>
                  <a:lnTo>
                    <a:pt x="996" y="0"/>
                  </a:lnTo>
                  <a:lnTo>
                    <a:pt x="1121" y="134"/>
                  </a:lnTo>
                  <a:lnTo>
                    <a:pt x="0" y="134"/>
                  </a:lnTo>
                  <a:lnTo>
                    <a:pt x="129" y="0"/>
                  </a:lnTo>
                  <a:lnTo>
                    <a:pt x="1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9" name="Freeform 1194"/>
            <p:cNvSpPr>
              <a:spLocks/>
            </p:cNvSpPr>
            <p:nvPr/>
          </p:nvSpPr>
          <p:spPr bwMode="auto">
            <a:xfrm>
              <a:off x="2995" y="-585"/>
              <a:ext cx="1138" cy="34"/>
            </a:xfrm>
            <a:custGeom>
              <a:avLst/>
              <a:gdLst>
                <a:gd name="T0" fmla="*/ 9 w 1138"/>
                <a:gd name="T1" fmla="*/ 34 h 34"/>
                <a:gd name="T2" fmla="*/ 1129 w 1138"/>
                <a:gd name="T3" fmla="*/ 34 h 34"/>
                <a:gd name="T4" fmla="*/ 1132 w 1138"/>
                <a:gd name="T5" fmla="*/ 34 h 34"/>
                <a:gd name="T6" fmla="*/ 1136 w 1138"/>
                <a:gd name="T7" fmla="*/ 31 h 34"/>
                <a:gd name="T8" fmla="*/ 1137 w 1138"/>
                <a:gd name="T9" fmla="*/ 30 h 34"/>
                <a:gd name="T10" fmla="*/ 1138 w 1138"/>
                <a:gd name="T11" fmla="*/ 26 h 34"/>
                <a:gd name="T12" fmla="*/ 1138 w 1138"/>
                <a:gd name="T13" fmla="*/ 8 h 34"/>
                <a:gd name="T14" fmla="*/ 1137 w 1138"/>
                <a:gd name="T15" fmla="*/ 4 h 34"/>
                <a:gd name="T16" fmla="*/ 1136 w 1138"/>
                <a:gd name="T17" fmla="*/ 1 h 34"/>
                <a:gd name="T18" fmla="*/ 1132 w 1138"/>
                <a:gd name="T19" fmla="*/ 0 h 34"/>
                <a:gd name="T20" fmla="*/ 1129 w 1138"/>
                <a:gd name="T21" fmla="*/ 0 h 34"/>
                <a:gd name="T22" fmla="*/ 9 w 1138"/>
                <a:gd name="T23" fmla="*/ 0 h 34"/>
                <a:gd name="T24" fmla="*/ 7 w 1138"/>
                <a:gd name="T25" fmla="*/ 0 h 34"/>
                <a:gd name="T26" fmla="*/ 3 w 1138"/>
                <a:gd name="T27" fmla="*/ 1 h 34"/>
                <a:gd name="T28" fmla="*/ 1 w 1138"/>
                <a:gd name="T29" fmla="*/ 4 h 34"/>
                <a:gd name="T30" fmla="*/ 0 w 1138"/>
                <a:gd name="T31" fmla="*/ 8 h 34"/>
                <a:gd name="T32" fmla="*/ 0 w 1138"/>
                <a:gd name="T33" fmla="*/ 26 h 34"/>
                <a:gd name="T34" fmla="*/ 1 w 1138"/>
                <a:gd name="T35" fmla="*/ 30 h 34"/>
                <a:gd name="T36" fmla="*/ 3 w 1138"/>
                <a:gd name="T37" fmla="*/ 31 h 34"/>
                <a:gd name="T38" fmla="*/ 7 w 1138"/>
                <a:gd name="T39" fmla="*/ 34 h 34"/>
                <a:gd name="T40" fmla="*/ 9 w 1138"/>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8" h="34">
                  <a:moveTo>
                    <a:pt x="9" y="34"/>
                  </a:moveTo>
                  <a:lnTo>
                    <a:pt x="1129" y="34"/>
                  </a:lnTo>
                  <a:lnTo>
                    <a:pt x="1132" y="34"/>
                  </a:lnTo>
                  <a:lnTo>
                    <a:pt x="1136" y="31"/>
                  </a:lnTo>
                  <a:lnTo>
                    <a:pt x="1137" y="30"/>
                  </a:lnTo>
                  <a:lnTo>
                    <a:pt x="1138" y="26"/>
                  </a:lnTo>
                  <a:lnTo>
                    <a:pt x="1138" y="8"/>
                  </a:lnTo>
                  <a:lnTo>
                    <a:pt x="1137" y="4"/>
                  </a:lnTo>
                  <a:lnTo>
                    <a:pt x="1136" y="1"/>
                  </a:lnTo>
                  <a:lnTo>
                    <a:pt x="1132" y="0"/>
                  </a:lnTo>
                  <a:lnTo>
                    <a:pt x="1129" y="0"/>
                  </a:lnTo>
                  <a:lnTo>
                    <a:pt x="9" y="0"/>
                  </a:lnTo>
                  <a:lnTo>
                    <a:pt x="7" y="0"/>
                  </a:lnTo>
                  <a:lnTo>
                    <a:pt x="3" y="1"/>
                  </a:lnTo>
                  <a:lnTo>
                    <a:pt x="1" y="4"/>
                  </a:lnTo>
                  <a:lnTo>
                    <a:pt x="0" y="8"/>
                  </a:lnTo>
                  <a:lnTo>
                    <a:pt x="0" y="26"/>
                  </a:lnTo>
                  <a:lnTo>
                    <a:pt x="1" y="30"/>
                  </a:lnTo>
                  <a:lnTo>
                    <a:pt x="3" y="31"/>
                  </a:lnTo>
                  <a:lnTo>
                    <a:pt x="7" y="34"/>
                  </a:lnTo>
                  <a:lnTo>
                    <a:pt x="9"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0" name="Freeform 1195"/>
            <p:cNvSpPr>
              <a:spLocks/>
            </p:cNvSpPr>
            <p:nvPr/>
          </p:nvSpPr>
          <p:spPr bwMode="auto">
            <a:xfrm>
              <a:off x="3248" y="-794"/>
              <a:ext cx="654" cy="54"/>
            </a:xfrm>
            <a:custGeom>
              <a:avLst/>
              <a:gdLst>
                <a:gd name="T0" fmla="*/ 63 w 654"/>
                <a:gd name="T1" fmla="*/ 0 h 54"/>
                <a:gd name="T2" fmla="*/ 0 w 654"/>
                <a:gd name="T3" fmla="*/ 54 h 54"/>
                <a:gd name="T4" fmla="*/ 654 w 654"/>
                <a:gd name="T5" fmla="*/ 54 h 54"/>
                <a:gd name="T6" fmla="*/ 588 w 654"/>
                <a:gd name="T7" fmla="*/ 1 h 54"/>
                <a:gd name="T8" fmla="*/ 63 w 654"/>
                <a:gd name="T9" fmla="*/ 0 h 54"/>
              </a:gdLst>
              <a:ahLst/>
              <a:cxnLst>
                <a:cxn ang="0">
                  <a:pos x="T0" y="T1"/>
                </a:cxn>
                <a:cxn ang="0">
                  <a:pos x="T2" y="T3"/>
                </a:cxn>
                <a:cxn ang="0">
                  <a:pos x="T4" y="T5"/>
                </a:cxn>
                <a:cxn ang="0">
                  <a:pos x="T6" y="T7"/>
                </a:cxn>
                <a:cxn ang="0">
                  <a:pos x="T8" y="T9"/>
                </a:cxn>
              </a:cxnLst>
              <a:rect l="0" t="0" r="r" b="b"/>
              <a:pathLst>
                <a:path w="654" h="54">
                  <a:moveTo>
                    <a:pt x="63" y="0"/>
                  </a:moveTo>
                  <a:lnTo>
                    <a:pt x="0" y="54"/>
                  </a:lnTo>
                  <a:lnTo>
                    <a:pt x="654" y="54"/>
                  </a:lnTo>
                  <a:lnTo>
                    <a:pt x="588" y="1"/>
                  </a:lnTo>
                  <a:lnTo>
                    <a:pt x="6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1" name="Rectangle 1196"/>
            <p:cNvSpPr>
              <a:spLocks noChangeArrowheads="1"/>
            </p:cNvSpPr>
            <p:nvPr/>
          </p:nvSpPr>
          <p:spPr bwMode="auto">
            <a:xfrm>
              <a:off x="3248" y="-737"/>
              <a:ext cx="654"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2" name="Rectangle 1197"/>
            <p:cNvSpPr>
              <a:spLocks noChangeArrowheads="1"/>
            </p:cNvSpPr>
            <p:nvPr/>
          </p:nvSpPr>
          <p:spPr bwMode="auto">
            <a:xfrm>
              <a:off x="3470" y="-797"/>
              <a:ext cx="219" cy="3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3" name="Freeform 1198"/>
            <p:cNvSpPr>
              <a:spLocks/>
            </p:cNvSpPr>
            <p:nvPr/>
          </p:nvSpPr>
          <p:spPr bwMode="auto">
            <a:xfrm>
              <a:off x="3226" y="-1360"/>
              <a:ext cx="701" cy="562"/>
            </a:xfrm>
            <a:custGeom>
              <a:avLst/>
              <a:gdLst>
                <a:gd name="T0" fmla="*/ 0 w 701"/>
                <a:gd name="T1" fmla="*/ 26 h 562"/>
                <a:gd name="T2" fmla="*/ 0 w 701"/>
                <a:gd name="T3" fmla="*/ 528 h 562"/>
                <a:gd name="T4" fmla="*/ 3 w 701"/>
                <a:gd name="T5" fmla="*/ 531 h 562"/>
                <a:gd name="T6" fmla="*/ 3 w 701"/>
                <a:gd name="T7" fmla="*/ 540 h 562"/>
                <a:gd name="T8" fmla="*/ 10 w 701"/>
                <a:gd name="T9" fmla="*/ 548 h 562"/>
                <a:gd name="T10" fmla="*/ 14 w 701"/>
                <a:gd name="T11" fmla="*/ 556 h 562"/>
                <a:gd name="T12" fmla="*/ 21 w 701"/>
                <a:gd name="T13" fmla="*/ 559 h 562"/>
                <a:gd name="T14" fmla="*/ 29 w 701"/>
                <a:gd name="T15" fmla="*/ 562 h 562"/>
                <a:gd name="T16" fmla="*/ 680 w 701"/>
                <a:gd name="T17" fmla="*/ 562 h 562"/>
                <a:gd name="T18" fmla="*/ 699 w 701"/>
                <a:gd name="T19" fmla="*/ 550 h 562"/>
                <a:gd name="T20" fmla="*/ 701 w 701"/>
                <a:gd name="T21" fmla="*/ 534 h 562"/>
                <a:gd name="T22" fmla="*/ 701 w 701"/>
                <a:gd name="T23" fmla="*/ 25 h 562"/>
                <a:gd name="T24" fmla="*/ 694 w 701"/>
                <a:gd name="T25" fmla="*/ 12 h 562"/>
                <a:gd name="T26" fmla="*/ 680 w 701"/>
                <a:gd name="T27" fmla="*/ 1 h 562"/>
                <a:gd name="T28" fmla="*/ 29 w 701"/>
                <a:gd name="T29" fmla="*/ 0 h 562"/>
                <a:gd name="T30" fmla="*/ 11 w 701"/>
                <a:gd name="T31" fmla="*/ 4 h 562"/>
                <a:gd name="T32" fmla="*/ 0 w 701"/>
                <a:gd name="T33" fmla="*/ 23 h 562"/>
                <a:gd name="T34" fmla="*/ 0 w 701"/>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1" h="562">
                  <a:moveTo>
                    <a:pt x="0" y="26"/>
                  </a:moveTo>
                  <a:lnTo>
                    <a:pt x="0" y="528"/>
                  </a:lnTo>
                  <a:lnTo>
                    <a:pt x="3" y="531"/>
                  </a:lnTo>
                  <a:lnTo>
                    <a:pt x="3" y="540"/>
                  </a:lnTo>
                  <a:lnTo>
                    <a:pt x="10" y="548"/>
                  </a:lnTo>
                  <a:lnTo>
                    <a:pt x="14" y="556"/>
                  </a:lnTo>
                  <a:lnTo>
                    <a:pt x="21" y="559"/>
                  </a:lnTo>
                  <a:lnTo>
                    <a:pt x="29" y="562"/>
                  </a:lnTo>
                  <a:lnTo>
                    <a:pt x="680" y="562"/>
                  </a:lnTo>
                  <a:lnTo>
                    <a:pt x="699" y="550"/>
                  </a:lnTo>
                  <a:lnTo>
                    <a:pt x="701" y="534"/>
                  </a:lnTo>
                  <a:lnTo>
                    <a:pt x="701" y="25"/>
                  </a:lnTo>
                  <a:lnTo>
                    <a:pt x="694" y="12"/>
                  </a:lnTo>
                  <a:lnTo>
                    <a:pt x="680" y="1"/>
                  </a:lnTo>
                  <a:lnTo>
                    <a:pt x="29" y="0"/>
                  </a:lnTo>
                  <a:lnTo>
                    <a:pt x="11" y="4"/>
                  </a:lnTo>
                  <a:lnTo>
                    <a:pt x="0" y="23"/>
                  </a:lnTo>
                  <a:lnTo>
                    <a:pt x="0" y="2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4" name="Freeform 1199"/>
            <p:cNvSpPr>
              <a:spLocks/>
            </p:cNvSpPr>
            <p:nvPr/>
          </p:nvSpPr>
          <p:spPr bwMode="auto">
            <a:xfrm>
              <a:off x="3014" y="-715"/>
              <a:ext cx="1121" cy="133"/>
            </a:xfrm>
            <a:custGeom>
              <a:avLst/>
              <a:gdLst>
                <a:gd name="T0" fmla="*/ 128 w 1121"/>
                <a:gd name="T1" fmla="*/ 1 h 133"/>
                <a:gd name="T2" fmla="*/ 995 w 1121"/>
                <a:gd name="T3" fmla="*/ 0 h 133"/>
                <a:gd name="T4" fmla="*/ 1121 w 1121"/>
                <a:gd name="T5" fmla="*/ 133 h 133"/>
                <a:gd name="T6" fmla="*/ 0 w 1121"/>
                <a:gd name="T7" fmla="*/ 133 h 133"/>
                <a:gd name="T8" fmla="*/ 128 w 1121"/>
                <a:gd name="T9" fmla="*/ 0 h 133"/>
                <a:gd name="T10" fmla="*/ 128 w 1121"/>
                <a:gd name="T11" fmla="*/ 1 h 133"/>
              </a:gdLst>
              <a:ahLst/>
              <a:cxnLst>
                <a:cxn ang="0">
                  <a:pos x="T0" y="T1"/>
                </a:cxn>
                <a:cxn ang="0">
                  <a:pos x="T2" y="T3"/>
                </a:cxn>
                <a:cxn ang="0">
                  <a:pos x="T4" y="T5"/>
                </a:cxn>
                <a:cxn ang="0">
                  <a:pos x="T6" y="T7"/>
                </a:cxn>
                <a:cxn ang="0">
                  <a:pos x="T8" y="T9"/>
                </a:cxn>
                <a:cxn ang="0">
                  <a:pos x="T10" y="T11"/>
                </a:cxn>
              </a:cxnLst>
              <a:rect l="0" t="0" r="r" b="b"/>
              <a:pathLst>
                <a:path w="1121" h="133">
                  <a:moveTo>
                    <a:pt x="128" y="1"/>
                  </a:moveTo>
                  <a:lnTo>
                    <a:pt x="995" y="0"/>
                  </a:lnTo>
                  <a:lnTo>
                    <a:pt x="1121" y="133"/>
                  </a:lnTo>
                  <a:lnTo>
                    <a:pt x="0" y="133"/>
                  </a:lnTo>
                  <a:lnTo>
                    <a:pt x="128" y="0"/>
                  </a:lnTo>
                  <a:lnTo>
                    <a:pt x="128" y="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5" name="Freeform 1200"/>
            <p:cNvSpPr>
              <a:spLocks/>
            </p:cNvSpPr>
            <p:nvPr/>
          </p:nvSpPr>
          <p:spPr bwMode="auto">
            <a:xfrm>
              <a:off x="3004" y="-578"/>
              <a:ext cx="1139" cy="34"/>
            </a:xfrm>
            <a:custGeom>
              <a:avLst/>
              <a:gdLst>
                <a:gd name="T0" fmla="*/ 10 w 1139"/>
                <a:gd name="T1" fmla="*/ 34 h 34"/>
                <a:gd name="T2" fmla="*/ 1129 w 1139"/>
                <a:gd name="T3" fmla="*/ 34 h 34"/>
                <a:gd name="T4" fmla="*/ 1132 w 1139"/>
                <a:gd name="T5" fmla="*/ 34 h 34"/>
                <a:gd name="T6" fmla="*/ 1136 w 1139"/>
                <a:gd name="T7" fmla="*/ 31 h 34"/>
                <a:gd name="T8" fmla="*/ 1138 w 1139"/>
                <a:gd name="T9" fmla="*/ 30 h 34"/>
                <a:gd name="T10" fmla="*/ 1139 w 1139"/>
                <a:gd name="T11" fmla="*/ 26 h 34"/>
                <a:gd name="T12" fmla="*/ 1139 w 1139"/>
                <a:gd name="T13" fmla="*/ 8 h 34"/>
                <a:gd name="T14" fmla="*/ 1138 w 1139"/>
                <a:gd name="T15" fmla="*/ 4 h 34"/>
                <a:gd name="T16" fmla="*/ 1136 w 1139"/>
                <a:gd name="T17" fmla="*/ 1 h 34"/>
                <a:gd name="T18" fmla="*/ 1132 w 1139"/>
                <a:gd name="T19" fmla="*/ 0 h 34"/>
                <a:gd name="T20" fmla="*/ 1129 w 1139"/>
                <a:gd name="T21" fmla="*/ 0 h 34"/>
                <a:gd name="T22" fmla="*/ 10 w 1139"/>
                <a:gd name="T23" fmla="*/ 0 h 34"/>
                <a:gd name="T24" fmla="*/ 7 w 1139"/>
                <a:gd name="T25" fmla="*/ 0 h 34"/>
                <a:gd name="T26" fmla="*/ 3 w 1139"/>
                <a:gd name="T27" fmla="*/ 1 h 34"/>
                <a:gd name="T28" fmla="*/ 2 w 1139"/>
                <a:gd name="T29" fmla="*/ 4 h 34"/>
                <a:gd name="T30" fmla="*/ 0 w 1139"/>
                <a:gd name="T31" fmla="*/ 8 h 34"/>
                <a:gd name="T32" fmla="*/ 0 w 1139"/>
                <a:gd name="T33" fmla="*/ 26 h 34"/>
                <a:gd name="T34" fmla="*/ 2 w 1139"/>
                <a:gd name="T35" fmla="*/ 30 h 34"/>
                <a:gd name="T36" fmla="*/ 3 w 1139"/>
                <a:gd name="T37" fmla="*/ 31 h 34"/>
                <a:gd name="T38" fmla="*/ 7 w 1139"/>
                <a:gd name="T39" fmla="*/ 34 h 34"/>
                <a:gd name="T40" fmla="*/ 10 w 1139"/>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9" h="34">
                  <a:moveTo>
                    <a:pt x="10" y="34"/>
                  </a:moveTo>
                  <a:lnTo>
                    <a:pt x="1129" y="34"/>
                  </a:lnTo>
                  <a:lnTo>
                    <a:pt x="1132" y="34"/>
                  </a:lnTo>
                  <a:lnTo>
                    <a:pt x="1136" y="31"/>
                  </a:lnTo>
                  <a:lnTo>
                    <a:pt x="1138" y="30"/>
                  </a:lnTo>
                  <a:lnTo>
                    <a:pt x="1139" y="26"/>
                  </a:lnTo>
                  <a:lnTo>
                    <a:pt x="1139" y="8"/>
                  </a:lnTo>
                  <a:lnTo>
                    <a:pt x="1138" y="4"/>
                  </a:lnTo>
                  <a:lnTo>
                    <a:pt x="1136" y="1"/>
                  </a:lnTo>
                  <a:lnTo>
                    <a:pt x="1132" y="0"/>
                  </a:lnTo>
                  <a:lnTo>
                    <a:pt x="1129" y="0"/>
                  </a:lnTo>
                  <a:lnTo>
                    <a:pt x="10" y="0"/>
                  </a:lnTo>
                  <a:lnTo>
                    <a:pt x="7" y="0"/>
                  </a:lnTo>
                  <a:lnTo>
                    <a:pt x="3" y="1"/>
                  </a:lnTo>
                  <a:lnTo>
                    <a:pt x="2" y="4"/>
                  </a:lnTo>
                  <a:lnTo>
                    <a:pt x="0" y="8"/>
                  </a:lnTo>
                  <a:lnTo>
                    <a:pt x="0" y="26"/>
                  </a:lnTo>
                  <a:lnTo>
                    <a:pt x="2" y="30"/>
                  </a:lnTo>
                  <a:lnTo>
                    <a:pt x="3" y="31"/>
                  </a:lnTo>
                  <a:lnTo>
                    <a:pt x="7" y="34"/>
                  </a:lnTo>
                  <a:lnTo>
                    <a:pt x="10" y="3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6" name="Freeform 1201"/>
            <p:cNvSpPr>
              <a:spLocks/>
            </p:cNvSpPr>
            <p:nvPr/>
          </p:nvSpPr>
          <p:spPr bwMode="auto">
            <a:xfrm>
              <a:off x="3248" y="-794"/>
              <a:ext cx="654" cy="54"/>
            </a:xfrm>
            <a:custGeom>
              <a:avLst/>
              <a:gdLst>
                <a:gd name="T0" fmla="*/ 63 w 654"/>
                <a:gd name="T1" fmla="*/ 0 h 54"/>
                <a:gd name="T2" fmla="*/ 0 w 654"/>
                <a:gd name="T3" fmla="*/ 54 h 54"/>
                <a:gd name="T4" fmla="*/ 654 w 654"/>
                <a:gd name="T5" fmla="*/ 54 h 54"/>
                <a:gd name="T6" fmla="*/ 588 w 654"/>
                <a:gd name="T7" fmla="*/ 1 h 54"/>
                <a:gd name="T8" fmla="*/ 63 w 654"/>
                <a:gd name="T9" fmla="*/ 0 h 54"/>
              </a:gdLst>
              <a:ahLst/>
              <a:cxnLst>
                <a:cxn ang="0">
                  <a:pos x="T0" y="T1"/>
                </a:cxn>
                <a:cxn ang="0">
                  <a:pos x="T2" y="T3"/>
                </a:cxn>
                <a:cxn ang="0">
                  <a:pos x="T4" y="T5"/>
                </a:cxn>
                <a:cxn ang="0">
                  <a:pos x="T6" y="T7"/>
                </a:cxn>
                <a:cxn ang="0">
                  <a:pos x="T8" y="T9"/>
                </a:cxn>
              </a:cxnLst>
              <a:rect l="0" t="0" r="r" b="b"/>
              <a:pathLst>
                <a:path w="654" h="54">
                  <a:moveTo>
                    <a:pt x="63" y="0"/>
                  </a:moveTo>
                  <a:lnTo>
                    <a:pt x="0" y="54"/>
                  </a:lnTo>
                  <a:lnTo>
                    <a:pt x="654" y="54"/>
                  </a:lnTo>
                  <a:lnTo>
                    <a:pt x="588" y="1"/>
                  </a:lnTo>
                  <a:lnTo>
                    <a:pt x="6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7" name="Rectangle 1202"/>
            <p:cNvSpPr>
              <a:spLocks noChangeArrowheads="1"/>
            </p:cNvSpPr>
            <p:nvPr/>
          </p:nvSpPr>
          <p:spPr bwMode="auto">
            <a:xfrm>
              <a:off x="3248" y="-737"/>
              <a:ext cx="654"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8" name="Rectangle 1203"/>
            <p:cNvSpPr>
              <a:spLocks noChangeArrowheads="1"/>
            </p:cNvSpPr>
            <p:nvPr/>
          </p:nvSpPr>
          <p:spPr bwMode="auto">
            <a:xfrm>
              <a:off x="3470" y="-797"/>
              <a:ext cx="219" cy="3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9" name="Freeform 1204"/>
            <p:cNvSpPr>
              <a:spLocks/>
            </p:cNvSpPr>
            <p:nvPr/>
          </p:nvSpPr>
          <p:spPr bwMode="auto">
            <a:xfrm>
              <a:off x="3226" y="-1360"/>
              <a:ext cx="701" cy="562"/>
            </a:xfrm>
            <a:custGeom>
              <a:avLst/>
              <a:gdLst>
                <a:gd name="T0" fmla="*/ 0 w 701"/>
                <a:gd name="T1" fmla="*/ 26 h 562"/>
                <a:gd name="T2" fmla="*/ 0 w 701"/>
                <a:gd name="T3" fmla="*/ 528 h 562"/>
                <a:gd name="T4" fmla="*/ 3 w 701"/>
                <a:gd name="T5" fmla="*/ 531 h 562"/>
                <a:gd name="T6" fmla="*/ 3 w 701"/>
                <a:gd name="T7" fmla="*/ 540 h 562"/>
                <a:gd name="T8" fmla="*/ 10 w 701"/>
                <a:gd name="T9" fmla="*/ 548 h 562"/>
                <a:gd name="T10" fmla="*/ 14 w 701"/>
                <a:gd name="T11" fmla="*/ 556 h 562"/>
                <a:gd name="T12" fmla="*/ 21 w 701"/>
                <a:gd name="T13" fmla="*/ 559 h 562"/>
                <a:gd name="T14" fmla="*/ 29 w 701"/>
                <a:gd name="T15" fmla="*/ 562 h 562"/>
                <a:gd name="T16" fmla="*/ 680 w 701"/>
                <a:gd name="T17" fmla="*/ 562 h 562"/>
                <a:gd name="T18" fmla="*/ 699 w 701"/>
                <a:gd name="T19" fmla="*/ 550 h 562"/>
                <a:gd name="T20" fmla="*/ 701 w 701"/>
                <a:gd name="T21" fmla="*/ 534 h 562"/>
                <a:gd name="T22" fmla="*/ 701 w 701"/>
                <a:gd name="T23" fmla="*/ 25 h 562"/>
                <a:gd name="T24" fmla="*/ 694 w 701"/>
                <a:gd name="T25" fmla="*/ 12 h 562"/>
                <a:gd name="T26" fmla="*/ 680 w 701"/>
                <a:gd name="T27" fmla="*/ 1 h 562"/>
                <a:gd name="T28" fmla="*/ 29 w 701"/>
                <a:gd name="T29" fmla="*/ 0 h 562"/>
                <a:gd name="T30" fmla="*/ 11 w 701"/>
                <a:gd name="T31" fmla="*/ 4 h 562"/>
                <a:gd name="T32" fmla="*/ 0 w 701"/>
                <a:gd name="T33" fmla="*/ 23 h 562"/>
                <a:gd name="T34" fmla="*/ 0 w 701"/>
                <a:gd name="T35" fmla="*/ 2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1" h="562">
                  <a:moveTo>
                    <a:pt x="0" y="26"/>
                  </a:moveTo>
                  <a:lnTo>
                    <a:pt x="0" y="528"/>
                  </a:lnTo>
                  <a:lnTo>
                    <a:pt x="3" y="531"/>
                  </a:lnTo>
                  <a:lnTo>
                    <a:pt x="3" y="540"/>
                  </a:lnTo>
                  <a:lnTo>
                    <a:pt x="10" y="548"/>
                  </a:lnTo>
                  <a:lnTo>
                    <a:pt x="14" y="556"/>
                  </a:lnTo>
                  <a:lnTo>
                    <a:pt x="21" y="559"/>
                  </a:lnTo>
                  <a:lnTo>
                    <a:pt x="29" y="562"/>
                  </a:lnTo>
                  <a:lnTo>
                    <a:pt x="680" y="562"/>
                  </a:lnTo>
                  <a:lnTo>
                    <a:pt x="699" y="550"/>
                  </a:lnTo>
                  <a:lnTo>
                    <a:pt x="701" y="534"/>
                  </a:lnTo>
                  <a:lnTo>
                    <a:pt x="701" y="25"/>
                  </a:lnTo>
                  <a:lnTo>
                    <a:pt x="694" y="12"/>
                  </a:lnTo>
                  <a:lnTo>
                    <a:pt x="680" y="1"/>
                  </a:lnTo>
                  <a:lnTo>
                    <a:pt x="29" y="0"/>
                  </a:lnTo>
                  <a:lnTo>
                    <a:pt x="11" y="4"/>
                  </a:lnTo>
                  <a:lnTo>
                    <a:pt x="0" y="23"/>
                  </a:lnTo>
                  <a:lnTo>
                    <a:pt x="0" y="26"/>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0" name="Freeform 1205"/>
            <p:cNvSpPr>
              <a:spLocks/>
            </p:cNvSpPr>
            <p:nvPr/>
          </p:nvSpPr>
          <p:spPr bwMode="auto">
            <a:xfrm>
              <a:off x="3014" y="-715"/>
              <a:ext cx="1121" cy="133"/>
            </a:xfrm>
            <a:custGeom>
              <a:avLst/>
              <a:gdLst>
                <a:gd name="T0" fmla="*/ 128 w 1121"/>
                <a:gd name="T1" fmla="*/ 1 h 133"/>
                <a:gd name="T2" fmla="*/ 995 w 1121"/>
                <a:gd name="T3" fmla="*/ 0 h 133"/>
                <a:gd name="T4" fmla="*/ 1121 w 1121"/>
                <a:gd name="T5" fmla="*/ 133 h 133"/>
                <a:gd name="T6" fmla="*/ 0 w 1121"/>
                <a:gd name="T7" fmla="*/ 133 h 133"/>
                <a:gd name="T8" fmla="*/ 128 w 1121"/>
                <a:gd name="T9" fmla="*/ 0 h 133"/>
                <a:gd name="T10" fmla="*/ 128 w 1121"/>
                <a:gd name="T11" fmla="*/ 1 h 133"/>
              </a:gdLst>
              <a:ahLst/>
              <a:cxnLst>
                <a:cxn ang="0">
                  <a:pos x="T0" y="T1"/>
                </a:cxn>
                <a:cxn ang="0">
                  <a:pos x="T2" y="T3"/>
                </a:cxn>
                <a:cxn ang="0">
                  <a:pos x="T4" y="T5"/>
                </a:cxn>
                <a:cxn ang="0">
                  <a:pos x="T6" y="T7"/>
                </a:cxn>
                <a:cxn ang="0">
                  <a:pos x="T8" y="T9"/>
                </a:cxn>
                <a:cxn ang="0">
                  <a:pos x="T10" y="T11"/>
                </a:cxn>
              </a:cxnLst>
              <a:rect l="0" t="0" r="r" b="b"/>
              <a:pathLst>
                <a:path w="1121" h="133">
                  <a:moveTo>
                    <a:pt x="128" y="1"/>
                  </a:moveTo>
                  <a:lnTo>
                    <a:pt x="995" y="0"/>
                  </a:lnTo>
                  <a:lnTo>
                    <a:pt x="1121" y="133"/>
                  </a:lnTo>
                  <a:lnTo>
                    <a:pt x="0" y="133"/>
                  </a:lnTo>
                  <a:lnTo>
                    <a:pt x="128" y="0"/>
                  </a:lnTo>
                  <a:lnTo>
                    <a:pt x="128" y="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1" name="Freeform 1206"/>
            <p:cNvSpPr>
              <a:spLocks/>
            </p:cNvSpPr>
            <p:nvPr/>
          </p:nvSpPr>
          <p:spPr bwMode="auto">
            <a:xfrm>
              <a:off x="3004" y="-578"/>
              <a:ext cx="1139" cy="34"/>
            </a:xfrm>
            <a:custGeom>
              <a:avLst/>
              <a:gdLst>
                <a:gd name="T0" fmla="*/ 10 w 1139"/>
                <a:gd name="T1" fmla="*/ 34 h 34"/>
                <a:gd name="T2" fmla="*/ 1129 w 1139"/>
                <a:gd name="T3" fmla="*/ 34 h 34"/>
                <a:gd name="T4" fmla="*/ 1132 w 1139"/>
                <a:gd name="T5" fmla="*/ 34 h 34"/>
                <a:gd name="T6" fmla="*/ 1136 w 1139"/>
                <a:gd name="T7" fmla="*/ 31 h 34"/>
                <a:gd name="T8" fmla="*/ 1138 w 1139"/>
                <a:gd name="T9" fmla="*/ 30 h 34"/>
                <a:gd name="T10" fmla="*/ 1139 w 1139"/>
                <a:gd name="T11" fmla="*/ 26 h 34"/>
                <a:gd name="T12" fmla="*/ 1139 w 1139"/>
                <a:gd name="T13" fmla="*/ 8 h 34"/>
                <a:gd name="T14" fmla="*/ 1138 w 1139"/>
                <a:gd name="T15" fmla="*/ 4 h 34"/>
                <a:gd name="T16" fmla="*/ 1136 w 1139"/>
                <a:gd name="T17" fmla="*/ 1 h 34"/>
                <a:gd name="T18" fmla="*/ 1132 w 1139"/>
                <a:gd name="T19" fmla="*/ 0 h 34"/>
                <a:gd name="T20" fmla="*/ 1129 w 1139"/>
                <a:gd name="T21" fmla="*/ 0 h 34"/>
                <a:gd name="T22" fmla="*/ 10 w 1139"/>
                <a:gd name="T23" fmla="*/ 0 h 34"/>
                <a:gd name="T24" fmla="*/ 7 w 1139"/>
                <a:gd name="T25" fmla="*/ 0 h 34"/>
                <a:gd name="T26" fmla="*/ 3 w 1139"/>
                <a:gd name="T27" fmla="*/ 1 h 34"/>
                <a:gd name="T28" fmla="*/ 2 w 1139"/>
                <a:gd name="T29" fmla="*/ 4 h 34"/>
                <a:gd name="T30" fmla="*/ 0 w 1139"/>
                <a:gd name="T31" fmla="*/ 8 h 34"/>
                <a:gd name="T32" fmla="*/ 0 w 1139"/>
                <a:gd name="T33" fmla="*/ 26 h 34"/>
                <a:gd name="T34" fmla="*/ 2 w 1139"/>
                <a:gd name="T35" fmla="*/ 30 h 34"/>
                <a:gd name="T36" fmla="*/ 3 w 1139"/>
                <a:gd name="T37" fmla="*/ 31 h 34"/>
                <a:gd name="T38" fmla="*/ 7 w 1139"/>
                <a:gd name="T39" fmla="*/ 34 h 34"/>
                <a:gd name="T40" fmla="*/ 10 w 1139"/>
                <a:gd name="T4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9" h="34">
                  <a:moveTo>
                    <a:pt x="10" y="34"/>
                  </a:moveTo>
                  <a:lnTo>
                    <a:pt x="1129" y="34"/>
                  </a:lnTo>
                  <a:lnTo>
                    <a:pt x="1132" y="34"/>
                  </a:lnTo>
                  <a:lnTo>
                    <a:pt x="1136" y="31"/>
                  </a:lnTo>
                  <a:lnTo>
                    <a:pt x="1138" y="30"/>
                  </a:lnTo>
                  <a:lnTo>
                    <a:pt x="1139" y="26"/>
                  </a:lnTo>
                  <a:lnTo>
                    <a:pt x="1139" y="8"/>
                  </a:lnTo>
                  <a:lnTo>
                    <a:pt x="1138" y="4"/>
                  </a:lnTo>
                  <a:lnTo>
                    <a:pt x="1136" y="1"/>
                  </a:lnTo>
                  <a:lnTo>
                    <a:pt x="1132" y="0"/>
                  </a:lnTo>
                  <a:lnTo>
                    <a:pt x="1129" y="0"/>
                  </a:lnTo>
                  <a:lnTo>
                    <a:pt x="10" y="0"/>
                  </a:lnTo>
                  <a:lnTo>
                    <a:pt x="7" y="0"/>
                  </a:lnTo>
                  <a:lnTo>
                    <a:pt x="3" y="1"/>
                  </a:lnTo>
                  <a:lnTo>
                    <a:pt x="2" y="4"/>
                  </a:lnTo>
                  <a:lnTo>
                    <a:pt x="0" y="8"/>
                  </a:lnTo>
                  <a:lnTo>
                    <a:pt x="0" y="26"/>
                  </a:lnTo>
                  <a:lnTo>
                    <a:pt x="2" y="30"/>
                  </a:lnTo>
                  <a:lnTo>
                    <a:pt x="3" y="31"/>
                  </a:lnTo>
                  <a:lnTo>
                    <a:pt x="7" y="34"/>
                  </a:lnTo>
                  <a:lnTo>
                    <a:pt x="10" y="3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422" name="Group 1207"/>
            <p:cNvGrpSpPr>
              <a:grpSpLocks/>
            </p:cNvGrpSpPr>
            <p:nvPr/>
          </p:nvGrpSpPr>
          <p:grpSpPr bwMode="auto">
            <a:xfrm>
              <a:off x="3291" y="-1274"/>
              <a:ext cx="571" cy="400"/>
              <a:chOff x="3291" y="-1274"/>
              <a:chExt cx="571" cy="400"/>
            </a:xfrm>
          </p:grpSpPr>
          <p:sp>
            <p:nvSpPr>
              <p:cNvPr id="1795" name="Freeform 1208"/>
              <p:cNvSpPr>
                <a:spLocks/>
              </p:cNvSpPr>
              <p:nvPr/>
            </p:nvSpPr>
            <p:spPr bwMode="auto">
              <a:xfrm>
                <a:off x="3291" y="-1274"/>
                <a:ext cx="571" cy="400"/>
              </a:xfrm>
              <a:custGeom>
                <a:avLst/>
                <a:gdLst>
                  <a:gd name="T0" fmla="*/ 0 w 571"/>
                  <a:gd name="T1" fmla="*/ 17 h 400"/>
                  <a:gd name="T2" fmla="*/ 0 w 571"/>
                  <a:gd name="T3" fmla="*/ 376 h 400"/>
                  <a:gd name="T4" fmla="*/ 1 w 571"/>
                  <a:gd name="T5" fmla="*/ 377 h 400"/>
                  <a:gd name="T6" fmla="*/ 1 w 571"/>
                  <a:gd name="T7" fmla="*/ 385 h 400"/>
                  <a:gd name="T8" fmla="*/ 8 w 571"/>
                  <a:gd name="T9" fmla="*/ 391 h 400"/>
                  <a:gd name="T10" fmla="*/ 11 w 571"/>
                  <a:gd name="T11" fmla="*/ 396 h 400"/>
                  <a:gd name="T12" fmla="*/ 18 w 571"/>
                  <a:gd name="T13" fmla="*/ 399 h 400"/>
                  <a:gd name="T14" fmla="*/ 23 w 571"/>
                  <a:gd name="T15" fmla="*/ 400 h 400"/>
                  <a:gd name="T16" fmla="*/ 554 w 571"/>
                  <a:gd name="T17" fmla="*/ 400 h 400"/>
                  <a:gd name="T18" fmla="*/ 569 w 571"/>
                  <a:gd name="T19" fmla="*/ 392 h 400"/>
                  <a:gd name="T20" fmla="*/ 571 w 571"/>
                  <a:gd name="T21" fmla="*/ 380 h 400"/>
                  <a:gd name="T22" fmla="*/ 569 w 571"/>
                  <a:gd name="T23" fmla="*/ 13 h 400"/>
                  <a:gd name="T24" fmla="*/ 567 w 571"/>
                  <a:gd name="T25" fmla="*/ 4 h 400"/>
                  <a:gd name="T26" fmla="*/ 554 w 571"/>
                  <a:gd name="T27" fmla="*/ 0 h 400"/>
                  <a:gd name="T28" fmla="*/ 20 w 571"/>
                  <a:gd name="T29" fmla="*/ 0 h 400"/>
                  <a:gd name="T30" fmla="*/ 5 w 571"/>
                  <a:gd name="T31" fmla="*/ 4 h 400"/>
                  <a:gd name="T32" fmla="*/ 1 w 571"/>
                  <a:gd name="T33" fmla="*/ 14 h 400"/>
                  <a:gd name="T34" fmla="*/ 0 w 571"/>
                  <a:gd name="T35" fmla="*/ 1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1" h="400">
                    <a:moveTo>
                      <a:pt x="0" y="17"/>
                    </a:moveTo>
                    <a:lnTo>
                      <a:pt x="0" y="376"/>
                    </a:lnTo>
                    <a:lnTo>
                      <a:pt x="1" y="377"/>
                    </a:lnTo>
                    <a:lnTo>
                      <a:pt x="1" y="385"/>
                    </a:lnTo>
                    <a:lnTo>
                      <a:pt x="8" y="391"/>
                    </a:lnTo>
                    <a:lnTo>
                      <a:pt x="11" y="396"/>
                    </a:lnTo>
                    <a:lnTo>
                      <a:pt x="18" y="399"/>
                    </a:lnTo>
                    <a:lnTo>
                      <a:pt x="23" y="400"/>
                    </a:lnTo>
                    <a:lnTo>
                      <a:pt x="554" y="400"/>
                    </a:lnTo>
                    <a:lnTo>
                      <a:pt x="569" y="392"/>
                    </a:lnTo>
                    <a:lnTo>
                      <a:pt x="571" y="380"/>
                    </a:lnTo>
                    <a:lnTo>
                      <a:pt x="569" y="13"/>
                    </a:lnTo>
                    <a:lnTo>
                      <a:pt x="567" y="4"/>
                    </a:lnTo>
                    <a:lnTo>
                      <a:pt x="554" y="0"/>
                    </a:lnTo>
                    <a:lnTo>
                      <a:pt x="20" y="0"/>
                    </a:lnTo>
                    <a:lnTo>
                      <a:pt x="5" y="4"/>
                    </a:lnTo>
                    <a:lnTo>
                      <a:pt x="1" y="14"/>
                    </a:lnTo>
                    <a:lnTo>
                      <a:pt x="0" y="17"/>
                    </a:lnTo>
                    <a:close/>
                  </a:path>
                </a:pathLst>
              </a:custGeom>
              <a:solidFill>
                <a:srgbClr val="CC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6" name="Freeform 1209"/>
              <p:cNvSpPr>
                <a:spLocks/>
              </p:cNvSpPr>
              <p:nvPr/>
            </p:nvSpPr>
            <p:spPr bwMode="auto">
              <a:xfrm>
                <a:off x="3291" y="-1274"/>
                <a:ext cx="571" cy="400"/>
              </a:xfrm>
              <a:custGeom>
                <a:avLst/>
                <a:gdLst>
                  <a:gd name="T0" fmla="*/ 0 w 571"/>
                  <a:gd name="T1" fmla="*/ 17 h 400"/>
                  <a:gd name="T2" fmla="*/ 0 w 571"/>
                  <a:gd name="T3" fmla="*/ 376 h 400"/>
                  <a:gd name="T4" fmla="*/ 1 w 571"/>
                  <a:gd name="T5" fmla="*/ 377 h 400"/>
                  <a:gd name="T6" fmla="*/ 1 w 571"/>
                  <a:gd name="T7" fmla="*/ 385 h 400"/>
                  <a:gd name="T8" fmla="*/ 8 w 571"/>
                  <a:gd name="T9" fmla="*/ 391 h 400"/>
                  <a:gd name="T10" fmla="*/ 11 w 571"/>
                  <a:gd name="T11" fmla="*/ 396 h 400"/>
                  <a:gd name="T12" fmla="*/ 18 w 571"/>
                  <a:gd name="T13" fmla="*/ 399 h 400"/>
                  <a:gd name="T14" fmla="*/ 23 w 571"/>
                  <a:gd name="T15" fmla="*/ 400 h 400"/>
                  <a:gd name="T16" fmla="*/ 554 w 571"/>
                  <a:gd name="T17" fmla="*/ 400 h 400"/>
                  <a:gd name="T18" fmla="*/ 569 w 571"/>
                  <a:gd name="T19" fmla="*/ 392 h 400"/>
                  <a:gd name="T20" fmla="*/ 571 w 571"/>
                  <a:gd name="T21" fmla="*/ 380 h 400"/>
                  <a:gd name="T22" fmla="*/ 569 w 571"/>
                  <a:gd name="T23" fmla="*/ 13 h 400"/>
                  <a:gd name="T24" fmla="*/ 567 w 571"/>
                  <a:gd name="T25" fmla="*/ 4 h 400"/>
                  <a:gd name="T26" fmla="*/ 554 w 571"/>
                  <a:gd name="T27" fmla="*/ 0 h 400"/>
                  <a:gd name="T28" fmla="*/ 20 w 571"/>
                  <a:gd name="T29" fmla="*/ 0 h 400"/>
                  <a:gd name="T30" fmla="*/ 5 w 571"/>
                  <a:gd name="T31" fmla="*/ 4 h 400"/>
                  <a:gd name="T32" fmla="*/ 1 w 571"/>
                  <a:gd name="T33" fmla="*/ 14 h 400"/>
                  <a:gd name="T34" fmla="*/ 0 w 571"/>
                  <a:gd name="T35" fmla="*/ 1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1" h="400">
                    <a:moveTo>
                      <a:pt x="0" y="17"/>
                    </a:moveTo>
                    <a:lnTo>
                      <a:pt x="0" y="376"/>
                    </a:lnTo>
                    <a:lnTo>
                      <a:pt x="1" y="377"/>
                    </a:lnTo>
                    <a:lnTo>
                      <a:pt x="1" y="385"/>
                    </a:lnTo>
                    <a:lnTo>
                      <a:pt x="8" y="391"/>
                    </a:lnTo>
                    <a:lnTo>
                      <a:pt x="11" y="396"/>
                    </a:lnTo>
                    <a:lnTo>
                      <a:pt x="18" y="399"/>
                    </a:lnTo>
                    <a:lnTo>
                      <a:pt x="23" y="400"/>
                    </a:lnTo>
                    <a:lnTo>
                      <a:pt x="554" y="400"/>
                    </a:lnTo>
                    <a:lnTo>
                      <a:pt x="569" y="392"/>
                    </a:lnTo>
                    <a:lnTo>
                      <a:pt x="571" y="380"/>
                    </a:lnTo>
                    <a:lnTo>
                      <a:pt x="569" y="13"/>
                    </a:lnTo>
                    <a:lnTo>
                      <a:pt x="567" y="4"/>
                    </a:lnTo>
                    <a:lnTo>
                      <a:pt x="554" y="0"/>
                    </a:lnTo>
                    <a:lnTo>
                      <a:pt x="20" y="0"/>
                    </a:lnTo>
                    <a:lnTo>
                      <a:pt x="5" y="4"/>
                    </a:lnTo>
                    <a:lnTo>
                      <a:pt x="1" y="14"/>
                    </a:lnTo>
                    <a:lnTo>
                      <a:pt x="0" y="17"/>
                    </a:lnTo>
                  </a:path>
                </a:pathLst>
              </a:custGeom>
              <a:noFill/>
              <a:ln w="6985" cap="rnd">
                <a:solidFill>
                  <a:srgbClr val="00279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23" name="Freeform 1210"/>
            <p:cNvSpPr>
              <a:spLocks/>
            </p:cNvSpPr>
            <p:nvPr/>
          </p:nvSpPr>
          <p:spPr bwMode="auto">
            <a:xfrm>
              <a:off x="3315" y="-1246"/>
              <a:ext cx="548" cy="372"/>
            </a:xfrm>
            <a:custGeom>
              <a:avLst/>
              <a:gdLst>
                <a:gd name="T0" fmla="*/ 0 w 548"/>
                <a:gd name="T1" fmla="*/ 372 h 372"/>
                <a:gd name="T2" fmla="*/ 533 w 548"/>
                <a:gd name="T3" fmla="*/ 372 h 372"/>
                <a:gd name="T4" fmla="*/ 539 w 548"/>
                <a:gd name="T5" fmla="*/ 371 h 372"/>
                <a:gd name="T6" fmla="*/ 544 w 548"/>
                <a:gd name="T7" fmla="*/ 367 h 372"/>
                <a:gd name="T8" fmla="*/ 547 w 548"/>
                <a:gd name="T9" fmla="*/ 361 h 372"/>
                <a:gd name="T10" fmla="*/ 548 w 548"/>
                <a:gd name="T11" fmla="*/ 356 h 372"/>
                <a:gd name="T12" fmla="*/ 547 w 548"/>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548" h="372">
                  <a:moveTo>
                    <a:pt x="0" y="372"/>
                  </a:moveTo>
                  <a:lnTo>
                    <a:pt x="533" y="372"/>
                  </a:lnTo>
                  <a:lnTo>
                    <a:pt x="539" y="371"/>
                  </a:lnTo>
                  <a:lnTo>
                    <a:pt x="544" y="367"/>
                  </a:lnTo>
                  <a:lnTo>
                    <a:pt x="547" y="361"/>
                  </a:lnTo>
                  <a:lnTo>
                    <a:pt x="548" y="356"/>
                  </a:lnTo>
                  <a:lnTo>
                    <a:pt x="547" y="0"/>
                  </a:lnTo>
                </a:path>
              </a:pathLst>
            </a:custGeom>
            <a:noFill/>
            <a:ln w="698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4" name="Freeform 1211"/>
            <p:cNvSpPr>
              <a:spLocks/>
            </p:cNvSpPr>
            <p:nvPr/>
          </p:nvSpPr>
          <p:spPr bwMode="auto">
            <a:xfrm>
              <a:off x="3179" y="-692"/>
              <a:ext cx="720" cy="91"/>
            </a:xfrm>
            <a:custGeom>
              <a:avLst/>
              <a:gdLst>
                <a:gd name="T0" fmla="*/ 72 w 720"/>
                <a:gd name="T1" fmla="*/ 0 h 91"/>
                <a:gd name="T2" fmla="*/ 0 w 720"/>
                <a:gd name="T3" fmla="*/ 91 h 91"/>
                <a:gd name="T4" fmla="*/ 720 w 720"/>
                <a:gd name="T5" fmla="*/ 91 h 91"/>
                <a:gd name="T6" fmla="*/ 647 w 720"/>
                <a:gd name="T7" fmla="*/ 0 h 91"/>
                <a:gd name="T8" fmla="*/ 72 w 720"/>
                <a:gd name="T9" fmla="*/ 0 h 91"/>
              </a:gdLst>
              <a:ahLst/>
              <a:cxnLst>
                <a:cxn ang="0">
                  <a:pos x="T0" y="T1"/>
                </a:cxn>
                <a:cxn ang="0">
                  <a:pos x="T2" y="T3"/>
                </a:cxn>
                <a:cxn ang="0">
                  <a:pos x="T4" y="T5"/>
                </a:cxn>
                <a:cxn ang="0">
                  <a:pos x="T6" y="T7"/>
                </a:cxn>
                <a:cxn ang="0">
                  <a:pos x="T8" y="T9"/>
                </a:cxn>
              </a:cxnLst>
              <a:rect l="0" t="0" r="r" b="b"/>
              <a:pathLst>
                <a:path w="720" h="91">
                  <a:moveTo>
                    <a:pt x="72" y="0"/>
                  </a:moveTo>
                  <a:lnTo>
                    <a:pt x="0" y="91"/>
                  </a:lnTo>
                  <a:lnTo>
                    <a:pt x="720" y="91"/>
                  </a:lnTo>
                  <a:lnTo>
                    <a:pt x="647" y="0"/>
                  </a:ln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5" name="Freeform 1212"/>
            <p:cNvSpPr>
              <a:spLocks/>
            </p:cNvSpPr>
            <p:nvPr/>
          </p:nvSpPr>
          <p:spPr bwMode="auto">
            <a:xfrm>
              <a:off x="3864" y="-692"/>
              <a:ext cx="203" cy="89"/>
            </a:xfrm>
            <a:custGeom>
              <a:avLst/>
              <a:gdLst>
                <a:gd name="T0" fmla="*/ 0 w 203"/>
                <a:gd name="T1" fmla="*/ 0 h 89"/>
                <a:gd name="T2" fmla="*/ 68 w 203"/>
                <a:gd name="T3" fmla="*/ 89 h 89"/>
                <a:gd name="T4" fmla="*/ 203 w 203"/>
                <a:gd name="T5" fmla="*/ 89 h 89"/>
                <a:gd name="T6" fmla="*/ 122 w 203"/>
                <a:gd name="T7" fmla="*/ 0 h 89"/>
                <a:gd name="T8" fmla="*/ 0 w 203"/>
                <a:gd name="T9" fmla="*/ 0 h 89"/>
              </a:gdLst>
              <a:ahLst/>
              <a:cxnLst>
                <a:cxn ang="0">
                  <a:pos x="T0" y="T1"/>
                </a:cxn>
                <a:cxn ang="0">
                  <a:pos x="T2" y="T3"/>
                </a:cxn>
                <a:cxn ang="0">
                  <a:pos x="T4" y="T5"/>
                </a:cxn>
                <a:cxn ang="0">
                  <a:pos x="T6" y="T7"/>
                </a:cxn>
                <a:cxn ang="0">
                  <a:pos x="T8" y="T9"/>
                </a:cxn>
              </a:cxnLst>
              <a:rect l="0" t="0" r="r" b="b"/>
              <a:pathLst>
                <a:path w="203" h="89">
                  <a:moveTo>
                    <a:pt x="0" y="0"/>
                  </a:moveTo>
                  <a:lnTo>
                    <a:pt x="68" y="89"/>
                  </a:lnTo>
                  <a:lnTo>
                    <a:pt x="203" y="89"/>
                  </a:lnTo>
                  <a:lnTo>
                    <a:pt x="12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6" name="Freeform 1213"/>
            <p:cNvSpPr>
              <a:spLocks/>
            </p:cNvSpPr>
            <p:nvPr/>
          </p:nvSpPr>
          <p:spPr bwMode="auto">
            <a:xfrm>
              <a:off x="3069" y="-692"/>
              <a:ext cx="159" cy="91"/>
            </a:xfrm>
            <a:custGeom>
              <a:avLst/>
              <a:gdLst>
                <a:gd name="T0" fmla="*/ 159 w 159"/>
                <a:gd name="T1" fmla="*/ 0 h 91"/>
                <a:gd name="T2" fmla="*/ 88 w 159"/>
                <a:gd name="T3" fmla="*/ 91 h 91"/>
                <a:gd name="T4" fmla="*/ 0 w 159"/>
                <a:gd name="T5" fmla="*/ 91 h 91"/>
                <a:gd name="T6" fmla="*/ 88 w 159"/>
                <a:gd name="T7" fmla="*/ 0 h 91"/>
                <a:gd name="T8" fmla="*/ 159 w 159"/>
                <a:gd name="T9" fmla="*/ 0 h 91"/>
              </a:gdLst>
              <a:ahLst/>
              <a:cxnLst>
                <a:cxn ang="0">
                  <a:pos x="T0" y="T1"/>
                </a:cxn>
                <a:cxn ang="0">
                  <a:pos x="T2" y="T3"/>
                </a:cxn>
                <a:cxn ang="0">
                  <a:pos x="T4" y="T5"/>
                </a:cxn>
                <a:cxn ang="0">
                  <a:pos x="T6" y="T7"/>
                </a:cxn>
                <a:cxn ang="0">
                  <a:pos x="T8" y="T9"/>
                </a:cxn>
              </a:cxnLst>
              <a:rect l="0" t="0" r="r" b="b"/>
              <a:pathLst>
                <a:path w="159" h="91">
                  <a:moveTo>
                    <a:pt x="159" y="0"/>
                  </a:moveTo>
                  <a:lnTo>
                    <a:pt x="88" y="91"/>
                  </a:lnTo>
                  <a:lnTo>
                    <a:pt x="0" y="91"/>
                  </a:lnTo>
                  <a:lnTo>
                    <a:pt x="88" y="0"/>
                  </a:lnTo>
                  <a:lnTo>
                    <a:pt x="1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7" name="Rectangle 1214"/>
            <p:cNvSpPr>
              <a:spLocks noChangeArrowheads="1"/>
            </p:cNvSpPr>
            <p:nvPr/>
          </p:nvSpPr>
          <p:spPr bwMode="auto">
            <a:xfrm>
              <a:off x="3179" y="-594"/>
              <a:ext cx="720" cy="1"/>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8" name="Rectangle 1215"/>
            <p:cNvSpPr>
              <a:spLocks noChangeArrowheads="1"/>
            </p:cNvSpPr>
            <p:nvPr/>
          </p:nvSpPr>
          <p:spPr bwMode="auto">
            <a:xfrm>
              <a:off x="3933" y="-597"/>
              <a:ext cx="134" cy="3"/>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9" name="Rectangle 1216"/>
            <p:cNvSpPr>
              <a:spLocks noChangeArrowheads="1"/>
            </p:cNvSpPr>
            <p:nvPr/>
          </p:nvSpPr>
          <p:spPr bwMode="auto">
            <a:xfrm>
              <a:off x="3069" y="-594"/>
              <a:ext cx="86"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0" name="Freeform 1217"/>
            <p:cNvSpPr>
              <a:spLocks/>
            </p:cNvSpPr>
            <p:nvPr/>
          </p:nvSpPr>
          <p:spPr bwMode="auto">
            <a:xfrm>
              <a:off x="3168" y="-696"/>
              <a:ext cx="83" cy="102"/>
            </a:xfrm>
            <a:custGeom>
              <a:avLst/>
              <a:gdLst>
                <a:gd name="T0" fmla="*/ 11 w 83"/>
                <a:gd name="T1" fmla="*/ 89 h 102"/>
                <a:gd name="T2" fmla="*/ 15 w 83"/>
                <a:gd name="T3" fmla="*/ 99 h 102"/>
                <a:gd name="T4" fmla="*/ 83 w 83"/>
                <a:gd name="T5" fmla="*/ 5 h 102"/>
                <a:gd name="T6" fmla="*/ 73 w 83"/>
                <a:gd name="T7" fmla="*/ 0 h 102"/>
                <a:gd name="T8" fmla="*/ 6 w 83"/>
                <a:gd name="T9" fmla="*/ 92 h 102"/>
                <a:gd name="T10" fmla="*/ 11 w 83"/>
                <a:gd name="T11" fmla="*/ 102 h 102"/>
                <a:gd name="T12" fmla="*/ 6 w 83"/>
                <a:gd name="T13" fmla="*/ 92 h 102"/>
                <a:gd name="T14" fmla="*/ 0 w 83"/>
                <a:gd name="T15" fmla="*/ 102 h 102"/>
                <a:gd name="T16" fmla="*/ 11 w 83"/>
                <a:gd name="T17" fmla="*/ 102 h 102"/>
                <a:gd name="T18" fmla="*/ 11 w 83"/>
                <a:gd name="T19" fmla="*/ 8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2">
                  <a:moveTo>
                    <a:pt x="11" y="89"/>
                  </a:moveTo>
                  <a:lnTo>
                    <a:pt x="15" y="99"/>
                  </a:lnTo>
                  <a:lnTo>
                    <a:pt x="83" y="5"/>
                  </a:lnTo>
                  <a:lnTo>
                    <a:pt x="73" y="0"/>
                  </a:lnTo>
                  <a:lnTo>
                    <a:pt x="6" y="92"/>
                  </a:lnTo>
                  <a:lnTo>
                    <a:pt x="11" y="102"/>
                  </a:lnTo>
                  <a:lnTo>
                    <a:pt x="6" y="92"/>
                  </a:lnTo>
                  <a:lnTo>
                    <a:pt x="0" y="102"/>
                  </a:lnTo>
                  <a:lnTo>
                    <a:pt x="11" y="102"/>
                  </a:lnTo>
                  <a:lnTo>
                    <a:pt x="11" y="8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1" name="Freeform 1218"/>
            <p:cNvSpPr>
              <a:spLocks/>
            </p:cNvSpPr>
            <p:nvPr/>
          </p:nvSpPr>
          <p:spPr bwMode="auto">
            <a:xfrm>
              <a:off x="3179" y="-601"/>
              <a:ext cx="731" cy="7"/>
            </a:xfrm>
            <a:custGeom>
              <a:avLst/>
              <a:gdLst>
                <a:gd name="T0" fmla="*/ 716 w 731"/>
                <a:gd name="T1" fmla="*/ 5 h 7"/>
                <a:gd name="T2" fmla="*/ 720 w 731"/>
                <a:gd name="T3" fmla="*/ 0 h 7"/>
                <a:gd name="T4" fmla="*/ 0 w 731"/>
                <a:gd name="T5" fmla="*/ 0 h 7"/>
                <a:gd name="T6" fmla="*/ 0 w 731"/>
                <a:gd name="T7" fmla="*/ 7 h 7"/>
                <a:gd name="T8" fmla="*/ 720 w 731"/>
                <a:gd name="T9" fmla="*/ 7 h 7"/>
                <a:gd name="T10" fmla="*/ 726 w 731"/>
                <a:gd name="T11" fmla="*/ 1 h 7"/>
                <a:gd name="T12" fmla="*/ 720 w 731"/>
                <a:gd name="T13" fmla="*/ 7 h 7"/>
                <a:gd name="T14" fmla="*/ 731 w 731"/>
                <a:gd name="T15" fmla="*/ 7 h 7"/>
                <a:gd name="T16" fmla="*/ 726 w 731"/>
                <a:gd name="T17" fmla="*/ 1 h 7"/>
                <a:gd name="T18" fmla="*/ 716 w 731"/>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7">
                  <a:moveTo>
                    <a:pt x="716" y="5"/>
                  </a:moveTo>
                  <a:lnTo>
                    <a:pt x="720" y="0"/>
                  </a:lnTo>
                  <a:lnTo>
                    <a:pt x="0" y="0"/>
                  </a:lnTo>
                  <a:lnTo>
                    <a:pt x="0" y="7"/>
                  </a:lnTo>
                  <a:lnTo>
                    <a:pt x="720" y="7"/>
                  </a:lnTo>
                  <a:lnTo>
                    <a:pt x="726" y="1"/>
                  </a:lnTo>
                  <a:lnTo>
                    <a:pt x="720" y="7"/>
                  </a:lnTo>
                  <a:lnTo>
                    <a:pt x="731" y="7"/>
                  </a:lnTo>
                  <a:lnTo>
                    <a:pt x="726" y="1"/>
                  </a:lnTo>
                  <a:lnTo>
                    <a:pt x="716" y="5"/>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2" name="Freeform 1219"/>
            <p:cNvSpPr>
              <a:spLocks/>
            </p:cNvSpPr>
            <p:nvPr/>
          </p:nvSpPr>
          <p:spPr bwMode="auto">
            <a:xfrm>
              <a:off x="3828" y="-699"/>
              <a:ext cx="76" cy="102"/>
            </a:xfrm>
            <a:custGeom>
              <a:avLst/>
              <a:gdLst>
                <a:gd name="T0" fmla="*/ 4 w 76"/>
                <a:gd name="T1" fmla="*/ 12 h 102"/>
                <a:gd name="T2" fmla="*/ 0 w 76"/>
                <a:gd name="T3" fmla="*/ 9 h 102"/>
                <a:gd name="T4" fmla="*/ 67 w 76"/>
                <a:gd name="T5" fmla="*/ 102 h 102"/>
                <a:gd name="T6" fmla="*/ 76 w 76"/>
                <a:gd name="T7" fmla="*/ 95 h 102"/>
                <a:gd name="T8" fmla="*/ 9 w 76"/>
                <a:gd name="T9" fmla="*/ 4 h 102"/>
                <a:gd name="T10" fmla="*/ 4 w 76"/>
                <a:gd name="T11" fmla="*/ 0 h 102"/>
                <a:gd name="T12" fmla="*/ 9 w 76"/>
                <a:gd name="T13" fmla="*/ 4 h 102"/>
                <a:gd name="T14" fmla="*/ 8 w 76"/>
                <a:gd name="T15" fmla="*/ 1 h 102"/>
                <a:gd name="T16" fmla="*/ 4 w 76"/>
                <a:gd name="T17" fmla="*/ 0 h 102"/>
                <a:gd name="T18" fmla="*/ 4 w 76"/>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2">
                  <a:moveTo>
                    <a:pt x="4" y="12"/>
                  </a:moveTo>
                  <a:lnTo>
                    <a:pt x="0" y="9"/>
                  </a:lnTo>
                  <a:lnTo>
                    <a:pt x="67" y="102"/>
                  </a:lnTo>
                  <a:lnTo>
                    <a:pt x="76" y="95"/>
                  </a:lnTo>
                  <a:lnTo>
                    <a:pt x="9" y="4"/>
                  </a:lnTo>
                  <a:lnTo>
                    <a:pt x="4" y="0"/>
                  </a:lnTo>
                  <a:lnTo>
                    <a:pt x="9" y="4"/>
                  </a:lnTo>
                  <a:lnTo>
                    <a:pt x="8" y="1"/>
                  </a:lnTo>
                  <a:lnTo>
                    <a:pt x="4" y="0"/>
                  </a:lnTo>
                  <a:lnTo>
                    <a:pt x="4"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3" name="Freeform 1220"/>
            <p:cNvSpPr>
              <a:spLocks/>
            </p:cNvSpPr>
            <p:nvPr/>
          </p:nvSpPr>
          <p:spPr bwMode="auto">
            <a:xfrm>
              <a:off x="3226" y="-668"/>
              <a:ext cx="625" cy="7"/>
            </a:xfrm>
            <a:custGeom>
              <a:avLst/>
              <a:gdLst>
                <a:gd name="T0" fmla="*/ 625 w 625"/>
                <a:gd name="T1" fmla="*/ 4 h 7"/>
                <a:gd name="T2" fmla="*/ 625 w 625"/>
                <a:gd name="T3" fmla="*/ 0 h 7"/>
                <a:gd name="T4" fmla="*/ 0 w 625"/>
                <a:gd name="T5" fmla="*/ 0 h 7"/>
                <a:gd name="T6" fmla="*/ 0 w 625"/>
                <a:gd name="T7" fmla="*/ 7 h 7"/>
                <a:gd name="T8" fmla="*/ 625 w 625"/>
                <a:gd name="T9" fmla="*/ 7 h 7"/>
                <a:gd name="T10" fmla="*/ 625 w 625"/>
                <a:gd name="T11" fmla="*/ 4 h 7"/>
              </a:gdLst>
              <a:ahLst/>
              <a:cxnLst>
                <a:cxn ang="0">
                  <a:pos x="T0" y="T1"/>
                </a:cxn>
                <a:cxn ang="0">
                  <a:pos x="T2" y="T3"/>
                </a:cxn>
                <a:cxn ang="0">
                  <a:pos x="T4" y="T5"/>
                </a:cxn>
                <a:cxn ang="0">
                  <a:pos x="T6" y="T7"/>
                </a:cxn>
                <a:cxn ang="0">
                  <a:pos x="T8" y="T9"/>
                </a:cxn>
                <a:cxn ang="0">
                  <a:pos x="T10" y="T11"/>
                </a:cxn>
              </a:cxnLst>
              <a:rect l="0" t="0" r="r" b="b"/>
              <a:pathLst>
                <a:path w="625" h="7">
                  <a:moveTo>
                    <a:pt x="625" y="4"/>
                  </a:moveTo>
                  <a:lnTo>
                    <a:pt x="625" y="0"/>
                  </a:lnTo>
                  <a:lnTo>
                    <a:pt x="0" y="0"/>
                  </a:lnTo>
                  <a:lnTo>
                    <a:pt x="0" y="7"/>
                  </a:lnTo>
                  <a:lnTo>
                    <a:pt x="625" y="7"/>
                  </a:lnTo>
                  <a:lnTo>
                    <a:pt x="625"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4" name="Freeform 1221"/>
            <p:cNvSpPr>
              <a:spLocks/>
            </p:cNvSpPr>
            <p:nvPr/>
          </p:nvSpPr>
          <p:spPr bwMode="auto">
            <a:xfrm>
              <a:off x="3245" y="-696"/>
              <a:ext cx="590" cy="8"/>
            </a:xfrm>
            <a:custGeom>
              <a:avLst/>
              <a:gdLst>
                <a:gd name="T0" fmla="*/ 590 w 590"/>
                <a:gd name="T1" fmla="*/ 4 h 8"/>
                <a:gd name="T2" fmla="*/ 590 w 590"/>
                <a:gd name="T3" fmla="*/ 0 h 8"/>
                <a:gd name="T4" fmla="*/ 0 w 590"/>
                <a:gd name="T5" fmla="*/ 0 h 8"/>
                <a:gd name="T6" fmla="*/ 0 w 590"/>
                <a:gd name="T7" fmla="*/ 8 h 8"/>
                <a:gd name="T8" fmla="*/ 590 w 590"/>
                <a:gd name="T9" fmla="*/ 8 h 8"/>
                <a:gd name="T10" fmla="*/ 590 w 590"/>
                <a:gd name="T11" fmla="*/ 4 h 8"/>
              </a:gdLst>
              <a:ahLst/>
              <a:cxnLst>
                <a:cxn ang="0">
                  <a:pos x="T0" y="T1"/>
                </a:cxn>
                <a:cxn ang="0">
                  <a:pos x="T2" y="T3"/>
                </a:cxn>
                <a:cxn ang="0">
                  <a:pos x="T4" y="T5"/>
                </a:cxn>
                <a:cxn ang="0">
                  <a:pos x="T6" y="T7"/>
                </a:cxn>
                <a:cxn ang="0">
                  <a:pos x="T8" y="T9"/>
                </a:cxn>
                <a:cxn ang="0">
                  <a:pos x="T10" y="T11"/>
                </a:cxn>
              </a:cxnLst>
              <a:rect l="0" t="0" r="r" b="b"/>
              <a:pathLst>
                <a:path w="590" h="8">
                  <a:moveTo>
                    <a:pt x="590" y="4"/>
                  </a:moveTo>
                  <a:lnTo>
                    <a:pt x="590" y="0"/>
                  </a:lnTo>
                  <a:lnTo>
                    <a:pt x="0" y="0"/>
                  </a:lnTo>
                  <a:lnTo>
                    <a:pt x="0" y="8"/>
                  </a:lnTo>
                  <a:lnTo>
                    <a:pt x="590" y="8"/>
                  </a:lnTo>
                  <a:lnTo>
                    <a:pt x="59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5" name="Freeform 1222"/>
            <p:cNvSpPr>
              <a:spLocks/>
            </p:cNvSpPr>
            <p:nvPr/>
          </p:nvSpPr>
          <p:spPr bwMode="auto">
            <a:xfrm>
              <a:off x="3214" y="-649"/>
              <a:ext cx="649" cy="7"/>
            </a:xfrm>
            <a:custGeom>
              <a:avLst/>
              <a:gdLst>
                <a:gd name="T0" fmla="*/ 649 w 649"/>
                <a:gd name="T1" fmla="*/ 3 h 7"/>
                <a:gd name="T2" fmla="*/ 649 w 649"/>
                <a:gd name="T3" fmla="*/ 0 h 7"/>
                <a:gd name="T4" fmla="*/ 0 w 649"/>
                <a:gd name="T5" fmla="*/ 0 h 7"/>
                <a:gd name="T6" fmla="*/ 0 w 649"/>
                <a:gd name="T7" fmla="*/ 7 h 7"/>
                <a:gd name="T8" fmla="*/ 649 w 649"/>
                <a:gd name="T9" fmla="*/ 7 h 7"/>
                <a:gd name="T10" fmla="*/ 649 w 649"/>
                <a:gd name="T11" fmla="*/ 3 h 7"/>
              </a:gdLst>
              <a:ahLst/>
              <a:cxnLst>
                <a:cxn ang="0">
                  <a:pos x="T0" y="T1"/>
                </a:cxn>
                <a:cxn ang="0">
                  <a:pos x="T2" y="T3"/>
                </a:cxn>
                <a:cxn ang="0">
                  <a:pos x="T4" y="T5"/>
                </a:cxn>
                <a:cxn ang="0">
                  <a:pos x="T6" y="T7"/>
                </a:cxn>
                <a:cxn ang="0">
                  <a:pos x="T8" y="T9"/>
                </a:cxn>
                <a:cxn ang="0">
                  <a:pos x="T10" y="T11"/>
                </a:cxn>
              </a:cxnLst>
              <a:rect l="0" t="0" r="r" b="b"/>
              <a:pathLst>
                <a:path w="649" h="7">
                  <a:moveTo>
                    <a:pt x="649" y="3"/>
                  </a:moveTo>
                  <a:lnTo>
                    <a:pt x="649" y="0"/>
                  </a:lnTo>
                  <a:lnTo>
                    <a:pt x="0" y="0"/>
                  </a:lnTo>
                  <a:lnTo>
                    <a:pt x="0" y="7"/>
                  </a:lnTo>
                  <a:lnTo>
                    <a:pt x="649" y="7"/>
                  </a:lnTo>
                  <a:lnTo>
                    <a:pt x="649" y="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6" name="Freeform 1223"/>
            <p:cNvSpPr>
              <a:spLocks/>
            </p:cNvSpPr>
            <p:nvPr/>
          </p:nvSpPr>
          <p:spPr bwMode="auto">
            <a:xfrm>
              <a:off x="3198" y="-630"/>
              <a:ext cx="681" cy="8"/>
            </a:xfrm>
            <a:custGeom>
              <a:avLst/>
              <a:gdLst>
                <a:gd name="T0" fmla="*/ 681 w 681"/>
                <a:gd name="T1" fmla="*/ 4 h 8"/>
                <a:gd name="T2" fmla="*/ 681 w 681"/>
                <a:gd name="T3" fmla="*/ 0 h 8"/>
                <a:gd name="T4" fmla="*/ 0 w 681"/>
                <a:gd name="T5" fmla="*/ 0 h 8"/>
                <a:gd name="T6" fmla="*/ 0 w 681"/>
                <a:gd name="T7" fmla="*/ 8 h 8"/>
                <a:gd name="T8" fmla="*/ 681 w 681"/>
                <a:gd name="T9" fmla="*/ 8 h 8"/>
                <a:gd name="T10" fmla="*/ 681 w 681"/>
                <a:gd name="T11" fmla="*/ 4 h 8"/>
              </a:gdLst>
              <a:ahLst/>
              <a:cxnLst>
                <a:cxn ang="0">
                  <a:pos x="T0" y="T1"/>
                </a:cxn>
                <a:cxn ang="0">
                  <a:pos x="T2" y="T3"/>
                </a:cxn>
                <a:cxn ang="0">
                  <a:pos x="T4" y="T5"/>
                </a:cxn>
                <a:cxn ang="0">
                  <a:pos x="T6" y="T7"/>
                </a:cxn>
                <a:cxn ang="0">
                  <a:pos x="T8" y="T9"/>
                </a:cxn>
                <a:cxn ang="0">
                  <a:pos x="T10" y="T11"/>
                </a:cxn>
              </a:cxnLst>
              <a:rect l="0" t="0" r="r" b="b"/>
              <a:pathLst>
                <a:path w="681" h="8">
                  <a:moveTo>
                    <a:pt x="681" y="4"/>
                  </a:moveTo>
                  <a:lnTo>
                    <a:pt x="681" y="0"/>
                  </a:lnTo>
                  <a:lnTo>
                    <a:pt x="0" y="0"/>
                  </a:lnTo>
                  <a:lnTo>
                    <a:pt x="0" y="8"/>
                  </a:lnTo>
                  <a:lnTo>
                    <a:pt x="681" y="8"/>
                  </a:lnTo>
                  <a:lnTo>
                    <a:pt x="681"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7" name="Freeform 1224"/>
            <p:cNvSpPr>
              <a:spLocks/>
            </p:cNvSpPr>
            <p:nvPr/>
          </p:nvSpPr>
          <p:spPr bwMode="auto">
            <a:xfrm>
              <a:off x="3352" y="-695"/>
              <a:ext cx="47" cy="95"/>
            </a:xfrm>
            <a:custGeom>
              <a:avLst/>
              <a:gdLst>
                <a:gd name="T0" fmla="*/ 5 w 47"/>
                <a:gd name="T1" fmla="*/ 94 h 95"/>
                <a:gd name="T2" fmla="*/ 9 w 47"/>
                <a:gd name="T3" fmla="*/ 95 h 95"/>
                <a:gd name="T4" fmla="*/ 47 w 47"/>
                <a:gd name="T5" fmla="*/ 4 h 95"/>
                <a:gd name="T6" fmla="*/ 39 w 47"/>
                <a:gd name="T7" fmla="*/ 0 h 95"/>
                <a:gd name="T8" fmla="*/ 0 w 47"/>
                <a:gd name="T9" fmla="*/ 92 h 95"/>
                <a:gd name="T10" fmla="*/ 5 w 47"/>
                <a:gd name="T11" fmla="*/ 94 h 95"/>
              </a:gdLst>
              <a:ahLst/>
              <a:cxnLst>
                <a:cxn ang="0">
                  <a:pos x="T0" y="T1"/>
                </a:cxn>
                <a:cxn ang="0">
                  <a:pos x="T2" y="T3"/>
                </a:cxn>
                <a:cxn ang="0">
                  <a:pos x="T4" y="T5"/>
                </a:cxn>
                <a:cxn ang="0">
                  <a:pos x="T6" y="T7"/>
                </a:cxn>
                <a:cxn ang="0">
                  <a:pos x="T8" y="T9"/>
                </a:cxn>
                <a:cxn ang="0">
                  <a:pos x="T10" y="T11"/>
                </a:cxn>
              </a:cxnLst>
              <a:rect l="0" t="0" r="r" b="b"/>
              <a:pathLst>
                <a:path w="47" h="95">
                  <a:moveTo>
                    <a:pt x="5" y="94"/>
                  </a:moveTo>
                  <a:lnTo>
                    <a:pt x="9" y="95"/>
                  </a:lnTo>
                  <a:lnTo>
                    <a:pt x="47" y="4"/>
                  </a:lnTo>
                  <a:lnTo>
                    <a:pt x="39" y="0"/>
                  </a:lnTo>
                  <a:lnTo>
                    <a:pt x="0" y="92"/>
                  </a:lnTo>
                  <a:lnTo>
                    <a:pt x="5" y="9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8" name="Freeform 1225"/>
            <p:cNvSpPr>
              <a:spLocks/>
            </p:cNvSpPr>
            <p:nvPr/>
          </p:nvSpPr>
          <p:spPr bwMode="auto">
            <a:xfrm>
              <a:off x="3682" y="-695"/>
              <a:ext cx="51" cy="95"/>
            </a:xfrm>
            <a:custGeom>
              <a:avLst/>
              <a:gdLst>
                <a:gd name="T0" fmla="*/ 46 w 51"/>
                <a:gd name="T1" fmla="*/ 94 h 95"/>
                <a:gd name="T2" fmla="*/ 51 w 51"/>
                <a:gd name="T3" fmla="*/ 92 h 95"/>
                <a:gd name="T4" fmla="*/ 8 w 51"/>
                <a:gd name="T5" fmla="*/ 0 h 95"/>
                <a:gd name="T6" fmla="*/ 0 w 51"/>
                <a:gd name="T7" fmla="*/ 4 h 95"/>
                <a:gd name="T8" fmla="*/ 42 w 51"/>
                <a:gd name="T9" fmla="*/ 95 h 95"/>
                <a:gd name="T10" fmla="*/ 46 w 51"/>
                <a:gd name="T11" fmla="*/ 94 h 95"/>
              </a:gdLst>
              <a:ahLst/>
              <a:cxnLst>
                <a:cxn ang="0">
                  <a:pos x="T0" y="T1"/>
                </a:cxn>
                <a:cxn ang="0">
                  <a:pos x="T2" y="T3"/>
                </a:cxn>
                <a:cxn ang="0">
                  <a:pos x="T4" y="T5"/>
                </a:cxn>
                <a:cxn ang="0">
                  <a:pos x="T6" y="T7"/>
                </a:cxn>
                <a:cxn ang="0">
                  <a:pos x="T8" y="T9"/>
                </a:cxn>
                <a:cxn ang="0">
                  <a:pos x="T10" y="T11"/>
                </a:cxn>
              </a:cxnLst>
              <a:rect l="0" t="0" r="r" b="b"/>
              <a:pathLst>
                <a:path w="51" h="95">
                  <a:moveTo>
                    <a:pt x="46" y="94"/>
                  </a:moveTo>
                  <a:lnTo>
                    <a:pt x="51" y="92"/>
                  </a:lnTo>
                  <a:lnTo>
                    <a:pt x="8" y="0"/>
                  </a:lnTo>
                  <a:lnTo>
                    <a:pt x="0" y="4"/>
                  </a:lnTo>
                  <a:lnTo>
                    <a:pt x="42" y="95"/>
                  </a:lnTo>
                  <a:lnTo>
                    <a:pt x="46" y="9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9" name="Freeform 1226"/>
            <p:cNvSpPr>
              <a:spLocks/>
            </p:cNvSpPr>
            <p:nvPr/>
          </p:nvSpPr>
          <p:spPr bwMode="auto">
            <a:xfrm>
              <a:off x="3541" y="-692"/>
              <a:ext cx="7" cy="66"/>
            </a:xfrm>
            <a:custGeom>
              <a:avLst/>
              <a:gdLst>
                <a:gd name="T0" fmla="*/ 4 w 7"/>
                <a:gd name="T1" fmla="*/ 66 h 66"/>
                <a:gd name="T2" fmla="*/ 7 w 7"/>
                <a:gd name="T3" fmla="*/ 66 h 66"/>
                <a:gd name="T4" fmla="*/ 7 w 7"/>
                <a:gd name="T5" fmla="*/ 0 h 66"/>
                <a:gd name="T6" fmla="*/ 0 w 7"/>
                <a:gd name="T7" fmla="*/ 0 h 66"/>
                <a:gd name="T8" fmla="*/ 0 w 7"/>
                <a:gd name="T9" fmla="*/ 66 h 66"/>
                <a:gd name="T10" fmla="*/ 4 w 7"/>
                <a:gd name="T11" fmla="*/ 66 h 66"/>
              </a:gdLst>
              <a:ahLst/>
              <a:cxnLst>
                <a:cxn ang="0">
                  <a:pos x="T0" y="T1"/>
                </a:cxn>
                <a:cxn ang="0">
                  <a:pos x="T2" y="T3"/>
                </a:cxn>
                <a:cxn ang="0">
                  <a:pos x="T4" y="T5"/>
                </a:cxn>
                <a:cxn ang="0">
                  <a:pos x="T6" y="T7"/>
                </a:cxn>
                <a:cxn ang="0">
                  <a:pos x="T8" y="T9"/>
                </a:cxn>
                <a:cxn ang="0">
                  <a:pos x="T10" y="T11"/>
                </a:cxn>
              </a:cxnLst>
              <a:rect l="0" t="0" r="r" b="b"/>
              <a:pathLst>
                <a:path w="7" h="66">
                  <a:moveTo>
                    <a:pt x="4" y="66"/>
                  </a:moveTo>
                  <a:lnTo>
                    <a:pt x="7" y="66"/>
                  </a:lnTo>
                  <a:lnTo>
                    <a:pt x="7" y="0"/>
                  </a:lnTo>
                  <a:lnTo>
                    <a:pt x="0" y="0"/>
                  </a:lnTo>
                  <a:lnTo>
                    <a:pt x="0" y="66"/>
                  </a:lnTo>
                  <a:lnTo>
                    <a:pt x="4" y="6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0" name="Freeform 1227"/>
            <p:cNvSpPr>
              <a:spLocks/>
            </p:cNvSpPr>
            <p:nvPr/>
          </p:nvSpPr>
          <p:spPr bwMode="auto">
            <a:xfrm>
              <a:off x="3261" y="-692"/>
              <a:ext cx="59" cy="92"/>
            </a:xfrm>
            <a:custGeom>
              <a:avLst/>
              <a:gdLst>
                <a:gd name="T0" fmla="*/ 5 w 59"/>
                <a:gd name="T1" fmla="*/ 91 h 92"/>
                <a:gd name="T2" fmla="*/ 9 w 59"/>
                <a:gd name="T3" fmla="*/ 92 h 92"/>
                <a:gd name="T4" fmla="*/ 59 w 59"/>
                <a:gd name="T5" fmla="*/ 2 h 92"/>
                <a:gd name="T6" fmla="*/ 49 w 59"/>
                <a:gd name="T7" fmla="*/ 0 h 92"/>
                <a:gd name="T8" fmla="*/ 0 w 59"/>
                <a:gd name="T9" fmla="*/ 89 h 92"/>
                <a:gd name="T10" fmla="*/ 5 w 59"/>
                <a:gd name="T11" fmla="*/ 91 h 92"/>
              </a:gdLst>
              <a:ahLst/>
              <a:cxnLst>
                <a:cxn ang="0">
                  <a:pos x="T0" y="T1"/>
                </a:cxn>
                <a:cxn ang="0">
                  <a:pos x="T2" y="T3"/>
                </a:cxn>
                <a:cxn ang="0">
                  <a:pos x="T4" y="T5"/>
                </a:cxn>
                <a:cxn ang="0">
                  <a:pos x="T6" y="T7"/>
                </a:cxn>
                <a:cxn ang="0">
                  <a:pos x="T8" y="T9"/>
                </a:cxn>
                <a:cxn ang="0">
                  <a:pos x="T10" y="T11"/>
                </a:cxn>
              </a:cxnLst>
              <a:rect l="0" t="0" r="r" b="b"/>
              <a:pathLst>
                <a:path w="59" h="92">
                  <a:moveTo>
                    <a:pt x="5" y="91"/>
                  </a:moveTo>
                  <a:lnTo>
                    <a:pt x="9" y="92"/>
                  </a:lnTo>
                  <a:lnTo>
                    <a:pt x="59" y="2"/>
                  </a:lnTo>
                  <a:lnTo>
                    <a:pt x="49" y="0"/>
                  </a:lnTo>
                  <a:lnTo>
                    <a:pt x="0" y="89"/>
                  </a:lnTo>
                  <a:lnTo>
                    <a:pt x="5" y="9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1" name="Freeform 1228"/>
            <p:cNvSpPr>
              <a:spLocks/>
            </p:cNvSpPr>
            <p:nvPr/>
          </p:nvSpPr>
          <p:spPr bwMode="auto">
            <a:xfrm>
              <a:off x="3764" y="-696"/>
              <a:ext cx="64" cy="99"/>
            </a:xfrm>
            <a:custGeom>
              <a:avLst/>
              <a:gdLst>
                <a:gd name="T0" fmla="*/ 60 w 64"/>
                <a:gd name="T1" fmla="*/ 96 h 99"/>
                <a:gd name="T2" fmla="*/ 64 w 64"/>
                <a:gd name="T3" fmla="*/ 92 h 99"/>
                <a:gd name="T4" fmla="*/ 8 w 64"/>
                <a:gd name="T5" fmla="*/ 0 h 99"/>
                <a:gd name="T6" fmla="*/ 0 w 64"/>
                <a:gd name="T7" fmla="*/ 5 h 99"/>
                <a:gd name="T8" fmla="*/ 56 w 64"/>
                <a:gd name="T9" fmla="*/ 99 h 99"/>
                <a:gd name="T10" fmla="*/ 60 w 64"/>
                <a:gd name="T11" fmla="*/ 96 h 99"/>
              </a:gdLst>
              <a:ahLst/>
              <a:cxnLst>
                <a:cxn ang="0">
                  <a:pos x="T0" y="T1"/>
                </a:cxn>
                <a:cxn ang="0">
                  <a:pos x="T2" y="T3"/>
                </a:cxn>
                <a:cxn ang="0">
                  <a:pos x="T4" y="T5"/>
                </a:cxn>
                <a:cxn ang="0">
                  <a:pos x="T6" y="T7"/>
                </a:cxn>
                <a:cxn ang="0">
                  <a:pos x="T8" y="T9"/>
                </a:cxn>
                <a:cxn ang="0">
                  <a:pos x="T10" y="T11"/>
                </a:cxn>
              </a:cxnLst>
              <a:rect l="0" t="0" r="r" b="b"/>
              <a:pathLst>
                <a:path w="64" h="99">
                  <a:moveTo>
                    <a:pt x="60" y="96"/>
                  </a:moveTo>
                  <a:lnTo>
                    <a:pt x="64" y="92"/>
                  </a:lnTo>
                  <a:lnTo>
                    <a:pt x="8" y="0"/>
                  </a:lnTo>
                  <a:lnTo>
                    <a:pt x="0" y="5"/>
                  </a:lnTo>
                  <a:lnTo>
                    <a:pt x="56" y="99"/>
                  </a:lnTo>
                  <a:lnTo>
                    <a:pt x="60" y="9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2" name="Freeform 1229"/>
            <p:cNvSpPr>
              <a:spLocks/>
            </p:cNvSpPr>
            <p:nvPr/>
          </p:nvSpPr>
          <p:spPr bwMode="auto">
            <a:xfrm>
              <a:off x="3453" y="-692"/>
              <a:ext cx="22" cy="64"/>
            </a:xfrm>
            <a:custGeom>
              <a:avLst/>
              <a:gdLst>
                <a:gd name="T0" fmla="*/ 4 w 22"/>
                <a:gd name="T1" fmla="*/ 64 h 64"/>
                <a:gd name="T2" fmla="*/ 8 w 22"/>
                <a:gd name="T3" fmla="*/ 64 h 64"/>
                <a:gd name="T4" fmla="*/ 22 w 22"/>
                <a:gd name="T5" fmla="*/ 0 h 64"/>
                <a:gd name="T6" fmla="*/ 14 w 22"/>
                <a:gd name="T7" fmla="*/ 0 h 64"/>
                <a:gd name="T8" fmla="*/ 0 w 22"/>
                <a:gd name="T9" fmla="*/ 64 h 64"/>
                <a:gd name="T10" fmla="*/ 4 w 22"/>
                <a:gd name="T11" fmla="*/ 64 h 64"/>
              </a:gdLst>
              <a:ahLst/>
              <a:cxnLst>
                <a:cxn ang="0">
                  <a:pos x="T0" y="T1"/>
                </a:cxn>
                <a:cxn ang="0">
                  <a:pos x="T2" y="T3"/>
                </a:cxn>
                <a:cxn ang="0">
                  <a:pos x="T4" y="T5"/>
                </a:cxn>
                <a:cxn ang="0">
                  <a:pos x="T6" y="T7"/>
                </a:cxn>
                <a:cxn ang="0">
                  <a:pos x="T8" y="T9"/>
                </a:cxn>
                <a:cxn ang="0">
                  <a:pos x="T10" y="T11"/>
                </a:cxn>
              </a:cxnLst>
              <a:rect l="0" t="0" r="r" b="b"/>
              <a:pathLst>
                <a:path w="22" h="64">
                  <a:moveTo>
                    <a:pt x="4" y="64"/>
                  </a:moveTo>
                  <a:lnTo>
                    <a:pt x="8" y="64"/>
                  </a:lnTo>
                  <a:lnTo>
                    <a:pt x="22" y="0"/>
                  </a:lnTo>
                  <a:lnTo>
                    <a:pt x="14" y="0"/>
                  </a:lnTo>
                  <a:lnTo>
                    <a:pt x="0" y="64"/>
                  </a:lnTo>
                  <a:lnTo>
                    <a:pt x="4" y="6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3" name="Freeform 1230"/>
            <p:cNvSpPr>
              <a:spLocks/>
            </p:cNvSpPr>
            <p:nvPr/>
          </p:nvSpPr>
          <p:spPr bwMode="auto">
            <a:xfrm>
              <a:off x="3614" y="-692"/>
              <a:ext cx="22" cy="64"/>
            </a:xfrm>
            <a:custGeom>
              <a:avLst/>
              <a:gdLst>
                <a:gd name="T0" fmla="*/ 18 w 22"/>
                <a:gd name="T1" fmla="*/ 64 h 64"/>
                <a:gd name="T2" fmla="*/ 22 w 22"/>
                <a:gd name="T3" fmla="*/ 64 h 64"/>
                <a:gd name="T4" fmla="*/ 8 w 22"/>
                <a:gd name="T5" fmla="*/ 0 h 64"/>
                <a:gd name="T6" fmla="*/ 0 w 22"/>
                <a:gd name="T7" fmla="*/ 0 h 64"/>
                <a:gd name="T8" fmla="*/ 14 w 22"/>
                <a:gd name="T9" fmla="*/ 64 h 64"/>
                <a:gd name="T10" fmla="*/ 18 w 22"/>
                <a:gd name="T11" fmla="*/ 64 h 64"/>
              </a:gdLst>
              <a:ahLst/>
              <a:cxnLst>
                <a:cxn ang="0">
                  <a:pos x="T0" y="T1"/>
                </a:cxn>
                <a:cxn ang="0">
                  <a:pos x="T2" y="T3"/>
                </a:cxn>
                <a:cxn ang="0">
                  <a:pos x="T4" y="T5"/>
                </a:cxn>
                <a:cxn ang="0">
                  <a:pos x="T6" y="T7"/>
                </a:cxn>
                <a:cxn ang="0">
                  <a:pos x="T8" y="T9"/>
                </a:cxn>
                <a:cxn ang="0">
                  <a:pos x="T10" y="T11"/>
                </a:cxn>
              </a:cxnLst>
              <a:rect l="0" t="0" r="r" b="b"/>
              <a:pathLst>
                <a:path w="22" h="64">
                  <a:moveTo>
                    <a:pt x="18" y="64"/>
                  </a:moveTo>
                  <a:lnTo>
                    <a:pt x="22" y="64"/>
                  </a:lnTo>
                  <a:lnTo>
                    <a:pt x="8" y="0"/>
                  </a:lnTo>
                  <a:lnTo>
                    <a:pt x="0" y="0"/>
                  </a:lnTo>
                  <a:lnTo>
                    <a:pt x="14" y="64"/>
                  </a:lnTo>
                  <a:lnTo>
                    <a:pt x="18" y="6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4" name="Freeform 1231"/>
            <p:cNvSpPr>
              <a:spLocks/>
            </p:cNvSpPr>
            <p:nvPr/>
          </p:nvSpPr>
          <p:spPr bwMode="auto">
            <a:xfrm>
              <a:off x="3860" y="-696"/>
              <a:ext cx="72" cy="100"/>
            </a:xfrm>
            <a:custGeom>
              <a:avLst/>
              <a:gdLst>
                <a:gd name="T0" fmla="*/ 68 w 72"/>
                <a:gd name="T1" fmla="*/ 88 h 100"/>
                <a:gd name="T2" fmla="*/ 72 w 72"/>
                <a:gd name="T3" fmla="*/ 91 h 100"/>
                <a:gd name="T4" fmla="*/ 8 w 72"/>
                <a:gd name="T5" fmla="*/ 0 h 100"/>
                <a:gd name="T6" fmla="*/ 0 w 72"/>
                <a:gd name="T7" fmla="*/ 5 h 100"/>
                <a:gd name="T8" fmla="*/ 64 w 72"/>
                <a:gd name="T9" fmla="*/ 96 h 100"/>
                <a:gd name="T10" fmla="*/ 68 w 72"/>
                <a:gd name="T11" fmla="*/ 100 h 100"/>
                <a:gd name="T12" fmla="*/ 68 w 72"/>
                <a:gd name="T13" fmla="*/ 88 h 100"/>
              </a:gdLst>
              <a:ahLst/>
              <a:cxnLst>
                <a:cxn ang="0">
                  <a:pos x="T0" y="T1"/>
                </a:cxn>
                <a:cxn ang="0">
                  <a:pos x="T2" y="T3"/>
                </a:cxn>
                <a:cxn ang="0">
                  <a:pos x="T4" y="T5"/>
                </a:cxn>
                <a:cxn ang="0">
                  <a:pos x="T6" y="T7"/>
                </a:cxn>
                <a:cxn ang="0">
                  <a:pos x="T8" y="T9"/>
                </a:cxn>
                <a:cxn ang="0">
                  <a:pos x="T10" y="T11"/>
                </a:cxn>
                <a:cxn ang="0">
                  <a:pos x="T12" y="T13"/>
                </a:cxn>
              </a:cxnLst>
              <a:rect l="0" t="0" r="r" b="b"/>
              <a:pathLst>
                <a:path w="72" h="100">
                  <a:moveTo>
                    <a:pt x="68" y="88"/>
                  </a:moveTo>
                  <a:lnTo>
                    <a:pt x="72" y="91"/>
                  </a:lnTo>
                  <a:lnTo>
                    <a:pt x="8" y="0"/>
                  </a:lnTo>
                  <a:lnTo>
                    <a:pt x="0" y="5"/>
                  </a:lnTo>
                  <a:lnTo>
                    <a:pt x="64" y="96"/>
                  </a:lnTo>
                  <a:lnTo>
                    <a:pt x="68" y="100"/>
                  </a:lnTo>
                  <a:lnTo>
                    <a:pt x="68" y="8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5" name="Freeform 1232"/>
            <p:cNvSpPr>
              <a:spLocks/>
            </p:cNvSpPr>
            <p:nvPr/>
          </p:nvSpPr>
          <p:spPr bwMode="auto">
            <a:xfrm>
              <a:off x="3933" y="-604"/>
              <a:ext cx="138" cy="8"/>
            </a:xfrm>
            <a:custGeom>
              <a:avLst/>
              <a:gdLst>
                <a:gd name="T0" fmla="*/ 129 w 138"/>
                <a:gd name="T1" fmla="*/ 6 h 8"/>
                <a:gd name="T2" fmla="*/ 134 w 138"/>
                <a:gd name="T3" fmla="*/ 0 h 8"/>
                <a:gd name="T4" fmla="*/ 0 w 138"/>
                <a:gd name="T5" fmla="*/ 0 h 8"/>
                <a:gd name="T6" fmla="*/ 0 w 138"/>
                <a:gd name="T7" fmla="*/ 8 h 8"/>
                <a:gd name="T8" fmla="*/ 134 w 138"/>
                <a:gd name="T9" fmla="*/ 8 h 8"/>
                <a:gd name="T10" fmla="*/ 138 w 138"/>
                <a:gd name="T11" fmla="*/ 3 h 8"/>
                <a:gd name="T12" fmla="*/ 129 w 138"/>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138" h="8">
                  <a:moveTo>
                    <a:pt x="129" y="6"/>
                  </a:moveTo>
                  <a:lnTo>
                    <a:pt x="134" y="0"/>
                  </a:lnTo>
                  <a:lnTo>
                    <a:pt x="0" y="0"/>
                  </a:lnTo>
                  <a:lnTo>
                    <a:pt x="0" y="8"/>
                  </a:lnTo>
                  <a:lnTo>
                    <a:pt x="134" y="8"/>
                  </a:lnTo>
                  <a:lnTo>
                    <a:pt x="138" y="3"/>
                  </a:lnTo>
                  <a:lnTo>
                    <a:pt x="129"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6" name="Freeform 1233"/>
            <p:cNvSpPr>
              <a:spLocks/>
            </p:cNvSpPr>
            <p:nvPr/>
          </p:nvSpPr>
          <p:spPr bwMode="auto">
            <a:xfrm>
              <a:off x="3985" y="-699"/>
              <a:ext cx="86" cy="99"/>
            </a:xfrm>
            <a:custGeom>
              <a:avLst/>
              <a:gdLst>
                <a:gd name="T0" fmla="*/ 4 w 86"/>
                <a:gd name="T1" fmla="*/ 12 h 99"/>
                <a:gd name="T2" fmla="*/ 0 w 86"/>
                <a:gd name="T3" fmla="*/ 9 h 99"/>
                <a:gd name="T4" fmla="*/ 77 w 86"/>
                <a:gd name="T5" fmla="*/ 99 h 99"/>
                <a:gd name="T6" fmla="*/ 86 w 86"/>
                <a:gd name="T7" fmla="*/ 94 h 99"/>
                <a:gd name="T8" fmla="*/ 9 w 86"/>
                <a:gd name="T9" fmla="*/ 4 h 99"/>
                <a:gd name="T10" fmla="*/ 4 w 86"/>
                <a:gd name="T11" fmla="*/ 0 h 99"/>
                <a:gd name="T12" fmla="*/ 4 w 86"/>
                <a:gd name="T13" fmla="*/ 12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4" y="12"/>
                  </a:moveTo>
                  <a:lnTo>
                    <a:pt x="0" y="9"/>
                  </a:lnTo>
                  <a:lnTo>
                    <a:pt x="77" y="99"/>
                  </a:lnTo>
                  <a:lnTo>
                    <a:pt x="86" y="94"/>
                  </a:lnTo>
                  <a:lnTo>
                    <a:pt x="9" y="4"/>
                  </a:lnTo>
                  <a:lnTo>
                    <a:pt x="4" y="0"/>
                  </a:lnTo>
                  <a:lnTo>
                    <a:pt x="4"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7" name="Freeform 1234"/>
            <p:cNvSpPr>
              <a:spLocks/>
            </p:cNvSpPr>
            <p:nvPr/>
          </p:nvSpPr>
          <p:spPr bwMode="auto">
            <a:xfrm>
              <a:off x="3923" y="-696"/>
              <a:ext cx="79" cy="96"/>
            </a:xfrm>
            <a:custGeom>
              <a:avLst/>
              <a:gdLst>
                <a:gd name="T0" fmla="*/ 75 w 79"/>
                <a:gd name="T1" fmla="*/ 93 h 96"/>
                <a:gd name="T2" fmla="*/ 79 w 79"/>
                <a:gd name="T3" fmla="*/ 91 h 96"/>
                <a:gd name="T4" fmla="*/ 9 w 79"/>
                <a:gd name="T5" fmla="*/ 0 h 96"/>
                <a:gd name="T6" fmla="*/ 0 w 79"/>
                <a:gd name="T7" fmla="*/ 5 h 96"/>
                <a:gd name="T8" fmla="*/ 70 w 79"/>
                <a:gd name="T9" fmla="*/ 96 h 96"/>
                <a:gd name="T10" fmla="*/ 75 w 79"/>
                <a:gd name="T11" fmla="*/ 93 h 96"/>
              </a:gdLst>
              <a:ahLst/>
              <a:cxnLst>
                <a:cxn ang="0">
                  <a:pos x="T0" y="T1"/>
                </a:cxn>
                <a:cxn ang="0">
                  <a:pos x="T2" y="T3"/>
                </a:cxn>
                <a:cxn ang="0">
                  <a:pos x="T4" y="T5"/>
                </a:cxn>
                <a:cxn ang="0">
                  <a:pos x="T6" y="T7"/>
                </a:cxn>
                <a:cxn ang="0">
                  <a:pos x="T8" y="T9"/>
                </a:cxn>
                <a:cxn ang="0">
                  <a:pos x="T10" y="T11"/>
                </a:cxn>
              </a:cxnLst>
              <a:rect l="0" t="0" r="r" b="b"/>
              <a:pathLst>
                <a:path w="79" h="96">
                  <a:moveTo>
                    <a:pt x="75" y="93"/>
                  </a:moveTo>
                  <a:lnTo>
                    <a:pt x="79" y="91"/>
                  </a:lnTo>
                  <a:lnTo>
                    <a:pt x="9" y="0"/>
                  </a:lnTo>
                  <a:lnTo>
                    <a:pt x="0" y="5"/>
                  </a:lnTo>
                  <a:lnTo>
                    <a:pt x="70" y="96"/>
                  </a:lnTo>
                  <a:lnTo>
                    <a:pt x="75" y="9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8" name="Freeform 1235"/>
            <p:cNvSpPr>
              <a:spLocks/>
            </p:cNvSpPr>
            <p:nvPr/>
          </p:nvSpPr>
          <p:spPr bwMode="auto">
            <a:xfrm>
              <a:off x="3872" y="-696"/>
              <a:ext cx="118" cy="8"/>
            </a:xfrm>
            <a:custGeom>
              <a:avLst/>
              <a:gdLst>
                <a:gd name="T0" fmla="*/ 118 w 118"/>
                <a:gd name="T1" fmla="*/ 4 h 8"/>
                <a:gd name="T2" fmla="*/ 118 w 118"/>
                <a:gd name="T3" fmla="*/ 0 h 8"/>
                <a:gd name="T4" fmla="*/ 0 w 118"/>
                <a:gd name="T5" fmla="*/ 0 h 8"/>
                <a:gd name="T6" fmla="*/ 0 w 118"/>
                <a:gd name="T7" fmla="*/ 8 h 8"/>
                <a:gd name="T8" fmla="*/ 118 w 118"/>
                <a:gd name="T9" fmla="*/ 8 h 8"/>
                <a:gd name="T10" fmla="*/ 118 w 118"/>
                <a:gd name="T11" fmla="*/ 4 h 8"/>
              </a:gdLst>
              <a:ahLst/>
              <a:cxnLst>
                <a:cxn ang="0">
                  <a:pos x="T0" y="T1"/>
                </a:cxn>
                <a:cxn ang="0">
                  <a:pos x="T2" y="T3"/>
                </a:cxn>
                <a:cxn ang="0">
                  <a:pos x="T4" y="T5"/>
                </a:cxn>
                <a:cxn ang="0">
                  <a:pos x="T6" y="T7"/>
                </a:cxn>
                <a:cxn ang="0">
                  <a:pos x="T8" y="T9"/>
                </a:cxn>
                <a:cxn ang="0">
                  <a:pos x="T10" y="T11"/>
                </a:cxn>
              </a:cxnLst>
              <a:rect l="0" t="0" r="r" b="b"/>
              <a:pathLst>
                <a:path w="118" h="8">
                  <a:moveTo>
                    <a:pt x="118" y="4"/>
                  </a:moveTo>
                  <a:lnTo>
                    <a:pt x="118" y="0"/>
                  </a:lnTo>
                  <a:lnTo>
                    <a:pt x="0" y="0"/>
                  </a:lnTo>
                  <a:lnTo>
                    <a:pt x="0" y="8"/>
                  </a:lnTo>
                  <a:lnTo>
                    <a:pt x="118" y="8"/>
                  </a:lnTo>
                  <a:lnTo>
                    <a:pt x="11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9" name="Freeform 1236"/>
            <p:cNvSpPr>
              <a:spLocks/>
            </p:cNvSpPr>
            <p:nvPr/>
          </p:nvSpPr>
          <p:spPr bwMode="auto">
            <a:xfrm>
              <a:off x="3889" y="-670"/>
              <a:ext cx="117" cy="6"/>
            </a:xfrm>
            <a:custGeom>
              <a:avLst/>
              <a:gdLst>
                <a:gd name="T0" fmla="*/ 117 w 117"/>
                <a:gd name="T1" fmla="*/ 2 h 6"/>
                <a:gd name="T2" fmla="*/ 117 w 117"/>
                <a:gd name="T3" fmla="*/ 0 h 6"/>
                <a:gd name="T4" fmla="*/ 0 w 117"/>
                <a:gd name="T5" fmla="*/ 0 h 6"/>
                <a:gd name="T6" fmla="*/ 0 w 117"/>
                <a:gd name="T7" fmla="*/ 6 h 6"/>
                <a:gd name="T8" fmla="*/ 117 w 117"/>
                <a:gd name="T9" fmla="*/ 6 h 6"/>
                <a:gd name="T10" fmla="*/ 117 w 117"/>
                <a:gd name="T11" fmla="*/ 2 h 6"/>
              </a:gdLst>
              <a:ahLst/>
              <a:cxnLst>
                <a:cxn ang="0">
                  <a:pos x="T0" y="T1"/>
                </a:cxn>
                <a:cxn ang="0">
                  <a:pos x="T2" y="T3"/>
                </a:cxn>
                <a:cxn ang="0">
                  <a:pos x="T4" y="T5"/>
                </a:cxn>
                <a:cxn ang="0">
                  <a:pos x="T6" y="T7"/>
                </a:cxn>
                <a:cxn ang="0">
                  <a:pos x="T8" y="T9"/>
                </a:cxn>
                <a:cxn ang="0">
                  <a:pos x="T10" y="T11"/>
                </a:cxn>
              </a:cxnLst>
              <a:rect l="0" t="0" r="r" b="b"/>
              <a:pathLst>
                <a:path w="117" h="6">
                  <a:moveTo>
                    <a:pt x="117" y="2"/>
                  </a:moveTo>
                  <a:lnTo>
                    <a:pt x="117" y="0"/>
                  </a:lnTo>
                  <a:lnTo>
                    <a:pt x="0" y="0"/>
                  </a:lnTo>
                  <a:lnTo>
                    <a:pt x="0" y="6"/>
                  </a:lnTo>
                  <a:lnTo>
                    <a:pt x="117" y="6"/>
                  </a:lnTo>
                  <a:lnTo>
                    <a:pt x="117"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 name="Freeform 1237"/>
            <p:cNvSpPr>
              <a:spLocks/>
            </p:cNvSpPr>
            <p:nvPr/>
          </p:nvSpPr>
          <p:spPr bwMode="auto">
            <a:xfrm>
              <a:off x="3901" y="-651"/>
              <a:ext cx="123" cy="6"/>
            </a:xfrm>
            <a:custGeom>
              <a:avLst/>
              <a:gdLst>
                <a:gd name="T0" fmla="*/ 123 w 123"/>
                <a:gd name="T1" fmla="*/ 4 h 6"/>
                <a:gd name="T2" fmla="*/ 123 w 123"/>
                <a:gd name="T3" fmla="*/ 0 h 6"/>
                <a:gd name="T4" fmla="*/ 0 w 123"/>
                <a:gd name="T5" fmla="*/ 0 h 6"/>
                <a:gd name="T6" fmla="*/ 0 w 123"/>
                <a:gd name="T7" fmla="*/ 6 h 6"/>
                <a:gd name="T8" fmla="*/ 123 w 123"/>
                <a:gd name="T9" fmla="*/ 6 h 6"/>
                <a:gd name="T10" fmla="*/ 123 w 123"/>
                <a:gd name="T11" fmla="*/ 4 h 6"/>
              </a:gdLst>
              <a:ahLst/>
              <a:cxnLst>
                <a:cxn ang="0">
                  <a:pos x="T0" y="T1"/>
                </a:cxn>
                <a:cxn ang="0">
                  <a:pos x="T2" y="T3"/>
                </a:cxn>
                <a:cxn ang="0">
                  <a:pos x="T4" y="T5"/>
                </a:cxn>
                <a:cxn ang="0">
                  <a:pos x="T6" y="T7"/>
                </a:cxn>
                <a:cxn ang="0">
                  <a:pos x="T8" y="T9"/>
                </a:cxn>
                <a:cxn ang="0">
                  <a:pos x="T10" y="T11"/>
                </a:cxn>
              </a:cxnLst>
              <a:rect l="0" t="0" r="r" b="b"/>
              <a:pathLst>
                <a:path w="123" h="6">
                  <a:moveTo>
                    <a:pt x="123" y="4"/>
                  </a:moveTo>
                  <a:lnTo>
                    <a:pt x="123" y="0"/>
                  </a:lnTo>
                  <a:lnTo>
                    <a:pt x="0" y="0"/>
                  </a:lnTo>
                  <a:lnTo>
                    <a:pt x="0" y="6"/>
                  </a:lnTo>
                  <a:lnTo>
                    <a:pt x="123" y="6"/>
                  </a:lnTo>
                  <a:lnTo>
                    <a:pt x="123"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1" name="Freeform 1238"/>
            <p:cNvSpPr>
              <a:spLocks/>
            </p:cNvSpPr>
            <p:nvPr/>
          </p:nvSpPr>
          <p:spPr bwMode="auto">
            <a:xfrm>
              <a:off x="3917" y="-630"/>
              <a:ext cx="126" cy="8"/>
            </a:xfrm>
            <a:custGeom>
              <a:avLst/>
              <a:gdLst>
                <a:gd name="T0" fmla="*/ 126 w 126"/>
                <a:gd name="T1" fmla="*/ 4 h 8"/>
                <a:gd name="T2" fmla="*/ 126 w 126"/>
                <a:gd name="T3" fmla="*/ 0 h 8"/>
                <a:gd name="T4" fmla="*/ 0 w 126"/>
                <a:gd name="T5" fmla="*/ 0 h 8"/>
                <a:gd name="T6" fmla="*/ 0 w 126"/>
                <a:gd name="T7" fmla="*/ 8 h 8"/>
                <a:gd name="T8" fmla="*/ 126 w 126"/>
                <a:gd name="T9" fmla="*/ 8 h 8"/>
                <a:gd name="T10" fmla="*/ 126 w 126"/>
                <a:gd name="T11" fmla="*/ 4 h 8"/>
              </a:gdLst>
              <a:ahLst/>
              <a:cxnLst>
                <a:cxn ang="0">
                  <a:pos x="T0" y="T1"/>
                </a:cxn>
                <a:cxn ang="0">
                  <a:pos x="T2" y="T3"/>
                </a:cxn>
                <a:cxn ang="0">
                  <a:pos x="T4" y="T5"/>
                </a:cxn>
                <a:cxn ang="0">
                  <a:pos x="T6" y="T7"/>
                </a:cxn>
                <a:cxn ang="0">
                  <a:pos x="T8" y="T9"/>
                </a:cxn>
                <a:cxn ang="0">
                  <a:pos x="T10" y="T11"/>
                </a:cxn>
              </a:cxnLst>
              <a:rect l="0" t="0" r="r" b="b"/>
              <a:pathLst>
                <a:path w="126" h="8">
                  <a:moveTo>
                    <a:pt x="126" y="4"/>
                  </a:moveTo>
                  <a:lnTo>
                    <a:pt x="126" y="0"/>
                  </a:lnTo>
                  <a:lnTo>
                    <a:pt x="0" y="0"/>
                  </a:lnTo>
                  <a:lnTo>
                    <a:pt x="0" y="8"/>
                  </a:lnTo>
                  <a:lnTo>
                    <a:pt x="126" y="8"/>
                  </a:lnTo>
                  <a:lnTo>
                    <a:pt x="126"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2" name="Freeform 1239"/>
            <p:cNvSpPr>
              <a:spLocks/>
            </p:cNvSpPr>
            <p:nvPr/>
          </p:nvSpPr>
          <p:spPr bwMode="auto">
            <a:xfrm>
              <a:off x="3155" y="-696"/>
              <a:ext cx="78" cy="102"/>
            </a:xfrm>
            <a:custGeom>
              <a:avLst/>
              <a:gdLst>
                <a:gd name="T0" fmla="*/ 4 w 78"/>
                <a:gd name="T1" fmla="*/ 102 h 102"/>
                <a:gd name="T2" fmla="*/ 9 w 78"/>
                <a:gd name="T3" fmla="*/ 99 h 102"/>
                <a:gd name="T4" fmla="*/ 78 w 78"/>
                <a:gd name="T5" fmla="*/ 5 h 102"/>
                <a:gd name="T6" fmla="*/ 68 w 78"/>
                <a:gd name="T7" fmla="*/ 0 h 102"/>
                <a:gd name="T8" fmla="*/ 0 w 78"/>
                <a:gd name="T9" fmla="*/ 92 h 102"/>
                <a:gd name="T10" fmla="*/ 4 w 78"/>
                <a:gd name="T11" fmla="*/ 89 h 102"/>
                <a:gd name="T12" fmla="*/ 4 w 78"/>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78" h="102">
                  <a:moveTo>
                    <a:pt x="4" y="102"/>
                  </a:moveTo>
                  <a:lnTo>
                    <a:pt x="9" y="99"/>
                  </a:lnTo>
                  <a:lnTo>
                    <a:pt x="78" y="5"/>
                  </a:lnTo>
                  <a:lnTo>
                    <a:pt x="68" y="0"/>
                  </a:lnTo>
                  <a:lnTo>
                    <a:pt x="0" y="92"/>
                  </a:lnTo>
                  <a:lnTo>
                    <a:pt x="4" y="89"/>
                  </a:lnTo>
                  <a:lnTo>
                    <a:pt x="4" y="10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3" name="Freeform 1240"/>
            <p:cNvSpPr>
              <a:spLocks/>
            </p:cNvSpPr>
            <p:nvPr/>
          </p:nvSpPr>
          <p:spPr bwMode="auto">
            <a:xfrm>
              <a:off x="3065" y="-601"/>
              <a:ext cx="90" cy="7"/>
            </a:xfrm>
            <a:custGeom>
              <a:avLst/>
              <a:gdLst>
                <a:gd name="T0" fmla="*/ 0 w 90"/>
                <a:gd name="T1" fmla="*/ 1 h 7"/>
                <a:gd name="T2" fmla="*/ 4 w 90"/>
                <a:gd name="T3" fmla="*/ 7 h 7"/>
                <a:gd name="T4" fmla="*/ 90 w 90"/>
                <a:gd name="T5" fmla="*/ 7 h 7"/>
                <a:gd name="T6" fmla="*/ 90 w 90"/>
                <a:gd name="T7" fmla="*/ 0 h 7"/>
                <a:gd name="T8" fmla="*/ 4 w 90"/>
                <a:gd name="T9" fmla="*/ 0 h 7"/>
                <a:gd name="T10" fmla="*/ 7 w 90"/>
                <a:gd name="T11" fmla="*/ 5 h 7"/>
                <a:gd name="T12" fmla="*/ 0 w 90"/>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90" h="7">
                  <a:moveTo>
                    <a:pt x="0" y="1"/>
                  </a:moveTo>
                  <a:lnTo>
                    <a:pt x="4" y="7"/>
                  </a:lnTo>
                  <a:lnTo>
                    <a:pt x="90" y="7"/>
                  </a:lnTo>
                  <a:lnTo>
                    <a:pt x="90" y="0"/>
                  </a:lnTo>
                  <a:lnTo>
                    <a:pt x="4" y="0"/>
                  </a:lnTo>
                  <a:lnTo>
                    <a:pt x="7" y="5"/>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4" name="Freeform 1241"/>
            <p:cNvSpPr>
              <a:spLocks/>
            </p:cNvSpPr>
            <p:nvPr/>
          </p:nvSpPr>
          <p:spPr bwMode="auto">
            <a:xfrm>
              <a:off x="3065" y="-699"/>
              <a:ext cx="92" cy="102"/>
            </a:xfrm>
            <a:custGeom>
              <a:avLst/>
              <a:gdLst>
                <a:gd name="T0" fmla="*/ 88 w 92"/>
                <a:gd name="T1" fmla="*/ 0 h 102"/>
                <a:gd name="T2" fmla="*/ 85 w 92"/>
                <a:gd name="T3" fmla="*/ 4 h 102"/>
                <a:gd name="T4" fmla="*/ 0 w 92"/>
                <a:gd name="T5" fmla="*/ 95 h 102"/>
                <a:gd name="T6" fmla="*/ 7 w 92"/>
                <a:gd name="T7" fmla="*/ 102 h 102"/>
                <a:gd name="T8" fmla="*/ 92 w 92"/>
                <a:gd name="T9" fmla="*/ 9 h 102"/>
                <a:gd name="T10" fmla="*/ 88 w 92"/>
                <a:gd name="T11" fmla="*/ 12 h 102"/>
                <a:gd name="T12" fmla="*/ 88 w 9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92" h="102">
                  <a:moveTo>
                    <a:pt x="88" y="0"/>
                  </a:moveTo>
                  <a:lnTo>
                    <a:pt x="85" y="4"/>
                  </a:lnTo>
                  <a:lnTo>
                    <a:pt x="0" y="95"/>
                  </a:lnTo>
                  <a:lnTo>
                    <a:pt x="7" y="102"/>
                  </a:lnTo>
                  <a:lnTo>
                    <a:pt x="92" y="9"/>
                  </a:lnTo>
                  <a:lnTo>
                    <a:pt x="88" y="12"/>
                  </a:lnTo>
                  <a:lnTo>
                    <a:pt x="88"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5" name="Freeform 1242"/>
            <p:cNvSpPr>
              <a:spLocks/>
            </p:cNvSpPr>
            <p:nvPr/>
          </p:nvSpPr>
          <p:spPr bwMode="auto">
            <a:xfrm>
              <a:off x="3109" y="-696"/>
              <a:ext cx="84" cy="99"/>
            </a:xfrm>
            <a:custGeom>
              <a:avLst/>
              <a:gdLst>
                <a:gd name="T0" fmla="*/ 4 w 84"/>
                <a:gd name="T1" fmla="*/ 96 h 99"/>
                <a:gd name="T2" fmla="*/ 9 w 84"/>
                <a:gd name="T3" fmla="*/ 99 h 99"/>
                <a:gd name="T4" fmla="*/ 84 w 84"/>
                <a:gd name="T5" fmla="*/ 5 h 99"/>
                <a:gd name="T6" fmla="*/ 74 w 84"/>
                <a:gd name="T7" fmla="*/ 0 h 99"/>
                <a:gd name="T8" fmla="*/ 0 w 84"/>
                <a:gd name="T9" fmla="*/ 92 h 99"/>
                <a:gd name="T10" fmla="*/ 4 w 84"/>
                <a:gd name="T11" fmla="*/ 96 h 99"/>
              </a:gdLst>
              <a:ahLst/>
              <a:cxnLst>
                <a:cxn ang="0">
                  <a:pos x="T0" y="T1"/>
                </a:cxn>
                <a:cxn ang="0">
                  <a:pos x="T2" y="T3"/>
                </a:cxn>
                <a:cxn ang="0">
                  <a:pos x="T4" y="T5"/>
                </a:cxn>
                <a:cxn ang="0">
                  <a:pos x="T6" y="T7"/>
                </a:cxn>
                <a:cxn ang="0">
                  <a:pos x="T8" y="T9"/>
                </a:cxn>
                <a:cxn ang="0">
                  <a:pos x="T10" y="T11"/>
                </a:cxn>
              </a:cxnLst>
              <a:rect l="0" t="0" r="r" b="b"/>
              <a:pathLst>
                <a:path w="84" h="99">
                  <a:moveTo>
                    <a:pt x="4" y="96"/>
                  </a:moveTo>
                  <a:lnTo>
                    <a:pt x="9" y="99"/>
                  </a:lnTo>
                  <a:lnTo>
                    <a:pt x="84" y="5"/>
                  </a:lnTo>
                  <a:lnTo>
                    <a:pt x="74" y="0"/>
                  </a:lnTo>
                  <a:lnTo>
                    <a:pt x="0" y="92"/>
                  </a:lnTo>
                  <a:lnTo>
                    <a:pt x="4" y="9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6" name="Freeform 1243"/>
            <p:cNvSpPr>
              <a:spLocks/>
            </p:cNvSpPr>
            <p:nvPr/>
          </p:nvSpPr>
          <p:spPr bwMode="auto">
            <a:xfrm>
              <a:off x="3132" y="-665"/>
              <a:ext cx="70" cy="7"/>
            </a:xfrm>
            <a:custGeom>
              <a:avLst/>
              <a:gdLst>
                <a:gd name="T0" fmla="*/ 70 w 70"/>
                <a:gd name="T1" fmla="*/ 3 h 7"/>
                <a:gd name="T2" fmla="*/ 70 w 70"/>
                <a:gd name="T3" fmla="*/ 0 h 7"/>
                <a:gd name="T4" fmla="*/ 0 w 70"/>
                <a:gd name="T5" fmla="*/ 0 h 7"/>
                <a:gd name="T6" fmla="*/ 0 w 70"/>
                <a:gd name="T7" fmla="*/ 7 h 7"/>
                <a:gd name="T8" fmla="*/ 70 w 70"/>
                <a:gd name="T9" fmla="*/ 7 h 7"/>
                <a:gd name="T10" fmla="*/ 70 w 70"/>
                <a:gd name="T11" fmla="*/ 3 h 7"/>
              </a:gdLst>
              <a:ahLst/>
              <a:cxnLst>
                <a:cxn ang="0">
                  <a:pos x="T0" y="T1"/>
                </a:cxn>
                <a:cxn ang="0">
                  <a:pos x="T2" y="T3"/>
                </a:cxn>
                <a:cxn ang="0">
                  <a:pos x="T4" y="T5"/>
                </a:cxn>
                <a:cxn ang="0">
                  <a:pos x="T6" y="T7"/>
                </a:cxn>
                <a:cxn ang="0">
                  <a:pos x="T8" y="T9"/>
                </a:cxn>
                <a:cxn ang="0">
                  <a:pos x="T10" y="T11"/>
                </a:cxn>
              </a:cxnLst>
              <a:rect l="0" t="0" r="r" b="b"/>
              <a:pathLst>
                <a:path w="70" h="7">
                  <a:moveTo>
                    <a:pt x="70" y="3"/>
                  </a:moveTo>
                  <a:lnTo>
                    <a:pt x="70" y="0"/>
                  </a:lnTo>
                  <a:lnTo>
                    <a:pt x="0" y="0"/>
                  </a:lnTo>
                  <a:lnTo>
                    <a:pt x="0" y="7"/>
                  </a:lnTo>
                  <a:lnTo>
                    <a:pt x="70" y="7"/>
                  </a:lnTo>
                  <a:lnTo>
                    <a:pt x="70" y="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7" name="Freeform 1244"/>
            <p:cNvSpPr>
              <a:spLocks/>
            </p:cNvSpPr>
            <p:nvPr/>
          </p:nvSpPr>
          <p:spPr bwMode="auto">
            <a:xfrm>
              <a:off x="3111" y="-646"/>
              <a:ext cx="75" cy="7"/>
            </a:xfrm>
            <a:custGeom>
              <a:avLst/>
              <a:gdLst>
                <a:gd name="T0" fmla="*/ 75 w 75"/>
                <a:gd name="T1" fmla="*/ 4 h 7"/>
                <a:gd name="T2" fmla="*/ 75 w 75"/>
                <a:gd name="T3" fmla="*/ 0 h 7"/>
                <a:gd name="T4" fmla="*/ 0 w 75"/>
                <a:gd name="T5" fmla="*/ 0 h 7"/>
                <a:gd name="T6" fmla="*/ 0 w 75"/>
                <a:gd name="T7" fmla="*/ 7 h 7"/>
                <a:gd name="T8" fmla="*/ 75 w 75"/>
                <a:gd name="T9" fmla="*/ 7 h 7"/>
                <a:gd name="T10" fmla="*/ 75 w 75"/>
                <a:gd name="T11" fmla="*/ 4 h 7"/>
              </a:gdLst>
              <a:ahLst/>
              <a:cxnLst>
                <a:cxn ang="0">
                  <a:pos x="T0" y="T1"/>
                </a:cxn>
                <a:cxn ang="0">
                  <a:pos x="T2" y="T3"/>
                </a:cxn>
                <a:cxn ang="0">
                  <a:pos x="T4" y="T5"/>
                </a:cxn>
                <a:cxn ang="0">
                  <a:pos x="T6" y="T7"/>
                </a:cxn>
                <a:cxn ang="0">
                  <a:pos x="T8" y="T9"/>
                </a:cxn>
                <a:cxn ang="0">
                  <a:pos x="T10" y="T11"/>
                </a:cxn>
              </a:cxnLst>
              <a:rect l="0" t="0" r="r" b="b"/>
              <a:pathLst>
                <a:path w="75" h="7">
                  <a:moveTo>
                    <a:pt x="75" y="4"/>
                  </a:moveTo>
                  <a:lnTo>
                    <a:pt x="75" y="0"/>
                  </a:lnTo>
                  <a:lnTo>
                    <a:pt x="0" y="0"/>
                  </a:lnTo>
                  <a:lnTo>
                    <a:pt x="0" y="7"/>
                  </a:lnTo>
                  <a:lnTo>
                    <a:pt x="75" y="7"/>
                  </a:lnTo>
                  <a:lnTo>
                    <a:pt x="75"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8" name="Freeform 1245"/>
            <p:cNvSpPr>
              <a:spLocks/>
            </p:cNvSpPr>
            <p:nvPr/>
          </p:nvSpPr>
          <p:spPr bwMode="auto">
            <a:xfrm>
              <a:off x="3096" y="-630"/>
              <a:ext cx="78" cy="8"/>
            </a:xfrm>
            <a:custGeom>
              <a:avLst/>
              <a:gdLst>
                <a:gd name="T0" fmla="*/ 78 w 78"/>
                <a:gd name="T1" fmla="*/ 4 h 8"/>
                <a:gd name="T2" fmla="*/ 78 w 78"/>
                <a:gd name="T3" fmla="*/ 0 h 8"/>
                <a:gd name="T4" fmla="*/ 0 w 78"/>
                <a:gd name="T5" fmla="*/ 0 h 8"/>
                <a:gd name="T6" fmla="*/ 0 w 78"/>
                <a:gd name="T7" fmla="*/ 8 h 8"/>
                <a:gd name="T8" fmla="*/ 78 w 78"/>
                <a:gd name="T9" fmla="*/ 8 h 8"/>
                <a:gd name="T10" fmla="*/ 78 w 78"/>
                <a:gd name="T11" fmla="*/ 4 h 8"/>
              </a:gdLst>
              <a:ahLst/>
              <a:cxnLst>
                <a:cxn ang="0">
                  <a:pos x="T0" y="T1"/>
                </a:cxn>
                <a:cxn ang="0">
                  <a:pos x="T2" y="T3"/>
                </a:cxn>
                <a:cxn ang="0">
                  <a:pos x="T4" y="T5"/>
                </a:cxn>
                <a:cxn ang="0">
                  <a:pos x="T6" y="T7"/>
                </a:cxn>
                <a:cxn ang="0">
                  <a:pos x="T8" y="T9"/>
                </a:cxn>
                <a:cxn ang="0">
                  <a:pos x="T10" y="T11"/>
                </a:cxn>
              </a:cxnLst>
              <a:rect l="0" t="0" r="r" b="b"/>
              <a:pathLst>
                <a:path w="78" h="8">
                  <a:moveTo>
                    <a:pt x="78" y="4"/>
                  </a:moveTo>
                  <a:lnTo>
                    <a:pt x="78" y="0"/>
                  </a:lnTo>
                  <a:lnTo>
                    <a:pt x="0" y="0"/>
                  </a:lnTo>
                  <a:lnTo>
                    <a:pt x="0" y="8"/>
                  </a:lnTo>
                  <a:lnTo>
                    <a:pt x="78" y="8"/>
                  </a:lnTo>
                  <a:lnTo>
                    <a:pt x="7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9" name="Freeform 1246"/>
            <p:cNvSpPr>
              <a:spLocks/>
            </p:cNvSpPr>
            <p:nvPr/>
          </p:nvSpPr>
          <p:spPr bwMode="auto">
            <a:xfrm>
              <a:off x="3155" y="-696"/>
              <a:ext cx="67" cy="8"/>
            </a:xfrm>
            <a:custGeom>
              <a:avLst/>
              <a:gdLst>
                <a:gd name="T0" fmla="*/ 67 w 67"/>
                <a:gd name="T1" fmla="*/ 4 h 8"/>
                <a:gd name="T2" fmla="*/ 67 w 67"/>
                <a:gd name="T3" fmla="*/ 0 h 8"/>
                <a:gd name="T4" fmla="*/ 0 w 67"/>
                <a:gd name="T5" fmla="*/ 0 h 8"/>
                <a:gd name="T6" fmla="*/ 0 w 67"/>
                <a:gd name="T7" fmla="*/ 8 h 8"/>
                <a:gd name="T8" fmla="*/ 67 w 67"/>
                <a:gd name="T9" fmla="*/ 8 h 8"/>
                <a:gd name="T10" fmla="*/ 67 w 67"/>
                <a:gd name="T11" fmla="*/ 4 h 8"/>
              </a:gdLst>
              <a:ahLst/>
              <a:cxnLst>
                <a:cxn ang="0">
                  <a:pos x="T0" y="T1"/>
                </a:cxn>
                <a:cxn ang="0">
                  <a:pos x="T2" y="T3"/>
                </a:cxn>
                <a:cxn ang="0">
                  <a:pos x="T4" y="T5"/>
                </a:cxn>
                <a:cxn ang="0">
                  <a:pos x="T6" y="T7"/>
                </a:cxn>
                <a:cxn ang="0">
                  <a:pos x="T8" y="T9"/>
                </a:cxn>
                <a:cxn ang="0">
                  <a:pos x="T10" y="T11"/>
                </a:cxn>
              </a:cxnLst>
              <a:rect l="0" t="0" r="r" b="b"/>
              <a:pathLst>
                <a:path w="67" h="8">
                  <a:moveTo>
                    <a:pt x="67" y="4"/>
                  </a:moveTo>
                  <a:lnTo>
                    <a:pt x="67" y="0"/>
                  </a:lnTo>
                  <a:lnTo>
                    <a:pt x="0" y="0"/>
                  </a:lnTo>
                  <a:lnTo>
                    <a:pt x="0" y="8"/>
                  </a:lnTo>
                  <a:lnTo>
                    <a:pt x="67" y="8"/>
                  </a:lnTo>
                  <a:lnTo>
                    <a:pt x="67"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0" name="Rectangle 1247"/>
            <p:cNvSpPr>
              <a:spLocks noChangeArrowheads="1"/>
            </p:cNvSpPr>
            <p:nvPr/>
          </p:nvSpPr>
          <p:spPr bwMode="auto">
            <a:xfrm>
              <a:off x="3179" y="-594"/>
              <a:ext cx="720" cy="1"/>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1" name="Rectangle 1248"/>
            <p:cNvSpPr>
              <a:spLocks noChangeArrowheads="1"/>
            </p:cNvSpPr>
            <p:nvPr/>
          </p:nvSpPr>
          <p:spPr bwMode="auto">
            <a:xfrm>
              <a:off x="3933" y="-597"/>
              <a:ext cx="134" cy="3"/>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2" name="Rectangle 1249"/>
            <p:cNvSpPr>
              <a:spLocks noChangeArrowheads="1"/>
            </p:cNvSpPr>
            <p:nvPr/>
          </p:nvSpPr>
          <p:spPr bwMode="auto">
            <a:xfrm>
              <a:off x="3069" y="-594"/>
              <a:ext cx="86"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3" name="Freeform 1250"/>
            <p:cNvSpPr>
              <a:spLocks/>
            </p:cNvSpPr>
            <p:nvPr/>
          </p:nvSpPr>
          <p:spPr bwMode="auto">
            <a:xfrm>
              <a:off x="3168" y="-696"/>
              <a:ext cx="83" cy="102"/>
            </a:xfrm>
            <a:custGeom>
              <a:avLst/>
              <a:gdLst>
                <a:gd name="T0" fmla="*/ 11 w 83"/>
                <a:gd name="T1" fmla="*/ 89 h 102"/>
                <a:gd name="T2" fmla="*/ 15 w 83"/>
                <a:gd name="T3" fmla="*/ 99 h 102"/>
                <a:gd name="T4" fmla="*/ 83 w 83"/>
                <a:gd name="T5" fmla="*/ 5 h 102"/>
                <a:gd name="T6" fmla="*/ 73 w 83"/>
                <a:gd name="T7" fmla="*/ 0 h 102"/>
                <a:gd name="T8" fmla="*/ 6 w 83"/>
                <a:gd name="T9" fmla="*/ 92 h 102"/>
                <a:gd name="T10" fmla="*/ 11 w 83"/>
                <a:gd name="T11" fmla="*/ 102 h 102"/>
                <a:gd name="T12" fmla="*/ 6 w 83"/>
                <a:gd name="T13" fmla="*/ 92 h 102"/>
                <a:gd name="T14" fmla="*/ 0 w 83"/>
                <a:gd name="T15" fmla="*/ 102 h 102"/>
                <a:gd name="T16" fmla="*/ 11 w 83"/>
                <a:gd name="T17" fmla="*/ 102 h 102"/>
                <a:gd name="T18" fmla="*/ 11 w 83"/>
                <a:gd name="T19" fmla="*/ 8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2">
                  <a:moveTo>
                    <a:pt x="11" y="89"/>
                  </a:moveTo>
                  <a:lnTo>
                    <a:pt x="15" y="99"/>
                  </a:lnTo>
                  <a:lnTo>
                    <a:pt x="83" y="5"/>
                  </a:lnTo>
                  <a:lnTo>
                    <a:pt x="73" y="0"/>
                  </a:lnTo>
                  <a:lnTo>
                    <a:pt x="6" y="92"/>
                  </a:lnTo>
                  <a:lnTo>
                    <a:pt x="11" y="102"/>
                  </a:lnTo>
                  <a:lnTo>
                    <a:pt x="6" y="92"/>
                  </a:lnTo>
                  <a:lnTo>
                    <a:pt x="0" y="102"/>
                  </a:lnTo>
                  <a:lnTo>
                    <a:pt x="11" y="102"/>
                  </a:lnTo>
                  <a:lnTo>
                    <a:pt x="11" y="8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4" name="Freeform 1251"/>
            <p:cNvSpPr>
              <a:spLocks/>
            </p:cNvSpPr>
            <p:nvPr/>
          </p:nvSpPr>
          <p:spPr bwMode="auto">
            <a:xfrm>
              <a:off x="3179" y="-601"/>
              <a:ext cx="731" cy="7"/>
            </a:xfrm>
            <a:custGeom>
              <a:avLst/>
              <a:gdLst>
                <a:gd name="T0" fmla="*/ 716 w 731"/>
                <a:gd name="T1" fmla="*/ 5 h 7"/>
                <a:gd name="T2" fmla="*/ 720 w 731"/>
                <a:gd name="T3" fmla="*/ 0 h 7"/>
                <a:gd name="T4" fmla="*/ 0 w 731"/>
                <a:gd name="T5" fmla="*/ 0 h 7"/>
                <a:gd name="T6" fmla="*/ 0 w 731"/>
                <a:gd name="T7" fmla="*/ 7 h 7"/>
                <a:gd name="T8" fmla="*/ 720 w 731"/>
                <a:gd name="T9" fmla="*/ 7 h 7"/>
                <a:gd name="T10" fmla="*/ 726 w 731"/>
                <a:gd name="T11" fmla="*/ 1 h 7"/>
                <a:gd name="T12" fmla="*/ 720 w 731"/>
                <a:gd name="T13" fmla="*/ 7 h 7"/>
                <a:gd name="T14" fmla="*/ 731 w 731"/>
                <a:gd name="T15" fmla="*/ 7 h 7"/>
                <a:gd name="T16" fmla="*/ 726 w 731"/>
                <a:gd name="T17" fmla="*/ 1 h 7"/>
                <a:gd name="T18" fmla="*/ 716 w 731"/>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7">
                  <a:moveTo>
                    <a:pt x="716" y="5"/>
                  </a:moveTo>
                  <a:lnTo>
                    <a:pt x="720" y="0"/>
                  </a:lnTo>
                  <a:lnTo>
                    <a:pt x="0" y="0"/>
                  </a:lnTo>
                  <a:lnTo>
                    <a:pt x="0" y="7"/>
                  </a:lnTo>
                  <a:lnTo>
                    <a:pt x="720" y="7"/>
                  </a:lnTo>
                  <a:lnTo>
                    <a:pt x="726" y="1"/>
                  </a:lnTo>
                  <a:lnTo>
                    <a:pt x="720" y="7"/>
                  </a:lnTo>
                  <a:lnTo>
                    <a:pt x="731" y="7"/>
                  </a:lnTo>
                  <a:lnTo>
                    <a:pt x="726" y="1"/>
                  </a:lnTo>
                  <a:lnTo>
                    <a:pt x="716" y="5"/>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5" name="Freeform 1252"/>
            <p:cNvSpPr>
              <a:spLocks/>
            </p:cNvSpPr>
            <p:nvPr/>
          </p:nvSpPr>
          <p:spPr bwMode="auto">
            <a:xfrm>
              <a:off x="3828" y="-699"/>
              <a:ext cx="76" cy="102"/>
            </a:xfrm>
            <a:custGeom>
              <a:avLst/>
              <a:gdLst>
                <a:gd name="T0" fmla="*/ 4 w 76"/>
                <a:gd name="T1" fmla="*/ 12 h 102"/>
                <a:gd name="T2" fmla="*/ 0 w 76"/>
                <a:gd name="T3" fmla="*/ 9 h 102"/>
                <a:gd name="T4" fmla="*/ 67 w 76"/>
                <a:gd name="T5" fmla="*/ 102 h 102"/>
                <a:gd name="T6" fmla="*/ 76 w 76"/>
                <a:gd name="T7" fmla="*/ 95 h 102"/>
                <a:gd name="T8" fmla="*/ 9 w 76"/>
                <a:gd name="T9" fmla="*/ 4 h 102"/>
                <a:gd name="T10" fmla="*/ 4 w 76"/>
                <a:gd name="T11" fmla="*/ 0 h 102"/>
                <a:gd name="T12" fmla="*/ 9 w 76"/>
                <a:gd name="T13" fmla="*/ 4 h 102"/>
                <a:gd name="T14" fmla="*/ 8 w 76"/>
                <a:gd name="T15" fmla="*/ 1 h 102"/>
                <a:gd name="T16" fmla="*/ 4 w 76"/>
                <a:gd name="T17" fmla="*/ 0 h 102"/>
                <a:gd name="T18" fmla="*/ 4 w 76"/>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2">
                  <a:moveTo>
                    <a:pt x="4" y="12"/>
                  </a:moveTo>
                  <a:lnTo>
                    <a:pt x="0" y="9"/>
                  </a:lnTo>
                  <a:lnTo>
                    <a:pt x="67" y="102"/>
                  </a:lnTo>
                  <a:lnTo>
                    <a:pt x="76" y="95"/>
                  </a:lnTo>
                  <a:lnTo>
                    <a:pt x="9" y="4"/>
                  </a:lnTo>
                  <a:lnTo>
                    <a:pt x="4" y="0"/>
                  </a:lnTo>
                  <a:lnTo>
                    <a:pt x="9" y="4"/>
                  </a:lnTo>
                  <a:lnTo>
                    <a:pt x="8" y="1"/>
                  </a:lnTo>
                  <a:lnTo>
                    <a:pt x="4" y="0"/>
                  </a:lnTo>
                  <a:lnTo>
                    <a:pt x="4"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6" name="Freeform 1253"/>
            <p:cNvSpPr>
              <a:spLocks/>
            </p:cNvSpPr>
            <p:nvPr/>
          </p:nvSpPr>
          <p:spPr bwMode="auto">
            <a:xfrm>
              <a:off x="3226" y="-668"/>
              <a:ext cx="625" cy="7"/>
            </a:xfrm>
            <a:custGeom>
              <a:avLst/>
              <a:gdLst>
                <a:gd name="T0" fmla="*/ 625 w 625"/>
                <a:gd name="T1" fmla="*/ 4 h 7"/>
                <a:gd name="T2" fmla="*/ 625 w 625"/>
                <a:gd name="T3" fmla="*/ 0 h 7"/>
                <a:gd name="T4" fmla="*/ 0 w 625"/>
                <a:gd name="T5" fmla="*/ 0 h 7"/>
                <a:gd name="T6" fmla="*/ 0 w 625"/>
                <a:gd name="T7" fmla="*/ 7 h 7"/>
                <a:gd name="T8" fmla="*/ 625 w 625"/>
                <a:gd name="T9" fmla="*/ 7 h 7"/>
                <a:gd name="T10" fmla="*/ 625 w 625"/>
                <a:gd name="T11" fmla="*/ 4 h 7"/>
              </a:gdLst>
              <a:ahLst/>
              <a:cxnLst>
                <a:cxn ang="0">
                  <a:pos x="T0" y="T1"/>
                </a:cxn>
                <a:cxn ang="0">
                  <a:pos x="T2" y="T3"/>
                </a:cxn>
                <a:cxn ang="0">
                  <a:pos x="T4" y="T5"/>
                </a:cxn>
                <a:cxn ang="0">
                  <a:pos x="T6" y="T7"/>
                </a:cxn>
                <a:cxn ang="0">
                  <a:pos x="T8" y="T9"/>
                </a:cxn>
                <a:cxn ang="0">
                  <a:pos x="T10" y="T11"/>
                </a:cxn>
              </a:cxnLst>
              <a:rect l="0" t="0" r="r" b="b"/>
              <a:pathLst>
                <a:path w="625" h="7">
                  <a:moveTo>
                    <a:pt x="625" y="4"/>
                  </a:moveTo>
                  <a:lnTo>
                    <a:pt x="625" y="0"/>
                  </a:lnTo>
                  <a:lnTo>
                    <a:pt x="0" y="0"/>
                  </a:lnTo>
                  <a:lnTo>
                    <a:pt x="0" y="7"/>
                  </a:lnTo>
                  <a:lnTo>
                    <a:pt x="625" y="7"/>
                  </a:lnTo>
                  <a:lnTo>
                    <a:pt x="625"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7" name="Freeform 1254"/>
            <p:cNvSpPr>
              <a:spLocks/>
            </p:cNvSpPr>
            <p:nvPr/>
          </p:nvSpPr>
          <p:spPr bwMode="auto">
            <a:xfrm>
              <a:off x="3245" y="-696"/>
              <a:ext cx="590" cy="8"/>
            </a:xfrm>
            <a:custGeom>
              <a:avLst/>
              <a:gdLst>
                <a:gd name="T0" fmla="*/ 590 w 590"/>
                <a:gd name="T1" fmla="*/ 4 h 8"/>
                <a:gd name="T2" fmla="*/ 590 w 590"/>
                <a:gd name="T3" fmla="*/ 0 h 8"/>
                <a:gd name="T4" fmla="*/ 0 w 590"/>
                <a:gd name="T5" fmla="*/ 0 h 8"/>
                <a:gd name="T6" fmla="*/ 0 w 590"/>
                <a:gd name="T7" fmla="*/ 8 h 8"/>
                <a:gd name="T8" fmla="*/ 590 w 590"/>
                <a:gd name="T9" fmla="*/ 8 h 8"/>
                <a:gd name="T10" fmla="*/ 590 w 590"/>
                <a:gd name="T11" fmla="*/ 4 h 8"/>
              </a:gdLst>
              <a:ahLst/>
              <a:cxnLst>
                <a:cxn ang="0">
                  <a:pos x="T0" y="T1"/>
                </a:cxn>
                <a:cxn ang="0">
                  <a:pos x="T2" y="T3"/>
                </a:cxn>
                <a:cxn ang="0">
                  <a:pos x="T4" y="T5"/>
                </a:cxn>
                <a:cxn ang="0">
                  <a:pos x="T6" y="T7"/>
                </a:cxn>
                <a:cxn ang="0">
                  <a:pos x="T8" y="T9"/>
                </a:cxn>
                <a:cxn ang="0">
                  <a:pos x="T10" y="T11"/>
                </a:cxn>
              </a:cxnLst>
              <a:rect l="0" t="0" r="r" b="b"/>
              <a:pathLst>
                <a:path w="590" h="8">
                  <a:moveTo>
                    <a:pt x="590" y="4"/>
                  </a:moveTo>
                  <a:lnTo>
                    <a:pt x="590" y="0"/>
                  </a:lnTo>
                  <a:lnTo>
                    <a:pt x="0" y="0"/>
                  </a:lnTo>
                  <a:lnTo>
                    <a:pt x="0" y="8"/>
                  </a:lnTo>
                  <a:lnTo>
                    <a:pt x="590" y="8"/>
                  </a:lnTo>
                  <a:lnTo>
                    <a:pt x="59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8" name="Freeform 1255"/>
            <p:cNvSpPr>
              <a:spLocks/>
            </p:cNvSpPr>
            <p:nvPr/>
          </p:nvSpPr>
          <p:spPr bwMode="auto">
            <a:xfrm>
              <a:off x="3214" y="-649"/>
              <a:ext cx="649" cy="7"/>
            </a:xfrm>
            <a:custGeom>
              <a:avLst/>
              <a:gdLst>
                <a:gd name="T0" fmla="*/ 649 w 649"/>
                <a:gd name="T1" fmla="*/ 3 h 7"/>
                <a:gd name="T2" fmla="*/ 649 w 649"/>
                <a:gd name="T3" fmla="*/ 0 h 7"/>
                <a:gd name="T4" fmla="*/ 0 w 649"/>
                <a:gd name="T5" fmla="*/ 0 h 7"/>
                <a:gd name="T6" fmla="*/ 0 w 649"/>
                <a:gd name="T7" fmla="*/ 7 h 7"/>
                <a:gd name="T8" fmla="*/ 649 w 649"/>
                <a:gd name="T9" fmla="*/ 7 h 7"/>
                <a:gd name="T10" fmla="*/ 649 w 649"/>
                <a:gd name="T11" fmla="*/ 3 h 7"/>
              </a:gdLst>
              <a:ahLst/>
              <a:cxnLst>
                <a:cxn ang="0">
                  <a:pos x="T0" y="T1"/>
                </a:cxn>
                <a:cxn ang="0">
                  <a:pos x="T2" y="T3"/>
                </a:cxn>
                <a:cxn ang="0">
                  <a:pos x="T4" y="T5"/>
                </a:cxn>
                <a:cxn ang="0">
                  <a:pos x="T6" y="T7"/>
                </a:cxn>
                <a:cxn ang="0">
                  <a:pos x="T8" y="T9"/>
                </a:cxn>
                <a:cxn ang="0">
                  <a:pos x="T10" y="T11"/>
                </a:cxn>
              </a:cxnLst>
              <a:rect l="0" t="0" r="r" b="b"/>
              <a:pathLst>
                <a:path w="649" h="7">
                  <a:moveTo>
                    <a:pt x="649" y="3"/>
                  </a:moveTo>
                  <a:lnTo>
                    <a:pt x="649" y="0"/>
                  </a:lnTo>
                  <a:lnTo>
                    <a:pt x="0" y="0"/>
                  </a:lnTo>
                  <a:lnTo>
                    <a:pt x="0" y="7"/>
                  </a:lnTo>
                  <a:lnTo>
                    <a:pt x="649" y="7"/>
                  </a:lnTo>
                  <a:lnTo>
                    <a:pt x="649" y="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9" name="Freeform 1256"/>
            <p:cNvSpPr>
              <a:spLocks/>
            </p:cNvSpPr>
            <p:nvPr/>
          </p:nvSpPr>
          <p:spPr bwMode="auto">
            <a:xfrm>
              <a:off x="3198" y="-630"/>
              <a:ext cx="681" cy="8"/>
            </a:xfrm>
            <a:custGeom>
              <a:avLst/>
              <a:gdLst>
                <a:gd name="T0" fmla="*/ 681 w 681"/>
                <a:gd name="T1" fmla="*/ 4 h 8"/>
                <a:gd name="T2" fmla="*/ 681 w 681"/>
                <a:gd name="T3" fmla="*/ 0 h 8"/>
                <a:gd name="T4" fmla="*/ 0 w 681"/>
                <a:gd name="T5" fmla="*/ 0 h 8"/>
                <a:gd name="T6" fmla="*/ 0 w 681"/>
                <a:gd name="T7" fmla="*/ 8 h 8"/>
                <a:gd name="T8" fmla="*/ 681 w 681"/>
                <a:gd name="T9" fmla="*/ 8 h 8"/>
                <a:gd name="T10" fmla="*/ 681 w 681"/>
                <a:gd name="T11" fmla="*/ 4 h 8"/>
              </a:gdLst>
              <a:ahLst/>
              <a:cxnLst>
                <a:cxn ang="0">
                  <a:pos x="T0" y="T1"/>
                </a:cxn>
                <a:cxn ang="0">
                  <a:pos x="T2" y="T3"/>
                </a:cxn>
                <a:cxn ang="0">
                  <a:pos x="T4" y="T5"/>
                </a:cxn>
                <a:cxn ang="0">
                  <a:pos x="T6" y="T7"/>
                </a:cxn>
                <a:cxn ang="0">
                  <a:pos x="T8" y="T9"/>
                </a:cxn>
                <a:cxn ang="0">
                  <a:pos x="T10" y="T11"/>
                </a:cxn>
              </a:cxnLst>
              <a:rect l="0" t="0" r="r" b="b"/>
              <a:pathLst>
                <a:path w="681" h="8">
                  <a:moveTo>
                    <a:pt x="681" y="4"/>
                  </a:moveTo>
                  <a:lnTo>
                    <a:pt x="681" y="0"/>
                  </a:lnTo>
                  <a:lnTo>
                    <a:pt x="0" y="0"/>
                  </a:lnTo>
                  <a:lnTo>
                    <a:pt x="0" y="8"/>
                  </a:lnTo>
                  <a:lnTo>
                    <a:pt x="681" y="8"/>
                  </a:lnTo>
                  <a:lnTo>
                    <a:pt x="681"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0" name="Freeform 1257"/>
            <p:cNvSpPr>
              <a:spLocks/>
            </p:cNvSpPr>
            <p:nvPr/>
          </p:nvSpPr>
          <p:spPr bwMode="auto">
            <a:xfrm>
              <a:off x="3352" y="-695"/>
              <a:ext cx="47" cy="95"/>
            </a:xfrm>
            <a:custGeom>
              <a:avLst/>
              <a:gdLst>
                <a:gd name="T0" fmla="*/ 5 w 47"/>
                <a:gd name="T1" fmla="*/ 94 h 95"/>
                <a:gd name="T2" fmla="*/ 9 w 47"/>
                <a:gd name="T3" fmla="*/ 95 h 95"/>
                <a:gd name="T4" fmla="*/ 47 w 47"/>
                <a:gd name="T5" fmla="*/ 4 h 95"/>
                <a:gd name="T6" fmla="*/ 39 w 47"/>
                <a:gd name="T7" fmla="*/ 0 h 95"/>
                <a:gd name="T8" fmla="*/ 0 w 47"/>
                <a:gd name="T9" fmla="*/ 92 h 95"/>
                <a:gd name="T10" fmla="*/ 5 w 47"/>
                <a:gd name="T11" fmla="*/ 94 h 95"/>
              </a:gdLst>
              <a:ahLst/>
              <a:cxnLst>
                <a:cxn ang="0">
                  <a:pos x="T0" y="T1"/>
                </a:cxn>
                <a:cxn ang="0">
                  <a:pos x="T2" y="T3"/>
                </a:cxn>
                <a:cxn ang="0">
                  <a:pos x="T4" y="T5"/>
                </a:cxn>
                <a:cxn ang="0">
                  <a:pos x="T6" y="T7"/>
                </a:cxn>
                <a:cxn ang="0">
                  <a:pos x="T8" y="T9"/>
                </a:cxn>
                <a:cxn ang="0">
                  <a:pos x="T10" y="T11"/>
                </a:cxn>
              </a:cxnLst>
              <a:rect l="0" t="0" r="r" b="b"/>
              <a:pathLst>
                <a:path w="47" h="95">
                  <a:moveTo>
                    <a:pt x="5" y="94"/>
                  </a:moveTo>
                  <a:lnTo>
                    <a:pt x="9" y="95"/>
                  </a:lnTo>
                  <a:lnTo>
                    <a:pt x="47" y="4"/>
                  </a:lnTo>
                  <a:lnTo>
                    <a:pt x="39" y="0"/>
                  </a:lnTo>
                  <a:lnTo>
                    <a:pt x="0" y="92"/>
                  </a:lnTo>
                  <a:lnTo>
                    <a:pt x="5" y="9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1" name="Freeform 1258"/>
            <p:cNvSpPr>
              <a:spLocks/>
            </p:cNvSpPr>
            <p:nvPr/>
          </p:nvSpPr>
          <p:spPr bwMode="auto">
            <a:xfrm>
              <a:off x="3682" y="-695"/>
              <a:ext cx="51" cy="95"/>
            </a:xfrm>
            <a:custGeom>
              <a:avLst/>
              <a:gdLst>
                <a:gd name="T0" fmla="*/ 46 w 51"/>
                <a:gd name="T1" fmla="*/ 94 h 95"/>
                <a:gd name="T2" fmla="*/ 51 w 51"/>
                <a:gd name="T3" fmla="*/ 92 h 95"/>
                <a:gd name="T4" fmla="*/ 8 w 51"/>
                <a:gd name="T5" fmla="*/ 0 h 95"/>
                <a:gd name="T6" fmla="*/ 0 w 51"/>
                <a:gd name="T7" fmla="*/ 4 h 95"/>
                <a:gd name="T8" fmla="*/ 42 w 51"/>
                <a:gd name="T9" fmla="*/ 95 h 95"/>
                <a:gd name="T10" fmla="*/ 46 w 51"/>
                <a:gd name="T11" fmla="*/ 94 h 95"/>
              </a:gdLst>
              <a:ahLst/>
              <a:cxnLst>
                <a:cxn ang="0">
                  <a:pos x="T0" y="T1"/>
                </a:cxn>
                <a:cxn ang="0">
                  <a:pos x="T2" y="T3"/>
                </a:cxn>
                <a:cxn ang="0">
                  <a:pos x="T4" y="T5"/>
                </a:cxn>
                <a:cxn ang="0">
                  <a:pos x="T6" y="T7"/>
                </a:cxn>
                <a:cxn ang="0">
                  <a:pos x="T8" y="T9"/>
                </a:cxn>
                <a:cxn ang="0">
                  <a:pos x="T10" y="T11"/>
                </a:cxn>
              </a:cxnLst>
              <a:rect l="0" t="0" r="r" b="b"/>
              <a:pathLst>
                <a:path w="51" h="95">
                  <a:moveTo>
                    <a:pt x="46" y="94"/>
                  </a:moveTo>
                  <a:lnTo>
                    <a:pt x="51" y="92"/>
                  </a:lnTo>
                  <a:lnTo>
                    <a:pt x="8" y="0"/>
                  </a:lnTo>
                  <a:lnTo>
                    <a:pt x="0" y="4"/>
                  </a:lnTo>
                  <a:lnTo>
                    <a:pt x="42" y="95"/>
                  </a:lnTo>
                  <a:lnTo>
                    <a:pt x="46" y="9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2" name="Freeform 1259"/>
            <p:cNvSpPr>
              <a:spLocks/>
            </p:cNvSpPr>
            <p:nvPr/>
          </p:nvSpPr>
          <p:spPr bwMode="auto">
            <a:xfrm>
              <a:off x="3541" y="-692"/>
              <a:ext cx="7" cy="66"/>
            </a:xfrm>
            <a:custGeom>
              <a:avLst/>
              <a:gdLst>
                <a:gd name="T0" fmla="*/ 4 w 7"/>
                <a:gd name="T1" fmla="*/ 66 h 66"/>
                <a:gd name="T2" fmla="*/ 7 w 7"/>
                <a:gd name="T3" fmla="*/ 66 h 66"/>
                <a:gd name="T4" fmla="*/ 7 w 7"/>
                <a:gd name="T5" fmla="*/ 0 h 66"/>
                <a:gd name="T6" fmla="*/ 0 w 7"/>
                <a:gd name="T7" fmla="*/ 0 h 66"/>
                <a:gd name="T8" fmla="*/ 0 w 7"/>
                <a:gd name="T9" fmla="*/ 66 h 66"/>
                <a:gd name="T10" fmla="*/ 4 w 7"/>
                <a:gd name="T11" fmla="*/ 66 h 66"/>
              </a:gdLst>
              <a:ahLst/>
              <a:cxnLst>
                <a:cxn ang="0">
                  <a:pos x="T0" y="T1"/>
                </a:cxn>
                <a:cxn ang="0">
                  <a:pos x="T2" y="T3"/>
                </a:cxn>
                <a:cxn ang="0">
                  <a:pos x="T4" y="T5"/>
                </a:cxn>
                <a:cxn ang="0">
                  <a:pos x="T6" y="T7"/>
                </a:cxn>
                <a:cxn ang="0">
                  <a:pos x="T8" y="T9"/>
                </a:cxn>
                <a:cxn ang="0">
                  <a:pos x="T10" y="T11"/>
                </a:cxn>
              </a:cxnLst>
              <a:rect l="0" t="0" r="r" b="b"/>
              <a:pathLst>
                <a:path w="7" h="66">
                  <a:moveTo>
                    <a:pt x="4" y="66"/>
                  </a:moveTo>
                  <a:lnTo>
                    <a:pt x="7" y="66"/>
                  </a:lnTo>
                  <a:lnTo>
                    <a:pt x="7" y="0"/>
                  </a:lnTo>
                  <a:lnTo>
                    <a:pt x="0" y="0"/>
                  </a:lnTo>
                  <a:lnTo>
                    <a:pt x="0" y="66"/>
                  </a:lnTo>
                  <a:lnTo>
                    <a:pt x="4" y="6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3" name="Freeform 1260"/>
            <p:cNvSpPr>
              <a:spLocks/>
            </p:cNvSpPr>
            <p:nvPr/>
          </p:nvSpPr>
          <p:spPr bwMode="auto">
            <a:xfrm>
              <a:off x="3261" y="-692"/>
              <a:ext cx="59" cy="92"/>
            </a:xfrm>
            <a:custGeom>
              <a:avLst/>
              <a:gdLst>
                <a:gd name="T0" fmla="*/ 5 w 59"/>
                <a:gd name="T1" fmla="*/ 91 h 92"/>
                <a:gd name="T2" fmla="*/ 9 w 59"/>
                <a:gd name="T3" fmla="*/ 92 h 92"/>
                <a:gd name="T4" fmla="*/ 59 w 59"/>
                <a:gd name="T5" fmla="*/ 2 h 92"/>
                <a:gd name="T6" fmla="*/ 49 w 59"/>
                <a:gd name="T7" fmla="*/ 0 h 92"/>
                <a:gd name="T8" fmla="*/ 0 w 59"/>
                <a:gd name="T9" fmla="*/ 89 h 92"/>
                <a:gd name="T10" fmla="*/ 5 w 59"/>
                <a:gd name="T11" fmla="*/ 91 h 92"/>
              </a:gdLst>
              <a:ahLst/>
              <a:cxnLst>
                <a:cxn ang="0">
                  <a:pos x="T0" y="T1"/>
                </a:cxn>
                <a:cxn ang="0">
                  <a:pos x="T2" y="T3"/>
                </a:cxn>
                <a:cxn ang="0">
                  <a:pos x="T4" y="T5"/>
                </a:cxn>
                <a:cxn ang="0">
                  <a:pos x="T6" y="T7"/>
                </a:cxn>
                <a:cxn ang="0">
                  <a:pos x="T8" y="T9"/>
                </a:cxn>
                <a:cxn ang="0">
                  <a:pos x="T10" y="T11"/>
                </a:cxn>
              </a:cxnLst>
              <a:rect l="0" t="0" r="r" b="b"/>
              <a:pathLst>
                <a:path w="59" h="92">
                  <a:moveTo>
                    <a:pt x="5" y="91"/>
                  </a:moveTo>
                  <a:lnTo>
                    <a:pt x="9" y="92"/>
                  </a:lnTo>
                  <a:lnTo>
                    <a:pt x="59" y="2"/>
                  </a:lnTo>
                  <a:lnTo>
                    <a:pt x="49" y="0"/>
                  </a:lnTo>
                  <a:lnTo>
                    <a:pt x="0" y="89"/>
                  </a:lnTo>
                  <a:lnTo>
                    <a:pt x="5" y="9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4" name="Freeform 1261"/>
            <p:cNvSpPr>
              <a:spLocks/>
            </p:cNvSpPr>
            <p:nvPr/>
          </p:nvSpPr>
          <p:spPr bwMode="auto">
            <a:xfrm>
              <a:off x="3764" y="-696"/>
              <a:ext cx="64" cy="99"/>
            </a:xfrm>
            <a:custGeom>
              <a:avLst/>
              <a:gdLst>
                <a:gd name="T0" fmla="*/ 60 w 64"/>
                <a:gd name="T1" fmla="*/ 96 h 99"/>
                <a:gd name="T2" fmla="*/ 64 w 64"/>
                <a:gd name="T3" fmla="*/ 92 h 99"/>
                <a:gd name="T4" fmla="*/ 8 w 64"/>
                <a:gd name="T5" fmla="*/ 0 h 99"/>
                <a:gd name="T6" fmla="*/ 0 w 64"/>
                <a:gd name="T7" fmla="*/ 5 h 99"/>
                <a:gd name="T8" fmla="*/ 56 w 64"/>
                <a:gd name="T9" fmla="*/ 99 h 99"/>
                <a:gd name="T10" fmla="*/ 60 w 64"/>
                <a:gd name="T11" fmla="*/ 96 h 99"/>
              </a:gdLst>
              <a:ahLst/>
              <a:cxnLst>
                <a:cxn ang="0">
                  <a:pos x="T0" y="T1"/>
                </a:cxn>
                <a:cxn ang="0">
                  <a:pos x="T2" y="T3"/>
                </a:cxn>
                <a:cxn ang="0">
                  <a:pos x="T4" y="T5"/>
                </a:cxn>
                <a:cxn ang="0">
                  <a:pos x="T6" y="T7"/>
                </a:cxn>
                <a:cxn ang="0">
                  <a:pos x="T8" y="T9"/>
                </a:cxn>
                <a:cxn ang="0">
                  <a:pos x="T10" y="T11"/>
                </a:cxn>
              </a:cxnLst>
              <a:rect l="0" t="0" r="r" b="b"/>
              <a:pathLst>
                <a:path w="64" h="99">
                  <a:moveTo>
                    <a:pt x="60" y="96"/>
                  </a:moveTo>
                  <a:lnTo>
                    <a:pt x="64" y="92"/>
                  </a:lnTo>
                  <a:lnTo>
                    <a:pt x="8" y="0"/>
                  </a:lnTo>
                  <a:lnTo>
                    <a:pt x="0" y="5"/>
                  </a:lnTo>
                  <a:lnTo>
                    <a:pt x="56" y="99"/>
                  </a:lnTo>
                  <a:lnTo>
                    <a:pt x="60" y="9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5" name="Freeform 1262"/>
            <p:cNvSpPr>
              <a:spLocks/>
            </p:cNvSpPr>
            <p:nvPr/>
          </p:nvSpPr>
          <p:spPr bwMode="auto">
            <a:xfrm>
              <a:off x="3453" y="-692"/>
              <a:ext cx="22" cy="64"/>
            </a:xfrm>
            <a:custGeom>
              <a:avLst/>
              <a:gdLst>
                <a:gd name="T0" fmla="*/ 4 w 22"/>
                <a:gd name="T1" fmla="*/ 64 h 64"/>
                <a:gd name="T2" fmla="*/ 8 w 22"/>
                <a:gd name="T3" fmla="*/ 64 h 64"/>
                <a:gd name="T4" fmla="*/ 22 w 22"/>
                <a:gd name="T5" fmla="*/ 0 h 64"/>
                <a:gd name="T6" fmla="*/ 14 w 22"/>
                <a:gd name="T7" fmla="*/ 0 h 64"/>
                <a:gd name="T8" fmla="*/ 0 w 22"/>
                <a:gd name="T9" fmla="*/ 64 h 64"/>
                <a:gd name="T10" fmla="*/ 4 w 22"/>
                <a:gd name="T11" fmla="*/ 64 h 64"/>
              </a:gdLst>
              <a:ahLst/>
              <a:cxnLst>
                <a:cxn ang="0">
                  <a:pos x="T0" y="T1"/>
                </a:cxn>
                <a:cxn ang="0">
                  <a:pos x="T2" y="T3"/>
                </a:cxn>
                <a:cxn ang="0">
                  <a:pos x="T4" y="T5"/>
                </a:cxn>
                <a:cxn ang="0">
                  <a:pos x="T6" y="T7"/>
                </a:cxn>
                <a:cxn ang="0">
                  <a:pos x="T8" y="T9"/>
                </a:cxn>
                <a:cxn ang="0">
                  <a:pos x="T10" y="T11"/>
                </a:cxn>
              </a:cxnLst>
              <a:rect l="0" t="0" r="r" b="b"/>
              <a:pathLst>
                <a:path w="22" h="64">
                  <a:moveTo>
                    <a:pt x="4" y="64"/>
                  </a:moveTo>
                  <a:lnTo>
                    <a:pt x="8" y="64"/>
                  </a:lnTo>
                  <a:lnTo>
                    <a:pt x="22" y="0"/>
                  </a:lnTo>
                  <a:lnTo>
                    <a:pt x="14" y="0"/>
                  </a:lnTo>
                  <a:lnTo>
                    <a:pt x="0" y="64"/>
                  </a:lnTo>
                  <a:lnTo>
                    <a:pt x="4" y="6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6" name="Freeform 1263"/>
            <p:cNvSpPr>
              <a:spLocks/>
            </p:cNvSpPr>
            <p:nvPr/>
          </p:nvSpPr>
          <p:spPr bwMode="auto">
            <a:xfrm>
              <a:off x="3614" y="-692"/>
              <a:ext cx="22" cy="64"/>
            </a:xfrm>
            <a:custGeom>
              <a:avLst/>
              <a:gdLst>
                <a:gd name="T0" fmla="*/ 18 w 22"/>
                <a:gd name="T1" fmla="*/ 64 h 64"/>
                <a:gd name="T2" fmla="*/ 22 w 22"/>
                <a:gd name="T3" fmla="*/ 64 h 64"/>
                <a:gd name="T4" fmla="*/ 8 w 22"/>
                <a:gd name="T5" fmla="*/ 0 h 64"/>
                <a:gd name="T6" fmla="*/ 0 w 22"/>
                <a:gd name="T7" fmla="*/ 0 h 64"/>
                <a:gd name="T8" fmla="*/ 14 w 22"/>
                <a:gd name="T9" fmla="*/ 64 h 64"/>
                <a:gd name="T10" fmla="*/ 18 w 22"/>
                <a:gd name="T11" fmla="*/ 64 h 64"/>
              </a:gdLst>
              <a:ahLst/>
              <a:cxnLst>
                <a:cxn ang="0">
                  <a:pos x="T0" y="T1"/>
                </a:cxn>
                <a:cxn ang="0">
                  <a:pos x="T2" y="T3"/>
                </a:cxn>
                <a:cxn ang="0">
                  <a:pos x="T4" y="T5"/>
                </a:cxn>
                <a:cxn ang="0">
                  <a:pos x="T6" y="T7"/>
                </a:cxn>
                <a:cxn ang="0">
                  <a:pos x="T8" y="T9"/>
                </a:cxn>
                <a:cxn ang="0">
                  <a:pos x="T10" y="T11"/>
                </a:cxn>
              </a:cxnLst>
              <a:rect l="0" t="0" r="r" b="b"/>
              <a:pathLst>
                <a:path w="22" h="64">
                  <a:moveTo>
                    <a:pt x="18" y="64"/>
                  </a:moveTo>
                  <a:lnTo>
                    <a:pt x="22" y="64"/>
                  </a:lnTo>
                  <a:lnTo>
                    <a:pt x="8" y="0"/>
                  </a:lnTo>
                  <a:lnTo>
                    <a:pt x="0" y="0"/>
                  </a:lnTo>
                  <a:lnTo>
                    <a:pt x="14" y="64"/>
                  </a:lnTo>
                  <a:lnTo>
                    <a:pt x="18" y="6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7" name="Freeform 1264"/>
            <p:cNvSpPr>
              <a:spLocks/>
            </p:cNvSpPr>
            <p:nvPr/>
          </p:nvSpPr>
          <p:spPr bwMode="auto">
            <a:xfrm>
              <a:off x="3860" y="-696"/>
              <a:ext cx="72" cy="100"/>
            </a:xfrm>
            <a:custGeom>
              <a:avLst/>
              <a:gdLst>
                <a:gd name="T0" fmla="*/ 68 w 72"/>
                <a:gd name="T1" fmla="*/ 88 h 100"/>
                <a:gd name="T2" fmla="*/ 72 w 72"/>
                <a:gd name="T3" fmla="*/ 91 h 100"/>
                <a:gd name="T4" fmla="*/ 8 w 72"/>
                <a:gd name="T5" fmla="*/ 0 h 100"/>
                <a:gd name="T6" fmla="*/ 0 w 72"/>
                <a:gd name="T7" fmla="*/ 5 h 100"/>
                <a:gd name="T8" fmla="*/ 64 w 72"/>
                <a:gd name="T9" fmla="*/ 96 h 100"/>
                <a:gd name="T10" fmla="*/ 68 w 72"/>
                <a:gd name="T11" fmla="*/ 100 h 100"/>
                <a:gd name="T12" fmla="*/ 68 w 72"/>
                <a:gd name="T13" fmla="*/ 88 h 100"/>
              </a:gdLst>
              <a:ahLst/>
              <a:cxnLst>
                <a:cxn ang="0">
                  <a:pos x="T0" y="T1"/>
                </a:cxn>
                <a:cxn ang="0">
                  <a:pos x="T2" y="T3"/>
                </a:cxn>
                <a:cxn ang="0">
                  <a:pos x="T4" y="T5"/>
                </a:cxn>
                <a:cxn ang="0">
                  <a:pos x="T6" y="T7"/>
                </a:cxn>
                <a:cxn ang="0">
                  <a:pos x="T8" y="T9"/>
                </a:cxn>
                <a:cxn ang="0">
                  <a:pos x="T10" y="T11"/>
                </a:cxn>
                <a:cxn ang="0">
                  <a:pos x="T12" y="T13"/>
                </a:cxn>
              </a:cxnLst>
              <a:rect l="0" t="0" r="r" b="b"/>
              <a:pathLst>
                <a:path w="72" h="100">
                  <a:moveTo>
                    <a:pt x="68" y="88"/>
                  </a:moveTo>
                  <a:lnTo>
                    <a:pt x="72" y="91"/>
                  </a:lnTo>
                  <a:lnTo>
                    <a:pt x="8" y="0"/>
                  </a:lnTo>
                  <a:lnTo>
                    <a:pt x="0" y="5"/>
                  </a:lnTo>
                  <a:lnTo>
                    <a:pt x="64" y="96"/>
                  </a:lnTo>
                  <a:lnTo>
                    <a:pt x="68" y="100"/>
                  </a:lnTo>
                  <a:lnTo>
                    <a:pt x="68" y="88"/>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8" name="Freeform 1265"/>
            <p:cNvSpPr>
              <a:spLocks/>
            </p:cNvSpPr>
            <p:nvPr/>
          </p:nvSpPr>
          <p:spPr bwMode="auto">
            <a:xfrm>
              <a:off x="3933" y="-604"/>
              <a:ext cx="138" cy="8"/>
            </a:xfrm>
            <a:custGeom>
              <a:avLst/>
              <a:gdLst>
                <a:gd name="T0" fmla="*/ 129 w 138"/>
                <a:gd name="T1" fmla="*/ 6 h 8"/>
                <a:gd name="T2" fmla="*/ 134 w 138"/>
                <a:gd name="T3" fmla="*/ 0 h 8"/>
                <a:gd name="T4" fmla="*/ 0 w 138"/>
                <a:gd name="T5" fmla="*/ 0 h 8"/>
                <a:gd name="T6" fmla="*/ 0 w 138"/>
                <a:gd name="T7" fmla="*/ 8 h 8"/>
                <a:gd name="T8" fmla="*/ 134 w 138"/>
                <a:gd name="T9" fmla="*/ 8 h 8"/>
                <a:gd name="T10" fmla="*/ 138 w 138"/>
                <a:gd name="T11" fmla="*/ 3 h 8"/>
                <a:gd name="T12" fmla="*/ 129 w 138"/>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138" h="8">
                  <a:moveTo>
                    <a:pt x="129" y="6"/>
                  </a:moveTo>
                  <a:lnTo>
                    <a:pt x="134" y="0"/>
                  </a:lnTo>
                  <a:lnTo>
                    <a:pt x="0" y="0"/>
                  </a:lnTo>
                  <a:lnTo>
                    <a:pt x="0" y="8"/>
                  </a:lnTo>
                  <a:lnTo>
                    <a:pt x="134" y="8"/>
                  </a:lnTo>
                  <a:lnTo>
                    <a:pt x="138" y="3"/>
                  </a:lnTo>
                  <a:lnTo>
                    <a:pt x="129" y="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9" name="Freeform 1266"/>
            <p:cNvSpPr>
              <a:spLocks/>
            </p:cNvSpPr>
            <p:nvPr/>
          </p:nvSpPr>
          <p:spPr bwMode="auto">
            <a:xfrm>
              <a:off x="3985" y="-699"/>
              <a:ext cx="86" cy="99"/>
            </a:xfrm>
            <a:custGeom>
              <a:avLst/>
              <a:gdLst>
                <a:gd name="T0" fmla="*/ 4 w 86"/>
                <a:gd name="T1" fmla="*/ 12 h 99"/>
                <a:gd name="T2" fmla="*/ 0 w 86"/>
                <a:gd name="T3" fmla="*/ 9 h 99"/>
                <a:gd name="T4" fmla="*/ 77 w 86"/>
                <a:gd name="T5" fmla="*/ 99 h 99"/>
                <a:gd name="T6" fmla="*/ 86 w 86"/>
                <a:gd name="T7" fmla="*/ 94 h 99"/>
                <a:gd name="T8" fmla="*/ 9 w 86"/>
                <a:gd name="T9" fmla="*/ 4 h 99"/>
                <a:gd name="T10" fmla="*/ 4 w 86"/>
                <a:gd name="T11" fmla="*/ 0 h 99"/>
                <a:gd name="T12" fmla="*/ 4 w 86"/>
                <a:gd name="T13" fmla="*/ 12 h 99"/>
              </a:gdLst>
              <a:ahLst/>
              <a:cxnLst>
                <a:cxn ang="0">
                  <a:pos x="T0" y="T1"/>
                </a:cxn>
                <a:cxn ang="0">
                  <a:pos x="T2" y="T3"/>
                </a:cxn>
                <a:cxn ang="0">
                  <a:pos x="T4" y="T5"/>
                </a:cxn>
                <a:cxn ang="0">
                  <a:pos x="T6" y="T7"/>
                </a:cxn>
                <a:cxn ang="0">
                  <a:pos x="T8" y="T9"/>
                </a:cxn>
                <a:cxn ang="0">
                  <a:pos x="T10" y="T11"/>
                </a:cxn>
                <a:cxn ang="0">
                  <a:pos x="T12" y="T13"/>
                </a:cxn>
              </a:cxnLst>
              <a:rect l="0" t="0" r="r" b="b"/>
              <a:pathLst>
                <a:path w="86" h="99">
                  <a:moveTo>
                    <a:pt x="4" y="12"/>
                  </a:moveTo>
                  <a:lnTo>
                    <a:pt x="0" y="9"/>
                  </a:lnTo>
                  <a:lnTo>
                    <a:pt x="77" y="99"/>
                  </a:lnTo>
                  <a:lnTo>
                    <a:pt x="86" y="94"/>
                  </a:lnTo>
                  <a:lnTo>
                    <a:pt x="9" y="4"/>
                  </a:lnTo>
                  <a:lnTo>
                    <a:pt x="4" y="0"/>
                  </a:lnTo>
                  <a:lnTo>
                    <a:pt x="4" y="1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0" name="Freeform 1267"/>
            <p:cNvSpPr>
              <a:spLocks/>
            </p:cNvSpPr>
            <p:nvPr/>
          </p:nvSpPr>
          <p:spPr bwMode="auto">
            <a:xfrm>
              <a:off x="3923" y="-696"/>
              <a:ext cx="79" cy="96"/>
            </a:xfrm>
            <a:custGeom>
              <a:avLst/>
              <a:gdLst>
                <a:gd name="T0" fmla="*/ 75 w 79"/>
                <a:gd name="T1" fmla="*/ 93 h 96"/>
                <a:gd name="T2" fmla="*/ 79 w 79"/>
                <a:gd name="T3" fmla="*/ 91 h 96"/>
                <a:gd name="T4" fmla="*/ 9 w 79"/>
                <a:gd name="T5" fmla="*/ 0 h 96"/>
                <a:gd name="T6" fmla="*/ 0 w 79"/>
                <a:gd name="T7" fmla="*/ 5 h 96"/>
                <a:gd name="T8" fmla="*/ 70 w 79"/>
                <a:gd name="T9" fmla="*/ 96 h 96"/>
                <a:gd name="T10" fmla="*/ 75 w 79"/>
                <a:gd name="T11" fmla="*/ 93 h 96"/>
              </a:gdLst>
              <a:ahLst/>
              <a:cxnLst>
                <a:cxn ang="0">
                  <a:pos x="T0" y="T1"/>
                </a:cxn>
                <a:cxn ang="0">
                  <a:pos x="T2" y="T3"/>
                </a:cxn>
                <a:cxn ang="0">
                  <a:pos x="T4" y="T5"/>
                </a:cxn>
                <a:cxn ang="0">
                  <a:pos x="T6" y="T7"/>
                </a:cxn>
                <a:cxn ang="0">
                  <a:pos x="T8" y="T9"/>
                </a:cxn>
                <a:cxn ang="0">
                  <a:pos x="T10" y="T11"/>
                </a:cxn>
              </a:cxnLst>
              <a:rect l="0" t="0" r="r" b="b"/>
              <a:pathLst>
                <a:path w="79" h="96">
                  <a:moveTo>
                    <a:pt x="75" y="93"/>
                  </a:moveTo>
                  <a:lnTo>
                    <a:pt x="79" y="91"/>
                  </a:lnTo>
                  <a:lnTo>
                    <a:pt x="9" y="0"/>
                  </a:lnTo>
                  <a:lnTo>
                    <a:pt x="0" y="5"/>
                  </a:lnTo>
                  <a:lnTo>
                    <a:pt x="70" y="96"/>
                  </a:lnTo>
                  <a:lnTo>
                    <a:pt x="75" y="9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1" name="Freeform 1268"/>
            <p:cNvSpPr>
              <a:spLocks/>
            </p:cNvSpPr>
            <p:nvPr/>
          </p:nvSpPr>
          <p:spPr bwMode="auto">
            <a:xfrm>
              <a:off x="3872" y="-696"/>
              <a:ext cx="118" cy="8"/>
            </a:xfrm>
            <a:custGeom>
              <a:avLst/>
              <a:gdLst>
                <a:gd name="T0" fmla="*/ 118 w 118"/>
                <a:gd name="T1" fmla="*/ 4 h 8"/>
                <a:gd name="T2" fmla="*/ 118 w 118"/>
                <a:gd name="T3" fmla="*/ 0 h 8"/>
                <a:gd name="T4" fmla="*/ 0 w 118"/>
                <a:gd name="T5" fmla="*/ 0 h 8"/>
                <a:gd name="T6" fmla="*/ 0 w 118"/>
                <a:gd name="T7" fmla="*/ 8 h 8"/>
                <a:gd name="T8" fmla="*/ 118 w 118"/>
                <a:gd name="T9" fmla="*/ 8 h 8"/>
                <a:gd name="T10" fmla="*/ 118 w 118"/>
                <a:gd name="T11" fmla="*/ 4 h 8"/>
              </a:gdLst>
              <a:ahLst/>
              <a:cxnLst>
                <a:cxn ang="0">
                  <a:pos x="T0" y="T1"/>
                </a:cxn>
                <a:cxn ang="0">
                  <a:pos x="T2" y="T3"/>
                </a:cxn>
                <a:cxn ang="0">
                  <a:pos x="T4" y="T5"/>
                </a:cxn>
                <a:cxn ang="0">
                  <a:pos x="T6" y="T7"/>
                </a:cxn>
                <a:cxn ang="0">
                  <a:pos x="T8" y="T9"/>
                </a:cxn>
                <a:cxn ang="0">
                  <a:pos x="T10" y="T11"/>
                </a:cxn>
              </a:cxnLst>
              <a:rect l="0" t="0" r="r" b="b"/>
              <a:pathLst>
                <a:path w="118" h="8">
                  <a:moveTo>
                    <a:pt x="118" y="4"/>
                  </a:moveTo>
                  <a:lnTo>
                    <a:pt x="118" y="0"/>
                  </a:lnTo>
                  <a:lnTo>
                    <a:pt x="0" y="0"/>
                  </a:lnTo>
                  <a:lnTo>
                    <a:pt x="0" y="8"/>
                  </a:lnTo>
                  <a:lnTo>
                    <a:pt x="118" y="8"/>
                  </a:lnTo>
                  <a:lnTo>
                    <a:pt x="11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2" name="Freeform 1269"/>
            <p:cNvSpPr>
              <a:spLocks/>
            </p:cNvSpPr>
            <p:nvPr/>
          </p:nvSpPr>
          <p:spPr bwMode="auto">
            <a:xfrm>
              <a:off x="3889" y="-670"/>
              <a:ext cx="117" cy="6"/>
            </a:xfrm>
            <a:custGeom>
              <a:avLst/>
              <a:gdLst>
                <a:gd name="T0" fmla="*/ 117 w 117"/>
                <a:gd name="T1" fmla="*/ 2 h 6"/>
                <a:gd name="T2" fmla="*/ 117 w 117"/>
                <a:gd name="T3" fmla="*/ 0 h 6"/>
                <a:gd name="T4" fmla="*/ 0 w 117"/>
                <a:gd name="T5" fmla="*/ 0 h 6"/>
                <a:gd name="T6" fmla="*/ 0 w 117"/>
                <a:gd name="T7" fmla="*/ 6 h 6"/>
                <a:gd name="T8" fmla="*/ 117 w 117"/>
                <a:gd name="T9" fmla="*/ 6 h 6"/>
                <a:gd name="T10" fmla="*/ 117 w 117"/>
                <a:gd name="T11" fmla="*/ 2 h 6"/>
              </a:gdLst>
              <a:ahLst/>
              <a:cxnLst>
                <a:cxn ang="0">
                  <a:pos x="T0" y="T1"/>
                </a:cxn>
                <a:cxn ang="0">
                  <a:pos x="T2" y="T3"/>
                </a:cxn>
                <a:cxn ang="0">
                  <a:pos x="T4" y="T5"/>
                </a:cxn>
                <a:cxn ang="0">
                  <a:pos x="T6" y="T7"/>
                </a:cxn>
                <a:cxn ang="0">
                  <a:pos x="T8" y="T9"/>
                </a:cxn>
                <a:cxn ang="0">
                  <a:pos x="T10" y="T11"/>
                </a:cxn>
              </a:cxnLst>
              <a:rect l="0" t="0" r="r" b="b"/>
              <a:pathLst>
                <a:path w="117" h="6">
                  <a:moveTo>
                    <a:pt x="117" y="2"/>
                  </a:moveTo>
                  <a:lnTo>
                    <a:pt x="117" y="0"/>
                  </a:lnTo>
                  <a:lnTo>
                    <a:pt x="0" y="0"/>
                  </a:lnTo>
                  <a:lnTo>
                    <a:pt x="0" y="6"/>
                  </a:lnTo>
                  <a:lnTo>
                    <a:pt x="117" y="6"/>
                  </a:lnTo>
                  <a:lnTo>
                    <a:pt x="117"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3" name="Freeform 1270"/>
            <p:cNvSpPr>
              <a:spLocks/>
            </p:cNvSpPr>
            <p:nvPr/>
          </p:nvSpPr>
          <p:spPr bwMode="auto">
            <a:xfrm>
              <a:off x="3901" y="-651"/>
              <a:ext cx="123" cy="6"/>
            </a:xfrm>
            <a:custGeom>
              <a:avLst/>
              <a:gdLst>
                <a:gd name="T0" fmla="*/ 123 w 123"/>
                <a:gd name="T1" fmla="*/ 4 h 6"/>
                <a:gd name="T2" fmla="*/ 123 w 123"/>
                <a:gd name="T3" fmla="*/ 0 h 6"/>
                <a:gd name="T4" fmla="*/ 0 w 123"/>
                <a:gd name="T5" fmla="*/ 0 h 6"/>
                <a:gd name="T6" fmla="*/ 0 w 123"/>
                <a:gd name="T7" fmla="*/ 6 h 6"/>
                <a:gd name="T8" fmla="*/ 123 w 123"/>
                <a:gd name="T9" fmla="*/ 6 h 6"/>
                <a:gd name="T10" fmla="*/ 123 w 123"/>
                <a:gd name="T11" fmla="*/ 4 h 6"/>
              </a:gdLst>
              <a:ahLst/>
              <a:cxnLst>
                <a:cxn ang="0">
                  <a:pos x="T0" y="T1"/>
                </a:cxn>
                <a:cxn ang="0">
                  <a:pos x="T2" y="T3"/>
                </a:cxn>
                <a:cxn ang="0">
                  <a:pos x="T4" y="T5"/>
                </a:cxn>
                <a:cxn ang="0">
                  <a:pos x="T6" y="T7"/>
                </a:cxn>
                <a:cxn ang="0">
                  <a:pos x="T8" y="T9"/>
                </a:cxn>
                <a:cxn ang="0">
                  <a:pos x="T10" y="T11"/>
                </a:cxn>
              </a:cxnLst>
              <a:rect l="0" t="0" r="r" b="b"/>
              <a:pathLst>
                <a:path w="123" h="6">
                  <a:moveTo>
                    <a:pt x="123" y="4"/>
                  </a:moveTo>
                  <a:lnTo>
                    <a:pt x="123" y="0"/>
                  </a:lnTo>
                  <a:lnTo>
                    <a:pt x="0" y="0"/>
                  </a:lnTo>
                  <a:lnTo>
                    <a:pt x="0" y="6"/>
                  </a:lnTo>
                  <a:lnTo>
                    <a:pt x="123" y="6"/>
                  </a:lnTo>
                  <a:lnTo>
                    <a:pt x="123"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4" name="Freeform 1271"/>
            <p:cNvSpPr>
              <a:spLocks/>
            </p:cNvSpPr>
            <p:nvPr/>
          </p:nvSpPr>
          <p:spPr bwMode="auto">
            <a:xfrm>
              <a:off x="3917" y="-630"/>
              <a:ext cx="126" cy="8"/>
            </a:xfrm>
            <a:custGeom>
              <a:avLst/>
              <a:gdLst>
                <a:gd name="T0" fmla="*/ 126 w 126"/>
                <a:gd name="T1" fmla="*/ 4 h 8"/>
                <a:gd name="T2" fmla="*/ 126 w 126"/>
                <a:gd name="T3" fmla="*/ 0 h 8"/>
                <a:gd name="T4" fmla="*/ 0 w 126"/>
                <a:gd name="T5" fmla="*/ 0 h 8"/>
                <a:gd name="T6" fmla="*/ 0 w 126"/>
                <a:gd name="T7" fmla="*/ 8 h 8"/>
                <a:gd name="T8" fmla="*/ 126 w 126"/>
                <a:gd name="T9" fmla="*/ 8 h 8"/>
                <a:gd name="T10" fmla="*/ 126 w 126"/>
                <a:gd name="T11" fmla="*/ 4 h 8"/>
              </a:gdLst>
              <a:ahLst/>
              <a:cxnLst>
                <a:cxn ang="0">
                  <a:pos x="T0" y="T1"/>
                </a:cxn>
                <a:cxn ang="0">
                  <a:pos x="T2" y="T3"/>
                </a:cxn>
                <a:cxn ang="0">
                  <a:pos x="T4" y="T5"/>
                </a:cxn>
                <a:cxn ang="0">
                  <a:pos x="T6" y="T7"/>
                </a:cxn>
                <a:cxn ang="0">
                  <a:pos x="T8" y="T9"/>
                </a:cxn>
                <a:cxn ang="0">
                  <a:pos x="T10" y="T11"/>
                </a:cxn>
              </a:cxnLst>
              <a:rect l="0" t="0" r="r" b="b"/>
              <a:pathLst>
                <a:path w="126" h="8">
                  <a:moveTo>
                    <a:pt x="126" y="4"/>
                  </a:moveTo>
                  <a:lnTo>
                    <a:pt x="126" y="0"/>
                  </a:lnTo>
                  <a:lnTo>
                    <a:pt x="0" y="0"/>
                  </a:lnTo>
                  <a:lnTo>
                    <a:pt x="0" y="8"/>
                  </a:lnTo>
                  <a:lnTo>
                    <a:pt x="126" y="8"/>
                  </a:lnTo>
                  <a:lnTo>
                    <a:pt x="126"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5" name="Freeform 1272"/>
            <p:cNvSpPr>
              <a:spLocks/>
            </p:cNvSpPr>
            <p:nvPr/>
          </p:nvSpPr>
          <p:spPr bwMode="auto">
            <a:xfrm>
              <a:off x="3155" y="-696"/>
              <a:ext cx="78" cy="102"/>
            </a:xfrm>
            <a:custGeom>
              <a:avLst/>
              <a:gdLst>
                <a:gd name="T0" fmla="*/ 4 w 78"/>
                <a:gd name="T1" fmla="*/ 102 h 102"/>
                <a:gd name="T2" fmla="*/ 9 w 78"/>
                <a:gd name="T3" fmla="*/ 99 h 102"/>
                <a:gd name="T4" fmla="*/ 78 w 78"/>
                <a:gd name="T5" fmla="*/ 5 h 102"/>
                <a:gd name="T6" fmla="*/ 68 w 78"/>
                <a:gd name="T7" fmla="*/ 0 h 102"/>
                <a:gd name="T8" fmla="*/ 0 w 78"/>
                <a:gd name="T9" fmla="*/ 92 h 102"/>
                <a:gd name="T10" fmla="*/ 4 w 78"/>
                <a:gd name="T11" fmla="*/ 89 h 102"/>
                <a:gd name="T12" fmla="*/ 4 w 78"/>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78" h="102">
                  <a:moveTo>
                    <a:pt x="4" y="102"/>
                  </a:moveTo>
                  <a:lnTo>
                    <a:pt x="9" y="99"/>
                  </a:lnTo>
                  <a:lnTo>
                    <a:pt x="78" y="5"/>
                  </a:lnTo>
                  <a:lnTo>
                    <a:pt x="68" y="0"/>
                  </a:lnTo>
                  <a:lnTo>
                    <a:pt x="0" y="92"/>
                  </a:lnTo>
                  <a:lnTo>
                    <a:pt x="4" y="89"/>
                  </a:lnTo>
                  <a:lnTo>
                    <a:pt x="4" y="10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6" name="Freeform 1273"/>
            <p:cNvSpPr>
              <a:spLocks/>
            </p:cNvSpPr>
            <p:nvPr/>
          </p:nvSpPr>
          <p:spPr bwMode="auto">
            <a:xfrm>
              <a:off x="3065" y="-601"/>
              <a:ext cx="90" cy="7"/>
            </a:xfrm>
            <a:custGeom>
              <a:avLst/>
              <a:gdLst>
                <a:gd name="T0" fmla="*/ 0 w 90"/>
                <a:gd name="T1" fmla="*/ 1 h 7"/>
                <a:gd name="T2" fmla="*/ 4 w 90"/>
                <a:gd name="T3" fmla="*/ 7 h 7"/>
                <a:gd name="T4" fmla="*/ 90 w 90"/>
                <a:gd name="T5" fmla="*/ 7 h 7"/>
                <a:gd name="T6" fmla="*/ 90 w 90"/>
                <a:gd name="T7" fmla="*/ 0 h 7"/>
                <a:gd name="T8" fmla="*/ 4 w 90"/>
                <a:gd name="T9" fmla="*/ 0 h 7"/>
                <a:gd name="T10" fmla="*/ 7 w 90"/>
                <a:gd name="T11" fmla="*/ 5 h 7"/>
                <a:gd name="T12" fmla="*/ 0 w 90"/>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90" h="7">
                  <a:moveTo>
                    <a:pt x="0" y="1"/>
                  </a:moveTo>
                  <a:lnTo>
                    <a:pt x="4" y="7"/>
                  </a:lnTo>
                  <a:lnTo>
                    <a:pt x="90" y="7"/>
                  </a:lnTo>
                  <a:lnTo>
                    <a:pt x="90" y="0"/>
                  </a:lnTo>
                  <a:lnTo>
                    <a:pt x="4" y="0"/>
                  </a:lnTo>
                  <a:lnTo>
                    <a:pt x="7" y="5"/>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7" name="Freeform 1274"/>
            <p:cNvSpPr>
              <a:spLocks/>
            </p:cNvSpPr>
            <p:nvPr/>
          </p:nvSpPr>
          <p:spPr bwMode="auto">
            <a:xfrm>
              <a:off x="3065" y="-699"/>
              <a:ext cx="92" cy="102"/>
            </a:xfrm>
            <a:custGeom>
              <a:avLst/>
              <a:gdLst>
                <a:gd name="T0" fmla="*/ 88 w 92"/>
                <a:gd name="T1" fmla="*/ 0 h 102"/>
                <a:gd name="T2" fmla="*/ 85 w 92"/>
                <a:gd name="T3" fmla="*/ 4 h 102"/>
                <a:gd name="T4" fmla="*/ 0 w 92"/>
                <a:gd name="T5" fmla="*/ 95 h 102"/>
                <a:gd name="T6" fmla="*/ 7 w 92"/>
                <a:gd name="T7" fmla="*/ 102 h 102"/>
                <a:gd name="T8" fmla="*/ 92 w 92"/>
                <a:gd name="T9" fmla="*/ 9 h 102"/>
                <a:gd name="T10" fmla="*/ 88 w 92"/>
                <a:gd name="T11" fmla="*/ 12 h 102"/>
                <a:gd name="T12" fmla="*/ 88 w 9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92" h="102">
                  <a:moveTo>
                    <a:pt x="88" y="0"/>
                  </a:moveTo>
                  <a:lnTo>
                    <a:pt x="85" y="4"/>
                  </a:lnTo>
                  <a:lnTo>
                    <a:pt x="0" y="95"/>
                  </a:lnTo>
                  <a:lnTo>
                    <a:pt x="7" y="102"/>
                  </a:lnTo>
                  <a:lnTo>
                    <a:pt x="92" y="9"/>
                  </a:lnTo>
                  <a:lnTo>
                    <a:pt x="88" y="12"/>
                  </a:lnTo>
                  <a:lnTo>
                    <a:pt x="88"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8" name="Freeform 1275"/>
            <p:cNvSpPr>
              <a:spLocks/>
            </p:cNvSpPr>
            <p:nvPr/>
          </p:nvSpPr>
          <p:spPr bwMode="auto">
            <a:xfrm>
              <a:off x="3109" y="-696"/>
              <a:ext cx="84" cy="99"/>
            </a:xfrm>
            <a:custGeom>
              <a:avLst/>
              <a:gdLst>
                <a:gd name="T0" fmla="*/ 4 w 84"/>
                <a:gd name="T1" fmla="*/ 96 h 99"/>
                <a:gd name="T2" fmla="*/ 9 w 84"/>
                <a:gd name="T3" fmla="*/ 99 h 99"/>
                <a:gd name="T4" fmla="*/ 84 w 84"/>
                <a:gd name="T5" fmla="*/ 5 h 99"/>
                <a:gd name="T6" fmla="*/ 74 w 84"/>
                <a:gd name="T7" fmla="*/ 0 h 99"/>
                <a:gd name="T8" fmla="*/ 0 w 84"/>
                <a:gd name="T9" fmla="*/ 92 h 99"/>
                <a:gd name="T10" fmla="*/ 4 w 84"/>
                <a:gd name="T11" fmla="*/ 96 h 99"/>
              </a:gdLst>
              <a:ahLst/>
              <a:cxnLst>
                <a:cxn ang="0">
                  <a:pos x="T0" y="T1"/>
                </a:cxn>
                <a:cxn ang="0">
                  <a:pos x="T2" y="T3"/>
                </a:cxn>
                <a:cxn ang="0">
                  <a:pos x="T4" y="T5"/>
                </a:cxn>
                <a:cxn ang="0">
                  <a:pos x="T6" y="T7"/>
                </a:cxn>
                <a:cxn ang="0">
                  <a:pos x="T8" y="T9"/>
                </a:cxn>
                <a:cxn ang="0">
                  <a:pos x="T10" y="T11"/>
                </a:cxn>
              </a:cxnLst>
              <a:rect l="0" t="0" r="r" b="b"/>
              <a:pathLst>
                <a:path w="84" h="99">
                  <a:moveTo>
                    <a:pt x="4" y="96"/>
                  </a:moveTo>
                  <a:lnTo>
                    <a:pt x="9" y="99"/>
                  </a:lnTo>
                  <a:lnTo>
                    <a:pt x="84" y="5"/>
                  </a:lnTo>
                  <a:lnTo>
                    <a:pt x="74" y="0"/>
                  </a:lnTo>
                  <a:lnTo>
                    <a:pt x="0" y="92"/>
                  </a:lnTo>
                  <a:lnTo>
                    <a:pt x="4" y="9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9" name="Freeform 1276"/>
            <p:cNvSpPr>
              <a:spLocks/>
            </p:cNvSpPr>
            <p:nvPr/>
          </p:nvSpPr>
          <p:spPr bwMode="auto">
            <a:xfrm>
              <a:off x="3132" y="-665"/>
              <a:ext cx="70" cy="7"/>
            </a:xfrm>
            <a:custGeom>
              <a:avLst/>
              <a:gdLst>
                <a:gd name="T0" fmla="*/ 70 w 70"/>
                <a:gd name="T1" fmla="*/ 3 h 7"/>
                <a:gd name="T2" fmla="*/ 70 w 70"/>
                <a:gd name="T3" fmla="*/ 0 h 7"/>
                <a:gd name="T4" fmla="*/ 0 w 70"/>
                <a:gd name="T5" fmla="*/ 0 h 7"/>
                <a:gd name="T6" fmla="*/ 0 w 70"/>
                <a:gd name="T7" fmla="*/ 7 h 7"/>
                <a:gd name="T8" fmla="*/ 70 w 70"/>
                <a:gd name="T9" fmla="*/ 7 h 7"/>
                <a:gd name="T10" fmla="*/ 70 w 70"/>
                <a:gd name="T11" fmla="*/ 3 h 7"/>
              </a:gdLst>
              <a:ahLst/>
              <a:cxnLst>
                <a:cxn ang="0">
                  <a:pos x="T0" y="T1"/>
                </a:cxn>
                <a:cxn ang="0">
                  <a:pos x="T2" y="T3"/>
                </a:cxn>
                <a:cxn ang="0">
                  <a:pos x="T4" y="T5"/>
                </a:cxn>
                <a:cxn ang="0">
                  <a:pos x="T6" y="T7"/>
                </a:cxn>
                <a:cxn ang="0">
                  <a:pos x="T8" y="T9"/>
                </a:cxn>
                <a:cxn ang="0">
                  <a:pos x="T10" y="T11"/>
                </a:cxn>
              </a:cxnLst>
              <a:rect l="0" t="0" r="r" b="b"/>
              <a:pathLst>
                <a:path w="70" h="7">
                  <a:moveTo>
                    <a:pt x="70" y="3"/>
                  </a:moveTo>
                  <a:lnTo>
                    <a:pt x="70" y="0"/>
                  </a:lnTo>
                  <a:lnTo>
                    <a:pt x="0" y="0"/>
                  </a:lnTo>
                  <a:lnTo>
                    <a:pt x="0" y="7"/>
                  </a:lnTo>
                  <a:lnTo>
                    <a:pt x="70" y="7"/>
                  </a:lnTo>
                  <a:lnTo>
                    <a:pt x="70" y="3"/>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0" name="Freeform 1277"/>
            <p:cNvSpPr>
              <a:spLocks/>
            </p:cNvSpPr>
            <p:nvPr/>
          </p:nvSpPr>
          <p:spPr bwMode="auto">
            <a:xfrm>
              <a:off x="3111" y="-646"/>
              <a:ext cx="75" cy="7"/>
            </a:xfrm>
            <a:custGeom>
              <a:avLst/>
              <a:gdLst>
                <a:gd name="T0" fmla="*/ 75 w 75"/>
                <a:gd name="T1" fmla="*/ 4 h 7"/>
                <a:gd name="T2" fmla="*/ 75 w 75"/>
                <a:gd name="T3" fmla="*/ 0 h 7"/>
                <a:gd name="T4" fmla="*/ 0 w 75"/>
                <a:gd name="T5" fmla="*/ 0 h 7"/>
                <a:gd name="T6" fmla="*/ 0 w 75"/>
                <a:gd name="T7" fmla="*/ 7 h 7"/>
                <a:gd name="T8" fmla="*/ 75 w 75"/>
                <a:gd name="T9" fmla="*/ 7 h 7"/>
                <a:gd name="T10" fmla="*/ 75 w 75"/>
                <a:gd name="T11" fmla="*/ 4 h 7"/>
              </a:gdLst>
              <a:ahLst/>
              <a:cxnLst>
                <a:cxn ang="0">
                  <a:pos x="T0" y="T1"/>
                </a:cxn>
                <a:cxn ang="0">
                  <a:pos x="T2" y="T3"/>
                </a:cxn>
                <a:cxn ang="0">
                  <a:pos x="T4" y="T5"/>
                </a:cxn>
                <a:cxn ang="0">
                  <a:pos x="T6" y="T7"/>
                </a:cxn>
                <a:cxn ang="0">
                  <a:pos x="T8" y="T9"/>
                </a:cxn>
                <a:cxn ang="0">
                  <a:pos x="T10" y="T11"/>
                </a:cxn>
              </a:cxnLst>
              <a:rect l="0" t="0" r="r" b="b"/>
              <a:pathLst>
                <a:path w="75" h="7">
                  <a:moveTo>
                    <a:pt x="75" y="4"/>
                  </a:moveTo>
                  <a:lnTo>
                    <a:pt x="75" y="0"/>
                  </a:lnTo>
                  <a:lnTo>
                    <a:pt x="0" y="0"/>
                  </a:lnTo>
                  <a:lnTo>
                    <a:pt x="0" y="7"/>
                  </a:lnTo>
                  <a:lnTo>
                    <a:pt x="75" y="7"/>
                  </a:lnTo>
                  <a:lnTo>
                    <a:pt x="75"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1" name="Freeform 1278"/>
            <p:cNvSpPr>
              <a:spLocks/>
            </p:cNvSpPr>
            <p:nvPr/>
          </p:nvSpPr>
          <p:spPr bwMode="auto">
            <a:xfrm>
              <a:off x="3096" y="-630"/>
              <a:ext cx="78" cy="8"/>
            </a:xfrm>
            <a:custGeom>
              <a:avLst/>
              <a:gdLst>
                <a:gd name="T0" fmla="*/ 78 w 78"/>
                <a:gd name="T1" fmla="*/ 4 h 8"/>
                <a:gd name="T2" fmla="*/ 78 w 78"/>
                <a:gd name="T3" fmla="*/ 0 h 8"/>
                <a:gd name="T4" fmla="*/ 0 w 78"/>
                <a:gd name="T5" fmla="*/ 0 h 8"/>
                <a:gd name="T6" fmla="*/ 0 w 78"/>
                <a:gd name="T7" fmla="*/ 8 h 8"/>
                <a:gd name="T8" fmla="*/ 78 w 78"/>
                <a:gd name="T9" fmla="*/ 8 h 8"/>
                <a:gd name="T10" fmla="*/ 78 w 78"/>
                <a:gd name="T11" fmla="*/ 4 h 8"/>
              </a:gdLst>
              <a:ahLst/>
              <a:cxnLst>
                <a:cxn ang="0">
                  <a:pos x="T0" y="T1"/>
                </a:cxn>
                <a:cxn ang="0">
                  <a:pos x="T2" y="T3"/>
                </a:cxn>
                <a:cxn ang="0">
                  <a:pos x="T4" y="T5"/>
                </a:cxn>
                <a:cxn ang="0">
                  <a:pos x="T6" y="T7"/>
                </a:cxn>
                <a:cxn ang="0">
                  <a:pos x="T8" y="T9"/>
                </a:cxn>
                <a:cxn ang="0">
                  <a:pos x="T10" y="T11"/>
                </a:cxn>
              </a:cxnLst>
              <a:rect l="0" t="0" r="r" b="b"/>
              <a:pathLst>
                <a:path w="78" h="8">
                  <a:moveTo>
                    <a:pt x="78" y="4"/>
                  </a:moveTo>
                  <a:lnTo>
                    <a:pt x="78" y="0"/>
                  </a:lnTo>
                  <a:lnTo>
                    <a:pt x="0" y="0"/>
                  </a:lnTo>
                  <a:lnTo>
                    <a:pt x="0" y="8"/>
                  </a:lnTo>
                  <a:lnTo>
                    <a:pt x="78" y="8"/>
                  </a:lnTo>
                  <a:lnTo>
                    <a:pt x="78"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2" name="Freeform 1279"/>
            <p:cNvSpPr>
              <a:spLocks/>
            </p:cNvSpPr>
            <p:nvPr/>
          </p:nvSpPr>
          <p:spPr bwMode="auto">
            <a:xfrm>
              <a:off x="3155" y="-696"/>
              <a:ext cx="67" cy="8"/>
            </a:xfrm>
            <a:custGeom>
              <a:avLst/>
              <a:gdLst>
                <a:gd name="T0" fmla="*/ 67 w 67"/>
                <a:gd name="T1" fmla="*/ 4 h 8"/>
                <a:gd name="T2" fmla="*/ 67 w 67"/>
                <a:gd name="T3" fmla="*/ 0 h 8"/>
                <a:gd name="T4" fmla="*/ 0 w 67"/>
                <a:gd name="T5" fmla="*/ 0 h 8"/>
                <a:gd name="T6" fmla="*/ 0 w 67"/>
                <a:gd name="T7" fmla="*/ 8 h 8"/>
                <a:gd name="T8" fmla="*/ 67 w 67"/>
                <a:gd name="T9" fmla="*/ 8 h 8"/>
                <a:gd name="T10" fmla="*/ 67 w 67"/>
                <a:gd name="T11" fmla="*/ 4 h 8"/>
              </a:gdLst>
              <a:ahLst/>
              <a:cxnLst>
                <a:cxn ang="0">
                  <a:pos x="T0" y="T1"/>
                </a:cxn>
                <a:cxn ang="0">
                  <a:pos x="T2" y="T3"/>
                </a:cxn>
                <a:cxn ang="0">
                  <a:pos x="T4" y="T5"/>
                </a:cxn>
                <a:cxn ang="0">
                  <a:pos x="T6" y="T7"/>
                </a:cxn>
                <a:cxn ang="0">
                  <a:pos x="T8" y="T9"/>
                </a:cxn>
                <a:cxn ang="0">
                  <a:pos x="T10" y="T11"/>
                </a:cxn>
              </a:cxnLst>
              <a:rect l="0" t="0" r="r" b="b"/>
              <a:pathLst>
                <a:path w="67" h="8">
                  <a:moveTo>
                    <a:pt x="67" y="4"/>
                  </a:moveTo>
                  <a:lnTo>
                    <a:pt x="67" y="0"/>
                  </a:lnTo>
                  <a:lnTo>
                    <a:pt x="0" y="0"/>
                  </a:lnTo>
                  <a:lnTo>
                    <a:pt x="0" y="8"/>
                  </a:lnTo>
                  <a:lnTo>
                    <a:pt x="67" y="8"/>
                  </a:lnTo>
                  <a:lnTo>
                    <a:pt x="67"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493" name="Group 1280"/>
            <p:cNvGrpSpPr>
              <a:grpSpLocks/>
            </p:cNvGrpSpPr>
            <p:nvPr/>
          </p:nvGrpSpPr>
          <p:grpSpPr bwMode="auto">
            <a:xfrm>
              <a:off x="5115" y="-357"/>
              <a:ext cx="1968" cy="2562"/>
              <a:chOff x="5115" y="-357"/>
              <a:chExt cx="1968" cy="2562"/>
            </a:xfrm>
          </p:grpSpPr>
          <p:sp>
            <p:nvSpPr>
              <p:cNvPr id="1792" name="Freeform 1281"/>
              <p:cNvSpPr>
                <a:spLocks/>
              </p:cNvSpPr>
              <p:nvPr/>
            </p:nvSpPr>
            <p:spPr bwMode="auto">
              <a:xfrm>
                <a:off x="5115" y="-357"/>
                <a:ext cx="1947" cy="2541"/>
              </a:xfrm>
              <a:custGeom>
                <a:avLst/>
                <a:gdLst>
                  <a:gd name="T0" fmla="*/ 1947 w 1947"/>
                  <a:gd name="T1" fmla="*/ 0 h 2541"/>
                  <a:gd name="T2" fmla="*/ 324 w 1947"/>
                  <a:gd name="T3" fmla="*/ 0 h 2541"/>
                  <a:gd name="T4" fmla="*/ 0 w 1947"/>
                  <a:gd name="T5" fmla="*/ 912 h 2541"/>
                  <a:gd name="T6" fmla="*/ 0 w 1947"/>
                  <a:gd name="T7" fmla="*/ 1563 h 2541"/>
                  <a:gd name="T8" fmla="*/ 324 w 1947"/>
                  <a:gd name="T9" fmla="*/ 2541 h 2541"/>
                  <a:gd name="T10" fmla="*/ 1947 w 1947"/>
                  <a:gd name="T11" fmla="*/ 2541 h 2541"/>
                  <a:gd name="T12" fmla="*/ 1947 w 1947"/>
                  <a:gd name="T13" fmla="*/ 0 h 2541"/>
                </a:gdLst>
                <a:ahLst/>
                <a:cxnLst>
                  <a:cxn ang="0">
                    <a:pos x="T0" y="T1"/>
                  </a:cxn>
                  <a:cxn ang="0">
                    <a:pos x="T2" y="T3"/>
                  </a:cxn>
                  <a:cxn ang="0">
                    <a:pos x="T4" y="T5"/>
                  </a:cxn>
                  <a:cxn ang="0">
                    <a:pos x="T6" y="T7"/>
                  </a:cxn>
                  <a:cxn ang="0">
                    <a:pos x="T8" y="T9"/>
                  </a:cxn>
                  <a:cxn ang="0">
                    <a:pos x="T10" y="T11"/>
                  </a:cxn>
                  <a:cxn ang="0">
                    <a:pos x="T12" y="T13"/>
                  </a:cxn>
                </a:cxnLst>
                <a:rect l="0" t="0" r="r" b="b"/>
                <a:pathLst>
                  <a:path w="1947" h="2541">
                    <a:moveTo>
                      <a:pt x="1947" y="0"/>
                    </a:moveTo>
                    <a:lnTo>
                      <a:pt x="324" y="0"/>
                    </a:lnTo>
                    <a:lnTo>
                      <a:pt x="0" y="912"/>
                    </a:lnTo>
                    <a:lnTo>
                      <a:pt x="0" y="1563"/>
                    </a:lnTo>
                    <a:lnTo>
                      <a:pt x="324" y="2541"/>
                    </a:lnTo>
                    <a:lnTo>
                      <a:pt x="1947" y="2541"/>
                    </a:lnTo>
                    <a:lnTo>
                      <a:pt x="1947" y="0"/>
                    </a:lnTo>
                    <a:close/>
                  </a:path>
                </a:pathLst>
              </a:custGeom>
              <a:solidFill>
                <a:srgbClr val="A0BC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3" name="Freeform 1282"/>
              <p:cNvSpPr>
                <a:spLocks/>
              </p:cNvSpPr>
              <p:nvPr/>
            </p:nvSpPr>
            <p:spPr bwMode="auto">
              <a:xfrm>
                <a:off x="5137" y="-335"/>
                <a:ext cx="1946" cy="2540"/>
              </a:xfrm>
              <a:custGeom>
                <a:avLst/>
                <a:gdLst>
                  <a:gd name="T0" fmla="*/ 1946 w 1946"/>
                  <a:gd name="T1" fmla="*/ 0 h 2540"/>
                  <a:gd name="T2" fmla="*/ 324 w 1946"/>
                  <a:gd name="T3" fmla="*/ 0 h 2540"/>
                  <a:gd name="T4" fmla="*/ 0 w 1946"/>
                  <a:gd name="T5" fmla="*/ 912 h 2540"/>
                  <a:gd name="T6" fmla="*/ 0 w 1946"/>
                  <a:gd name="T7" fmla="*/ 1563 h 2540"/>
                  <a:gd name="T8" fmla="*/ 324 w 1946"/>
                  <a:gd name="T9" fmla="*/ 2540 h 2540"/>
                  <a:gd name="T10" fmla="*/ 1946 w 1946"/>
                  <a:gd name="T11" fmla="*/ 2540 h 2540"/>
                  <a:gd name="T12" fmla="*/ 1946 w 1946"/>
                  <a:gd name="T13" fmla="*/ 0 h 2540"/>
                </a:gdLst>
                <a:ahLst/>
                <a:cxnLst>
                  <a:cxn ang="0">
                    <a:pos x="T0" y="T1"/>
                  </a:cxn>
                  <a:cxn ang="0">
                    <a:pos x="T2" y="T3"/>
                  </a:cxn>
                  <a:cxn ang="0">
                    <a:pos x="T4" y="T5"/>
                  </a:cxn>
                  <a:cxn ang="0">
                    <a:pos x="T6" y="T7"/>
                  </a:cxn>
                  <a:cxn ang="0">
                    <a:pos x="T8" y="T9"/>
                  </a:cxn>
                  <a:cxn ang="0">
                    <a:pos x="T10" y="T11"/>
                  </a:cxn>
                  <a:cxn ang="0">
                    <a:pos x="T12" y="T13"/>
                  </a:cxn>
                </a:cxnLst>
                <a:rect l="0" t="0" r="r" b="b"/>
                <a:pathLst>
                  <a:path w="1946" h="2540">
                    <a:moveTo>
                      <a:pt x="1946" y="0"/>
                    </a:moveTo>
                    <a:lnTo>
                      <a:pt x="324" y="0"/>
                    </a:lnTo>
                    <a:lnTo>
                      <a:pt x="0" y="912"/>
                    </a:lnTo>
                    <a:lnTo>
                      <a:pt x="0" y="1563"/>
                    </a:lnTo>
                    <a:lnTo>
                      <a:pt x="324" y="2540"/>
                    </a:lnTo>
                    <a:lnTo>
                      <a:pt x="1946" y="2540"/>
                    </a:lnTo>
                    <a:lnTo>
                      <a:pt x="1946" y="0"/>
                    </a:lnTo>
                    <a:close/>
                  </a:path>
                </a:pathLst>
              </a:custGeom>
              <a:solidFill>
                <a:srgbClr val="3A56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4" name="Freeform 1283"/>
              <p:cNvSpPr>
                <a:spLocks/>
              </p:cNvSpPr>
              <p:nvPr/>
            </p:nvSpPr>
            <p:spPr bwMode="auto">
              <a:xfrm>
                <a:off x="5126" y="-346"/>
                <a:ext cx="1946" cy="2541"/>
              </a:xfrm>
              <a:custGeom>
                <a:avLst/>
                <a:gdLst>
                  <a:gd name="T0" fmla="*/ 1946 w 1946"/>
                  <a:gd name="T1" fmla="*/ 0 h 2541"/>
                  <a:gd name="T2" fmla="*/ 324 w 1946"/>
                  <a:gd name="T3" fmla="*/ 0 h 2541"/>
                  <a:gd name="T4" fmla="*/ 0 w 1946"/>
                  <a:gd name="T5" fmla="*/ 912 h 2541"/>
                  <a:gd name="T6" fmla="*/ 0 w 1946"/>
                  <a:gd name="T7" fmla="*/ 1564 h 2541"/>
                  <a:gd name="T8" fmla="*/ 324 w 1946"/>
                  <a:gd name="T9" fmla="*/ 2541 h 2541"/>
                  <a:gd name="T10" fmla="*/ 1946 w 1946"/>
                  <a:gd name="T11" fmla="*/ 2541 h 2541"/>
                  <a:gd name="T12" fmla="*/ 1946 w 1946"/>
                  <a:gd name="T13" fmla="*/ 0 h 2541"/>
                </a:gdLst>
                <a:ahLst/>
                <a:cxnLst>
                  <a:cxn ang="0">
                    <a:pos x="T0" y="T1"/>
                  </a:cxn>
                  <a:cxn ang="0">
                    <a:pos x="T2" y="T3"/>
                  </a:cxn>
                  <a:cxn ang="0">
                    <a:pos x="T4" y="T5"/>
                  </a:cxn>
                  <a:cxn ang="0">
                    <a:pos x="T6" y="T7"/>
                  </a:cxn>
                  <a:cxn ang="0">
                    <a:pos x="T8" y="T9"/>
                  </a:cxn>
                  <a:cxn ang="0">
                    <a:pos x="T10" y="T11"/>
                  </a:cxn>
                  <a:cxn ang="0">
                    <a:pos x="T12" y="T13"/>
                  </a:cxn>
                </a:cxnLst>
                <a:rect l="0" t="0" r="r" b="b"/>
                <a:pathLst>
                  <a:path w="1946" h="2541">
                    <a:moveTo>
                      <a:pt x="1946" y="0"/>
                    </a:moveTo>
                    <a:lnTo>
                      <a:pt x="324" y="0"/>
                    </a:lnTo>
                    <a:lnTo>
                      <a:pt x="0" y="912"/>
                    </a:lnTo>
                    <a:lnTo>
                      <a:pt x="0" y="1564"/>
                    </a:lnTo>
                    <a:lnTo>
                      <a:pt x="324" y="2541"/>
                    </a:lnTo>
                    <a:lnTo>
                      <a:pt x="1946" y="2541"/>
                    </a:lnTo>
                    <a:lnTo>
                      <a:pt x="1946" y="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94" name="Group 1284"/>
            <p:cNvGrpSpPr>
              <a:grpSpLocks/>
            </p:cNvGrpSpPr>
            <p:nvPr/>
          </p:nvGrpSpPr>
          <p:grpSpPr bwMode="auto">
            <a:xfrm>
              <a:off x="5581" y="-214"/>
              <a:ext cx="1308" cy="335"/>
              <a:chOff x="5581" y="-214"/>
              <a:chExt cx="1308" cy="335"/>
            </a:xfrm>
          </p:grpSpPr>
          <p:sp>
            <p:nvSpPr>
              <p:cNvPr id="1789" name="Rectangle 1285"/>
              <p:cNvSpPr>
                <a:spLocks noChangeArrowheads="1"/>
              </p:cNvSpPr>
              <p:nvPr/>
            </p:nvSpPr>
            <p:spPr bwMode="auto">
              <a:xfrm>
                <a:off x="5603" y="-193"/>
                <a:ext cx="1286" cy="31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0" name="Rectangle 1286"/>
              <p:cNvSpPr>
                <a:spLocks noChangeArrowheads="1"/>
              </p:cNvSpPr>
              <p:nvPr/>
            </p:nvSpPr>
            <p:spPr bwMode="auto">
              <a:xfrm>
                <a:off x="5581" y="-214"/>
                <a:ext cx="1286" cy="31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1" name="Rectangle 1287"/>
              <p:cNvSpPr>
                <a:spLocks noChangeArrowheads="1"/>
              </p:cNvSpPr>
              <p:nvPr/>
            </p:nvSpPr>
            <p:spPr bwMode="auto">
              <a:xfrm>
                <a:off x="5592" y="-204"/>
                <a:ext cx="1286" cy="314"/>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95" name="Rectangle 1288"/>
            <p:cNvSpPr>
              <a:spLocks noChangeArrowheads="1"/>
            </p:cNvSpPr>
            <p:nvPr/>
          </p:nvSpPr>
          <p:spPr bwMode="auto">
            <a:xfrm>
              <a:off x="5799" y="-130"/>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496" name="Rectangle 1289"/>
            <p:cNvSpPr>
              <a:spLocks noChangeArrowheads="1"/>
            </p:cNvSpPr>
            <p:nvPr/>
          </p:nvSpPr>
          <p:spPr bwMode="auto">
            <a:xfrm>
              <a:off x="6178" y="-142"/>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0010</a:t>
              </a:r>
              <a:endParaRPr lang="en-US" altLang="zh-CN" sz="2000">
                <a:latin typeface="微软雅黑" panose="020B0503020204020204" pitchFamily="34" charset="-122"/>
                <a:ea typeface="微软雅黑" panose="020B0503020204020204" pitchFamily="34" charset="-122"/>
              </a:endParaRPr>
            </a:p>
          </p:txBody>
        </p:sp>
        <p:grpSp>
          <p:nvGrpSpPr>
            <p:cNvPr id="497" name="Group 1290"/>
            <p:cNvGrpSpPr>
              <a:grpSpLocks/>
            </p:cNvGrpSpPr>
            <p:nvPr/>
          </p:nvGrpSpPr>
          <p:grpSpPr bwMode="auto">
            <a:xfrm>
              <a:off x="5581" y="372"/>
              <a:ext cx="1308" cy="335"/>
              <a:chOff x="5581" y="372"/>
              <a:chExt cx="1308" cy="335"/>
            </a:xfrm>
          </p:grpSpPr>
          <p:sp>
            <p:nvSpPr>
              <p:cNvPr id="1786" name="Rectangle 1291"/>
              <p:cNvSpPr>
                <a:spLocks noChangeArrowheads="1"/>
              </p:cNvSpPr>
              <p:nvPr/>
            </p:nvSpPr>
            <p:spPr bwMode="auto">
              <a:xfrm>
                <a:off x="5603" y="393"/>
                <a:ext cx="1286" cy="31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7" name="Rectangle 1292"/>
              <p:cNvSpPr>
                <a:spLocks noChangeArrowheads="1"/>
              </p:cNvSpPr>
              <p:nvPr/>
            </p:nvSpPr>
            <p:spPr bwMode="auto">
              <a:xfrm>
                <a:off x="5581" y="372"/>
                <a:ext cx="1286" cy="31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8" name="Rectangle 1293"/>
              <p:cNvSpPr>
                <a:spLocks noChangeArrowheads="1"/>
              </p:cNvSpPr>
              <p:nvPr/>
            </p:nvSpPr>
            <p:spPr bwMode="auto">
              <a:xfrm>
                <a:off x="5592" y="383"/>
                <a:ext cx="1286" cy="313"/>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98" name="Rectangle 1294"/>
            <p:cNvSpPr>
              <a:spLocks noChangeArrowheads="1"/>
            </p:cNvSpPr>
            <p:nvPr/>
          </p:nvSpPr>
          <p:spPr bwMode="auto">
            <a:xfrm>
              <a:off x="5799" y="457"/>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499" name="Rectangle 1295"/>
            <p:cNvSpPr>
              <a:spLocks noChangeArrowheads="1"/>
            </p:cNvSpPr>
            <p:nvPr/>
          </p:nvSpPr>
          <p:spPr bwMode="auto">
            <a:xfrm>
              <a:off x="6178" y="444"/>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0020</a:t>
              </a:r>
              <a:endParaRPr lang="en-US" altLang="zh-CN" sz="2000">
                <a:latin typeface="微软雅黑" panose="020B0503020204020204" pitchFamily="34" charset="-122"/>
                <a:ea typeface="微软雅黑" panose="020B0503020204020204" pitchFamily="34" charset="-122"/>
              </a:endParaRPr>
            </a:p>
          </p:txBody>
        </p:sp>
        <p:grpSp>
          <p:nvGrpSpPr>
            <p:cNvPr id="500" name="Group 1296"/>
            <p:cNvGrpSpPr>
              <a:grpSpLocks/>
            </p:cNvGrpSpPr>
            <p:nvPr/>
          </p:nvGrpSpPr>
          <p:grpSpPr bwMode="auto">
            <a:xfrm>
              <a:off x="5581" y="958"/>
              <a:ext cx="1308" cy="335"/>
              <a:chOff x="5581" y="958"/>
              <a:chExt cx="1308" cy="335"/>
            </a:xfrm>
          </p:grpSpPr>
          <p:sp>
            <p:nvSpPr>
              <p:cNvPr id="1783" name="Rectangle 1297"/>
              <p:cNvSpPr>
                <a:spLocks noChangeArrowheads="1"/>
              </p:cNvSpPr>
              <p:nvPr/>
            </p:nvSpPr>
            <p:spPr bwMode="auto">
              <a:xfrm>
                <a:off x="5603" y="980"/>
                <a:ext cx="1286" cy="313"/>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4" name="Rectangle 1298"/>
              <p:cNvSpPr>
                <a:spLocks noChangeArrowheads="1"/>
              </p:cNvSpPr>
              <p:nvPr/>
            </p:nvSpPr>
            <p:spPr bwMode="auto">
              <a:xfrm>
                <a:off x="5581" y="958"/>
                <a:ext cx="1286" cy="314"/>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5" name="Rectangle 1299"/>
              <p:cNvSpPr>
                <a:spLocks noChangeArrowheads="1"/>
              </p:cNvSpPr>
              <p:nvPr/>
            </p:nvSpPr>
            <p:spPr bwMode="auto">
              <a:xfrm>
                <a:off x="5592" y="969"/>
                <a:ext cx="1286" cy="314"/>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01" name="Rectangle 1300"/>
            <p:cNvSpPr>
              <a:spLocks noChangeArrowheads="1"/>
            </p:cNvSpPr>
            <p:nvPr/>
          </p:nvSpPr>
          <p:spPr bwMode="auto">
            <a:xfrm>
              <a:off x="5799" y="1043"/>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502" name="Rectangle 1301"/>
            <p:cNvSpPr>
              <a:spLocks noChangeArrowheads="1"/>
            </p:cNvSpPr>
            <p:nvPr/>
          </p:nvSpPr>
          <p:spPr bwMode="auto">
            <a:xfrm>
              <a:off x="6178" y="1030"/>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0030</a:t>
              </a:r>
              <a:endParaRPr lang="en-US" altLang="zh-CN" sz="2000">
                <a:latin typeface="微软雅黑" panose="020B0503020204020204" pitchFamily="34" charset="-122"/>
                <a:ea typeface="微软雅黑" panose="020B0503020204020204" pitchFamily="34" charset="-122"/>
              </a:endParaRPr>
            </a:p>
          </p:txBody>
        </p:sp>
        <p:grpSp>
          <p:nvGrpSpPr>
            <p:cNvPr id="503" name="Group 1302"/>
            <p:cNvGrpSpPr>
              <a:grpSpLocks/>
            </p:cNvGrpSpPr>
            <p:nvPr/>
          </p:nvGrpSpPr>
          <p:grpSpPr bwMode="auto">
            <a:xfrm>
              <a:off x="5581" y="1740"/>
              <a:ext cx="1308" cy="335"/>
              <a:chOff x="5581" y="1740"/>
              <a:chExt cx="1308" cy="335"/>
            </a:xfrm>
          </p:grpSpPr>
          <p:sp>
            <p:nvSpPr>
              <p:cNvPr id="1780" name="Rectangle 1303"/>
              <p:cNvSpPr>
                <a:spLocks noChangeArrowheads="1"/>
              </p:cNvSpPr>
              <p:nvPr/>
            </p:nvSpPr>
            <p:spPr bwMode="auto">
              <a:xfrm>
                <a:off x="5603" y="1761"/>
                <a:ext cx="1286" cy="314"/>
              </a:xfrm>
              <a:prstGeom prst="rect">
                <a:avLst/>
              </a:prstGeom>
              <a:solidFill>
                <a:srgbClr val="C7DA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1" name="Rectangle 1304"/>
              <p:cNvSpPr>
                <a:spLocks noChangeArrowheads="1"/>
              </p:cNvSpPr>
              <p:nvPr/>
            </p:nvSpPr>
            <p:spPr bwMode="auto">
              <a:xfrm>
                <a:off x="5581" y="1740"/>
                <a:ext cx="1286" cy="313"/>
              </a:xfrm>
              <a:prstGeom prst="rect">
                <a:avLst/>
              </a:prstGeom>
              <a:solidFill>
                <a:srgbClr val="617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2" name="Rectangle 1305"/>
              <p:cNvSpPr>
                <a:spLocks noChangeArrowheads="1"/>
              </p:cNvSpPr>
              <p:nvPr/>
            </p:nvSpPr>
            <p:spPr bwMode="auto">
              <a:xfrm>
                <a:off x="5592" y="1751"/>
                <a:ext cx="1286" cy="313"/>
              </a:xfrm>
              <a:prstGeom prst="rect">
                <a:avLst/>
              </a:prstGeom>
              <a:solidFill>
                <a:srgbClr val="A2C1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04" name="Rectangle 1306"/>
            <p:cNvSpPr>
              <a:spLocks noChangeArrowheads="1"/>
            </p:cNvSpPr>
            <p:nvPr/>
          </p:nvSpPr>
          <p:spPr bwMode="auto">
            <a:xfrm>
              <a:off x="5799" y="1825"/>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工序</a:t>
              </a:r>
              <a:endParaRPr lang="zh-CN" altLang="en-US" sz="2000">
                <a:latin typeface="微软雅黑" panose="020B0503020204020204" pitchFamily="34" charset="-122"/>
                <a:ea typeface="微软雅黑" panose="020B0503020204020204" pitchFamily="34" charset="-122"/>
              </a:endParaRPr>
            </a:p>
          </p:txBody>
        </p:sp>
        <p:sp>
          <p:nvSpPr>
            <p:cNvPr id="505" name="Rectangle 1307"/>
            <p:cNvSpPr>
              <a:spLocks noChangeArrowheads="1"/>
            </p:cNvSpPr>
            <p:nvPr/>
          </p:nvSpPr>
          <p:spPr bwMode="auto">
            <a:xfrm>
              <a:off x="6178" y="1812"/>
              <a:ext cx="41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000000"/>
                  </a:solidFill>
                  <a:latin typeface="微软雅黑" panose="020B0503020204020204" pitchFamily="34" charset="-122"/>
                  <a:ea typeface="微软雅黑" panose="020B0503020204020204" pitchFamily="34" charset="-122"/>
                </a:rPr>
                <a:t>9999</a:t>
              </a:r>
              <a:endParaRPr lang="en-US" altLang="zh-CN" sz="2000">
                <a:latin typeface="微软雅黑" panose="020B0503020204020204" pitchFamily="34" charset="-122"/>
                <a:ea typeface="微软雅黑" panose="020B0503020204020204" pitchFamily="34" charset="-122"/>
              </a:endParaRPr>
            </a:p>
          </p:txBody>
        </p:sp>
        <p:sp>
          <p:nvSpPr>
            <p:cNvPr id="506" name="Rectangle 1308"/>
            <p:cNvSpPr>
              <a:spLocks noChangeArrowheads="1"/>
            </p:cNvSpPr>
            <p:nvPr/>
          </p:nvSpPr>
          <p:spPr bwMode="auto">
            <a:xfrm>
              <a:off x="6201" y="1254"/>
              <a:ext cx="4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FFFFFF"/>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507" name="Rectangle 1309"/>
            <p:cNvSpPr>
              <a:spLocks noChangeArrowheads="1"/>
            </p:cNvSpPr>
            <p:nvPr/>
          </p:nvSpPr>
          <p:spPr bwMode="auto">
            <a:xfrm>
              <a:off x="6201" y="1361"/>
              <a:ext cx="4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FFFFFF"/>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508" name="Rectangle 1310"/>
            <p:cNvSpPr>
              <a:spLocks noChangeArrowheads="1"/>
            </p:cNvSpPr>
            <p:nvPr/>
          </p:nvSpPr>
          <p:spPr bwMode="auto">
            <a:xfrm>
              <a:off x="6201" y="1462"/>
              <a:ext cx="4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sz="900">
                  <a:solidFill>
                    <a:srgbClr val="FFFFFF"/>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grpSp>
          <p:nvGrpSpPr>
            <p:cNvPr id="509" name="Group 1311"/>
            <p:cNvGrpSpPr>
              <a:grpSpLocks/>
            </p:cNvGrpSpPr>
            <p:nvPr/>
          </p:nvGrpSpPr>
          <p:grpSpPr bwMode="auto">
            <a:xfrm>
              <a:off x="3763" y="-1323"/>
              <a:ext cx="1979" cy="293"/>
              <a:chOff x="3763" y="-1323"/>
              <a:chExt cx="1979" cy="293"/>
            </a:xfrm>
          </p:grpSpPr>
          <p:sp>
            <p:nvSpPr>
              <p:cNvPr id="1778" name="Freeform 1312"/>
              <p:cNvSpPr>
                <a:spLocks/>
              </p:cNvSpPr>
              <p:nvPr/>
            </p:nvSpPr>
            <p:spPr bwMode="auto">
              <a:xfrm>
                <a:off x="3795" y="-1290"/>
                <a:ext cx="1947" cy="260"/>
              </a:xfrm>
              <a:custGeom>
                <a:avLst/>
                <a:gdLst>
                  <a:gd name="T0" fmla="*/ 1947 w 1947"/>
                  <a:gd name="T1" fmla="*/ 0 h 260"/>
                  <a:gd name="T2" fmla="*/ 361 w 1947"/>
                  <a:gd name="T3" fmla="*/ 0 h 260"/>
                  <a:gd name="T4" fmla="*/ 0 w 1947"/>
                  <a:gd name="T5" fmla="*/ 260 h 260"/>
                  <a:gd name="T6" fmla="*/ 1947 w 1947"/>
                  <a:gd name="T7" fmla="*/ 260 h 260"/>
                  <a:gd name="T8" fmla="*/ 1947 w 1947"/>
                  <a:gd name="T9" fmla="*/ 0 h 260"/>
                </a:gdLst>
                <a:ahLst/>
                <a:cxnLst>
                  <a:cxn ang="0">
                    <a:pos x="T0" y="T1"/>
                  </a:cxn>
                  <a:cxn ang="0">
                    <a:pos x="T2" y="T3"/>
                  </a:cxn>
                  <a:cxn ang="0">
                    <a:pos x="T4" y="T5"/>
                  </a:cxn>
                  <a:cxn ang="0">
                    <a:pos x="T6" y="T7"/>
                  </a:cxn>
                  <a:cxn ang="0">
                    <a:pos x="T8" y="T9"/>
                  </a:cxn>
                </a:cxnLst>
                <a:rect l="0" t="0" r="r" b="b"/>
                <a:pathLst>
                  <a:path w="1947" h="260">
                    <a:moveTo>
                      <a:pt x="1947" y="0"/>
                    </a:moveTo>
                    <a:lnTo>
                      <a:pt x="361" y="0"/>
                    </a:lnTo>
                    <a:lnTo>
                      <a:pt x="0" y="260"/>
                    </a:lnTo>
                    <a:lnTo>
                      <a:pt x="1947" y="260"/>
                    </a:lnTo>
                    <a:lnTo>
                      <a:pt x="19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9" name="Freeform 1313"/>
              <p:cNvSpPr>
                <a:spLocks/>
              </p:cNvSpPr>
              <p:nvPr/>
            </p:nvSpPr>
            <p:spPr bwMode="auto">
              <a:xfrm>
                <a:off x="3763" y="-1323"/>
                <a:ext cx="1947" cy="261"/>
              </a:xfrm>
              <a:custGeom>
                <a:avLst/>
                <a:gdLst>
                  <a:gd name="T0" fmla="*/ 1947 w 1947"/>
                  <a:gd name="T1" fmla="*/ 0 h 261"/>
                  <a:gd name="T2" fmla="*/ 361 w 1947"/>
                  <a:gd name="T3" fmla="*/ 0 h 261"/>
                  <a:gd name="T4" fmla="*/ 0 w 1947"/>
                  <a:gd name="T5" fmla="*/ 261 h 261"/>
                  <a:gd name="T6" fmla="*/ 1947 w 1947"/>
                  <a:gd name="T7" fmla="*/ 261 h 261"/>
                  <a:gd name="T8" fmla="*/ 1947 w 1947"/>
                  <a:gd name="T9" fmla="*/ 0 h 261"/>
                </a:gdLst>
                <a:ahLst/>
                <a:cxnLst>
                  <a:cxn ang="0">
                    <a:pos x="T0" y="T1"/>
                  </a:cxn>
                  <a:cxn ang="0">
                    <a:pos x="T2" y="T3"/>
                  </a:cxn>
                  <a:cxn ang="0">
                    <a:pos x="T4" y="T5"/>
                  </a:cxn>
                  <a:cxn ang="0">
                    <a:pos x="T6" y="T7"/>
                  </a:cxn>
                  <a:cxn ang="0">
                    <a:pos x="T8" y="T9"/>
                  </a:cxn>
                </a:cxnLst>
                <a:rect l="0" t="0" r="r" b="b"/>
                <a:pathLst>
                  <a:path w="1947" h="261">
                    <a:moveTo>
                      <a:pt x="1947" y="0"/>
                    </a:moveTo>
                    <a:lnTo>
                      <a:pt x="361" y="0"/>
                    </a:lnTo>
                    <a:lnTo>
                      <a:pt x="0" y="261"/>
                    </a:lnTo>
                    <a:lnTo>
                      <a:pt x="1947" y="261"/>
                    </a:lnTo>
                    <a:lnTo>
                      <a:pt x="1947" y="0"/>
                    </a:lnTo>
                    <a:close/>
                  </a:path>
                </a:pathLst>
              </a:custGeom>
              <a:solidFill>
                <a:srgbClr val="CC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10" name="Rectangle 1314"/>
            <p:cNvSpPr>
              <a:spLocks noChangeArrowheads="1"/>
            </p:cNvSpPr>
            <p:nvPr/>
          </p:nvSpPr>
          <p:spPr bwMode="auto">
            <a:xfrm>
              <a:off x="4234" y="-1282"/>
              <a:ext cx="107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手工输入</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511" name="Group 1315"/>
            <p:cNvGrpSpPr>
              <a:grpSpLocks/>
            </p:cNvGrpSpPr>
            <p:nvPr/>
          </p:nvGrpSpPr>
          <p:grpSpPr bwMode="auto">
            <a:xfrm>
              <a:off x="959" y="-418"/>
              <a:ext cx="1457" cy="1017"/>
              <a:chOff x="959" y="-418"/>
              <a:chExt cx="1457" cy="1017"/>
            </a:xfrm>
          </p:grpSpPr>
          <p:sp>
            <p:nvSpPr>
              <p:cNvPr id="1776" name="Freeform 1316"/>
              <p:cNvSpPr>
                <a:spLocks/>
              </p:cNvSpPr>
              <p:nvPr/>
            </p:nvSpPr>
            <p:spPr bwMode="auto">
              <a:xfrm>
                <a:off x="992" y="-385"/>
                <a:ext cx="1424" cy="984"/>
              </a:xfrm>
              <a:custGeom>
                <a:avLst/>
                <a:gdLst>
                  <a:gd name="T0" fmla="*/ 29 w 1424"/>
                  <a:gd name="T1" fmla="*/ 0 h 984"/>
                  <a:gd name="T2" fmla="*/ 0 w 1424"/>
                  <a:gd name="T3" fmla="*/ 52 h 984"/>
                  <a:gd name="T4" fmla="*/ 1395 w 1424"/>
                  <a:gd name="T5" fmla="*/ 984 h 984"/>
                  <a:gd name="T6" fmla="*/ 1424 w 1424"/>
                  <a:gd name="T7" fmla="*/ 931 h 984"/>
                  <a:gd name="T8" fmla="*/ 29 w 1424"/>
                  <a:gd name="T9" fmla="*/ 0 h 984"/>
                </a:gdLst>
                <a:ahLst/>
                <a:cxnLst>
                  <a:cxn ang="0">
                    <a:pos x="T0" y="T1"/>
                  </a:cxn>
                  <a:cxn ang="0">
                    <a:pos x="T2" y="T3"/>
                  </a:cxn>
                  <a:cxn ang="0">
                    <a:pos x="T4" y="T5"/>
                  </a:cxn>
                  <a:cxn ang="0">
                    <a:pos x="T6" y="T7"/>
                  </a:cxn>
                  <a:cxn ang="0">
                    <a:pos x="T8" y="T9"/>
                  </a:cxn>
                </a:cxnLst>
                <a:rect l="0" t="0" r="r" b="b"/>
                <a:pathLst>
                  <a:path w="1424" h="984">
                    <a:moveTo>
                      <a:pt x="29" y="0"/>
                    </a:moveTo>
                    <a:lnTo>
                      <a:pt x="0" y="52"/>
                    </a:lnTo>
                    <a:lnTo>
                      <a:pt x="1395" y="984"/>
                    </a:lnTo>
                    <a:lnTo>
                      <a:pt x="1424" y="931"/>
                    </a:lnTo>
                    <a:lnTo>
                      <a:pt x="2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1777" name="Picture 13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 y="-418"/>
                <a:ext cx="1426"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 name="Group 1318"/>
            <p:cNvGrpSpPr>
              <a:grpSpLocks/>
            </p:cNvGrpSpPr>
            <p:nvPr/>
          </p:nvGrpSpPr>
          <p:grpSpPr bwMode="auto">
            <a:xfrm>
              <a:off x="2261" y="436"/>
              <a:ext cx="197" cy="171"/>
              <a:chOff x="2261" y="436"/>
              <a:chExt cx="197" cy="171"/>
            </a:xfrm>
          </p:grpSpPr>
          <p:sp>
            <p:nvSpPr>
              <p:cNvPr id="1774" name="Freeform 1319"/>
              <p:cNvSpPr>
                <a:spLocks/>
              </p:cNvSpPr>
              <p:nvPr/>
            </p:nvSpPr>
            <p:spPr bwMode="auto">
              <a:xfrm>
                <a:off x="2293" y="468"/>
                <a:ext cx="165" cy="139"/>
              </a:xfrm>
              <a:custGeom>
                <a:avLst/>
                <a:gdLst>
                  <a:gd name="T0" fmla="*/ 68 w 165"/>
                  <a:gd name="T1" fmla="*/ 0 h 139"/>
                  <a:gd name="T2" fmla="*/ 0 w 165"/>
                  <a:gd name="T3" fmla="*/ 114 h 139"/>
                  <a:gd name="T4" fmla="*/ 165 w 165"/>
                  <a:gd name="T5" fmla="*/ 139 h 139"/>
                  <a:gd name="T6" fmla="*/ 68 w 165"/>
                  <a:gd name="T7" fmla="*/ 0 h 139"/>
                </a:gdLst>
                <a:ahLst/>
                <a:cxnLst>
                  <a:cxn ang="0">
                    <a:pos x="T0" y="T1"/>
                  </a:cxn>
                  <a:cxn ang="0">
                    <a:pos x="T2" y="T3"/>
                  </a:cxn>
                  <a:cxn ang="0">
                    <a:pos x="T4" y="T5"/>
                  </a:cxn>
                  <a:cxn ang="0">
                    <a:pos x="T6" y="T7"/>
                  </a:cxn>
                </a:cxnLst>
                <a:rect l="0" t="0" r="r" b="b"/>
                <a:pathLst>
                  <a:path w="165" h="139">
                    <a:moveTo>
                      <a:pt x="68" y="0"/>
                    </a:moveTo>
                    <a:lnTo>
                      <a:pt x="0" y="114"/>
                    </a:lnTo>
                    <a:lnTo>
                      <a:pt x="165" y="139"/>
                    </a:lnTo>
                    <a:lnTo>
                      <a:pt x="6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 name="Freeform 1320"/>
              <p:cNvSpPr>
                <a:spLocks/>
              </p:cNvSpPr>
              <p:nvPr/>
            </p:nvSpPr>
            <p:spPr bwMode="auto">
              <a:xfrm>
                <a:off x="2261" y="436"/>
                <a:ext cx="165" cy="138"/>
              </a:xfrm>
              <a:custGeom>
                <a:avLst/>
                <a:gdLst>
                  <a:gd name="T0" fmla="*/ 68 w 165"/>
                  <a:gd name="T1" fmla="*/ 0 h 138"/>
                  <a:gd name="T2" fmla="*/ 0 w 165"/>
                  <a:gd name="T3" fmla="*/ 114 h 138"/>
                  <a:gd name="T4" fmla="*/ 165 w 165"/>
                  <a:gd name="T5" fmla="*/ 138 h 138"/>
                  <a:gd name="T6" fmla="*/ 68 w 165"/>
                  <a:gd name="T7" fmla="*/ 0 h 138"/>
                </a:gdLst>
                <a:ahLst/>
                <a:cxnLst>
                  <a:cxn ang="0">
                    <a:pos x="T0" y="T1"/>
                  </a:cxn>
                  <a:cxn ang="0">
                    <a:pos x="T2" y="T3"/>
                  </a:cxn>
                  <a:cxn ang="0">
                    <a:pos x="T4" y="T5"/>
                  </a:cxn>
                  <a:cxn ang="0">
                    <a:pos x="T6" y="T7"/>
                  </a:cxn>
                </a:cxnLst>
                <a:rect l="0" t="0" r="r" b="b"/>
                <a:pathLst>
                  <a:path w="165" h="138">
                    <a:moveTo>
                      <a:pt x="68" y="0"/>
                    </a:moveTo>
                    <a:lnTo>
                      <a:pt x="0" y="114"/>
                    </a:lnTo>
                    <a:lnTo>
                      <a:pt x="165" y="138"/>
                    </a:lnTo>
                    <a:lnTo>
                      <a:pt x="68"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13" name="Group 1321"/>
            <p:cNvGrpSpPr>
              <a:grpSpLocks/>
            </p:cNvGrpSpPr>
            <p:nvPr/>
          </p:nvGrpSpPr>
          <p:grpSpPr bwMode="auto">
            <a:xfrm>
              <a:off x="959" y="-418"/>
              <a:ext cx="1457" cy="1017"/>
              <a:chOff x="959" y="-418"/>
              <a:chExt cx="1457" cy="1017"/>
            </a:xfrm>
          </p:grpSpPr>
          <p:sp>
            <p:nvSpPr>
              <p:cNvPr id="1772" name="Freeform 1322"/>
              <p:cNvSpPr>
                <a:spLocks/>
              </p:cNvSpPr>
              <p:nvPr/>
            </p:nvSpPr>
            <p:spPr bwMode="auto">
              <a:xfrm>
                <a:off x="992" y="-385"/>
                <a:ext cx="1424" cy="984"/>
              </a:xfrm>
              <a:custGeom>
                <a:avLst/>
                <a:gdLst>
                  <a:gd name="T0" fmla="*/ 29 w 1424"/>
                  <a:gd name="T1" fmla="*/ 0 h 984"/>
                  <a:gd name="T2" fmla="*/ 0 w 1424"/>
                  <a:gd name="T3" fmla="*/ 52 h 984"/>
                  <a:gd name="T4" fmla="*/ 1395 w 1424"/>
                  <a:gd name="T5" fmla="*/ 984 h 984"/>
                  <a:gd name="T6" fmla="*/ 1424 w 1424"/>
                  <a:gd name="T7" fmla="*/ 931 h 984"/>
                  <a:gd name="T8" fmla="*/ 29 w 1424"/>
                  <a:gd name="T9" fmla="*/ 0 h 984"/>
                </a:gdLst>
                <a:ahLst/>
                <a:cxnLst>
                  <a:cxn ang="0">
                    <a:pos x="T0" y="T1"/>
                  </a:cxn>
                  <a:cxn ang="0">
                    <a:pos x="T2" y="T3"/>
                  </a:cxn>
                  <a:cxn ang="0">
                    <a:pos x="T4" y="T5"/>
                  </a:cxn>
                  <a:cxn ang="0">
                    <a:pos x="T6" y="T7"/>
                  </a:cxn>
                  <a:cxn ang="0">
                    <a:pos x="T8" y="T9"/>
                  </a:cxn>
                </a:cxnLst>
                <a:rect l="0" t="0" r="r" b="b"/>
                <a:pathLst>
                  <a:path w="1424" h="984">
                    <a:moveTo>
                      <a:pt x="29" y="0"/>
                    </a:moveTo>
                    <a:lnTo>
                      <a:pt x="0" y="52"/>
                    </a:lnTo>
                    <a:lnTo>
                      <a:pt x="1395" y="984"/>
                    </a:lnTo>
                    <a:lnTo>
                      <a:pt x="1424" y="931"/>
                    </a:lnTo>
                    <a:lnTo>
                      <a:pt x="2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1773" name="Picture 13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 y="-418"/>
                <a:ext cx="1426"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4" name="Group 1324"/>
            <p:cNvGrpSpPr>
              <a:grpSpLocks/>
            </p:cNvGrpSpPr>
            <p:nvPr/>
          </p:nvGrpSpPr>
          <p:grpSpPr bwMode="auto">
            <a:xfrm>
              <a:off x="2261" y="436"/>
              <a:ext cx="197" cy="171"/>
              <a:chOff x="2261" y="436"/>
              <a:chExt cx="197" cy="171"/>
            </a:xfrm>
          </p:grpSpPr>
          <p:sp>
            <p:nvSpPr>
              <p:cNvPr id="1770" name="Freeform 1325"/>
              <p:cNvSpPr>
                <a:spLocks/>
              </p:cNvSpPr>
              <p:nvPr/>
            </p:nvSpPr>
            <p:spPr bwMode="auto">
              <a:xfrm>
                <a:off x="2293" y="468"/>
                <a:ext cx="165" cy="139"/>
              </a:xfrm>
              <a:custGeom>
                <a:avLst/>
                <a:gdLst>
                  <a:gd name="T0" fmla="*/ 68 w 165"/>
                  <a:gd name="T1" fmla="*/ 0 h 139"/>
                  <a:gd name="T2" fmla="*/ 0 w 165"/>
                  <a:gd name="T3" fmla="*/ 114 h 139"/>
                  <a:gd name="T4" fmla="*/ 165 w 165"/>
                  <a:gd name="T5" fmla="*/ 139 h 139"/>
                  <a:gd name="T6" fmla="*/ 68 w 165"/>
                  <a:gd name="T7" fmla="*/ 0 h 139"/>
                </a:gdLst>
                <a:ahLst/>
                <a:cxnLst>
                  <a:cxn ang="0">
                    <a:pos x="T0" y="T1"/>
                  </a:cxn>
                  <a:cxn ang="0">
                    <a:pos x="T2" y="T3"/>
                  </a:cxn>
                  <a:cxn ang="0">
                    <a:pos x="T4" y="T5"/>
                  </a:cxn>
                  <a:cxn ang="0">
                    <a:pos x="T6" y="T7"/>
                  </a:cxn>
                </a:cxnLst>
                <a:rect l="0" t="0" r="r" b="b"/>
                <a:pathLst>
                  <a:path w="165" h="139">
                    <a:moveTo>
                      <a:pt x="68" y="0"/>
                    </a:moveTo>
                    <a:lnTo>
                      <a:pt x="0" y="114"/>
                    </a:lnTo>
                    <a:lnTo>
                      <a:pt x="165" y="139"/>
                    </a:lnTo>
                    <a:lnTo>
                      <a:pt x="6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1" name="Freeform 1326"/>
              <p:cNvSpPr>
                <a:spLocks/>
              </p:cNvSpPr>
              <p:nvPr/>
            </p:nvSpPr>
            <p:spPr bwMode="auto">
              <a:xfrm>
                <a:off x="2261" y="436"/>
                <a:ext cx="165" cy="138"/>
              </a:xfrm>
              <a:custGeom>
                <a:avLst/>
                <a:gdLst>
                  <a:gd name="T0" fmla="*/ 68 w 165"/>
                  <a:gd name="T1" fmla="*/ 0 h 138"/>
                  <a:gd name="T2" fmla="*/ 0 w 165"/>
                  <a:gd name="T3" fmla="*/ 114 h 138"/>
                  <a:gd name="T4" fmla="*/ 165 w 165"/>
                  <a:gd name="T5" fmla="*/ 138 h 138"/>
                  <a:gd name="T6" fmla="*/ 68 w 165"/>
                  <a:gd name="T7" fmla="*/ 0 h 138"/>
                </a:gdLst>
                <a:ahLst/>
                <a:cxnLst>
                  <a:cxn ang="0">
                    <a:pos x="T0" y="T1"/>
                  </a:cxn>
                  <a:cxn ang="0">
                    <a:pos x="T2" y="T3"/>
                  </a:cxn>
                  <a:cxn ang="0">
                    <a:pos x="T4" y="T5"/>
                  </a:cxn>
                  <a:cxn ang="0">
                    <a:pos x="T6" y="T7"/>
                  </a:cxn>
                </a:cxnLst>
                <a:rect l="0" t="0" r="r" b="b"/>
                <a:pathLst>
                  <a:path w="165" h="138">
                    <a:moveTo>
                      <a:pt x="68" y="0"/>
                    </a:moveTo>
                    <a:lnTo>
                      <a:pt x="0" y="114"/>
                    </a:lnTo>
                    <a:lnTo>
                      <a:pt x="165" y="138"/>
                    </a:lnTo>
                    <a:lnTo>
                      <a:pt x="68"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15" name="Group 1327"/>
            <p:cNvGrpSpPr>
              <a:grpSpLocks/>
            </p:cNvGrpSpPr>
            <p:nvPr/>
          </p:nvGrpSpPr>
          <p:grpSpPr bwMode="auto">
            <a:xfrm>
              <a:off x="1607" y="-866"/>
              <a:ext cx="1049" cy="1443"/>
              <a:chOff x="1607" y="-866"/>
              <a:chExt cx="1049" cy="1443"/>
            </a:xfrm>
          </p:grpSpPr>
          <p:sp>
            <p:nvSpPr>
              <p:cNvPr id="1768" name="Freeform 1328"/>
              <p:cNvSpPr>
                <a:spLocks/>
              </p:cNvSpPr>
              <p:nvPr/>
            </p:nvSpPr>
            <p:spPr bwMode="auto">
              <a:xfrm>
                <a:off x="1639" y="-833"/>
                <a:ext cx="1017" cy="1410"/>
              </a:xfrm>
              <a:custGeom>
                <a:avLst/>
                <a:gdLst>
                  <a:gd name="T0" fmla="*/ 47 w 1017"/>
                  <a:gd name="T1" fmla="*/ 0 h 1410"/>
                  <a:gd name="T2" fmla="*/ 0 w 1017"/>
                  <a:gd name="T3" fmla="*/ 39 h 1410"/>
                  <a:gd name="T4" fmla="*/ 969 w 1017"/>
                  <a:gd name="T5" fmla="*/ 1410 h 1410"/>
                  <a:gd name="T6" fmla="*/ 1017 w 1017"/>
                  <a:gd name="T7" fmla="*/ 1370 h 1410"/>
                  <a:gd name="T8" fmla="*/ 47 w 1017"/>
                  <a:gd name="T9" fmla="*/ 0 h 1410"/>
                </a:gdLst>
                <a:ahLst/>
                <a:cxnLst>
                  <a:cxn ang="0">
                    <a:pos x="T0" y="T1"/>
                  </a:cxn>
                  <a:cxn ang="0">
                    <a:pos x="T2" y="T3"/>
                  </a:cxn>
                  <a:cxn ang="0">
                    <a:pos x="T4" y="T5"/>
                  </a:cxn>
                  <a:cxn ang="0">
                    <a:pos x="T6" y="T7"/>
                  </a:cxn>
                  <a:cxn ang="0">
                    <a:pos x="T8" y="T9"/>
                  </a:cxn>
                </a:cxnLst>
                <a:rect l="0" t="0" r="r" b="b"/>
                <a:pathLst>
                  <a:path w="1017" h="1410">
                    <a:moveTo>
                      <a:pt x="47" y="0"/>
                    </a:moveTo>
                    <a:lnTo>
                      <a:pt x="0" y="39"/>
                    </a:lnTo>
                    <a:lnTo>
                      <a:pt x="969" y="1410"/>
                    </a:lnTo>
                    <a:lnTo>
                      <a:pt x="1017" y="1370"/>
                    </a:lnTo>
                    <a:lnTo>
                      <a:pt x="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1769" name="Picture 13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 y="-866"/>
                <a:ext cx="1018" cy="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6" name="Group 1330"/>
            <p:cNvGrpSpPr>
              <a:grpSpLocks/>
            </p:cNvGrpSpPr>
            <p:nvPr/>
          </p:nvGrpSpPr>
          <p:grpSpPr bwMode="auto">
            <a:xfrm>
              <a:off x="2495" y="413"/>
              <a:ext cx="178" cy="198"/>
              <a:chOff x="2495" y="413"/>
              <a:chExt cx="178" cy="198"/>
            </a:xfrm>
          </p:grpSpPr>
          <p:sp>
            <p:nvSpPr>
              <p:cNvPr id="1766" name="Freeform 1331"/>
              <p:cNvSpPr>
                <a:spLocks/>
              </p:cNvSpPr>
              <p:nvPr/>
            </p:nvSpPr>
            <p:spPr bwMode="auto">
              <a:xfrm>
                <a:off x="2527" y="445"/>
                <a:ext cx="146" cy="166"/>
              </a:xfrm>
              <a:custGeom>
                <a:avLst/>
                <a:gdLst>
                  <a:gd name="T0" fmla="*/ 104 w 146"/>
                  <a:gd name="T1" fmla="*/ 0 h 166"/>
                  <a:gd name="T2" fmla="*/ 0 w 146"/>
                  <a:gd name="T3" fmla="*/ 83 h 166"/>
                  <a:gd name="T4" fmla="*/ 146 w 146"/>
                  <a:gd name="T5" fmla="*/ 166 h 166"/>
                  <a:gd name="T6" fmla="*/ 104 w 146"/>
                  <a:gd name="T7" fmla="*/ 0 h 166"/>
                </a:gdLst>
                <a:ahLst/>
                <a:cxnLst>
                  <a:cxn ang="0">
                    <a:pos x="T0" y="T1"/>
                  </a:cxn>
                  <a:cxn ang="0">
                    <a:pos x="T2" y="T3"/>
                  </a:cxn>
                  <a:cxn ang="0">
                    <a:pos x="T4" y="T5"/>
                  </a:cxn>
                  <a:cxn ang="0">
                    <a:pos x="T6" y="T7"/>
                  </a:cxn>
                </a:cxnLst>
                <a:rect l="0" t="0" r="r" b="b"/>
                <a:pathLst>
                  <a:path w="146" h="166">
                    <a:moveTo>
                      <a:pt x="104" y="0"/>
                    </a:moveTo>
                    <a:lnTo>
                      <a:pt x="0" y="83"/>
                    </a:lnTo>
                    <a:lnTo>
                      <a:pt x="146" y="166"/>
                    </a:lnTo>
                    <a:lnTo>
                      <a:pt x="10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67" name="Freeform 1332"/>
              <p:cNvSpPr>
                <a:spLocks/>
              </p:cNvSpPr>
              <p:nvPr/>
            </p:nvSpPr>
            <p:spPr bwMode="auto">
              <a:xfrm>
                <a:off x="2495" y="413"/>
                <a:ext cx="146" cy="165"/>
              </a:xfrm>
              <a:custGeom>
                <a:avLst/>
                <a:gdLst>
                  <a:gd name="T0" fmla="*/ 104 w 146"/>
                  <a:gd name="T1" fmla="*/ 0 h 165"/>
                  <a:gd name="T2" fmla="*/ 0 w 146"/>
                  <a:gd name="T3" fmla="*/ 82 h 165"/>
                  <a:gd name="T4" fmla="*/ 146 w 146"/>
                  <a:gd name="T5" fmla="*/ 165 h 165"/>
                  <a:gd name="T6" fmla="*/ 104 w 146"/>
                  <a:gd name="T7" fmla="*/ 0 h 165"/>
                </a:gdLst>
                <a:ahLst/>
                <a:cxnLst>
                  <a:cxn ang="0">
                    <a:pos x="T0" y="T1"/>
                  </a:cxn>
                  <a:cxn ang="0">
                    <a:pos x="T2" y="T3"/>
                  </a:cxn>
                  <a:cxn ang="0">
                    <a:pos x="T4" y="T5"/>
                  </a:cxn>
                  <a:cxn ang="0">
                    <a:pos x="T6" y="T7"/>
                  </a:cxn>
                </a:cxnLst>
                <a:rect l="0" t="0" r="r" b="b"/>
                <a:pathLst>
                  <a:path w="146" h="165">
                    <a:moveTo>
                      <a:pt x="104" y="0"/>
                    </a:moveTo>
                    <a:lnTo>
                      <a:pt x="0" y="82"/>
                    </a:lnTo>
                    <a:lnTo>
                      <a:pt x="146" y="165"/>
                    </a:lnTo>
                    <a:lnTo>
                      <a:pt x="104"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17" name="Group 1333"/>
            <p:cNvGrpSpPr>
              <a:grpSpLocks/>
            </p:cNvGrpSpPr>
            <p:nvPr/>
          </p:nvGrpSpPr>
          <p:grpSpPr bwMode="auto">
            <a:xfrm>
              <a:off x="1607" y="-866"/>
              <a:ext cx="1049" cy="1443"/>
              <a:chOff x="1607" y="-866"/>
              <a:chExt cx="1049" cy="1443"/>
            </a:xfrm>
          </p:grpSpPr>
          <p:sp>
            <p:nvSpPr>
              <p:cNvPr id="1764" name="Freeform 1334"/>
              <p:cNvSpPr>
                <a:spLocks/>
              </p:cNvSpPr>
              <p:nvPr/>
            </p:nvSpPr>
            <p:spPr bwMode="auto">
              <a:xfrm>
                <a:off x="1639" y="-833"/>
                <a:ext cx="1017" cy="1410"/>
              </a:xfrm>
              <a:custGeom>
                <a:avLst/>
                <a:gdLst>
                  <a:gd name="T0" fmla="*/ 47 w 1017"/>
                  <a:gd name="T1" fmla="*/ 0 h 1410"/>
                  <a:gd name="T2" fmla="*/ 0 w 1017"/>
                  <a:gd name="T3" fmla="*/ 39 h 1410"/>
                  <a:gd name="T4" fmla="*/ 969 w 1017"/>
                  <a:gd name="T5" fmla="*/ 1410 h 1410"/>
                  <a:gd name="T6" fmla="*/ 1017 w 1017"/>
                  <a:gd name="T7" fmla="*/ 1370 h 1410"/>
                  <a:gd name="T8" fmla="*/ 47 w 1017"/>
                  <a:gd name="T9" fmla="*/ 0 h 1410"/>
                </a:gdLst>
                <a:ahLst/>
                <a:cxnLst>
                  <a:cxn ang="0">
                    <a:pos x="T0" y="T1"/>
                  </a:cxn>
                  <a:cxn ang="0">
                    <a:pos x="T2" y="T3"/>
                  </a:cxn>
                  <a:cxn ang="0">
                    <a:pos x="T4" y="T5"/>
                  </a:cxn>
                  <a:cxn ang="0">
                    <a:pos x="T6" y="T7"/>
                  </a:cxn>
                  <a:cxn ang="0">
                    <a:pos x="T8" y="T9"/>
                  </a:cxn>
                </a:cxnLst>
                <a:rect l="0" t="0" r="r" b="b"/>
                <a:pathLst>
                  <a:path w="1017" h="1410">
                    <a:moveTo>
                      <a:pt x="47" y="0"/>
                    </a:moveTo>
                    <a:lnTo>
                      <a:pt x="0" y="39"/>
                    </a:lnTo>
                    <a:lnTo>
                      <a:pt x="969" y="1410"/>
                    </a:lnTo>
                    <a:lnTo>
                      <a:pt x="1017" y="1370"/>
                    </a:lnTo>
                    <a:lnTo>
                      <a:pt x="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1765" name="Picture 13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 y="-866"/>
                <a:ext cx="1018" cy="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8" name="Group 1336"/>
            <p:cNvGrpSpPr>
              <a:grpSpLocks/>
            </p:cNvGrpSpPr>
            <p:nvPr/>
          </p:nvGrpSpPr>
          <p:grpSpPr bwMode="auto">
            <a:xfrm>
              <a:off x="2495" y="413"/>
              <a:ext cx="178" cy="198"/>
              <a:chOff x="2495" y="413"/>
              <a:chExt cx="178" cy="198"/>
            </a:xfrm>
          </p:grpSpPr>
          <p:sp>
            <p:nvSpPr>
              <p:cNvPr id="1762" name="Freeform 1337"/>
              <p:cNvSpPr>
                <a:spLocks/>
              </p:cNvSpPr>
              <p:nvPr/>
            </p:nvSpPr>
            <p:spPr bwMode="auto">
              <a:xfrm>
                <a:off x="2527" y="445"/>
                <a:ext cx="146" cy="166"/>
              </a:xfrm>
              <a:custGeom>
                <a:avLst/>
                <a:gdLst>
                  <a:gd name="T0" fmla="*/ 104 w 146"/>
                  <a:gd name="T1" fmla="*/ 0 h 166"/>
                  <a:gd name="T2" fmla="*/ 0 w 146"/>
                  <a:gd name="T3" fmla="*/ 83 h 166"/>
                  <a:gd name="T4" fmla="*/ 146 w 146"/>
                  <a:gd name="T5" fmla="*/ 166 h 166"/>
                  <a:gd name="T6" fmla="*/ 104 w 146"/>
                  <a:gd name="T7" fmla="*/ 0 h 166"/>
                </a:gdLst>
                <a:ahLst/>
                <a:cxnLst>
                  <a:cxn ang="0">
                    <a:pos x="T0" y="T1"/>
                  </a:cxn>
                  <a:cxn ang="0">
                    <a:pos x="T2" y="T3"/>
                  </a:cxn>
                  <a:cxn ang="0">
                    <a:pos x="T4" y="T5"/>
                  </a:cxn>
                  <a:cxn ang="0">
                    <a:pos x="T6" y="T7"/>
                  </a:cxn>
                </a:cxnLst>
                <a:rect l="0" t="0" r="r" b="b"/>
                <a:pathLst>
                  <a:path w="146" h="166">
                    <a:moveTo>
                      <a:pt x="104" y="0"/>
                    </a:moveTo>
                    <a:lnTo>
                      <a:pt x="0" y="83"/>
                    </a:lnTo>
                    <a:lnTo>
                      <a:pt x="146" y="166"/>
                    </a:lnTo>
                    <a:lnTo>
                      <a:pt x="10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63" name="Freeform 1338"/>
              <p:cNvSpPr>
                <a:spLocks/>
              </p:cNvSpPr>
              <p:nvPr/>
            </p:nvSpPr>
            <p:spPr bwMode="auto">
              <a:xfrm>
                <a:off x="2495" y="413"/>
                <a:ext cx="146" cy="165"/>
              </a:xfrm>
              <a:custGeom>
                <a:avLst/>
                <a:gdLst>
                  <a:gd name="T0" fmla="*/ 104 w 146"/>
                  <a:gd name="T1" fmla="*/ 0 h 165"/>
                  <a:gd name="T2" fmla="*/ 0 w 146"/>
                  <a:gd name="T3" fmla="*/ 82 h 165"/>
                  <a:gd name="T4" fmla="*/ 146 w 146"/>
                  <a:gd name="T5" fmla="*/ 165 h 165"/>
                  <a:gd name="T6" fmla="*/ 104 w 146"/>
                  <a:gd name="T7" fmla="*/ 0 h 165"/>
                </a:gdLst>
                <a:ahLst/>
                <a:cxnLst>
                  <a:cxn ang="0">
                    <a:pos x="T0" y="T1"/>
                  </a:cxn>
                  <a:cxn ang="0">
                    <a:pos x="T2" y="T3"/>
                  </a:cxn>
                  <a:cxn ang="0">
                    <a:pos x="T4" y="T5"/>
                  </a:cxn>
                  <a:cxn ang="0">
                    <a:pos x="T6" y="T7"/>
                  </a:cxn>
                </a:cxnLst>
                <a:rect l="0" t="0" r="r" b="b"/>
                <a:pathLst>
                  <a:path w="146" h="165">
                    <a:moveTo>
                      <a:pt x="104" y="0"/>
                    </a:moveTo>
                    <a:lnTo>
                      <a:pt x="0" y="82"/>
                    </a:lnTo>
                    <a:lnTo>
                      <a:pt x="146" y="165"/>
                    </a:lnTo>
                    <a:lnTo>
                      <a:pt x="104"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19" name="Rectangle 1339"/>
            <p:cNvSpPr>
              <a:spLocks noChangeArrowheads="1"/>
            </p:cNvSpPr>
            <p:nvPr/>
          </p:nvSpPr>
          <p:spPr bwMode="auto">
            <a:xfrm>
              <a:off x="1627" y="-93"/>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5F5F5F"/>
                  </a:solidFill>
                  <a:latin typeface="微软雅黑" panose="020B0503020204020204" pitchFamily="34" charset="-122"/>
                  <a:ea typeface="微软雅黑" panose="020B0503020204020204" pitchFamily="34" charset="-122"/>
                </a:rPr>
                <a:t>接口</a:t>
              </a:r>
              <a:endParaRPr lang="zh-CN" altLang="en-US" sz="2000">
                <a:latin typeface="微软雅黑" panose="020B0503020204020204" pitchFamily="34" charset="-122"/>
                <a:ea typeface="微软雅黑" panose="020B0503020204020204" pitchFamily="34" charset="-122"/>
              </a:endParaRPr>
            </a:p>
          </p:txBody>
        </p:sp>
        <p:grpSp>
          <p:nvGrpSpPr>
            <p:cNvPr id="520" name="Group 1340"/>
            <p:cNvGrpSpPr>
              <a:grpSpLocks/>
            </p:cNvGrpSpPr>
            <p:nvPr/>
          </p:nvGrpSpPr>
          <p:grpSpPr bwMode="auto">
            <a:xfrm>
              <a:off x="1043" y="-210"/>
              <a:ext cx="1579" cy="347"/>
              <a:chOff x="1043" y="-210"/>
              <a:chExt cx="1579" cy="347"/>
            </a:xfrm>
          </p:grpSpPr>
          <p:sp>
            <p:nvSpPr>
              <p:cNvPr id="1759" name="Rectangle 1341"/>
              <p:cNvSpPr>
                <a:spLocks noChangeArrowheads="1"/>
              </p:cNvSpPr>
              <p:nvPr/>
            </p:nvSpPr>
            <p:spPr bwMode="auto">
              <a:xfrm>
                <a:off x="1075" y="-178"/>
                <a:ext cx="1547" cy="31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60" name="Rectangle 1342"/>
              <p:cNvSpPr>
                <a:spLocks noChangeArrowheads="1"/>
              </p:cNvSpPr>
              <p:nvPr/>
            </p:nvSpPr>
            <p:spPr bwMode="auto">
              <a:xfrm>
                <a:off x="1043" y="-210"/>
                <a:ext cx="1547" cy="314"/>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61" name="Rectangle 1343"/>
              <p:cNvSpPr>
                <a:spLocks noChangeArrowheads="1"/>
              </p:cNvSpPr>
              <p:nvPr/>
            </p:nvSpPr>
            <p:spPr bwMode="auto">
              <a:xfrm>
                <a:off x="1043" y="-210"/>
                <a:ext cx="1547" cy="314"/>
              </a:xfrm>
              <a:prstGeom prst="rect">
                <a:avLst/>
              </a:prstGeom>
              <a:noFill/>
              <a:ln w="698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21" name="Rectangle 1344"/>
            <p:cNvSpPr>
              <a:spLocks noChangeArrowheads="1"/>
            </p:cNvSpPr>
            <p:nvPr/>
          </p:nvSpPr>
          <p:spPr bwMode="auto">
            <a:xfrm>
              <a:off x="1596" y="-124"/>
              <a:ext cx="35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接口</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522" name="Group 1345"/>
            <p:cNvGrpSpPr>
              <a:grpSpLocks/>
            </p:cNvGrpSpPr>
            <p:nvPr/>
          </p:nvGrpSpPr>
          <p:grpSpPr bwMode="auto">
            <a:xfrm>
              <a:off x="2602" y="-299"/>
              <a:ext cx="31" cy="45"/>
              <a:chOff x="2602" y="-299"/>
              <a:chExt cx="31" cy="45"/>
            </a:xfrm>
          </p:grpSpPr>
          <p:sp>
            <p:nvSpPr>
              <p:cNvPr id="1757" name="Freeform 1346"/>
              <p:cNvSpPr>
                <a:spLocks/>
              </p:cNvSpPr>
              <p:nvPr/>
            </p:nvSpPr>
            <p:spPr bwMode="auto">
              <a:xfrm>
                <a:off x="2602" y="-299"/>
                <a:ext cx="31" cy="45"/>
              </a:xfrm>
              <a:custGeom>
                <a:avLst/>
                <a:gdLst>
                  <a:gd name="T0" fmla="*/ 0 w 31"/>
                  <a:gd name="T1" fmla="*/ 0 h 45"/>
                  <a:gd name="T2" fmla="*/ 0 w 31"/>
                  <a:gd name="T3" fmla="*/ 40 h 45"/>
                  <a:gd name="T4" fmla="*/ 4 w 31"/>
                  <a:gd name="T5" fmla="*/ 43 h 45"/>
                  <a:gd name="T6" fmla="*/ 8 w 31"/>
                  <a:gd name="T7" fmla="*/ 45 h 45"/>
                  <a:gd name="T8" fmla="*/ 17 w 31"/>
                  <a:gd name="T9" fmla="*/ 45 h 45"/>
                  <a:gd name="T10" fmla="*/ 23 w 31"/>
                  <a:gd name="T11" fmla="*/ 45 h 45"/>
                  <a:gd name="T12" fmla="*/ 27 w 31"/>
                  <a:gd name="T13" fmla="*/ 43 h 45"/>
                  <a:gd name="T14" fmla="*/ 31 w 31"/>
                  <a:gd name="T15" fmla="*/ 38 h 45"/>
                  <a:gd name="T16" fmla="*/ 31 w 31"/>
                  <a:gd name="T17" fmla="*/ 2 h 45"/>
                  <a:gd name="T18" fmla="*/ 0 w 31"/>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0" y="0"/>
                    </a:moveTo>
                    <a:lnTo>
                      <a:pt x="0" y="40"/>
                    </a:lnTo>
                    <a:lnTo>
                      <a:pt x="4" y="43"/>
                    </a:lnTo>
                    <a:lnTo>
                      <a:pt x="8" y="45"/>
                    </a:lnTo>
                    <a:lnTo>
                      <a:pt x="17" y="45"/>
                    </a:lnTo>
                    <a:lnTo>
                      <a:pt x="23" y="45"/>
                    </a:lnTo>
                    <a:lnTo>
                      <a:pt x="27" y="43"/>
                    </a:lnTo>
                    <a:lnTo>
                      <a:pt x="31" y="38"/>
                    </a:lnTo>
                    <a:lnTo>
                      <a:pt x="31" y="2"/>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58" name="Freeform 1347"/>
              <p:cNvSpPr>
                <a:spLocks/>
              </p:cNvSpPr>
              <p:nvPr/>
            </p:nvSpPr>
            <p:spPr bwMode="auto">
              <a:xfrm>
                <a:off x="2602" y="-299"/>
                <a:ext cx="31" cy="45"/>
              </a:xfrm>
              <a:custGeom>
                <a:avLst/>
                <a:gdLst>
                  <a:gd name="T0" fmla="*/ 0 w 31"/>
                  <a:gd name="T1" fmla="*/ 0 h 45"/>
                  <a:gd name="T2" fmla="*/ 0 w 31"/>
                  <a:gd name="T3" fmla="*/ 40 h 45"/>
                  <a:gd name="T4" fmla="*/ 4 w 31"/>
                  <a:gd name="T5" fmla="*/ 43 h 45"/>
                  <a:gd name="T6" fmla="*/ 8 w 31"/>
                  <a:gd name="T7" fmla="*/ 45 h 45"/>
                  <a:gd name="T8" fmla="*/ 17 w 31"/>
                  <a:gd name="T9" fmla="*/ 45 h 45"/>
                  <a:gd name="T10" fmla="*/ 23 w 31"/>
                  <a:gd name="T11" fmla="*/ 45 h 45"/>
                  <a:gd name="T12" fmla="*/ 27 w 31"/>
                  <a:gd name="T13" fmla="*/ 43 h 45"/>
                  <a:gd name="T14" fmla="*/ 31 w 31"/>
                  <a:gd name="T15" fmla="*/ 38 h 45"/>
                  <a:gd name="T16" fmla="*/ 31 w 31"/>
                  <a:gd name="T17" fmla="*/ 2 h 45"/>
                  <a:gd name="T18" fmla="*/ 0 w 31"/>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0" y="0"/>
                    </a:moveTo>
                    <a:lnTo>
                      <a:pt x="0" y="40"/>
                    </a:lnTo>
                    <a:lnTo>
                      <a:pt x="4" y="43"/>
                    </a:lnTo>
                    <a:lnTo>
                      <a:pt x="8" y="45"/>
                    </a:lnTo>
                    <a:lnTo>
                      <a:pt x="17" y="45"/>
                    </a:lnTo>
                    <a:lnTo>
                      <a:pt x="23" y="45"/>
                    </a:lnTo>
                    <a:lnTo>
                      <a:pt x="27" y="43"/>
                    </a:lnTo>
                    <a:lnTo>
                      <a:pt x="31" y="38"/>
                    </a:lnTo>
                    <a:lnTo>
                      <a:pt x="31" y="2"/>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23" name="Line 1348"/>
            <p:cNvSpPr>
              <a:spLocks noChangeShapeType="1"/>
            </p:cNvSpPr>
            <p:nvPr/>
          </p:nvSpPr>
          <p:spPr bwMode="auto">
            <a:xfrm>
              <a:off x="2615" y="-243"/>
              <a:ext cx="0" cy="11"/>
            </a:xfrm>
            <a:prstGeom prst="line">
              <a:avLst/>
            </a:prstGeom>
            <a:noFill/>
            <a:ln w="1397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24" name="Group 1349"/>
            <p:cNvGrpSpPr>
              <a:grpSpLocks/>
            </p:cNvGrpSpPr>
            <p:nvPr/>
          </p:nvGrpSpPr>
          <p:grpSpPr bwMode="auto">
            <a:xfrm>
              <a:off x="2602" y="-299"/>
              <a:ext cx="31" cy="45"/>
              <a:chOff x="2602" y="-299"/>
              <a:chExt cx="31" cy="45"/>
            </a:xfrm>
          </p:grpSpPr>
          <p:sp>
            <p:nvSpPr>
              <p:cNvPr id="1755" name="Freeform 1350"/>
              <p:cNvSpPr>
                <a:spLocks/>
              </p:cNvSpPr>
              <p:nvPr/>
            </p:nvSpPr>
            <p:spPr bwMode="auto">
              <a:xfrm>
                <a:off x="2602" y="-299"/>
                <a:ext cx="31" cy="45"/>
              </a:xfrm>
              <a:custGeom>
                <a:avLst/>
                <a:gdLst>
                  <a:gd name="T0" fmla="*/ 0 w 31"/>
                  <a:gd name="T1" fmla="*/ 0 h 45"/>
                  <a:gd name="T2" fmla="*/ 0 w 31"/>
                  <a:gd name="T3" fmla="*/ 40 h 45"/>
                  <a:gd name="T4" fmla="*/ 4 w 31"/>
                  <a:gd name="T5" fmla="*/ 43 h 45"/>
                  <a:gd name="T6" fmla="*/ 8 w 31"/>
                  <a:gd name="T7" fmla="*/ 45 h 45"/>
                  <a:gd name="T8" fmla="*/ 17 w 31"/>
                  <a:gd name="T9" fmla="*/ 45 h 45"/>
                  <a:gd name="T10" fmla="*/ 23 w 31"/>
                  <a:gd name="T11" fmla="*/ 45 h 45"/>
                  <a:gd name="T12" fmla="*/ 27 w 31"/>
                  <a:gd name="T13" fmla="*/ 43 h 45"/>
                  <a:gd name="T14" fmla="*/ 31 w 31"/>
                  <a:gd name="T15" fmla="*/ 38 h 45"/>
                  <a:gd name="T16" fmla="*/ 31 w 31"/>
                  <a:gd name="T17" fmla="*/ 2 h 45"/>
                  <a:gd name="T18" fmla="*/ 0 w 31"/>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0" y="0"/>
                    </a:moveTo>
                    <a:lnTo>
                      <a:pt x="0" y="40"/>
                    </a:lnTo>
                    <a:lnTo>
                      <a:pt x="4" y="43"/>
                    </a:lnTo>
                    <a:lnTo>
                      <a:pt x="8" y="45"/>
                    </a:lnTo>
                    <a:lnTo>
                      <a:pt x="17" y="45"/>
                    </a:lnTo>
                    <a:lnTo>
                      <a:pt x="23" y="45"/>
                    </a:lnTo>
                    <a:lnTo>
                      <a:pt x="27" y="43"/>
                    </a:lnTo>
                    <a:lnTo>
                      <a:pt x="31" y="38"/>
                    </a:lnTo>
                    <a:lnTo>
                      <a:pt x="31" y="2"/>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56" name="Freeform 1351"/>
              <p:cNvSpPr>
                <a:spLocks/>
              </p:cNvSpPr>
              <p:nvPr/>
            </p:nvSpPr>
            <p:spPr bwMode="auto">
              <a:xfrm>
                <a:off x="2602" y="-299"/>
                <a:ext cx="31" cy="45"/>
              </a:xfrm>
              <a:custGeom>
                <a:avLst/>
                <a:gdLst>
                  <a:gd name="T0" fmla="*/ 0 w 31"/>
                  <a:gd name="T1" fmla="*/ 0 h 45"/>
                  <a:gd name="T2" fmla="*/ 0 w 31"/>
                  <a:gd name="T3" fmla="*/ 40 h 45"/>
                  <a:gd name="T4" fmla="*/ 4 w 31"/>
                  <a:gd name="T5" fmla="*/ 43 h 45"/>
                  <a:gd name="T6" fmla="*/ 8 w 31"/>
                  <a:gd name="T7" fmla="*/ 45 h 45"/>
                  <a:gd name="T8" fmla="*/ 17 w 31"/>
                  <a:gd name="T9" fmla="*/ 45 h 45"/>
                  <a:gd name="T10" fmla="*/ 23 w 31"/>
                  <a:gd name="T11" fmla="*/ 45 h 45"/>
                  <a:gd name="T12" fmla="*/ 27 w 31"/>
                  <a:gd name="T13" fmla="*/ 43 h 45"/>
                  <a:gd name="T14" fmla="*/ 31 w 31"/>
                  <a:gd name="T15" fmla="*/ 38 h 45"/>
                  <a:gd name="T16" fmla="*/ 31 w 31"/>
                  <a:gd name="T17" fmla="*/ 2 h 45"/>
                  <a:gd name="T18" fmla="*/ 0 w 31"/>
                  <a:gd name="T1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0" y="0"/>
                    </a:moveTo>
                    <a:lnTo>
                      <a:pt x="0" y="40"/>
                    </a:lnTo>
                    <a:lnTo>
                      <a:pt x="4" y="43"/>
                    </a:lnTo>
                    <a:lnTo>
                      <a:pt x="8" y="45"/>
                    </a:lnTo>
                    <a:lnTo>
                      <a:pt x="17" y="45"/>
                    </a:lnTo>
                    <a:lnTo>
                      <a:pt x="23" y="45"/>
                    </a:lnTo>
                    <a:lnTo>
                      <a:pt x="27" y="43"/>
                    </a:lnTo>
                    <a:lnTo>
                      <a:pt x="31" y="38"/>
                    </a:lnTo>
                    <a:lnTo>
                      <a:pt x="31" y="2"/>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25" name="Line 1352"/>
            <p:cNvSpPr>
              <a:spLocks noChangeShapeType="1"/>
            </p:cNvSpPr>
            <p:nvPr/>
          </p:nvSpPr>
          <p:spPr bwMode="auto">
            <a:xfrm>
              <a:off x="2615" y="-243"/>
              <a:ext cx="0" cy="11"/>
            </a:xfrm>
            <a:prstGeom prst="line">
              <a:avLst/>
            </a:prstGeom>
            <a:noFill/>
            <a:ln w="1397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26" name="Group 1353"/>
            <p:cNvGrpSpPr>
              <a:grpSpLocks/>
            </p:cNvGrpSpPr>
            <p:nvPr/>
          </p:nvGrpSpPr>
          <p:grpSpPr bwMode="auto">
            <a:xfrm>
              <a:off x="2639" y="-323"/>
              <a:ext cx="34" cy="183"/>
              <a:chOff x="2639" y="-323"/>
              <a:chExt cx="34" cy="183"/>
            </a:xfrm>
          </p:grpSpPr>
          <p:sp>
            <p:nvSpPr>
              <p:cNvPr id="1753" name="Freeform 1354"/>
              <p:cNvSpPr>
                <a:spLocks/>
              </p:cNvSpPr>
              <p:nvPr/>
            </p:nvSpPr>
            <p:spPr bwMode="auto">
              <a:xfrm>
                <a:off x="2639" y="-323"/>
                <a:ext cx="34" cy="183"/>
              </a:xfrm>
              <a:custGeom>
                <a:avLst/>
                <a:gdLst>
                  <a:gd name="T0" fmla="*/ 0 w 34"/>
                  <a:gd name="T1" fmla="*/ 10 h 183"/>
                  <a:gd name="T2" fmla="*/ 0 w 34"/>
                  <a:gd name="T3" fmla="*/ 178 h 183"/>
                  <a:gd name="T4" fmla="*/ 10 w 34"/>
                  <a:gd name="T5" fmla="*/ 182 h 183"/>
                  <a:gd name="T6" fmla="*/ 14 w 34"/>
                  <a:gd name="T7" fmla="*/ 183 h 183"/>
                  <a:gd name="T8" fmla="*/ 22 w 34"/>
                  <a:gd name="T9" fmla="*/ 183 h 183"/>
                  <a:gd name="T10" fmla="*/ 29 w 34"/>
                  <a:gd name="T11" fmla="*/ 183 h 183"/>
                  <a:gd name="T12" fmla="*/ 34 w 34"/>
                  <a:gd name="T13" fmla="*/ 181 h 183"/>
                  <a:gd name="T14" fmla="*/ 34 w 34"/>
                  <a:gd name="T15" fmla="*/ 0 h 183"/>
                  <a:gd name="T16" fmla="*/ 0 w 34"/>
                  <a:gd name="T17"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83">
                    <a:moveTo>
                      <a:pt x="0" y="10"/>
                    </a:moveTo>
                    <a:lnTo>
                      <a:pt x="0" y="178"/>
                    </a:lnTo>
                    <a:lnTo>
                      <a:pt x="10" y="182"/>
                    </a:lnTo>
                    <a:lnTo>
                      <a:pt x="14" y="183"/>
                    </a:lnTo>
                    <a:lnTo>
                      <a:pt x="22" y="183"/>
                    </a:lnTo>
                    <a:lnTo>
                      <a:pt x="29" y="183"/>
                    </a:lnTo>
                    <a:lnTo>
                      <a:pt x="34" y="181"/>
                    </a:lnTo>
                    <a:lnTo>
                      <a:pt x="34" y="0"/>
                    </a:lnTo>
                    <a:lnTo>
                      <a:pt x="0" y="1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54" name="Freeform 1355"/>
              <p:cNvSpPr>
                <a:spLocks/>
              </p:cNvSpPr>
              <p:nvPr/>
            </p:nvSpPr>
            <p:spPr bwMode="auto">
              <a:xfrm>
                <a:off x="2639" y="-323"/>
                <a:ext cx="34" cy="183"/>
              </a:xfrm>
              <a:custGeom>
                <a:avLst/>
                <a:gdLst>
                  <a:gd name="T0" fmla="*/ 0 w 34"/>
                  <a:gd name="T1" fmla="*/ 10 h 183"/>
                  <a:gd name="T2" fmla="*/ 0 w 34"/>
                  <a:gd name="T3" fmla="*/ 178 h 183"/>
                  <a:gd name="T4" fmla="*/ 10 w 34"/>
                  <a:gd name="T5" fmla="*/ 182 h 183"/>
                  <a:gd name="T6" fmla="*/ 14 w 34"/>
                  <a:gd name="T7" fmla="*/ 183 h 183"/>
                  <a:gd name="T8" fmla="*/ 22 w 34"/>
                  <a:gd name="T9" fmla="*/ 183 h 183"/>
                  <a:gd name="T10" fmla="*/ 29 w 34"/>
                  <a:gd name="T11" fmla="*/ 183 h 183"/>
                  <a:gd name="T12" fmla="*/ 34 w 34"/>
                  <a:gd name="T13" fmla="*/ 181 h 183"/>
                  <a:gd name="T14" fmla="*/ 34 w 34"/>
                  <a:gd name="T15" fmla="*/ 0 h 183"/>
                  <a:gd name="T16" fmla="*/ 0 w 34"/>
                  <a:gd name="T17"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83">
                    <a:moveTo>
                      <a:pt x="0" y="10"/>
                    </a:moveTo>
                    <a:lnTo>
                      <a:pt x="0" y="178"/>
                    </a:lnTo>
                    <a:lnTo>
                      <a:pt x="10" y="182"/>
                    </a:lnTo>
                    <a:lnTo>
                      <a:pt x="14" y="183"/>
                    </a:lnTo>
                    <a:lnTo>
                      <a:pt x="22" y="183"/>
                    </a:lnTo>
                    <a:lnTo>
                      <a:pt x="29" y="183"/>
                    </a:lnTo>
                    <a:lnTo>
                      <a:pt x="34" y="181"/>
                    </a:lnTo>
                    <a:lnTo>
                      <a:pt x="34" y="0"/>
                    </a:lnTo>
                    <a:lnTo>
                      <a:pt x="0" y="1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27" name="Group 1356"/>
            <p:cNvGrpSpPr>
              <a:grpSpLocks/>
            </p:cNvGrpSpPr>
            <p:nvPr/>
          </p:nvGrpSpPr>
          <p:grpSpPr bwMode="auto">
            <a:xfrm>
              <a:off x="2519" y="-444"/>
              <a:ext cx="242" cy="65"/>
              <a:chOff x="2519" y="-444"/>
              <a:chExt cx="242" cy="65"/>
            </a:xfrm>
          </p:grpSpPr>
          <p:sp>
            <p:nvSpPr>
              <p:cNvPr id="1751" name="Freeform 1357"/>
              <p:cNvSpPr>
                <a:spLocks/>
              </p:cNvSpPr>
              <p:nvPr/>
            </p:nvSpPr>
            <p:spPr bwMode="auto">
              <a:xfrm>
                <a:off x="2519" y="-444"/>
                <a:ext cx="242" cy="65"/>
              </a:xfrm>
              <a:custGeom>
                <a:avLst/>
                <a:gdLst>
                  <a:gd name="T0" fmla="*/ 25 w 242"/>
                  <a:gd name="T1" fmla="*/ 0 h 65"/>
                  <a:gd name="T2" fmla="*/ 14 w 242"/>
                  <a:gd name="T3" fmla="*/ 10 h 65"/>
                  <a:gd name="T4" fmla="*/ 6 w 242"/>
                  <a:gd name="T5" fmla="*/ 11 h 65"/>
                  <a:gd name="T6" fmla="*/ 4 w 242"/>
                  <a:gd name="T7" fmla="*/ 17 h 65"/>
                  <a:gd name="T8" fmla="*/ 0 w 242"/>
                  <a:gd name="T9" fmla="*/ 21 h 65"/>
                  <a:gd name="T10" fmla="*/ 0 w 242"/>
                  <a:gd name="T11" fmla="*/ 60 h 65"/>
                  <a:gd name="T12" fmla="*/ 100 w 242"/>
                  <a:gd name="T13" fmla="*/ 65 h 65"/>
                  <a:gd name="T14" fmla="*/ 241 w 242"/>
                  <a:gd name="T15" fmla="*/ 44 h 65"/>
                  <a:gd name="T16" fmla="*/ 242 w 242"/>
                  <a:gd name="T17" fmla="*/ 42 h 65"/>
                  <a:gd name="T18" fmla="*/ 242 w 242"/>
                  <a:gd name="T19" fmla="*/ 39 h 65"/>
                  <a:gd name="T20" fmla="*/ 242 w 242"/>
                  <a:gd name="T21" fmla="*/ 14 h 65"/>
                  <a:gd name="T22" fmla="*/ 241 w 242"/>
                  <a:gd name="T23" fmla="*/ 12 h 65"/>
                  <a:gd name="T24" fmla="*/ 240 w 242"/>
                  <a:gd name="T25" fmla="*/ 11 h 65"/>
                  <a:gd name="T26" fmla="*/ 234 w 242"/>
                  <a:gd name="T27" fmla="*/ 10 h 65"/>
                  <a:gd name="T28" fmla="*/ 229 w 242"/>
                  <a:gd name="T29" fmla="*/ 8 h 65"/>
                  <a:gd name="T30" fmla="*/ 219 w 242"/>
                  <a:gd name="T31" fmla="*/ 7 h 65"/>
                  <a:gd name="T32" fmla="*/ 211 w 242"/>
                  <a:gd name="T33" fmla="*/ 6 h 65"/>
                  <a:gd name="T34" fmla="*/ 154 w 242"/>
                  <a:gd name="T35" fmla="*/ 3 h 65"/>
                  <a:gd name="T36" fmla="*/ 119 w 242"/>
                  <a:gd name="T37" fmla="*/ 2 h 65"/>
                  <a:gd name="T38" fmla="*/ 79 w 242"/>
                  <a:gd name="T39" fmla="*/ 2 h 65"/>
                  <a:gd name="T40" fmla="*/ 60 w 242"/>
                  <a:gd name="T41" fmla="*/ 0 h 65"/>
                  <a:gd name="T42" fmla="*/ 25 w 242"/>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65">
                    <a:moveTo>
                      <a:pt x="25" y="0"/>
                    </a:moveTo>
                    <a:lnTo>
                      <a:pt x="14" y="10"/>
                    </a:lnTo>
                    <a:lnTo>
                      <a:pt x="6" y="11"/>
                    </a:lnTo>
                    <a:lnTo>
                      <a:pt x="4" y="17"/>
                    </a:lnTo>
                    <a:lnTo>
                      <a:pt x="0" y="21"/>
                    </a:lnTo>
                    <a:lnTo>
                      <a:pt x="0" y="60"/>
                    </a:lnTo>
                    <a:lnTo>
                      <a:pt x="100" y="65"/>
                    </a:lnTo>
                    <a:lnTo>
                      <a:pt x="241" y="44"/>
                    </a:lnTo>
                    <a:lnTo>
                      <a:pt x="242" y="42"/>
                    </a:lnTo>
                    <a:lnTo>
                      <a:pt x="242" y="39"/>
                    </a:lnTo>
                    <a:lnTo>
                      <a:pt x="242" y="14"/>
                    </a:lnTo>
                    <a:lnTo>
                      <a:pt x="241" y="12"/>
                    </a:lnTo>
                    <a:lnTo>
                      <a:pt x="240" y="11"/>
                    </a:lnTo>
                    <a:lnTo>
                      <a:pt x="234" y="10"/>
                    </a:lnTo>
                    <a:lnTo>
                      <a:pt x="229" y="8"/>
                    </a:lnTo>
                    <a:lnTo>
                      <a:pt x="219" y="7"/>
                    </a:lnTo>
                    <a:lnTo>
                      <a:pt x="211" y="6"/>
                    </a:lnTo>
                    <a:lnTo>
                      <a:pt x="154" y="3"/>
                    </a:lnTo>
                    <a:lnTo>
                      <a:pt x="119" y="2"/>
                    </a:lnTo>
                    <a:lnTo>
                      <a:pt x="79" y="2"/>
                    </a:lnTo>
                    <a:lnTo>
                      <a:pt x="60" y="0"/>
                    </a:lnTo>
                    <a:lnTo>
                      <a:pt x="2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52" name="Freeform 1358"/>
              <p:cNvSpPr>
                <a:spLocks/>
              </p:cNvSpPr>
              <p:nvPr/>
            </p:nvSpPr>
            <p:spPr bwMode="auto">
              <a:xfrm>
                <a:off x="2519" y="-444"/>
                <a:ext cx="242" cy="65"/>
              </a:xfrm>
              <a:custGeom>
                <a:avLst/>
                <a:gdLst>
                  <a:gd name="T0" fmla="*/ 25 w 242"/>
                  <a:gd name="T1" fmla="*/ 0 h 65"/>
                  <a:gd name="T2" fmla="*/ 14 w 242"/>
                  <a:gd name="T3" fmla="*/ 10 h 65"/>
                  <a:gd name="T4" fmla="*/ 6 w 242"/>
                  <a:gd name="T5" fmla="*/ 11 h 65"/>
                  <a:gd name="T6" fmla="*/ 4 w 242"/>
                  <a:gd name="T7" fmla="*/ 17 h 65"/>
                  <a:gd name="T8" fmla="*/ 0 w 242"/>
                  <a:gd name="T9" fmla="*/ 21 h 65"/>
                  <a:gd name="T10" fmla="*/ 0 w 242"/>
                  <a:gd name="T11" fmla="*/ 60 h 65"/>
                  <a:gd name="T12" fmla="*/ 100 w 242"/>
                  <a:gd name="T13" fmla="*/ 65 h 65"/>
                  <a:gd name="T14" fmla="*/ 241 w 242"/>
                  <a:gd name="T15" fmla="*/ 44 h 65"/>
                  <a:gd name="T16" fmla="*/ 242 w 242"/>
                  <a:gd name="T17" fmla="*/ 42 h 65"/>
                  <a:gd name="T18" fmla="*/ 242 w 242"/>
                  <a:gd name="T19" fmla="*/ 39 h 65"/>
                  <a:gd name="T20" fmla="*/ 242 w 242"/>
                  <a:gd name="T21" fmla="*/ 14 h 65"/>
                  <a:gd name="T22" fmla="*/ 241 w 242"/>
                  <a:gd name="T23" fmla="*/ 12 h 65"/>
                  <a:gd name="T24" fmla="*/ 240 w 242"/>
                  <a:gd name="T25" fmla="*/ 11 h 65"/>
                  <a:gd name="T26" fmla="*/ 234 w 242"/>
                  <a:gd name="T27" fmla="*/ 10 h 65"/>
                  <a:gd name="T28" fmla="*/ 229 w 242"/>
                  <a:gd name="T29" fmla="*/ 8 h 65"/>
                  <a:gd name="T30" fmla="*/ 219 w 242"/>
                  <a:gd name="T31" fmla="*/ 7 h 65"/>
                  <a:gd name="T32" fmla="*/ 211 w 242"/>
                  <a:gd name="T33" fmla="*/ 6 h 65"/>
                  <a:gd name="T34" fmla="*/ 154 w 242"/>
                  <a:gd name="T35" fmla="*/ 3 h 65"/>
                  <a:gd name="T36" fmla="*/ 119 w 242"/>
                  <a:gd name="T37" fmla="*/ 2 h 65"/>
                  <a:gd name="T38" fmla="*/ 79 w 242"/>
                  <a:gd name="T39" fmla="*/ 2 h 65"/>
                  <a:gd name="T40" fmla="*/ 60 w 242"/>
                  <a:gd name="T41" fmla="*/ 0 h 65"/>
                  <a:gd name="T42" fmla="*/ 25 w 242"/>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65">
                    <a:moveTo>
                      <a:pt x="25" y="0"/>
                    </a:moveTo>
                    <a:lnTo>
                      <a:pt x="14" y="10"/>
                    </a:lnTo>
                    <a:lnTo>
                      <a:pt x="6" y="11"/>
                    </a:lnTo>
                    <a:lnTo>
                      <a:pt x="4" y="17"/>
                    </a:lnTo>
                    <a:lnTo>
                      <a:pt x="0" y="21"/>
                    </a:lnTo>
                    <a:lnTo>
                      <a:pt x="0" y="60"/>
                    </a:lnTo>
                    <a:lnTo>
                      <a:pt x="100" y="65"/>
                    </a:lnTo>
                    <a:lnTo>
                      <a:pt x="241" y="44"/>
                    </a:lnTo>
                    <a:lnTo>
                      <a:pt x="242" y="42"/>
                    </a:lnTo>
                    <a:lnTo>
                      <a:pt x="242" y="39"/>
                    </a:lnTo>
                    <a:lnTo>
                      <a:pt x="242" y="14"/>
                    </a:lnTo>
                    <a:lnTo>
                      <a:pt x="241" y="12"/>
                    </a:lnTo>
                    <a:lnTo>
                      <a:pt x="240" y="11"/>
                    </a:lnTo>
                    <a:lnTo>
                      <a:pt x="234" y="10"/>
                    </a:lnTo>
                    <a:lnTo>
                      <a:pt x="229" y="8"/>
                    </a:lnTo>
                    <a:lnTo>
                      <a:pt x="219" y="7"/>
                    </a:lnTo>
                    <a:lnTo>
                      <a:pt x="211" y="6"/>
                    </a:lnTo>
                    <a:lnTo>
                      <a:pt x="154" y="3"/>
                    </a:lnTo>
                    <a:lnTo>
                      <a:pt x="119" y="2"/>
                    </a:lnTo>
                    <a:lnTo>
                      <a:pt x="79" y="2"/>
                    </a:lnTo>
                    <a:lnTo>
                      <a:pt x="60" y="0"/>
                    </a:lnTo>
                    <a:lnTo>
                      <a:pt x="2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28" name="Group 1359"/>
            <p:cNvGrpSpPr>
              <a:grpSpLocks/>
            </p:cNvGrpSpPr>
            <p:nvPr/>
          </p:nvGrpSpPr>
          <p:grpSpPr bwMode="auto">
            <a:xfrm>
              <a:off x="2562" y="-394"/>
              <a:ext cx="153" cy="97"/>
              <a:chOff x="2562" y="-394"/>
              <a:chExt cx="153" cy="97"/>
            </a:xfrm>
          </p:grpSpPr>
          <p:sp>
            <p:nvSpPr>
              <p:cNvPr id="1749" name="Freeform 1360"/>
              <p:cNvSpPr>
                <a:spLocks/>
              </p:cNvSpPr>
              <p:nvPr/>
            </p:nvSpPr>
            <p:spPr bwMode="auto">
              <a:xfrm>
                <a:off x="2562" y="-394"/>
                <a:ext cx="153" cy="97"/>
              </a:xfrm>
              <a:custGeom>
                <a:avLst/>
                <a:gdLst>
                  <a:gd name="T0" fmla="*/ 0 w 153"/>
                  <a:gd name="T1" fmla="*/ 13 h 97"/>
                  <a:gd name="T2" fmla="*/ 0 w 153"/>
                  <a:gd name="T3" fmla="*/ 55 h 97"/>
                  <a:gd name="T4" fmla="*/ 0 w 153"/>
                  <a:gd name="T5" fmla="*/ 57 h 97"/>
                  <a:gd name="T6" fmla="*/ 3 w 153"/>
                  <a:gd name="T7" fmla="*/ 59 h 97"/>
                  <a:gd name="T8" fmla="*/ 15 w 153"/>
                  <a:gd name="T9" fmla="*/ 66 h 97"/>
                  <a:gd name="T10" fmla="*/ 14 w 153"/>
                  <a:gd name="T11" fmla="*/ 67 h 97"/>
                  <a:gd name="T12" fmla="*/ 19 w 153"/>
                  <a:gd name="T13" fmla="*/ 68 h 97"/>
                  <a:gd name="T14" fmla="*/ 19 w 153"/>
                  <a:gd name="T15" fmla="*/ 82 h 97"/>
                  <a:gd name="T16" fmla="*/ 21 w 153"/>
                  <a:gd name="T17" fmla="*/ 83 h 97"/>
                  <a:gd name="T18" fmla="*/ 22 w 153"/>
                  <a:gd name="T19" fmla="*/ 85 h 97"/>
                  <a:gd name="T20" fmla="*/ 36 w 153"/>
                  <a:gd name="T21" fmla="*/ 86 h 97"/>
                  <a:gd name="T22" fmla="*/ 36 w 153"/>
                  <a:gd name="T23" fmla="*/ 93 h 97"/>
                  <a:gd name="T24" fmla="*/ 37 w 153"/>
                  <a:gd name="T25" fmla="*/ 95 h 97"/>
                  <a:gd name="T26" fmla="*/ 40 w 153"/>
                  <a:gd name="T27" fmla="*/ 97 h 97"/>
                  <a:gd name="T28" fmla="*/ 80 w 153"/>
                  <a:gd name="T29" fmla="*/ 97 h 97"/>
                  <a:gd name="T30" fmla="*/ 83 w 153"/>
                  <a:gd name="T31" fmla="*/ 95 h 97"/>
                  <a:gd name="T32" fmla="*/ 84 w 153"/>
                  <a:gd name="T33" fmla="*/ 94 h 97"/>
                  <a:gd name="T34" fmla="*/ 84 w 153"/>
                  <a:gd name="T35" fmla="*/ 86 h 97"/>
                  <a:gd name="T36" fmla="*/ 82 w 153"/>
                  <a:gd name="T37" fmla="*/ 86 h 97"/>
                  <a:gd name="T38" fmla="*/ 80 w 153"/>
                  <a:gd name="T39" fmla="*/ 85 h 97"/>
                  <a:gd name="T40" fmla="*/ 72 w 153"/>
                  <a:gd name="T41" fmla="*/ 83 h 97"/>
                  <a:gd name="T42" fmla="*/ 148 w 153"/>
                  <a:gd name="T43" fmla="*/ 63 h 97"/>
                  <a:gd name="T44" fmla="*/ 152 w 153"/>
                  <a:gd name="T45" fmla="*/ 60 h 97"/>
                  <a:gd name="T46" fmla="*/ 153 w 153"/>
                  <a:gd name="T47" fmla="*/ 59 h 97"/>
                  <a:gd name="T48" fmla="*/ 153 w 153"/>
                  <a:gd name="T49" fmla="*/ 0 h 97"/>
                  <a:gd name="T50" fmla="*/ 60 w 153"/>
                  <a:gd name="T51" fmla="*/ 15 h 97"/>
                  <a:gd name="T52" fmla="*/ 57 w 153"/>
                  <a:gd name="T53" fmla="*/ 15 h 97"/>
                  <a:gd name="T54" fmla="*/ 0 w 153"/>
                  <a:gd name="T5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97">
                    <a:moveTo>
                      <a:pt x="0" y="13"/>
                    </a:moveTo>
                    <a:lnTo>
                      <a:pt x="0" y="55"/>
                    </a:lnTo>
                    <a:lnTo>
                      <a:pt x="0" y="57"/>
                    </a:lnTo>
                    <a:lnTo>
                      <a:pt x="3" y="59"/>
                    </a:lnTo>
                    <a:lnTo>
                      <a:pt x="15" y="66"/>
                    </a:lnTo>
                    <a:lnTo>
                      <a:pt x="14" y="67"/>
                    </a:lnTo>
                    <a:lnTo>
                      <a:pt x="19" y="68"/>
                    </a:lnTo>
                    <a:lnTo>
                      <a:pt x="19" y="82"/>
                    </a:lnTo>
                    <a:lnTo>
                      <a:pt x="21" y="83"/>
                    </a:lnTo>
                    <a:lnTo>
                      <a:pt x="22" y="85"/>
                    </a:lnTo>
                    <a:lnTo>
                      <a:pt x="36" y="86"/>
                    </a:lnTo>
                    <a:lnTo>
                      <a:pt x="36" y="93"/>
                    </a:lnTo>
                    <a:lnTo>
                      <a:pt x="37" y="95"/>
                    </a:lnTo>
                    <a:lnTo>
                      <a:pt x="40" y="97"/>
                    </a:lnTo>
                    <a:lnTo>
                      <a:pt x="80" y="97"/>
                    </a:lnTo>
                    <a:lnTo>
                      <a:pt x="83" y="95"/>
                    </a:lnTo>
                    <a:lnTo>
                      <a:pt x="84" y="94"/>
                    </a:lnTo>
                    <a:lnTo>
                      <a:pt x="84" y="86"/>
                    </a:lnTo>
                    <a:lnTo>
                      <a:pt x="82" y="86"/>
                    </a:lnTo>
                    <a:lnTo>
                      <a:pt x="80" y="85"/>
                    </a:lnTo>
                    <a:lnTo>
                      <a:pt x="72" y="83"/>
                    </a:lnTo>
                    <a:lnTo>
                      <a:pt x="148" y="63"/>
                    </a:lnTo>
                    <a:lnTo>
                      <a:pt x="152" y="60"/>
                    </a:lnTo>
                    <a:lnTo>
                      <a:pt x="153" y="59"/>
                    </a:lnTo>
                    <a:lnTo>
                      <a:pt x="153" y="0"/>
                    </a:lnTo>
                    <a:lnTo>
                      <a:pt x="60" y="15"/>
                    </a:lnTo>
                    <a:lnTo>
                      <a:pt x="57" y="15"/>
                    </a:lnTo>
                    <a:lnTo>
                      <a:pt x="0" y="13"/>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50" name="Freeform 1361"/>
              <p:cNvSpPr>
                <a:spLocks/>
              </p:cNvSpPr>
              <p:nvPr/>
            </p:nvSpPr>
            <p:spPr bwMode="auto">
              <a:xfrm>
                <a:off x="2562" y="-394"/>
                <a:ext cx="153" cy="97"/>
              </a:xfrm>
              <a:custGeom>
                <a:avLst/>
                <a:gdLst>
                  <a:gd name="T0" fmla="*/ 0 w 153"/>
                  <a:gd name="T1" fmla="*/ 13 h 97"/>
                  <a:gd name="T2" fmla="*/ 0 w 153"/>
                  <a:gd name="T3" fmla="*/ 55 h 97"/>
                  <a:gd name="T4" fmla="*/ 0 w 153"/>
                  <a:gd name="T5" fmla="*/ 57 h 97"/>
                  <a:gd name="T6" fmla="*/ 3 w 153"/>
                  <a:gd name="T7" fmla="*/ 59 h 97"/>
                  <a:gd name="T8" fmla="*/ 15 w 153"/>
                  <a:gd name="T9" fmla="*/ 66 h 97"/>
                  <a:gd name="T10" fmla="*/ 14 w 153"/>
                  <a:gd name="T11" fmla="*/ 67 h 97"/>
                  <a:gd name="T12" fmla="*/ 19 w 153"/>
                  <a:gd name="T13" fmla="*/ 68 h 97"/>
                  <a:gd name="T14" fmla="*/ 19 w 153"/>
                  <a:gd name="T15" fmla="*/ 82 h 97"/>
                  <a:gd name="T16" fmla="*/ 21 w 153"/>
                  <a:gd name="T17" fmla="*/ 83 h 97"/>
                  <a:gd name="T18" fmla="*/ 22 w 153"/>
                  <a:gd name="T19" fmla="*/ 85 h 97"/>
                  <a:gd name="T20" fmla="*/ 36 w 153"/>
                  <a:gd name="T21" fmla="*/ 86 h 97"/>
                  <a:gd name="T22" fmla="*/ 36 w 153"/>
                  <a:gd name="T23" fmla="*/ 93 h 97"/>
                  <a:gd name="T24" fmla="*/ 37 w 153"/>
                  <a:gd name="T25" fmla="*/ 95 h 97"/>
                  <a:gd name="T26" fmla="*/ 40 w 153"/>
                  <a:gd name="T27" fmla="*/ 97 h 97"/>
                  <a:gd name="T28" fmla="*/ 80 w 153"/>
                  <a:gd name="T29" fmla="*/ 97 h 97"/>
                  <a:gd name="T30" fmla="*/ 83 w 153"/>
                  <a:gd name="T31" fmla="*/ 95 h 97"/>
                  <a:gd name="T32" fmla="*/ 84 w 153"/>
                  <a:gd name="T33" fmla="*/ 94 h 97"/>
                  <a:gd name="T34" fmla="*/ 84 w 153"/>
                  <a:gd name="T35" fmla="*/ 86 h 97"/>
                  <a:gd name="T36" fmla="*/ 82 w 153"/>
                  <a:gd name="T37" fmla="*/ 86 h 97"/>
                  <a:gd name="T38" fmla="*/ 80 w 153"/>
                  <a:gd name="T39" fmla="*/ 85 h 97"/>
                  <a:gd name="T40" fmla="*/ 72 w 153"/>
                  <a:gd name="T41" fmla="*/ 83 h 97"/>
                  <a:gd name="T42" fmla="*/ 148 w 153"/>
                  <a:gd name="T43" fmla="*/ 63 h 97"/>
                  <a:gd name="T44" fmla="*/ 152 w 153"/>
                  <a:gd name="T45" fmla="*/ 60 h 97"/>
                  <a:gd name="T46" fmla="*/ 153 w 153"/>
                  <a:gd name="T47" fmla="*/ 59 h 97"/>
                  <a:gd name="T48" fmla="*/ 153 w 153"/>
                  <a:gd name="T49" fmla="*/ 0 h 97"/>
                  <a:gd name="T50" fmla="*/ 60 w 153"/>
                  <a:gd name="T51" fmla="*/ 15 h 97"/>
                  <a:gd name="T52" fmla="*/ 57 w 153"/>
                  <a:gd name="T53" fmla="*/ 15 h 97"/>
                  <a:gd name="T54" fmla="*/ 0 w 153"/>
                  <a:gd name="T5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97">
                    <a:moveTo>
                      <a:pt x="0" y="13"/>
                    </a:moveTo>
                    <a:lnTo>
                      <a:pt x="0" y="55"/>
                    </a:lnTo>
                    <a:lnTo>
                      <a:pt x="0" y="57"/>
                    </a:lnTo>
                    <a:lnTo>
                      <a:pt x="3" y="59"/>
                    </a:lnTo>
                    <a:lnTo>
                      <a:pt x="15" y="66"/>
                    </a:lnTo>
                    <a:lnTo>
                      <a:pt x="14" y="67"/>
                    </a:lnTo>
                    <a:lnTo>
                      <a:pt x="19" y="68"/>
                    </a:lnTo>
                    <a:lnTo>
                      <a:pt x="19" y="82"/>
                    </a:lnTo>
                    <a:lnTo>
                      <a:pt x="21" y="83"/>
                    </a:lnTo>
                    <a:lnTo>
                      <a:pt x="22" y="85"/>
                    </a:lnTo>
                    <a:lnTo>
                      <a:pt x="36" y="86"/>
                    </a:lnTo>
                    <a:lnTo>
                      <a:pt x="36" y="93"/>
                    </a:lnTo>
                    <a:lnTo>
                      <a:pt x="37" y="95"/>
                    </a:lnTo>
                    <a:lnTo>
                      <a:pt x="40" y="97"/>
                    </a:lnTo>
                    <a:lnTo>
                      <a:pt x="80" y="97"/>
                    </a:lnTo>
                    <a:lnTo>
                      <a:pt x="83" y="95"/>
                    </a:lnTo>
                    <a:lnTo>
                      <a:pt x="84" y="94"/>
                    </a:lnTo>
                    <a:lnTo>
                      <a:pt x="84" y="86"/>
                    </a:lnTo>
                    <a:lnTo>
                      <a:pt x="82" y="86"/>
                    </a:lnTo>
                    <a:lnTo>
                      <a:pt x="80" y="85"/>
                    </a:lnTo>
                    <a:lnTo>
                      <a:pt x="72" y="83"/>
                    </a:lnTo>
                    <a:lnTo>
                      <a:pt x="148" y="63"/>
                    </a:lnTo>
                    <a:lnTo>
                      <a:pt x="152" y="60"/>
                    </a:lnTo>
                    <a:lnTo>
                      <a:pt x="153" y="59"/>
                    </a:lnTo>
                    <a:lnTo>
                      <a:pt x="153" y="0"/>
                    </a:lnTo>
                    <a:lnTo>
                      <a:pt x="60" y="15"/>
                    </a:lnTo>
                    <a:lnTo>
                      <a:pt x="57" y="15"/>
                    </a:lnTo>
                    <a:lnTo>
                      <a:pt x="0" y="1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29" name="Group 1362"/>
            <p:cNvGrpSpPr>
              <a:grpSpLocks/>
            </p:cNvGrpSpPr>
            <p:nvPr/>
          </p:nvGrpSpPr>
          <p:grpSpPr bwMode="auto">
            <a:xfrm>
              <a:off x="2519" y="-444"/>
              <a:ext cx="242" cy="65"/>
              <a:chOff x="2519" y="-444"/>
              <a:chExt cx="242" cy="65"/>
            </a:xfrm>
          </p:grpSpPr>
          <p:sp>
            <p:nvSpPr>
              <p:cNvPr id="1747" name="Freeform 1363"/>
              <p:cNvSpPr>
                <a:spLocks/>
              </p:cNvSpPr>
              <p:nvPr/>
            </p:nvSpPr>
            <p:spPr bwMode="auto">
              <a:xfrm>
                <a:off x="2519" y="-444"/>
                <a:ext cx="242" cy="65"/>
              </a:xfrm>
              <a:custGeom>
                <a:avLst/>
                <a:gdLst>
                  <a:gd name="T0" fmla="*/ 25 w 242"/>
                  <a:gd name="T1" fmla="*/ 0 h 65"/>
                  <a:gd name="T2" fmla="*/ 14 w 242"/>
                  <a:gd name="T3" fmla="*/ 10 h 65"/>
                  <a:gd name="T4" fmla="*/ 6 w 242"/>
                  <a:gd name="T5" fmla="*/ 11 h 65"/>
                  <a:gd name="T6" fmla="*/ 4 w 242"/>
                  <a:gd name="T7" fmla="*/ 17 h 65"/>
                  <a:gd name="T8" fmla="*/ 0 w 242"/>
                  <a:gd name="T9" fmla="*/ 21 h 65"/>
                  <a:gd name="T10" fmla="*/ 0 w 242"/>
                  <a:gd name="T11" fmla="*/ 60 h 65"/>
                  <a:gd name="T12" fmla="*/ 100 w 242"/>
                  <a:gd name="T13" fmla="*/ 65 h 65"/>
                  <a:gd name="T14" fmla="*/ 241 w 242"/>
                  <a:gd name="T15" fmla="*/ 44 h 65"/>
                  <a:gd name="T16" fmla="*/ 242 w 242"/>
                  <a:gd name="T17" fmla="*/ 42 h 65"/>
                  <a:gd name="T18" fmla="*/ 242 w 242"/>
                  <a:gd name="T19" fmla="*/ 39 h 65"/>
                  <a:gd name="T20" fmla="*/ 242 w 242"/>
                  <a:gd name="T21" fmla="*/ 14 h 65"/>
                  <a:gd name="T22" fmla="*/ 241 w 242"/>
                  <a:gd name="T23" fmla="*/ 12 h 65"/>
                  <a:gd name="T24" fmla="*/ 240 w 242"/>
                  <a:gd name="T25" fmla="*/ 11 h 65"/>
                  <a:gd name="T26" fmla="*/ 234 w 242"/>
                  <a:gd name="T27" fmla="*/ 10 h 65"/>
                  <a:gd name="T28" fmla="*/ 229 w 242"/>
                  <a:gd name="T29" fmla="*/ 8 h 65"/>
                  <a:gd name="T30" fmla="*/ 219 w 242"/>
                  <a:gd name="T31" fmla="*/ 7 h 65"/>
                  <a:gd name="T32" fmla="*/ 211 w 242"/>
                  <a:gd name="T33" fmla="*/ 6 h 65"/>
                  <a:gd name="T34" fmla="*/ 154 w 242"/>
                  <a:gd name="T35" fmla="*/ 3 h 65"/>
                  <a:gd name="T36" fmla="*/ 119 w 242"/>
                  <a:gd name="T37" fmla="*/ 2 h 65"/>
                  <a:gd name="T38" fmla="*/ 79 w 242"/>
                  <a:gd name="T39" fmla="*/ 2 h 65"/>
                  <a:gd name="T40" fmla="*/ 60 w 242"/>
                  <a:gd name="T41" fmla="*/ 0 h 65"/>
                  <a:gd name="T42" fmla="*/ 25 w 242"/>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65">
                    <a:moveTo>
                      <a:pt x="25" y="0"/>
                    </a:moveTo>
                    <a:lnTo>
                      <a:pt x="14" y="10"/>
                    </a:lnTo>
                    <a:lnTo>
                      <a:pt x="6" y="11"/>
                    </a:lnTo>
                    <a:lnTo>
                      <a:pt x="4" y="17"/>
                    </a:lnTo>
                    <a:lnTo>
                      <a:pt x="0" y="21"/>
                    </a:lnTo>
                    <a:lnTo>
                      <a:pt x="0" y="60"/>
                    </a:lnTo>
                    <a:lnTo>
                      <a:pt x="100" y="65"/>
                    </a:lnTo>
                    <a:lnTo>
                      <a:pt x="241" y="44"/>
                    </a:lnTo>
                    <a:lnTo>
                      <a:pt x="242" y="42"/>
                    </a:lnTo>
                    <a:lnTo>
                      <a:pt x="242" y="39"/>
                    </a:lnTo>
                    <a:lnTo>
                      <a:pt x="242" y="14"/>
                    </a:lnTo>
                    <a:lnTo>
                      <a:pt x="241" y="12"/>
                    </a:lnTo>
                    <a:lnTo>
                      <a:pt x="240" y="11"/>
                    </a:lnTo>
                    <a:lnTo>
                      <a:pt x="234" y="10"/>
                    </a:lnTo>
                    <a:lnTo>
                      <a:pt x="229" y="8"/>
                    </a:lnTo>
                    <a:lnTo>
                      <a:pt x="219" y="7"/>
                    </a:lnTo>
                    <a:lnTo>
                      <a:pt x="211" y="6"/>
                    </a:lnTo>
                    <a:lnTo>
                      <a:pt x="154" y="3"/>
                    </a:lnTo>
                    <a:lnTo>
                      <a:pt x="119" y="2"/>
                    </a:lnTo>
                    <a:lnTo>
                      <a:pt x="79" y="2"/>
                    </a:lnTo>
                    <a:lnTo>
                      <a:pt x="60" y="0"/>
                    </a:lnTo>
                    <a:lnTo>
                      <a:pt x="2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8" name="Freeform 1364"/>
              <p:cNvSpPr>
                <a:spLocks/>
              </p:cNvSpPr>
              <p:nvPr/>
            </p:nvSpPr>
            <p:spPr bwMode="auto">
              <a:xfrm>
                <a:off x="2519" y="-444"/>
                <a:ext cx="242" cy="65"/>
              </a:xfrm>
              <a:custGeom>
                <a:avLst/>
                <a:gdLst>
                  <a:gd name="T0" fmla="*/ 25 w 242"/>
                  <a:gd name="T1" fmla="*/ 0 h 65"/>
                  <a:gd name="T2" fmla="*/ 14 w 242"/>
                  <a:gd name="T3" fmla="*/ 10 h 65"/>
                  <a:gd name="T4" fmla="*/ 6 w 242"/>
                  <a:gd name="T5" fmla="*/ 11 h 65"/>
                  <a:gd name="T6" fmla="*/ 4 w 242"/>
                  <a:gd name="T7" fmla="*/ 17 h 65"/>
                  <a:gd name="T8" fmla="*/ 0 w 242"/>
                  <a:gd name="T9" fmla="*/ 21 h 65"/>
                  <a:gd name="T10" fmla="*/ 0 w 242"/>
                  <a:gd name="T11" fmla="*/ 60 h 65"/>
                  <a:gd name="T12" fmla="*/ 100 w 242"/>
                  <a:gd name="T13" fmla="*/ 65 h 65"/>
                  <a:gd name="T14" fmla="*/ 241 w 242"/>
                  <a:gd name="T15" fmla="*/ 44 h 65"/>
                  <a:gd name="T16" fmla="*/ 242 w 242"/>
                  <a:gd name="T17" fmla="*/ 42 h 65"/>
                  <a:gd name="T18" fmla="*/ 242 w 242"/>
                  <a:gd name="T19" fmla="*/ 39 h 65"/>
                  <a:gd name="T20" fmla="*/ 242 w 242"/>
                  <a:gd name="T21" fmla="*/ 14 h 65"/>
                  <a:gd name="T22" fmla="*/ 241 w 242"/>
                  <a:gd name="T23" fmla="*/ 12 h 65"/>
                  <a:gd name="T24" fmla="*/ 240 w 242"/>
                  <a:gd name="T25" fmla="*/ 11 h 65"/>
                  <a:gd name="T26" fmla="*/ 234 w 242"/>
                  <a:gd name="T27" fmla="*/ 10 h 65"/>
                  <a:gd name="T28" fmla="*/ 229 w 242"/>
                  <a:gd name="T29" fmla="*/ 8 h 65"/>
                  <a:gd name="T30" fmla="*/ 219 w 242"/>
                  <a:gd name="T31" fmla="*/ 7 h 65"/>
                  <a:gd name="T32" fmla="*/ 211 w 242"/>
                  <a:gd name="T33" fmla="*/ 6 h 65"/>
                  <a:gd name="T34" fmla="*/ 154 w 242"/>
                  <a:gd name="T35" fmla="*/ 3 h 65"/>
                  <a:gd name="T36" fmla="*/ 119 w 242"/>
                  <a:gd name="T37" fmla="*/ 2 h 65"/>
                  <a:gd name="T38" fmla="*/ 79 w 242"/>
                  <a:gd name="T39" fmla="*/ 2 h 65"/>
                  <a:gd name="T40" fmla="*/ 60 w 242"/>
                  <a:gd name="T41" fmla="*/ 0 h 65"/>
                  <a:gd name="T42" fmla="*/ 25 w 242"/>
                  <a:gd name="T4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65">
                    <a:moveTo>
                      <a:pt x="25" y="0"/>
                    </a:moveTo>
                    <a:lnTo>
                      <a:pt x="14" y="10"/>
                    </a:lnTo>
                    <a:lnTo>
                      <a:pt x="6" y="11"/>
                    </a:lnTo>
                    <a:lnTo>
                      <a:pt x="4" y="17"/>
                    </a:lnTo>
                    <a:lnTo>
                      <a:pt x="0" y="21"/>
                    </a:lnTo>
                    <a:lnTo>
                      <a:pt x="0" y="60"/>
                    </a:lnTo>
                    <a:lnTo>
                      <a:pt x="100" y="65"/>
                    </a:lnTo>
                    <a:lnTo>
                      <a:pt x="241" y="44"/>
                    </a:lnTo>
                    <a:lnTo>
                      <a:pt x="242" y="42"/>
                    </a:lnTo>
                    <a:lnTo>
                      <a:pt x="242" y="39"/>
                    </a:lnTo>
                    <a:lnTo>
                      <a:pt x="242" y="14"/>
                    </a:lnTo>
                    <a:lnTo>
                      <a:pt x="241" y="12"/>
                    </a:lnTo>
                    <a:lnTo>
                      <a:pt x="240" y="11"/>
                    </a:lnTo>
                    <a:lnTo>
                      <a:pt x="234" y="10"/>
                    </a:lnTo>
                    <a:lnTo>
                      <a:pt x="229" y="8"/>
                    </a:lnTo>
                    <a:lnTo>
                      <a:pt x="219" y="7"/>
                    </a:lnTo>
                    <a:lnTo>
                      <a:pt x="211" y="6"/>
                    </a:lnTo>
                    <a:lnTo>
                      <a:pt x="154" y="3"/>
                    </a:lnTo>
                    <a:lnTo>
                      <a:pt x="119" y="2"/>
                    </a:lnTo>
                    <a:lnTo>
                      <a:pt x="79" y="2"/>
                    </a:lnTo>
                    <a:lnTo>
                      <a:pt x="60" y="0"/>
                    </a:lnTo>
                    <a:lnTo>
                      <a:pt x="25"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0" name="Group 1365"/>
            <p:cNvGrpSpPr>
              <a:grpSpLocks/>
            </p:cNvGrpSpPr>
            <p:nvPr/>
          </p:nvGrpSpPr>
          <p:grpSpPr bwMode="auto">
            <a:xfrm>
              <a:off x="2562" y="-394"/>
              <a:ext cx="153" cy="97"/>
              <a:chOff x="2562" y="-394"/>
              <a:chExt cx="153" cy="97"/>
            </a:xfrm>
          </p:grpSpPr>
          <p:sp>
            <p:nvSpPr>
              <p:cNvPr id="1745" name="Freeform 1366"/>
              <p:cNvSpPr>
                <a:spLocks/>
              </p:cNvSpPr>
              <p:nvPr/>
            </p:nvSpPr>
            <p:spPr bwMode="auto">
              <a:xfrm>
                <a:off x="2562" y="-394"/>
                <a:ext cx="153" cy="97"/>
              </a:xfrm>
              <a:custGeom>
                <a:avLst/>
                <a:gdLst>
                  <a:gd name="T0" fmla="*/ 0 w 153"/>
                  <a:gd name="T1" fmla="*/ 13 h 97"/>
                  <a:gd name="T2" fmla="*/ 0 w 153"/>
                  <a:gd name="T3" fmla="*/ 55 h 97"/>
                  <a:gd name="T4" fmla="*/ 0 w 153"/>
                  <a:gd name="T5" fmla="*/ 57 h 97"/>
                  <a:gd name="T6" fmla="*/ 3 w 153"/>
                  <a:gd name="T7" fmla="*/ 59 h 97"/>
                  <a:gd name="T8" fmla="*/ 15 w 153"/>
                  <a:gd name="T9" fmla="*/ 66 h 97"/>
                  <a:gd name="T10" fmla="*/ 14 w 153"/>
                  <a:gd name="T11" fmla="*/ 67 h 97"/>
                  <a:gd name="T12" fmla="*/ 19 w 153"/>
                  <a:gd name="T13" fmla="*/ 68 h 97"/>
                  <a:gd name="T14" fmla="*/ 19 w 153"/>
                  <a:gd name="T15" fmla="*/ 82 h 97"/>
                  <a:gd name="T16" fmla="*/ 21 w 153"/>
                  <a:gd name="T17" fmla="*/ 83 h 97"/>
                  <a:gd name="T18" fmla="*/ 22 w 153"/>
                  <a:gd name="T19" fmla="*/ 85 h 97"/>
                  <a:gd name="T20" fmla="*/ 36 w 153"/>
                  <a:gd name="T21" fmla="*/ 86 h 97"/>
                  <a:gd name="T22" fmla="*/ 36 w 153"/>
                  <a:gd name="T23" fmla="*/ 93 h 97"/>
                  <a:gd name="T24" fmla="*/ 37 w 153"/>
                  <a:gd name="T25" fmla="*/ 95 h 97"/>
                  <a:gd name="T26" fmla="*/ 40 w 153"/>
                  <a:gd name="T27" fmla="*/ 97 h 97"/>
                  <a:gd name="T28" fmla="*/ 80 w 153"/>
                  <a:gd name="T29" fmla="*/ 97 h 97"/>
                  <a:gd name="T30" fmla="*/ 83 w 153"/>
                  <a:gd name="T31" fmla="*/ 95 h 97"/>
                  <a:gd name="T32" fmla="*/ 84 w 153"/>
                  <a:gd name="T33" fmla="*/ 94 h 97"/>
                  <a:gd name="T34" fmla="*/ 84 w 153"/>
                  <a:gd name="T35" fmla="*/ 86 h 97"/>
                  <a:gd name="T36" fmla="*/ 82 w 153"/>
                  <a:gd name="T37" fmla="*/ 86 h 97"/>
                  <a:gd name="T38" fmla="*/ 80 w 153"/>
                  <a:gd name="T39" fmla="*/ 85 h 97"/>
                  <a:gd name="T40" fmla="*/ 72 w 153"/>
                  <a:gd name="T41" fmla="*/ 83 h 97"/>
                  <a:gd name="T42" fmla="*/ 148 w 153"/>
                  <a:gd name="T43" fmla="*/ 63 h 97"/>
                  <a:gd name="T44" fmla="*/ 152 w 153"/>
                  <a:gd name="T45" fmla="*/ 60 h 97"/>
                  <a:gd name="T46" fmla="*/ 153 w 153"/>
                  <a:gd name="T47" fmla="*/ 59 h 97"/>
                  <a:gd name="T48" fmla="*/ 153 w 153"/>
                  <a:gd name="T49" fmla="*/ 0 h 97"/>
                  <a:gd name="T50" fmla="*/ 60 w 153"/>
                  <a:gd name="T51" fmla="*/ 15 h 97"/>
                  <a:gd name="T52" fmla="*/ 57 w 153"/>
                  <a:gd name="T53" fmla="*/ 15 h 97"/>
                  <a:gd name="T54" fmla="*/ 0 w 153"/>
                  <a:gd name="T5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97">
                    <a:moveTo>
                      <a:pt x="0" y="13"/>
                    </a:moveTo>
                    <a:lnTo>
                      <a:pt x="0" y="55"/>
                    </a:lnTo>
                    <a:lnTo>
                      <a:pt x="0" y="57"/>
                    </a:lnTo>
                    <a:lnTo>
                      <a:pt x="3" y="59"/>
                    </a:lnTo>
                    <a:lnTo>
                      <a:pt x="15" y="66"/>
                    </a:lnTo>
                    <a:lnTo>
                      <a:pt x="14" y="67"/>
                    </a:lnTo>
                    <a:lnTo>
                      <a:pt x="19" y="68"/>
                    </a:lnTo>
                    <a:lnTo>
                      <a:pt x="19" y="82"/>
                    </a:lnTo>
                    <a:lnTo>
                      <a:pt x="21" y="83"/>
                    </a:lnTo>
                    <a:lnTo>
                      <a:pt x="22" y="85"/>
                    </a:lnTo>
                    <a:lnTo>
                      <a:pt x="36" y="86"/>
                    </a:lnTo>
                    <a:lnTo>
                      <a:pt x="36" y="93"/>
                    </a:lnTo>
                    <a:lnTo>
                      <a:pt x="37" y="95"/>
                    </a:lnTo>
                    <a:lnTo>
                      <a:pt x="40" y="97"/>
                    </a:lnTo>
                    <a:lnTo>
                      <a:pt x="80" y="97"/>
                    </a:lnTo>
                    <a:lnTo>
                      <a:pt x="83" y="95"/>
                    </a:lnTo>
                    <a:lnTo>
                      <a:pt x="84" y="94"/>
                    </a:lnTo>
                    <a:lnTo>
                      <a:pt x="84" y="86"/>
                    </a:lnTo>
                    <a:lnTo>
                      <a:pt x="82" y="86"/>
                    </a:lnTo>
                    <a:lnTo>
                      <a:pt x="80" y="85"/>
                    </a:lnTo>
                    <a:lnTo>
                      <a:pt x="72" y="83"/>
                    </a:lnTo>
                    <a:lnTo>
                      <a:pt x="148" y="63"/>
                    </a:lnTo>
                    <a:lnTo>
                      <a:pt x="152" y="60"/>
                    </a:lnTo>
                    <a:lnTo>
                      <a:pt x="153" y="59"/>
                    </a:lnTo>
                    <a:lnTo>
                      <a:pt x="153" y="0"/>
                    </a:lnTo>
                    <a:lnTo>
                      <a:pt x="60" y="15"/>
                    </a:lnTo>
                    <a:lnTo>
                      <a:pt x="57" y="15"/>
                    </a:lnTo>
                    <a:lnTo>
                      <a:pt x="0" y="13"/>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6" name="Freeform 1367"/>
              <p:cNvSpPr>
                <a:spLocks/>
              </p:cNvSpPr>
              <p:nvPr/>
            </p:nvSpPr>
            <p:spPr bwMode="auto">
              <a:xfrm>
                <a:off x="2562" y="-394"/>
                <a:ext cx="153" cy="97"/>
              </a:xfrm>
              <a:custGeom>
                <a:avLst/>
                <a:gdLst>
                  <a:gd name="T0" fmla="*/ 0 w 153"/>
                  <a:gd name="T1" fmla="*/ 13 h 97"/>
                  <a:gd name="T2" fmla="*/ 0 w 153"/>
                  <a:gd name="T3" fmla="*/ 55 h 97"/>
                  <a:gd name="T4" fmla="*/ 0 w 153"/>
                  <a:gd name="T5" fmla="*/ 57 h 97"/>
                  <a:gd name="T6" fmla="*/ 3 w 153"/>
                  <a:gd name="T7" fmla="*/ 59 h 97"/>
                  <a:gd name="T8" fmla="*/ 15 w 153"/>
                  <a:gd name="T9" fmla="*/ 66 h 97"/>
                  <a:gd name="T10" fmla="*/ 14 w 153"/>
                  <a:gd name="T11" fmla="*/ 67 h 97"/>
                  <a:gd name="T12" fmla="*/ 19 w 153"/>
                  <a:gd name="T13" fmla="*/ 68 h 97"/>
                  <a:gd name="T14" fmla="*/ 19 w 153"/>
                  <a:gd name="T15" fmla="*/ 82 h 97"/>
                  <a:gd name="T16" fmla="*/ 21 w 153"/>
                  <a:gd name="T17" fmla="*/ 83 h 97"/>
                  <a:gd name="T18" fmla="*/ 22 w 153"/>
                  <a:gd name="T19" fmla="*/ 85 h 97"/>
                  <a:gd name="T20" fmla="*/ 36 w 153"/>
                  <a:gd name="T21" fmla="*/ 86 h 97"/>
                  <a:gd name="T22" fmla="*/ 36 w 153"/>
                  <a:gd name="T23" fmla="*/ 93 h 97"/>
                  <a:gd name="T24" fmla="*/ 37 w 153"/>
                  <a:gd name="T25" fmla="*/ 95 h 97"/>
                  <a:gd name="T26" fmla="*/ 40 w 153"/>
                  <a:gd name="T27" fmla="*/ 97 h 97"/>
                  <a:gd name="T28" fmla="*/ 80 w 153"/>
                  <a:gd name="T29" fmla="*/ 97 h 97"/>
                  <a:gd name="T30" fmla="*/ 83 w 153"/>
                  <a:gd name="T31" fmla="*/ 95 h 97"/>
                  <a:gd name="T32" fmla="*/ 84 w 153"/>
                  <a:gd name="T33" fmla="*/ 94 h 97"/>
                  <a:gd name="T34" fmla="*/ 84 w 153"/>
                  <a:gd name="T35" fmla="*/ 86 h 97"/>
                  <a:gd name="T36" fmla="*/ 82 w 153"/>
                  <a:gd name="T37" fmla="*/ 86 h 97"/>
                  <a:gd name="T38" fmla="*/ 80 w 153"/>
                  <a:gd name="T39" fmla="*/ 85 h 97"/>
                  <a:gd name="T40" fmla="*/ 72 w 153"/>
                  <a:gd name="T41" fmla="*/ 83 h 97"/>
                  <a:gd name="T42" fmla="*/ 148 w 153"/>
                  <a:gd name="T43" fmla="*/ 63 h 97"/>
                  <a:gd name="T44" fmla="*/ 152 w 153"/>
                  <a:gd name="T45" fmla="*/ 60 h 97"/>
                  <a:gd name="T46" fmla="*/ 153 w 153"/>
                  <a:gd name="T47" fmla="*/ 59 h 97"/>
                  <a:gd name="T48" fmla="*/ 153 w 153"/>
                  <a:gd name="T49" fmla="*/ 0 h 97"/>
                  <a:gd name="T50" fmla="*/ 60 w 153"/>
                  <a:gd name="T51" fmla="*/ 15 h 97"/>
                  <a:gd name="T52" fmla="*/ 57 w 153"/>
                  <a:gd name="T53" fmla="*/ 15 h 97"/>
                  <a:gd name="T54" fmla="*/ 0 w 153"/>
                  <a:gd name="T5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97">
                    <a:moveTo>
                      <a:pt x="0" y="13"/>
                    </a:moveTo>
                    <a:lnTo>
                      <a:pt x="0" y="55"/>
                    </a:lnTo>
                    <a:lnTo>
                      <a:pt x="0" y="57"/>
                    </a:lnTo>
                    <a:lnTo>
                      <a:pt x="3" y="59"/>
                    </a:lnTo>
                    <a:lnTo>
                      <a:pt x="15" y="66"/>
                    </a:lnTo>
                    <a:lnTo>
                      <a:pt x="14" y="67"/>
                    </a:lnTo>
                    <a:lnTo>
                      <a:pt x="19" y="68"/>
                    </a:lnTo>
                    <a:lnTo>
                      <a:pt x="19" y="82"/>
                    </a:lnTo>
                    <a:lnTo>
                      <a:pt x="21" y="83"/>
                    </a:lnTo>
                    <a:lnTo>
                      <a:pt x="22" y="85"/>
                    </a:lnTo>
                    <a:lnTo>
                      <a:pt x="36" y="86"/>
                    </a:lnTo>
                    <a:lnTo>
                      <a:pt x="36" y="93"/>
                    </a:lnTo>
                    <a:lnTo>
                      <a:pt x="37" y="95"/>
                    </a:lnTo>
                    <a:lnTo>
                      <a:pt x="40" y="97"/>
                    </a:lnTo>
                    <a:lnTo>
                      <a:pt x="80" y="97"/>
                    </a:lnTo>
                    <a:lnTo>
                      <a:pt x="83" y="95"/>
                    </a:lnTo>
                    <a:lnTo>
                      <a:pt x="84" y="94"/>
                    </a:lnTo>
                    <a:lnTo>
                      <a:pt x="84" y="86"/>
                    </a:lnTo>
                    <a:lnTo>
                      <a:pt x="82" y="86"/>
                    </a:lnTo>
                    <a:lnTo>
                      <a:pt x="80" y="85"/>
                    </a:lnTo>
                    <a:lnTo>
                      <a:pt x="72" y="83"/>
                    </a:lnTo>
                    <a:lnTo>
                      <a:pt x="148" y="63"/>
                    </a:lnTo>
                    <a:lnTo>
                      <a:pt x="152" y="60"/>
                    </a:lnTo>
                    <a:lnTo>
                      <a:pt x="153" y="59"/>
                    </a:lnTo>
                    <a:lnTo>
                      <a:pt x="153" y="0"/>
                    </a:lnTo>
                    <a:lnTo>
                      <a:pt x="60" y="15"/>
                    </a:lnTo>
                    <a:lnTo>
                      <a:pt x="57" y="15"/>
                    </a:lnTo>
                    <a:lnTo>
                      <a:pt x="0" y="13"/>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1" name="Group 1368"/>
            <p:cNvGrpSpPr>
              <a:grpSpLocks/>
            </p:cNvGrpSpPr>
            <p:nvPr/>
          </p:nvGrpSpPr>
          <p:grpSpPr bwMode="auto">
            <a:xfrm>
              <a:off x="2487" y="-152"/>
              <a:ext cx="243" cy="54"/>
              <a:chOff x="2487" y="-152"/>
              <a:chExt cx="243" cy="54"/>
            </a:xfrm>
          </p:grpSpPr>
          <p:sp>
            <p:nvSpPr>
              <p:cNvPr id="1743" name="Freeform 1369"/>
              <p:cNvSpPr>
                <a:spLocks/>
              </p:cNvSpPr>
              <p:nvPr/>
            </p:nvSpPr>
            <p:spPr bwMode="auto">
              <a:xfrm>
                <a:off x="2487" y="-152"/>
                <a:ext cx="243" cy="54"/>
              </a:xfrm>
              <a:custGeom>
                <a:avLst/>
                <a:gdLst>
                  <a:gd name="T0" fmla="*/ 115 w 243"/>
                  <a:gd name="T1" fmla="*/ 1 h 54"/>
                  <a:gd name="T2" fmla="*/ 0 w 243"/>
                  <a:gd name="T3" fmla="*/ 37 h 54"/>
                  <a:gd name="T4" fmla="*/ 1 w 243"/>
                  <a:gd name="T5" fmla="*/ 38 h 54"/>
                  <a:gd name="T6" fmla="*/ 142 w 243"/>
                  <a:gd name="T7" fmla="*/ 54 h 54"/>
                  <a:gd name="T8" fmla="*/ 243 w 243"/>
                  <a:gd name="T9" fmla="*/ 11 h 54"/>
                  <a:gd name="T10" fmla="*/ 243 w 243"/>
                  <a:gd name="T11" fmla="*/ 10 h 54"/>
                  <a:gd name="T12" fmla="*/ 189 w 243"/>
                  <a:gd name="T13" fmla="*/ 4 h 54"/>
                  <a:gd name="T14" fmla="*/ 186 w 243"/>
                  <a:gd name="T15" fmla="*/ 7 h 54"/>
                  <a:gd name="T16" fmla="*/ 182 w 243"/>
                  <a:gd name="T17" fmla="*/ 10 h 54"/>
                  <a:gd name="T18" fmla="*/ 176 w 243"/>
                  <a:gd name="T19" fmla="*/ 11 h 54"/>
                  <a:gd name="T20" fmla="*/ 169 w 243"/>
                  <a:gd name="T21" fmla="*/ 11 h 54"/>
                  <a:gd name="T22" fmla="*/ 165 w 243"/>
                  <a:gd name="T23" fmla="*/ 10 h 54"/>
                  <a:gd name="T24" fmla="*/ 159 w 243"/>
                  <a:gd name="T25" fmla="*/ 10 h 54"/>
                  <a:gd name="T26" fmla="*/ 157 w 243"/>
                  <a:gd name="T27" fmla="*/ 8 h 54"/>
                  <a:gd name="T28" fmla="*/ 155 w 243"/>
                  <a:gd name="T29" fmla="*/ 5 h 54"/>
                  <a:gd name="T30" fmla="*/ 154 w 243"/>
                  <a:gd name="T31" fmla="*/ 3 h 54"/>
                  <a:gd name="T32" fmla="*/ 154 w 243"/>
                  <a:gd name="T33" fmla="*/ 1 h 54"/>
                  <a:gd name="T34" fmla="*/ 154 w 243"/>
                  <a:gd name="T35" fmla="*/ 0 h 54"/>
                  <a:gd name="T36" fmla="*/ 115 w 243"/>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54">
                    <a:moveTo>
                      <a:pt x="115" y="1"/>
                    </a:moveTo>
                    <a:lnTo>
                      <a:pt x="0" y="37"/>
                    </a:lnTo>
                    <a:lnTo>
                      <a:pt x="1" y="38"/>
                    </a:lnTo>
                    <a:lnTo>
                      <a:pt x="142" y="54"/>
                    </a:lnTo>
                    <a:lnTo>
                      <a:pt x="243" y="11"/>
                    </a:lnTo>
                    <a:lnTo>
                      <a:pt x="243" y="10"/>
                    </a:lnTo>
                    <a:lnTo>
                      <a:pt x="189" y="4"/>
                    </a:lnTo>
                    <a:lnTo>
                      <a:pt x="186" y="7"/>
                    </a:lnTo>
                    <a:lnTo>
                      <a:pt x="182" y="10"/>
                    </a:lnTo>
                    <a:lnTo>
                      <a:pt x="176" y="11"/>
                    </a:lnTo>
                    <a:lnTo>
                      <a:pt x="169" y="11"/>
                    </a:lnTo>
                    <a:lnTo>
                      <a:pt x="165" y="10"/>
                    </a:lnTo>
                    <a:lnTo>
                      <a:pt x="159" y="10"/>
                    </a:lnTo>
                    <a:lnTo>
                      <a:pt x="157" y="8"/>
                    </a:lnTo>
                    <a:lnTo>
                      <a:pt x="155" y="5"/>
                    </a:lnTo>
                    <a:lnTo>
                      <a:pt x="154" y="3"/>
                    </a:lnTo>
                    <a:lnTo>
                      <a:pt x="154" y="1"/>
                    </a:lnTo>
                    <a:lnTo>
                      <a:pt x="154" y="0"/>
                    </a:lnTo>
                    <a:lnTo>
                      <a:pt x="115" y="1"/>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4" name="Freeform 1370"/>
              <p:cNvSpPr>
                <a:spLocks/>
              </p:cNvSpPr>
              <p:nvPr/>
            </p:nvSpPr>
            <p:spPr bwMode="auto">
              <a:xfrm>
                <a:off x="2487" y="-152"/>
                <a:ext cx="243" cy="54"/>
              </a:xfrm>
              <a:custGeom>
                <a:avLst/>
                <a:gdLst>
                  <a:gd name="T0" fmla="*/ 115 w 243"/>
                  <a:gd name="T1" fmla="*/ 1 h 54"/>
                  <a:gd name="T2" fmla="*/ 0 w 243"/>
                  <a:gd name="T3" fmla="*/ 37 h 54"/>
                  <a:gd name="T4" fmla="*/ 1 w 243"/>
                  <a:gd name="T5" fmla="*/ 38 h 54"/>
                  <a:gd name="T6" fmla="*/ 142 w 243"/>
                  <a:gd name="T7" fmla="*/ 54 h 54"/>
                  <a:gd name="T8" fmla="*/ 243 w 243"/>
                  <a:gd name="T9" fmla="*/ 11 h 54"/>
                  <a:gd name="T10" fmla="*/ 243 w 243"/>
                  <a:gd name="T11" fmla="*/ 10 h 54"/>
                  <a:gd name="T12" fmla="*/ 189 w 243"/>
                  <a:gd name="T13" fmla="*/ 4 h 54"/>
                  <a:gd name="T14" fmla="*/ 186 w 243"/>
                  <a:gd name="T15" fmla="*/ 7 h 54"/>
                  <a:gd name="T16" fmla="*/ 182 w 243"/>
                  <a:gd name="T17" fmla="*/ 10 h 54"/>
                  <a:gd name="T18" fmla="*/ 176 w 243"/>
                  <a:gd name="T19" fmla="*/ 11 h 54"/>
                  <a:gd name="T20" fmla="*/ 169 w 243"/>
                  <a:gd name="T21" fmla="*/ 11 h 54"/>
                  <a:gd name="T22" fmla="*/ 165 w 243"/>
                  <a:gd name="T23" fmla="*/ 10 h 54"/>
                  <a:gd name="T24" fmla="*/ 159 w 243"/>
                  <a:gd name="T25" fmla="*/ 10 h 54"/>
                  <a:gd name="T26" fmla="*/ 157 w 243"/>
                  <a:gd name="T27" fmla="*/ 8 h 54"/>
                  <a:gd name="T28" fmla="*/ 155 w 243"/>
                  <a:gd name="T29" fmla="*/ 5 h 54"/>
                  <a:gd name="T30" fmla="*/ 154 w 243"/>
                  <a:gd name="T31" fmla="*/ 3 h 54"/>
                  <a:gd name="T32" fmla="*/ 154 w 243"/>
                  <a:gd name="T33" fmla="*/ 1 h 54"/>
                  <a:gd name="T34" fmla="*/ 154 w 243"/>
                  <a:gd name="T35" fmla="*/ 0 h 54"/>
                  <a:gd name="T36" fmla="*/ 115 w 243"/>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54">
                    <a:moveTo>
                      <a:pt x="115" y="1"/>
                    </a:moveTo>
                    <a:lnTo>
                      <a:pt x="0" y="37"/>
                    </a:lnTo>
                    <a:lnTo>
                      <a:pt x="1" y="38"/>
                    </a:lnTo>
                    <a:lnTo>
                      <a:pt x="142" y="54"/>
                    </a:lnTo>
                    <a:lnTo>
                      <a:pt x="243" y="11"/>
                    </a:lnTo>
                    <a:lnTo>
                      <a:pt x="243" y="10"/>
                    </a:lnTo>
                    <a:lnTo>
                      <a:pt x="189" y="4"/>
                    </a:lnTo>
                    <a:lnTo>
                      <a:pt x="186" y="7"/>
                    </a:lnTo>
                    <a:lnTo>
                      <a:pt x="182" y="10"/>
                    </a:lnTo>
                    <a:lnTo>
                      <a:pt x="176" y="11"/>
                    </a:lnTo>
                    <a:lnTo>
                      <a:pt x="169" y="11"/>
                    </a:lnTo>
                    <a:lnTo>
                      <a:pt x="165" y="10"/>
                    </a:lnTo>
                    <a:lnTo>
                      <a:pt x="159" y="10"/>
                    </a:lnTo>
                    <a:lnTo>
                      <a:pt x="157" y="8"/>
                    </a:lnTo>
                    <a:lnTo>
                      <a:pt x="155" y="5"/>
                    </a:lnTo>
                    <a:lnTo>
                      <a:pt x="154" y="3"/>
                    </a:lnTo>
                    <a:lnTo>
                      <a:pt x="154" y="1"/>
                    </a:lnTo>
                    <a:lnTo>
                      <a:pt x="154" y="0"/>
                    </a:lnTo>
                    <a:lnTo>
                      <a:pt x="115"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2" name="Group 1371"/>
            <p:cNvGrpSpPr>
              <a:grpSpLocks/>
            </p:cNvGrpSpPr>
            <p:nvPr/>
          </p:nvGrpSpPr>
          <p:grpSpPr bwMode="auto">
            <a:xfrm>
              <a:off x="2477" y="-144"/>
              <a:ext cx="263" cy="76"/>
              <a:chOff x="2477" y="-144"/>
              <a:chExt cx="263" cy="76"/>
            </a:xfrm>
          </p:grpSpPr>
          <p:sp>
            <p:nvSpPr>
              <p:cNvPr id="1741" name="Freeform 1372"/>
              <p:cNvSpPr>
                <a:spLocks/>
              </p:cNvSpPr>
              <p:nvPr/>
            </p:nvSpPr>
            <p:spPr bwMode="auto">
              <a:xfrm>
                <a:off x="2477" y="-144"/>
                <a:ext cx="263" cy="76"/>
              </a:xfrm>
              <a:custGeom>
                <a:avLst/>
                <a:gdLst>
                  <a:gd name="T0" fmla="*/ 8 w 263"/>
                  <a:gd name="T1" fmla="*/ 27 h 76"/>
                  <a:gd name="T2" fmla="*/ 7 w 263"/>
                  <a:gd name="T3" fmla="*/ 39 h 76"/>
                  <a:gd name="T4" fmla="*/ 7 w 263"/>
                  <a:gd name="T5" fmla="*/ 48 h 76"/>
                  <a:gd name="T6" fmla="*/ 0 w 263"/>
                  <a:gd name="T7" fmla="*/ 52 h 76"/>
                  <a:gd name="T8" fmla="*/ 0 w 263"/>
                  <a:gd name="T9" fmla="*/ 54 h 76"/>
                  <a:gd name="T10" fmla="*/ 8 w 263"/>
                  <a:gd name="T11" fmla="*/ 57 h 76"/>
                  <a:gd name="T12" fmla="*/ 11 w 263"/>
                  <a:gd name="T13" fmla="*/ 57 h 76"/>
                  <a:gd name="T14" fmla="*/ 26 w 263"/>
                  <a:gd name="T15" fmla="*/ 54 h 76"/>
                  <a:gd name="T16" fmla="*/ 133 w 263"/>
                  <a:gd name="T17" fmla="*/ 68 h 76"/>
                  <a:gd name="T18" fmla="*/ 136 w 263"/>
                  <a:gd name="T19" fmla="*/ 73 h 76"/>
                  <a:gd name="T20" fmla="*/ 157 w 263"/>
                  <a:gd name="T21" fmla="*/ 76 h 76"/>
                  <a:gd name="T22" fmla="*/ 172 w 263"/>
                  <a:gd name="T23" fmla="*/ 69 h 76"/>
                  <a:gd name="T24" fmla="*/ 173 w 263"/>
                  <a:gd name="T25" fmla="*/ 61 h 76"/>
                  <a:gd name="T26" fmla="*/ 240 w 263"/>
                  <a:gd name="T27" fmla="*/ 30 h 76"/>
                  <a:gd name="T28" fmla="*/ 252 w 263"/>
                  <a:gd name="T29" fmla="*/ 29 h 76"/>
                  <a:gd name="T30" fmla="*/ 263 w 263"/>
                  <a:gd name="T31" fmla="*/ 23 h 76"/>
                  <a:gd name="T32" fmla="*/ 263 w 263"/>
                  <a:gd name="T33" fmla="*/ 20 h 76"/>
                  <a:gd name="T34" fmla="*/ 254 w 263"/>
                  <a:gd name="T35" fmla="*/ 19 h 76"/>
                  <a:gd name="T36" fmla="*/ 253 w 263"/>
                  <a:gd name="T37" fmla="*/ 0 h 76"/>
                  <a:gd name="T38" fmla="*/ 150 w 263"/>
                  <a:gd name="T39" fmla="*/ 46 h 76"/>
                  <a:gd name="T40" fmla="*/ 8 w 263"/>
                  <a:gd name="T4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76">
                    <a:moveTo>
                      <a:pt x="8" y="27"/>
                    </a:moveTo>
                    <a:lnTo>
                      <a:pt x="7" y="39"/>
                    </a:lnTo>
                    <a:lnTo>
                      <a:pt x="7" y="48"/>
                    </a:lnTo>
                    <a:lnTo>
                      <a:pt x="0" y="52"/>
                    </a:lnTo>
                    <a:lnTo>
                      <a:pt x="0" y="54"/>
                    </a:lnTo>
                    <a:lnTo>
                      <a:pt x="8" y="57"/>
                    </a:lnTo>
                    <a:lnTo>
                      <a:pt x="11" y="57"/>
                    </a:lnTo>
                    <a:lnTo>
                      <a:pt x="26" y="54"/>
                    </a:lnTo>
                    <a:lnTo>
                      <a:pt x="133" y="68"/>
                    </a:lnTo>
                    <a:lnTo>
                      <a:pt x="136" y="73"/>
                    </a:lnTo>
                    <a:lnTo>
                      <a:pt x="157" y="76"/>
                    </a:lnTo>
                    <a:lnTo>
                      <a:pt x="172" y="69"/>
                    </a:lnTo>
                    <a:lnTo>
                      <a:pt x="173" y="61"/>
                    </a:lnTo>
                    <a:lnTo>
                      <a:pt x="240" y="30"/>
                    </a:lnTo>
                    <a:lnTo>
                      <a:pt x="252" y="29"/>
                    </a:lnTo>
                    <a:lnTo>
                      <a:pt x="263" y="23"/>
                    </a:lnTo>
                    <a:lnTo>
                      <a:pt x="263" y="20"/>
                    </a:lnTo>
                    <a:lnTo>
                      <a:pt x="254" y="19"/>
                    </a:lnTo>
                    <a:lnTo>
                      <a:pt x="253" y="0"/>
                    </a:lnTo>
                    <a:lnTo>
                      <a:pt x="150" y="46"/>
                    </a:lnTo>
                    <a:lnTo>
                      <a:pt x="8" y="27"/>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2" name="Freeform 1373"/>
              <p:cNvSpPr>
                <a:spLocks/>
              </p:cNvSpPr>
              <p:nvPr/>
            </p:nvSpPr>
            <p:spPr bwMode="auto">
              <a:xfrm>
                <a:off x="2477" y="-144"/>
                <a:ext cx="263" cy="76"/>
              </a:xfrm>
              <a:custGeom>
                <a:avLst/>
                <a:gdLst>
                  <a:gd name="T0" fmla="*/ 8 w 263"/>
                  <a:gd name="T1" fmla="*/ 27 h 76"/>
                  <a:gd name="T2" fmla="*/ 7 w 263"/>
                  <a:gd name="T3" fmla="*/ 39 h 76"/>
                  <a:gd name="T4" fmla="*/ 7 w 263"/>
                  <a:gd name="T5" fmla="*/ 48 h 76"/>
                  <a:gd name="T6" fmla="*/ 0 w 263"/>
                  <a:gd name="T7" fmla="*/ 52 h 76"/>
                  <a:gd name="T8" fmla="*/ 0 w 263"/>
                  <a:gd name="T9" fmla="*/ 54 h 76"/>
                  <a:gd name="T10" fmla="*/ 8 w 263"/>
                  <a:gd name="T11" fmla="*/ 57 h 76"/>
                  <a:gd name="T12" fmla="*/ 11 w 263"/>
                  <a:gd name="T13" fmla="*/ 57 h 76"/>
                  <a:gd name="T14" fmla="*/ 26 w 263"/>
                  <a:gd name="T15" fmla="*/ 54 h 76"/>
                  <a:gd name="T16" fmla="*/ 133 w 263"/>
                  <a:gd name="T17" fmla="*/ 68 h 76"/>
                  <a:gd name="T18" fmla="*/ 136 w 263"/>
                  <a:gd name="T19" fmla="*/ 73 h 76"/>
                  <a:gd name="T20" fmla="*/ 157 w 263"/>
                  <a:gd name="T21" fmla="*/ 76 h 76"/>
                  <a:gd name="T22" fmla="*/ 172 w 263"/>
                  <a:gd name="T23" fmla="*/ 69 h 76"/>
                  <a:gd name="T24" fmla="*/ 173 w 263"/>
                  <a:gd name="T25" fmla="*/ 61 h 76"/>
                  <a:gd name="T26" fmla="*/ 240 w 263"/>
                  <a:gd name="T27" fmla="*/ 30 h 76"/>
                  <a:gd name="T28" fmla="*/ 252 w 263"/>
                  <a:gd name="T29" fmla="*/ 29 h 76"/>
                  <a:gd name="T30" fmla="*/ 263 w 263"/>
                  <a:gd name="T31" fmla="*/ 23 h 76"/>
                  <a:gd name="T32" fmla="*/ 263 w 263"/>
                  <a:gd name="T33" fmla="*/ 20 h 76"/>
                  <a:gd name="T34" fmla="*/ 254 w 263"/>
                  <a:gd name="T35" fmla="*/ 19 h 76"/>
                  <a:gd name="T36" fmla="*/ 253 w 263"/>
                  <a:gd name="T37" fmla="*/ 0 h 76"/>
                  <a:gd name="T38" fmla="*/ 150 w 263"/>
                  <a:gd name="T39" fmla="*/ 46 h 76"/>
                  <a:gd name="T40" fmla="*/ 8 w 263"/>
                  <a:gd name="T4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76">
                    <a:moveTo>
                      <a:pt x="8" y="27"/>
                    </a:moveTo>
                    <a:lnTo>
                      <a:pt x="7" y="39"/>
                    </a:lnTo>
                    <a:lnTo>
                      <a:pt x="7" y="48"/>
                    </a:lnTo>
                    <a:lnTo>
                      <a:pt x="0" y="52"/>
                    </a:lnTo>
                    <a:lnTo>
                      <a:pt x="0" y="54"/>
                    </a:lnTo>
                    <a:lnTo>
                      <a:pt x="8" y="57"/>
                    </a:lnTo>
                    <a:lnTo>
                      <a:pt x="11" y="57"/>
                    </a:lnTo>
                    <a:lnTo>
                      <a:pt x="26" y="54"/>
                    </a:lnTo>
                    <a:lnTo>
                      <a:pt x="133" y="68"/>
                    </a:lnTo>
                    <a:lnTo>
                      <a:pt x="136" y="73"/>
                    </a:lnTo>
                    <a:lnTo>
                      <a:pt x="157" y="76"/>
                    </a:lnTo>
                    <a:lnTo>
                      <a:pt x="172" y="69"/>
                    </a:lnTo>
                    <a:lnTo>
                      <a:pt x="173" y="61"/>
                    </a:lnTo>
                    <a:lnTo>
                      <a:pt x="240" y="30"/>
                    </a:lnTo>
                    <a:lnTo>
                      <a:pt x="252" y="29"/>
                    </a:lnTo>
                    <a:lnTo>
                      <a:pt x="263" y="23"/>
                    </a:lnTo>
                    <a:lnTo>
                      <a:pt x="263" y="20"/>
                    </a:lnTo>
                    <a:lnTo>
                      <a:pt x="254" y="19"/>
                    </a:lnTo>
                    <a:lnTo>
                      <a:pt x="253" y="0"/>
                    </a:lnTo>
                    <a:lnTo>
                      <a:pt x="150" y="46"/>
                    </a:lnTo>
                    <a:lnTo>
                      <a:pt x="8" y="2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3" name="Group 1374"/>
            <p:cNvGrpSpPr>
              <a:grpSpLocks/>
            </p:cNvGrpSpPr>
            <p:nvPr/>
          </p:nvGrpSpPr>
          <p:grpSpPr bwMode="auto">
            <a:xfrm>
              <a:off x="2487" y="-152"/>
              <a:ext cx="243" cy="54"/>
              <a:chOff x="2487" y="-152"/>
              <a:chExt cx="243" cy="54"/>
            </a:xfrm>
          </p:grpSpPr>
          <p:sp>
            <p:nvSpPr>
              <p:cNvPr id="1739" name="Freeform 1375"/>
              <p:cNvSpPr>
                <a:spLocks/>
              </p:cNvSpPr>
              <p:nvPr/>
            </p:nvSpPr>
            <p:spPr bwMode="auto">
              <a:xfrm>
                <a:off x="2487" y="-152"/>
                <a:ext cx="243" cy="54"/>
              </a:xfrm>
              <a:custGeom>
                <a:avLst/>
                <a:gdLst>
                  <a:gd name="T0" fmla="*/ 115 w 243"/>
                  <a:gd name="T1" fmla="*/ 1 h 54"/>
                  <a:gd name="T2" fmla="*/ 0 w 243"/>
                  <a:gd name="T3" fmla="*/ 37 h 54"/>
                  <a:gd name="T4" fmla="*/ 1 w 243"/>
                  <a:gd name="T5" fmla="*/ 38 h 54"/>
                  <a:gd name="T6" fmla="*/ 142 w 243"/>
                  <a:gd name="T7" fmla="*/ 54 h 54"/>
                  <a:gd name="T8" fmla="*/ 243 w 243"/>
                  <a:gd name="T9" fmla="*/ 11 h 54"/>
                  <a:gd name="T10" fmla="*/ 243 w 243"/>
                  <a:gd name="T11" fmla="*/ 10 h 54"/>
                  <a:gd name="T12" fmla="*/ 189 w 243"/>
                  <a:gd name="T13" fmla="*/ 4 h 54"/>
                  <a:gd name="T14" fmla="*/ 186 w 243"/>
                  <a:gd name="T15" fmla="*/ 7 h 54"/>
                  <a:gd name="T16" fmla="*/ 182 w 243"/>
                  <a:gd name="T17" fmla="*/ 10 h 54"/>
                  <a:gd name="T18" fmla="*/ 176 w 243"/>
                  <a:gd name="T19" fmla="*/ 11 h 54"/>
                  <a:gd name="T20" fmla="*/ 169 w 243"/>
                  <a:gd name="T21" fmla="*/ 11 h 54"/>
                  <a:gd name="T22" fmla="*/ 165 w 243"/>
                  <a:gd name="T23" fmla="*/ 10 h 54"/>
                  <a:gd name="T24" fmla="*/ 159 w 243"/>
                  <a:gd name="T25" fmla="*/ 10 h 54"/>
                  <a:gd name="T26" fmla="*/ 157 w 243"/>
                  <a:gd name="T27" fmla="*/ 8 h 54"/>
                  <a:gd name="T28" fmla="*/ 155 w 243"/>
                  <a:gd name="T29" fmla="*/ 5 h 54"/>
                  <a:gd name="T30" fmla="*/ 154 w 243"/>
                  <a:gd name="T31" fmla="*/ 3 h 54"/>
                  <a:gd name="T32" fmla="*/ 154 w 243"/>
                  <a:gd name="T33" fmla="*/ 1 h 54"/>
                  <a:gd name="T34" fmla="*/ 154 w 243"/>
                  <a:gd name="T35" fmla="*/ 0 h 54"/>
                  <a:gd name="T36" fmla="*/ 115 w 243"/>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54">
                    <a:moveTo>
                      <a:pt x="115" y="1"/>
                    </a:moveTo>
                    <a:lnTo>
                      <a:pt x="0" y="37"/>
                    </a:lnTo>
                    <a:lnTo>
                      <a:pt x="1" y="38"/>
                    </a:lnTo>
                    <a:lnTo>
                      <a:pt x="142" y="54"/>
                    </a:lnTo>
                    <a:lnTo>
                      <a:pt x="243" y="11"/>
                    </a:lnTo>
                    <a:lnTo>
                      <a:pt x="243" y="10"/>
                    </a:lnTo>
                    <a:lnTo>
                      <a:pt x="189" y="4"/>
                    </a:lnTo>
                    <a:lnTo>
                      <a:pt x="186" y="7"/>
                    </a:lnTo>
                    <a:lnTo>
                      <a:pt x="182" y="10"/>
                    </a:lnTo>
                    <a:lnTo>
                      <a:pt x="176" y="11"/>
                    </a:lnTo>
                    <a:lnTo>
                      <a:pt x="169" y="11"/>
                    </a:lnTo>
                    <a:lnTo>
                      <a:pt x="165" y="10"/>
                    </a:lnTo>
                    <a:lnTo>
                      <a:pt x="159" y="10"/>
                    </a:lnTo>
                    <a:lnTo>
                      <a:pt x="157" y="8"/>
                    </a:lnTo>
                    <a:lnTo>
                      <a:pt x="155" y="5"/>
                    </a:lnTo>
                    <a:lnTo>
                      <a:pt x="154" y="3"/>
                    </a:lnTo>
                    <a:lnTo>
                      <a:pt x="154" y="1"/>
                    </a:lnTo>
                    <a:lnTo>
                      <a:pt x="154" y="0"/>
                    </a:lnTo>
                    <a:lnTo>
                      <a:pt x="115" y="1"/>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0" name="Freeform 1376"/>
              <p:cNvSpPr>
                <a:spLocks/>
              </p:cNvSpPr>
              <p:nvPr/>
            </p:nvSpPr>
            <p:spPr bwMode="auto">
              <a:xfrm>
                <a:off x="2487" y="-152"/>
                <a:ext cx="243" cy="54"/>
              </a:xfrm>
              <a:custGeom>
                <a:avLst/>
                <a:gdLst>
                  <a:gd name="T0" fmla="*/ 115 w 243"/>
                  <a:gd name="T1" fmla="*/ 1 h 54"/>
                  <a:gd name="T2" fmla="*/ 0 w 243"/>
                  <a:gd name="T3" fmla="*/ 37 h 54"/>
                  <a:gd name="T4" fmla="*/ 1 w 243"/>
                  <a:gd name="T5" fmla="*/ 38 h 54"/>
                  <a:gd name="T6" fmla="*/ 142 w 243"/>
                  <a:gd name="T7" fmla="*/ 54 h 54"/>
                  <a:gd name="T8" fmla="*/ 243 w 243"/>
                  <a:gd name="T9" fmla="*/ 11 h 54"/>
                  <a:gd name="T10" fmla="*/ 243 w 243"/>
                  <a:gd name="T11" fmla="*/ 10 h 54"/>
                  <a:gd name="T12" fmla="*/ 189 w 243"/>
                  <a:gd name="T13" fmla="*/ 4 h 54"/>
                  <a:gd name="T14" fmla="*/ 186 w 243"/>
                  <a:gd name="T15" fmla="*/ 7 h 54"/>
                  <a:gd name="T16" fmla="*/ 182 w 243"/>
                  <a:gd name="T17" fmla="*/ 10 h 54"/>
                  <a:gd name="T18" fmla="*/ 176 w 243"/>
                  <a:gd name="T19" fmla="*/ 11 h 54"/>
                  <a:gd name="T20" fmla="*/ 169 w 243"/>
                  <a:gd name="T21" fmla="*/ 11 h 54"/>
                  <a:gd name="T22" fmla="*/ 165 w 243"/>
                  <a:gd name="T23" fmla="*/ 10 h 54"/>
                  <a:gd name="T24" fmla="*/ 159 w 243"/>
                  <a:gd name="T25" fmla="*/ 10 h 54"/>
                  <a:gd name="T26" fmla="*/ 157 w 243"/>
                  <a:gd name="T27" fmla="*/ 8 h 54"/>
                  <a:gd name="T28" fmla="*/ 155 w 243"/>
                  <a:gd name="T29" fmla="*/ 5 h 54"/>
                  <a:gd name="T30" fmla="*/ 154 w 243"/>
                  <a:gd name="T31" fmla="*/ 3 h 54"/>
                  <a:gd name="T32" fmla="*/ 154 w 243"/>
                  <a:gd name="T33" fmla="*/ 1 h 54"/>
                  <a:gd name="T34" fmla="*/ 154 w 243"/>
                  <a:gd name="T35" fmla="*/ 0 h 54"/>
                  <a:gd name="T36" fmla="*/ 115 w 243"/>
                  <a:gd name="T3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54">
                    <a:moveTo>
                      <a:pt x="115" y="1"/>
                    </a:moveTo>
                    <a:lnTo>
                      <a:pt x="0" y="37"/>
                    </a:lnTo>
                    <a:lnTo>
                      <a:pt x="1" y="38"/>
                    </a:lnTo>
                    <a:lnTo>
                      <a:pt x="142" y="54"/>
                    </a:lnTo>
                    <a:lnTo>
                      <a:pt x="243" y="11"/>
                    </a:lnTo>
                    <a:lnTo>
                      <a:pt x="243" y="10"/>
                    </a:lnTo>
                    <a:lnTo>
                      <a:pt x="189" y="4"/>
                    </a:lnTo>
                    <a:lnTo>
                      <a:pt x="186" y="7"/>
                    </a:lnTo>
                    <a:lnTo>
                      <a:pt x="182" y="10"/>
                    </a:lnTo>
                    <a:lnTo>
                      <a:pt x="176" y="11"/>
                    </a:lnTo>
                    <a:lnTo>
                      <a:pt x="169" y="11"/>
                    </a:lnTo>
                    <a:lnTo>
                      <a:pt x="165" y="10"/>
                    </a:lnTo>
                    <a:lnTo>
                      <a:pt x="159" y="10"/>
                    </a:lnTo>
                    <a:lnTo>
                      <a:pt x="157" y="8"/>
                    </a:lnTo>
                    <a:lnTo>
                      <a:pt x="155" y="5"/>
                    </a:lnTo>
                    <a:lnTo>
                      <a:pt x="154" y="3"/>
                    </a:lnTo>
                    <a:lnTo>
                      <a:pt x="154" y="1"/>
                    </a:lnTo>
                    <a:lnTo>
                      <a:pt x="154" y="0"/>
                    </a:lnTo>
                    <a:lnTo>
                      <a:pt x="115" y="1"/>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4" name="Group 1377"/>
            <p:cNvGrpSpPr>
              <a:grpSpLocks/>
            </p:cNvGrpSpPr>
            <p:nvPr/>
          </p:nvGrpSpPr>
          <p:grpSpPr bwMode="auto">
            <a:xfrm>
              <a:off x="2477" y="-144"/>
              <a:ext cx="263" cy="76"/>
              <a:chOff x="2477" y="-144"/>
              <a:chExt cx="263" cy="76"/>
            </a:xfrm>
          </p:grpSpPr>
          <p:sp>
            <p:nvSpPr>
              <p:cNvPr id="1737" name="Freeform 1378"/>
              <p:cNvSpPr>
                <a:spLocks/>
              </p:cNvSpPr>
              <p:nvPr/>
            </p:nvSpPr>
            <p:spPr bwMode="auto">
              <a:xfrm>
                <a:off x="2477" y="-144"/>
                <a:ext cx="263" cy="76"/>
              </a:xfrm>
              <a:custGeom>
                <a:avLst/>
                <a:gdLst>
                  <a:gd name="T0" fmla="*/ 8 w 263"/>
                  <a:gd name="T1" fmla="*/ 27 h 76"/>
                  <a:gd name="T2" fmla="*/ 7 w 263"/>
                  <a:gd name="T3" fmla="*/ 39 h 76"/>
                  <a:gd name="T4" fmla="*/ 7 w 263"/>
                  <a:gd name="T5" fmla="*/ 48 h 76"/>
                  <a:gd name="T6" fmla="*/ 0 w 263"/>
                  <a:gd name="T7" fmla="*/ 52 h 76"/>
                  <a:gd name="T8" fmla="*/ 0 w 263"/>
                  <a:gd name="T9" fmla="*/ 54 h 76"/>
                  <a:gd name="T10" fmla="*/ 8 w 263"/>
                  <a:gd name="T11" fmla="*/ 57 h 76"/>
                  <a:gd name="T12" fmla="*/ 11 w 263"/>
                  <a:gd name="T13" fmla="*/ 57 h 76"/>
                  <a:gd name="T14" fmla="*/ 26 w 263"/>
                  <a:gd name="T15" fmla="*/ 54 h 76"/>
                  <a:gd name="T16" fmla="*/ 133 w 263"/>
                  <a:gd name="T17" fmla="*/ 68 h 76"/>
                  <a:gd name="T18" fmla="*/ 136 w 263"/>
                  <a:gd name="T19" fmla="*/ 73 h 76"/>
                  <a:gd name="T20" fmla="*/ 157 w 263"/>
                  <a:gd name="T21" fmla="*/ 76 h 76"/>
                  <a:gd name="T22" fmla="*/ 172 w 263"/>
                  <a:gd name="T23" fmla="*/ 69 h 76"/>
                  <a:gd name="T24" fmla="*/ 173 w 263"/>
                  <a:gd name="T25" fmla="*/ 61 h 76"/>
                  <a:gd name="T26" fmla="*/ 240 w 263"/>
                  <a:gd name="T27" fmla="*/ 30 h 76"/>
                  <a:gd name="T28" fmla="*/ 252 w 263"/>
                  <a:gd name="T29" fmla="*/ 29 h 76"/>
                  <a:gd name="T30" fmla="*/ 263 w 263"/>
                  <a:gd name="T31" fmla="*/ 23 h 76"/>
                  <a:gd name="T32" fmla="*/ 263 w 263"/>
                  <a:gd name="T33" fmla="*/ 20 h 76"/>
                  <a:gd name="T34" fmla="*/ 254 w 263"/>
                  <a:gd name="T35" fmla="*/ 19 h 76"/>
                  <a:gd name="T36" fmla="*/ 253 w 263"/>
                  <a:gd name="T37" fmla="*/ 0 h 76"/>
                  <a:gd name="T38" fmla="*/ 150 w 263"/>
                  <a:gd name="T39" fmla="*/ 46 h 76"/>
                  <a:gd name="T40" fmla="*/ 8 w 263"/>
                  <a:gd name="T4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76">
                    <a:moveTo>
                      <a:pt x="8" y="27"/>
                    </a:moveTo>
                    <a:lnTo>
                      <a:pt x="7" y="39"/>
                    </a:lnTo>
                    <a:lnTo>
                      <a:pt x="7" y="48"/>
                    </a:lnTo>
                    <a:lnTo>
                      <a:pt x="0" y="52"/>
                    </a:lnTo>
                    <a:lnTo>
                      <a:pt x="0" y="54"/>
                    </a:lnTo>
                    <a:lnTo>
                      <a:pt x="8" y="57"/>
                    </a:lnTo>
                    <a:lnTo>
                      <a:pt x="11" y="57"/>
                    </a:lnTo>
                    <a:lnTo>
                      <a:pt x="26" y="54"/>
                    </a:lnTo>
                    <a:lnTo>
                      <a:pt x="133" y="68"/>
                    </a:lnTo>
                    <a:lnTo>
                      <a:pt x="136" y="73"/>
                    </a:lnTo>
                    <a:lnTo>
                      <a:pt x="157" y="76"/>
                    </a:lnTo>
                    <a:lnTo>
                      <a:pt x="172" y="69"/>
                    </a:lnTo>
                    <a:lnTo>
                      <a:pt x="173" y="61"/>
                    </a:lnTo>
                    <a:lnTo>
                      <a:pt x="240" y="30"/>
                    </a:lnTo>
                    <a:lnTo>
                      <a:pt x="252" y="29"/>
                    </a:lnTo>
                    <a:lnTo>
                      <a:pt x="263" y="23"/>
                    </a:lnTo>
                    <a:lnTo>
                      <a:pt x="263" y="20"/>
                    </a:lnTo>
                    <a:lnTo>
                      <a:pt x="254" y="19"/>
                    </a:lnTo>
                    <a:lnTo>
                      <a:pt x="253" y="0"/>
                    </a:lnTo>
                    <a:lnTo>
                      <a:pt x="150" y="46"/>
                    </a:lnTo>
                    <a:lnTo>
                      <a:pt x="8" y="27"/>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8" name="Freeform 1379"/>
              <p:cNvSpPr>
                <a:spLocks/>
              </p:cNvSpPr>
              <p:nvPr/>
            </p:nvSpPr>
            <p:spPr bwMode="auto">
              <a:xfrm>
                <a:off x="2477" y="-144"/>
                <a:ext cx="263" cy="76"/>
              </a:xfrm>
              <a:custGeom>
                <a:avLst/>
                <a:gdLst>
                  <a:gd name="T0" fmla="*/ 8 w 263"/>
                  <a:gd name="T1" fmla="*/ 27 h 76"/>
                  <a:gd name="T2" fmla="*/ 7 w 263"/>
                  <a:gd name="T3" fmla="*/ 39 h 76"/>
                  <a:gd name="T4" fmla="*/ 7 w 263"/>
                  <a:gd name="T5" fmla="*/ 48 h 76"/>
                  <a:gd name="T6" fmla="*/ 0 w 263"/>
                  <a:gd name="T7" fmla="*/ 52 h 76"/>
                  <a:gd name="T8" fmla="*/ 0 w 263"/>
                  <a:gd name="T9" fmla="*/ 54 h 76"/>
                  <a:gd name="T10" fmla="*/ 8 w 263"/>
                  <a:gd name="T11" fmla="*/ 57 h 76"/>
                  <a:gd name="T12" fmla="*/ 11 w 263"/>
                  <a:gd name="T13" fmla="*/ 57 h 76"/>
                  <a:gd name="T14" fmla="*/ 26 w 263"/>
                  <a:gd name="T15" fmla="*/ 54 h 76"/>
                  <a:gd name="T16" fmla="*/ 133 w 263"/>
                  <a:gd name="T17" fmla="*/ 68 h 76"/>
                  <a:gd name="T18" fmla="*/ 136 w 263"/>
                  <a:gd name="T19" fmla="*/ 73 h 76"/>
                  <a:gd name="T20" fmla="*/ 157 w 263"/>
                  <a:gd name="T21" fmla="*/ 76 h 76"/>
                  <a:gd name="T22" fmla="*/ 172 w 263"/>
                  <a:gd name="T23" fmla="*/ 69 h 76"/>
                  <a:gd name="T24" fmla="*/ 173 w 263"/>
                  <a:gd name="T25" fmla="*/ 61 h 76"/>
                  <a:gd name="T26" fmla="*/ 240 w 263"/>
                  <a:gd name="T27" fmla="*/ 30 h 76"/>
                  <a:gd name="T28" fmla="*/ 252 w 263"/>
                  <a:gd name="T29" fmla="*/ 29 h 76"/>
                  <a:gd name="T30" fmla="*/ 263 w 263"/>
                  <a:gd name="T31" fmla="*/ 23 h 76"/>
                  <a:gd name="T32" fmla="*/ 263 w 263"/>
                  <a:gd name="T33" fmla="*/ 20 h 76"/>
                  <a:gd name="T34" fmla="*/ 254 w 263"/>
                  <a:gd name="T35" fmla="*/ 19 h 76"/>
                  <a:gd name="T36" fmla="*/ 253 w 263"/>
                  <a:gd name="T37" fmla="*/ 0 h 76"/>
                  <a:gd name="T38" fmla="*/ 150 w 263"/>
                  <a:gd name="T39" fmla="*/ 46 h 76"/>
                  <a:gd name="T40" fmla="*/ 8 w 263"/>
                  <a:gd name="T4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3" h="76">
                    <a:moveTo>
                      <a:pt x="8" y="27"/>
                    </a:moveTo>
                    <a:lnTo>
                      <a:pt x="7" y="39"/>
                    </a:lnTo>
                    <a:lnTo>
                      <a:pt x="7" y="48"/>
                    </a:lnTo>
                    <a:lnTo>
                      <a:pt x="0" y="52"/>
                    </a:lnTo>
                    <a:lnTo>
                      <a:pt x="0" y="54"/>
                    </a:lnTo>
                    <a:lnTo>
                      <a:pt x="8" y="57"/>
                    </a:lnTo>
                    <a:lnTo>
                      <a:pt x="11" y="57"/>
                    </a:lnTo>
                    <a:lnTo>
                      <a:pt x="26" y="54"/>
                    </a:lnTo>
                    <a:lnTo>
                      <a:pt x="133" y="68"/>
                    </a:lnTo>
                    <a:lnTo>
                      <a:pt x="136" y="73"/>
                    </a:lnTo>
                    <a:lnTo>
                      <a:pt x="157" y="76"/>
                    </a:lnTo>
                    <a:lnTo>
                      <a:pt x="172" y="69"/>
                    </a:lnTo>
                    <a:lnTo>
                      <a:pt x="173" y="61"/>
                    </a:lnTo>
                    <a:lnTo>
                      <a:pt x="240" y="30"/>
                    </a:lnTo>
                    <a:lnTo>
                      <a:pt x="252" y="29"/>
                    </a:lnTo>
                    <a:lnTo>
                      <a:pt x="263" y="23"/>
                    </a:lnTo>
                    <a:lnTo>
                      <a:pt x="263" y="20"/>
                    </a:lnTo>
                    <a:lnTo>
                      <a:pt x="254" y="19"/>
                    </a:lnTo>
                    <a:lnTo>
                      <a:pt x="253" y="0"/>
                    </a:lnTo>
                    <a:lnTo>
                      <a:pt x="150" y="46"/>
                    </a:lnTo>
                    <a:lnTo>
                      <a:pt x="8" y="2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5" name="Group 1380"/>
            <p:cNvGrpSpPr>
              <a:grpSpLocks/>
            </p:cNvGrpSpPr>
            <p:nvPr/>
          </p:nvGrpSpPr>
          <p:grpSpPr bwMode="auto">
            <a:xfrm>
              <a:off x="2488" y="-204"/>
              <a:ext cx="227" cy="32"/>
              <a:chOff x="2488" y="-204"/>
              <a:chExt cx="227" cy="32"/>
            </a:xfrm>
          </p:grpSpPr>
          <p:sp>
            <p:nvSpPr>
              <p:cNvPr id="1735" name="Freeform 1381"/>
              <p:cNvSpPr>
                <a:spLocks/>
              </p:cNvSpPr>
              <p:nvPr/>
            </p:nvSpPr>
            <p:spPr bwMode="auto">
              <a:xfrm>
                <a:off x="2488" y="-204"/>
                <a:ext cx="227" cy="32"/>
              </a:xfrm>
              <a:custGeom>
                <a:avLst/>
                <a:gdLst>
                  <a:gd name="T0" fmla="*/ 0 w 227"/>
                  <a:gd name="T1" fmla="*/ 32 h 32"/>
                  <a:gd name="T2" fmla="*/ 0 w 227"/>
                  <a:gd name="T3" fmla="*/ 29 h 32"/>
                  <a:gd name="T4" fmla="*/ 103 w 227"/>
                  <a:gd name="T5" fmla="*/ 0 h 32"/>
                  <a:gd name="T6" fmla="*/ 227 w 227"/>
                  <a:gd name="T7" fmla="*/ 11 h 32"/>
                  <a:gd name="T8" fmla="*/ 227 w 227"/>
                  <a:gd name="T9" fmla="*/ 14 h 32"/>
                  <a:gd name="T10" fmla="*/ 103 w 227"/>
                  <a:gd name="T11" fmla="*/ 3 h 32"/>
                  <a:gd name="T12" fmla="*/ 0 w 22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27" h="32">
                    <a:moveTo>
                      <a:pt x="0" y="32"/>
                    </a:moveTo>
                    <a:lnTo>
                      <a:pt x="0" y="29"/>
                    </a:lnTo>
                    <a:lnTo>
                      <a:pt x="103" y="0"/>
                    </a:lnTo>
                    <a:lnTo>
                      <a:pt x="227" y="11"/>
                    </a:lnTo>
                    <a:lnTo>
                      <a:pt x="227" y="14"/>
                    </a:lnTo>
                    <a:lnTo>
                      <a:pt x="103" y="3"/>
                    </a:lnTo>
                    <a:lnTo>
                      <a:pt x="0" y="32"/>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6" name="Freeform 1382"/>
              <p:cNvSpPr>
                <a:spLocks/>
              </p:cNvSpPr>
              <p:nvPr/>
            </p:nvSpPr>
            <p:spPr bwMode="auto">
              <a:xfrm>
                <a:off x="2488" y="-204"/>
                <a:ext cx="227" cy="32"/>
              </a:xfrm>
              <a:custGeom>
                <a:avLst/>
                <a:gdLst>
                  <a:gd name="T0" fmla="*/ 0 w 227"/>
                  <a:gd name="T1" fmla="*/ 32 h 32"/>
                  <a:gd name="T2" fmla="*/ 0 w 227"/>
                  <a:gd name="T3" fmla="*/ 29 h 32"/>
                  <a:gd name="T4" fmla="*/ 103 w 227"/>
                  <a:gd name="T5" fmla="*/ 0 h 32"/>
                  <a:gd name="T6" fmla="*/ 227 w 227"/>
                  <a:gd name="T7" fmla="*/ 11 h 32"/>
                  <a:gd name="T8" fmla="*/ 227 w 227"/>
                  <a:gd name="T9" fmla="*/ 14 h 32"/>
                  <a:gd name="T10" fmla="*/ 103 w 227"/>
                  <a:gd name="T11" fmla="*/ 3 h 32"/>
                  <a:gd name="T12" fmla="*/ 0 w 22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27" h="32">
                    <a:moveTo>
                      <a:pt x="0" y="32"/>
                    </a:moveTo>
                    <a:lnTo>
                      <a:pt x="0" y="29"/>
                    </a:lnTo>
                    <a:lnTo>
                      <a:pt x="103" y="0"/>
                    </a:lnTo>
                    <a:lnTo>
                      <a:pt x="227" y="11"/>
                    </a:lnTo>
                    <a:lnTo>
                      <a:pt x="227" y="14"/>
                    </a:lnTo>
                    <a:lnTo>
                      <a:pt x="103" y="3"/>
                    </a:lnTo>
                    <a:lnTo>
                      <a:pt x="0" y="32"/>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6" name="Group 1383"/>
            <p:cNvGrpSpPr>
              <a:grpSpLocks/>
            </p:cNvGrpSpPr>
            <p:nvPr/>
          </p:nvGrpSpPr>
          <p:grpSpPr bwMode="auto">
            <a:xfrm>
              <a:off x="2489" y="-202"/>
              <a:ext cx="226" cy="45"/>
              <a:chOff x="2489" y="-202"/>
              <a:chExt cx="226" cy="45"/>
            </a:xfrm>
          </p:grpSpPr>
          <p:sp>
            <p:nvSpPr>
              <p:cNvPr id="1733" name="Freeform 1384"/>
              <p:cNvSpPr>
                <a:spLocks/>
              </p:cNvSpPr>
              <p:nvPr/>
            </p:nvSpPr>
            <p:spPr bwMode="auto">
              <a:xfrm>
                <a:off x="2489" y="-202"/>
                <a:ext cx="226" cy="45"/>
              </a:xfrm>
              <a:custGeom>
                <a:avLst/>
                <a:gdLst>
                  <a:gd name="T0" fmla="*/ 0 w 226"/>
                  <a:gd name="T1" fmla="*/ 28 h 45"/>
                  <a:gd name="T2" fmla="*/ 102 w 226"/>
                  <a:gd name="T3" fmla="*/ 0 h 45"/>
                  <a:gd name="T4" fmla="*/ 226 w 226"/>
                  <a:gd name="T5" fmla="*/ 11 h 45"/>
                  <a:gd name="T6" fmla="*/ 138 w 226"/>
                  <a:gd name="T7" fmla="*/ 45 h 45"/>
                  <a:gd name="T8" fmla="*/ 0 w 226"/>
                  <a:gd name="T9" fmla="*/ 28 h 45"/>
                </a:gdLst>
                <a:ahLst/>
                <a:cxnLst>
                  <a:cxn ang="0">
                    <a:pos x="T0" y="T1"/>
                  </a:cxn>
                  <a:cxn ang="0">
                    <a:pos x="T2" y="T3"/>
                  </a:cxn>
                  <a:cxn ang="0">
                    <a:pos x="T4" y="T5"/>
                  </a:cxn>
                  <a:cxn ang="0">
                    <a:pos x="T6" y="T7"/>
                  </a:cxn>
                  <a:cxn ang="0">
                    <a:pos x="T8" y="T9"/>
                  </a:cxn>
                </a:cxnLst>
                <a:rect l="0" t="0" r="r" b="b"/>
                <a:pathLst>
                  <a:path w="226" h="45">
                    <a:moveTo>
                      <a:pt x="0" y="28"/>
                    </a:moveTo>
                    <a:lnTo>
                      <a:pt x="102" y="0"/>
                    </a:lnTo>
                    <a:lnTo>
                      <a:pt x="226" y="11"/>
                    </a:lnTo>
                    <a:lnTo>
                      <a:pt x="138" y="45"/>
                    </a:lnTo>
                    <a:lnTo>
                      <a:pt x="0" y="28"/>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4" name="Freeform 1385"/>
              <p:cNvSpPr>
                <a:spLocks/>
              </p:cNvSpPr>
              <p:nvPr/>
            </p:nvSpPr>
            <p:spPr bwMode="auto">
              <a:xfrm>
                <a:off x="2489" y="-202"/>
                <a:ext cx="226" cy="45"/>
              </a:xfrm>
              <a:custGeom>
                <a:avLst/>
                <a:gdLst>
                  <a:gd name="T0" fmla="*/ 0 w 226"/>
                  <a:gd name="T1" fmla="*/ 28 h 45"/>
                  <a:gd name="T2" fmla="*/ 102 w 226"/>
                  <a:gd name="T3" fmla="*/ 0 h 45"/>
                  <a:gd name="T4" fmla="*/ 226 w 226"/>
                  <a:gd name="T5" fmla="*/ 11 h 45"/>
                  <a:gd name="T6" fmla="*/ 138 w 226"/>
                  <a:gd name="T7" fmla="*/ 45 h 45"/>
                  <a:gd name="T8" fmla="*/ 0 w 226"/>
                  <a:gd name="T9" fmla="*/ 28 h 45"/>
                </a:gdLst>
                <a:ahLst/>
                <a:cxnLst>
                  <a:cxn ang="0">
                    <a:pos x="T0" y="T1"/>
                  </a:cxn>
                  <a:cxn ang="0">
                    <a:pos x="T2" y="T3"/>
                  </a:cxn>
                  <a:cxn ang="0">
                    <a:pos x="T4" y="T5"/>
                  </a:cxn>
                  <a:cxn ang="0">
                    <a:pos x="T6" y="T7"/>
                  </a:cxn>
                  <a:cxn ang="0">
                    <a:pos x="T8" y="T9"/>
                  </a:cxn>
                </a:cxnLst>
                <a:rect l="0" t="0" r="r" b="b"/>
                <a:pathLst>
                  <a:path w="226" h="45">
                    <a:moveTo>
                      <a:pt x="0" y="28"/>
                    </a:moveTo>
                    <a:lnTo>
                      <a:pt x="102" y="0"/>
                    </a:lnTo>
                    <a:lnTo>
                      <a:pt x="226" y="11"/>
                    </a:lnTo>
                    <a:lnTo>
                      <a:pt x="138" y="45"/>
                    </a:lnTo>
                    <a:lnTo>
                      <a:pt x="0" y="2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7" name="Group 1386"/>
            <p:cNvGrpSpPr>
              <a:grpSpLocks/>
            </p:cNvGrpSpPr>
            <p:nvPr/>
          </p:nvGrpSpPr>
          <p:grpSpPr bwMode="auto">
            <a:xfrm>
              <a:off x="2626" y="-191"/>
              <a:ext cx="89" cy="44"/>
              <a:chOff x="2626" y="-191"/>
              <a:chExt cx="89" cy="44"/>
            </a:xfrm>
          </p:grpSpPr>
          <p:sp>
            <p:nvSpPr>
              <p:cNvPr id="1731" name="Freeform 1387"/>
              <p:cNvSpPr>
                <a:spLocks/>
              </p:cNvSpPr>
              <p:nvPr/>
            </p:nvSpPr>
            <p:spPr bwMode="auto">
              <a:xfrm>
                <a:off x="2626" y="-191"/>
                <a:ext cx="89" cy="44"/>
              </a:xfrm>
              <a:custGeom>
                <a:avLst/>
                <a:gdLst>
                  <a:gd name="T0" fmla="*/ 0 w 89"/>
                  <a:gd name="T1" fmla="*/ 32 h 44"/>
                  <a:gd name="T2" fmla="*/ 0 w 89"/>
                  <a:gd name="T3" fmla="*/ 44 h 44"/>
                  <a:gd name="T4" fmla="*/ 89 w 89"/>
                  <a:gd name="T5" fmla="*/ 10 h 44"/>
                  <a:gd name="T6" fmla="*/ 89 w 89"/>
                  <a:gd name="T7" fmla="*/ 0 h 44"/>
                  <a:gd name="T8" fmla="*/ 0 w 89"/>
                  <a:gd name="T9" fmla="*/ 32 h 44"/>
                </a:gdLst>
                <a:ahLst/>
                <a:cxnLst>
                  <a:cxn ang="0">
                    <a:pos x="T0" y="T1"/>
                  </a:cxn>
                  <a:cxn ang="0">
                    <a:pos x="T2" y="T3"/>
                  </a:cxn>
                  <a:cxn ang="0">
                    <a:pos x="T4" y="T5"/>
                  </a:cxn>
                  <a:cxn ang="0">
                    <a:pos x="T6" y="T7"/>
                  </a:cxn>
                  <a:cxn ang="0">
                    <a:pos x="T8" y="T9"/>
                  </a:cxn>
                </a:cxnLst>
                <a:rect l="0" t="0" r="r" b="b"/>
                <a:pathLst>
                  <a:path w="89" h="44">
                    <a:moveTo>
                      <a:pt x="0" y="32"/>
                    </a:moveTo>
                    <a:lnTo>
                      <a:pt x="0" y="44"/>
                    </a:lnTo>
                    <a:lnTo>
                      <a:pt x="89" y="10"/>
                    </a:lnTo>
                    <a:lnTo>
                      <a:pt x="89" y="0"/>
                    </a:lnTo>
                    <a:lnTo>
                      <a:pt x="0" y="32"/>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2" name="Freeform 1388"/>
              <p:cNvSpPr>
                <a:spLocks/>
              </p:cNvSpPr>
              <p:nvPr/>
            </p:nvSpPr>
            <p:spPr bwMode="auto">
              <a:xfrm>
                <a:off x="2626" y="-191"/>
                <a:ext cx="89" cy="44"/>
              </a:xfrm>
              <a:custGeom>
                <a:avLst/>
                <a:gdLst>
                  <a:gd name="T0" fmla="*/ 0 w 89"/>
                  <a:gd name="T1" fmla="*/ 32 h 44"/>
                  <a:gd name="T2" fmla="*/ 0 w 89"/>
                  <a:gd name="T3" fmla="*/ 44 h 44"/>
                  <a:gd name="T4" fmla="*/ 89 w 89"/>
                  <a:gd name="T5" fmla="*/ 10 h 44"/>
                  <a:gd name="T6" fmla="*/ 89 w 89"/>
                  <a:gd name="T7" fmla="*/ 0 h 44"/>
                  <a:gd name="T8" fmla="*/ 0 w 89"/>
                  <a:gd name="T9" fmla="*/ 32 h 44"/>
                </a:gdLst>
                <a:ahLst/>
                <a:cxnLst>
                  <a:cxn ang="0">
                    <a:pos x="T0" y="T1"/>
                  </a:cxn>
                  <a:cxn ang="0">
                    <a:pos x="T2" y="T3"/>
                  </a:cxn>
                  <a:cxn ang="0">
                    <a:pos x="T4" y="T5"/>
                  </a:cxn>
                  <a:cxn ang="0">
                    <a:pos x="T6" y="T7"/>
                  </a:cxn>
                  <a:cxn ang="0">
                    <a:pos x="T8" y="T9"/>
                  </a:cxn>
                </a:cxnLst>
                <a:rect l="0" t="0" r="r" b="b"/>
                <a:pathLst>
                  <a:path w="89" h="44">
                    <a:moveTo>
                      <a:pt x="0" y="32"/>
                    </a:moveTo>
                    <a:lnTo>
                      <a:pt x="0" y="44"/>
                    </a:lnTo>
                    <a:lnTo>
                      <a:pt x="89" y="10"/>
                    </a:lnTo>
                    <a:lnTo>
                      <a:pt x="89" y="0"/>
                    </a:lnTo>
                    <a:lnTo>
                      <a:pt x="0" y="32"/>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8" name="Group 1389"/>
            <p:cNvGrpSpPr>
              <a:grpSpLocks/>
            </p:cNvGrpSpPr>
            <p:nvPr/>
          </p:nvGrpSpPr>
          <p:grpSpPr bwMode="auto">
            <a:xfrm>
              <a:off x="2488" y="-172"/>
              <a:ext cx="138" cy="25"/>
              <a:chOff x="2488" y="-172"/>
              <a:chExt cx="138" cy="25"/>
            </a:xfrm>
          </p:grpSpPr>
          <p:sp>
            <p:nvSpPr>
              <p:cNvPr id="1729" name="Freeform 1390"/>
              <p:cNvSpPr>
                <a:spLocks/>
              </p:cNvSpPr>
              <p:nvPr/>
            </p:nvSpPr>
            <p:spPr bwMode="auto">
              <a:xfrm>
                <a:off x="2488" y="-172"/>
                <a:ext cx="138" cy="25"/>
              </a:xfrm>
              <a:custGeom>
                <a:avLst/>
                <a:gdLst>
                  <a:gd name="T0" fmla="*/ 0 w 138"/>
                  <a:gd name="T1" fmla="*/ 0 h 25"/>
                  <a:gd name="T2" fmla="*/ 0 w 138"/>
                  <a:gd name="T3" fmla="*/ 10 h 25"/>
                  <a:gd name="T4" fmla="*/ 138 w 138"/>
                  <a:gd name="T5" fmla="*/ 25 h 25"/>
                  <a:gd name="T6" fmla="*/ 138 w 138"/>
                  <a:gd name="T7" fmla="*/ 15 h 25"/>
                  <a:gd name="T8" fmla="*/ 0 w 138"/>
                  <a:gd name="T9" fmla="*/ 0 h 25"/>
                </a:gdLst>
                <a:ahLst/>
                <a:cxnLst>
                  <a:cxn ang="0">
                    <a:pos x="T0" y="T1"/>
                  </a:cxn>
                  <a:cxn ang="0">
                    <a:pos x="T2" y="T3"/>
                  </a:cxn>
                  <a:cxn ang="0">
                    <a:pos x="T4" y="T5"/>
                  </a:cxn>
                  <a:cxn ang="0">
                    <a:pos x="T6" y="T7"/>
                  </a:cxn>
                  <a:cxn ang="0">
                    <a:pos x="T8" y="T9"/>
                  </a:cxn>
                </a:cxnLst>
                <a:rect l="0" t="0" r="r" b="b"/>
                <a:pathLst>
                  <a:path w="138" h="25">
                    <a:moveTo>
                      <a:pt x="0" y="0"/>
                    </a:moveTo>
                    <a:lnTo>
                      <a:pt x="0" y="10"/>
                    </a:lnTo>
                    <a:lnTo>
                      <a:pt x="138" y="25"/>
                    </a:lnTo>
                    <a:lnTo>
                      <a:pt x="138" y="15"/>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0" name="Freeform 1391"/>
              <p:cNvSpPr>
                <a:spLocks/>
              </p:cNvSpPr>
              <p:nvPr/>
            </p:nvSpPr>
            <p:spPr bwMode="auto">
              <a:xfrm>
                <a:off x="2488" y="-172"/>
                <a:ext cx="138" cy="25"/>
              </a:xfrm>
              <a:custGeom>
                <a:avLst/>
                <a:gdLst>
                  <a:gd name="T0" fmla="*/ 0 w 138"/>
                  <a:gd name="T1" fmla="*/ 0 h 25"/>
                  <a:gd name="T2" fmla="*/ 0 w 138"/>
                  <a:gd name="T3" fmla="*/ 10 h 25"/>
                  <a:gd name="T4" fmla="*/ 138 w 138"/>
                  <a:gd name="T5" fmla="*/ 25 h 25"/>
                  <a:gd name="T6" fmla="*/ 138 w 138"/>
                  <a:gd name="T7" fmla="*/ 15 h 25"/>
                  <a:gd name="T8" fmla="*/ 0 w 138"/>
                  <a:gd name="T9" fmla="*/ 0 h 25"/>
                </a:gdLst>
                <a:ahLst/>
                <a:cxnLst>
                  <a:cxn ang="0">
                    <a:pos x="T0" y="T1"/>
                  </a:cxn>
                  <a:cxn ang="0">
                    <a:pos x="T2" y="T3"/>
                  </a:cxn>
                  <a:cxn ang="0">
                    <a:pos x="T4" y="T5"/>
                  </a:cxn>
                  <a:cxn ang="0">
                    <a:pos x="T6" y="T7"/>
                  </a:cxn>
                  <a:cxn ang="0">
                    <a:pos x="T8" y="T9"/>
                  </a:cxn>
                </a:cxnLst>
                <a:rect l="0" t="0" r="r" b="b"/>
                <a:pathLst>
                  <a:path w="138" h="25">
                    <a:moveTo>
                      <a:pt x="0" y="0"/>
                    </a:moveTo>
                    <a:lnTo>
                      <a:pt x="0" y="10"/>
                    </a:lnTo>
                    <a:lnTo>
                      <a:pt x="138" y="25"/>
                    </a:lnTo>
                    <a:lnTo>
                      <a:pt x="138" y="15"/>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9" name="Group 1392"/>
            <p:cNvGrpSpPr>
              <a:grpSpLocks/>
            </p:cNvGrpSpPr>
            <p:nvPr/>
          </p:nvGrpSpPr>
          <p:grpSpPr bwMode="auto">
            <a:xfrm>
              <a:off x="2488" y="-204"/>
              <a:ext cx="227" cy="32"/>
              <a:chOff x="2488" y="-204"/>
              <a:chExt cx="227" cy="32"/>
            </a:xfrm>
          </p:grpSpPr>
          <p:sp>
            <p:nvSpPr>
              <p:cNvPr id="1727" name="Freeform 1393"/>
              <p:cNvSpPr>
                <a:spLocks/>
              </p:cNvSpPr>
              <p:nvPr/>
            </p:nvSpPr>
            <p:spPr bwMode="auto">
              <a:xfrm>
                <a:off x="2488" y="-204"/>
                <a:ext cx="227" cy="32"/>
              </a:xfrm>
              <a:custGeom>
                <a:avLst/>
                <a:gdLst>
                  <a:gd name="T0" fmla="*/ 0 w 227"/>
                  <a:gd name="T1" fmla="*/ 32 h 32"/>
                  <a:gd name="T2" fmla="*/ 0 w 227"/>
                  <a:gd name="T3" fmla="*/ 29 h 32"/>
                  <a:gd name="T4" fmla="*/ 103 w 227"/>
                  <a:gd name="T5" fmla="*/ 0 h 32"/>
                  <a:gd name="T6" fmla="*/ 227 w 227"/>
                  <a:gd name="T7" fmla="*/ 11 h 32"/>
                  <a:gd name="T8" fmla="*/ 227 w 227"/>
                  <a:gd name="T9" fmla="*/ 14 h 32"/>
                  <a:gd name="T10" fmla="*/ 103 w 227"/>
                  <a:gd name="T11" fmla="*/ 3 h 32"/>
                  <a:gd name="T12" fmla="*/ 0 w 22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27" h="32">
                    <a:moveTo>
                      <a:pt x="0" y="32"/>
                    </a:moveTo>
                    <a:lnTo>
                      <a:pt x="0" y="29"/>
                    </a:lnTo>
                    <a:lnTo>
                      <a:pt x="103" y="0"/>
                    </a:lnTo>
                    <a:lnTo>
                      <a:pt x="227" y="11"/>
                    </a:lnTo>
                    <a:lnTo>
                      <a:pt x="227" y="14"/>
                    </a:lnTo>
                    <a:lnTo>
                      <a:pt x="103" y="3"/>
                    </a:lnTo>
                    <a:lnTo>
                      <a:pt x="0" y="32"/>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8" name="Freeform 1394"/>
              <p:cNvSpPr>
                <a:spLocks/>
              </p:cNvSpPr>
              <p:nvPr/>
            </p:nvSpPr>
            <p:spPr bwMode="auto">
              <a:xfrm>
                <a:off x="2488" y="-204"/>
                <a:ext cx="227" cy="32"/>
              </a:xfrm>
              <a:custGeom>
                <a:avLst/>
                <a:gdLst>
                  <a:gd name="T0" fmla="*/ 0 w 227"/>
                  <a:gd name="T1" fmla="*/ 32 h 32"/>
                  <a:gd name="T2" fmla="*/ 0 w 227"/>
                  <a:gd name="T3" fmla="*/ 29 h 32"/>
                  <a:gd name="T4" fmla="*/ 103 w 227"/>
                  <a:gd name="T5" fmla="*/ 0 h 32"/>
                  <a:gd name="T6" fmla="*/ 227 w 227"/>
                  <a:gd name="T7" fmla="*/ 11 h 32"/>
                  <a:gd name="T8" fmla="*/ 227 w 227"/>
                  <a:gd name="T9" fmla="*/ 14 h 32"/>
                  <a:gd name="T10" fmla="*/ 103 w 227"/>
                  <a:gd name="T11" fmla="*/ 3 h 32"/>
                  <a:gd name="T12" fmla="*/ 0 w 22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27" h="32">
                    <a:moveTo>
                      <a:pt x="0" y="32"/>
                    </a:moveTo>
                    <a:lnTo>
                      <a:pt x="0" y="29"/>
                    </a:lnTo>
                    <a:lnTo>
                      <a:pt x="103" y="0"/>
                    </a:lnTo>
                    <a:lnTo>
                      <a:pt x="227" y="11"/>
                    </a:lnTo>
                    <a:lnTo>
                      <a:pt x="227" y="14"/>
                    </a:lnTo>
                    <a:lnTo>
                      <a:pt x="103" y="3"/>
                    </a:lnTo>
                    <a:lnTo>
                      <a:pt x="0" y="32"/>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40" name="Group 1395"/>
            <p:cNvGrpSpPr>
              <a:grpSpLocks/>
            </p:cNvGrpSpPr>
            <p:nvPr/>
          </p:nvGrpSpPr>
          <p:grpSpPr bwMode="auto">
            <a:xfrm>
              <a:off x="2489" y="-202"/>
              <a:ext cx="226" cy="45"/>
              <a:chOff x="2489" y="-202"/>
              <a:chExt cx="226" cy="45"/>
            </a:xfrm>
          </p:grpSpPr>
          <p:sp>
            <p:nvSpPr>
              <p:cNvPr id="1725" name="Freeform 1396"/>
              <p:cNvSpPr>
                <a:spLocks/>
              </p:cNvSpPr>
              <p:nvPr/>
            </p:nvSpPr>
            <p:spPr bwMode="auto">
              <a:xfrm>
                <a:off x="2489" y="-202"/>
                <a:ext cx="226" cy="45"/>
              </a:xfrm>
              <a:custGeom>
                <a:avLst/>
                <a:gdLst>
                  <a:gd name="T0" fmla="*/ 0 w 226"/>
                  <a:gd name="T1" fmla="*/ 28 h 45"/>
                  <a:gd name="T2" fmla="*/ 102 w 226"/>
                  <a:gd name="T3" fmla="*/ 0 h 45"/>
                  <a:gd name="T4" fmla="*/ 226 w 226"/>
                  <a:gd name="T5" fmla="*/ 11 h 45"/>
                  <a:gd name="T6" fmla="*/ 138 w 226"/>
                  <a:gd name="T7" fmla="*/ 45 h 45"/>
                  <a:gd name="T8" fmla="*/ 0 w 226"/>
                  <a:gd name="T9" fmla="*/ 28 h 45"/>
                </a:gdLst>
                <a:ahLst/>
                <a:cxnLst>
                  <a:cxn ang="0">
                    <a:pos x="T0" y="T1"/>
                  </a:cxn>
                  <a:cxn ang="0">
                    <a:pos x="T2" y="T3"/>
                  </a:cxn>
                  <a:cxn ang="0">
                    <a:pos x="T4" y="T5"/>
                  </a:cxn>
                  <a:cxn ang="0">
                    <a:pos x="T6" y="T7"/>
                  </a:cxn>
                  <a:cxn ang="0">
                    <a:pos x="T8" y="T9"/>
                  </a:cxn>
                </a:cxnLst>
                <a:rect l="0" t="0" r="r" b="b"/>
                <a:pathLst>
                  <a:path w="226" h="45">
                    <a:moveTo>
                      <a:pt x="0" y="28"/>
                    </a:moveTo>
                    <a:lnTo>
                      <a:pt x="102" y="0"/>
                    </a:lnTo>
                    <a:lnTo>
                      <a:pt x="226" y="11"/>
                    </a:lnTo>
                    <a:lnTo>
                      <a:pt x="138" y="45"/>
                    </a:lnTo>
                    <a:lnTo>
                      <a:pt x="0" y="28"/>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6" name="Freeform 1397"/>
              <p:cNvSpPr>
                <a:spLocks/>
              </p:cNvSpPr>
              <p:nvPr/>
            </p:nvSpPr>
            <p:spPr bwMode="auto">
              <a:xfrm>
                <a:off x="2489" y="-202"/>
                <a:ext cx="226" cy="45"/>
              </a:xfrm>
              <a:custGeom>
                <a:avLst/>
                <a:gdLst>
                  <a:gd name="T0" fmla="*/ 0 w 226"/>
                  <a:gd name="T1" fmla="*/ 28 h 45"/>
                  <a:gd name="T2" fmla="*/ 102 w 226"/>
                  <a:gd name="T3" fmla="*/ 0 h 45"/>
                  <a:gd name="T4" fmla="*/ 226 w 226"/>
                  <a:gd name="T5" fmla="*/ 11 h 45"/>
                  <a:gd name="T6" fmla="*/ 138 w 226"/>
                  <a:gd name="T7" fmla="*/ 45 h 45"/>
                  <a:gd name="T8" fmla="*/ 0 w 226"/>
                  <a:gd name="T9" fmla="*/ 28 h 45"/>
                </a:gdLst>
                <a:ahLst/>
                <a:cxnLst>
                  <a:cxn ang="0">
                    <a:pos x="T0" y="T1"/>
                  </a:cxn>
                  <a:cxn ang="0">
                    <a:pos x="T2" y="T3"/>
                  </a:cxn>
                  <a:cxn ang="0">
                    <a:pos x="T4" y="T5"/>
                  </a:cxn>
                  <a:cxn ang="0">
                    <a:pos x="T6" y="T7"/>
                  </a:cxn>
                  <a:cxn ang="0">
                    <a:pos x="T8" y="T9"/>
                  </a:cxn>
                </a:cxnLst>
                <a:rect l="0" t="0" r="r" b="b"/>
                <a:pathLst>
                  <a:path w="226" h="45">
                    <a:moveTo>
                      <a:pt x="0" y="28"/>
                    </a:moveTo>
                    <a:lnTo>
                      <a:pt x="102" y="0"/>
                    </a:lnTo>
                    <a:lnTo>
                      <a:pt x="226" y="11"/>
                    </a:lnTo>
                    <a:lnTo>
                      <a:pt x="138" y="45"/>
                    </a:lnTo>
                    <a:lnTo>
                      <a:pt x="0" y="28"/>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41" name="Group 1398"/>
            <p:cNvGrpSpPr>
              <a:grpSpLocks/>
            </p:cNvGrpSpPr>
            <p:nvPr/>
          </p:nvGrpSpPr>
          <p:grpSpPr bwMode="auto">
            <a:xfrm>
              <a:off x="2626" y="-191"/>
              <a:ext cx="89" cy="44"/>
              <a:chOff x="2626" y="-191"/>
              <a:chExt cx="89" cy="44"/>
            </a:xfrm>
          </p:grpSpPr>
          <p:sp>
            <p:nvSpPr>
              <p:cNvPr id="1723" name="Freeform 1399"/>
              <p:cNvSpPr>
                <a:spLocks/>
              </p:cNvSpPr>
              <p:nvPr/>
            </p:nvSpPr>
            <p:spPr bwMode="auto">
              <a:xfrm>
                <a:off x="2626" y="-191"/>
                <a:ext cx="89" cy="44"/>
              </a:xfrm>
              <a:custGeom>
                <a:avLst/>
                <a:gdLst>
                  <a:gd name="T0" fmla="*/ 0 w 89"/>
                  <a:gd name="T1" fmla="*/ 32 h 44"/>
                  <a:gd name="T2" fmla="*/ 0 w 89"/>
                  <a:gd name="T3" fmla="*/ 44 h 44"/>
                  <a:gd name="T4" fmla="*/ 89 w 89"/>
                  <a:gd name="T5" fmla="*/ 10 h 44"/>
                  <a:gd name="T6" fmla="*/ 89 w 89"/>
                  <a:gd name="T7" fmla="*/ 0 h 44"/>
                  <a:gd name="T8" fmla="*/ 0 w 89"/>
                  <a:gd name="T9" fmla="*/ 32 h 44"/>
                </a:gdLst>
                <a:ahLst/>
                <a:cxnLst>
                  <a:cxn ang="0">
                    <a:pos x="T0" y="T1"/>
                  </a:cxn>
                  <a:cxn ang="0">
                    <a:pos x="T2" y="T3"/>
                  </a:cxn>
                  <a:cxn ang="0">
                    <a:pos x="T4" y="T5"/>
                  </a:cxn>
                  <a:cxn ang="0">
                    <a:pos x="T6" y="T7"/>
                  </a:cxn>
                  <a:cxn ang="0">
                    <a:pos x="T8" y="T9"/>
                  </a:cxn>
                </a:cxnLst>
                <a:rect l="0" t="0" r="r" b="b"/>
                <a:pathLst>
                  <a:path w="89" h="44">
                    <a:moveTo>
                      <a:pt x="0" y="32"/>
                    </a:moveTo>
                    <a:lnTo>
                      <a:pt x="0" y="44"/>
                    </a:lnTo>
                    <a:lnTo>
                      <a:pt x="89" y="10"/>
                    </a:lnTo>
                    <a:lnTo>
                      <a:pt x="89" y="0"/>
                    </a:lnTo>
                    <a:lnTo>
                      <a:pt x="0" y="32"/>
                    </a:lnTo>
                    <a:close/>
                  </a:path>
                </a:pathLst>
              </a:custGeom>
              <a:solidFill>
                <a:srgbClr val="0035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4" name="Freeform 1400"/>
              <p:cNvSpPr>
                <a:spLocks/>
              </p:cNvSpPr>
              <p:nvPr/>
            </p:nvSpPr>
            <p:spPr bwMode="auto">
              <a:xfrm>
                <a:off x="2626" y="-191"/>
                <a:ext cx="89" cy="44"/>
              </a:xfrm>
              <a:custGeom>
                <a:avLst/>
                <a:gdLst>
                  <a:gd name="T0" fmla="*/ 0 w 89"/>
                  <a:gd name="T1" fmla="*/ 32 h 44"/>
                  <a:gd name="T2" fmla="*/ 0 w 89"/>
                  <a:gd name="T3" fmla="*/ 44 h 44"/>
                  <a:gd name="T4" fmla="*/ 89 w 89"/>
                  <a:gd name="T5" fmla="*/ 10 h 44"/>
                  <a:gd name="T6" fmla="*/ 89 w 89"/>
                  <a:gd name="T7" fmla="*/ 0 h 44"/>
                  <a:gd name="T8" fmla="*/ 0 w 89"/>
                  <a:gd name="T9" fmla="*/ 32 h 44"/>
                </a:gdLst>
                <a:ahLst/>
                <a:cxnLst>
                  <a:cxn ang="0">
                    <a:pos x="T0" y="T1"/>
                  </a:cxn>
                  <a:cxn ang="0">
                    <a:pos x="T2" y="T3"/>
                  </a:cxn>
                  <a:cxn ang="0">
                    <a:pos x="T4" y="T5"/>
                  </a:cxn>
                  <a:cxn ang="0">
                    <a:pos x="T6" y="T7"/>
                  </a:cxn>
                  <a:cxn ang="0">
                    <a:pos x="T8" y="T9"/>
                  </a:cxn>
                </a:cxnLst>
                <a:rect l="0" t="0" r="r" b="b"/>
                <a:pathLst>
                  <a:path w="89" h="44">
                    <a:moveTo>
                      <a:pt x="0" y="32"/>
                    </a:moveTo>
                    <a:lnTo>
                      <a:pt x="0" y="44"/>
                    </a:lnTo>
                    <a:lnTo>
                      <a:pt x="89" y="10"/>
                    </a:lnTo>
                    <a:lnTo>
                      <a:pt x="89" y="0"/>
                    </a:lnTo>
                    <a:lnTo>
                      <a:pt x="0" y="32"/>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42" name="Group 1401"/>
            <p:cNvGrpSpPr>
              <a:grpSpLocks/>
            </p:cNvGrpSpPr>
            <p:nvPr/>
          </p:nvGrpSpPr>
          <p:grpSpPr bwMode="auto">
            <a:xfrm>
              <a:off x="2488" y="-172"/>
              <a:ext cx="138" cy="25"/>
              <a:chOff x="2488" y="-172"/>
              <a:chExt cx="138" cy="25"/>
            </a:xfrm>
          </p:grpSpPr>
          <p:sp>
            <p:nvSpPr>
              <p:cNvPr id="1721" name="Freeform 1402"/>
              <p:cNvSpPr>
                <a:spLocks/>
              </p:cNvSpPr>
              <p:nvPr/>
            </p:nvSpPr>
            <p:spPr bwMode="auto">
              <a:xfrm>
                <a:off x="2488" y="-172"/>
                <a:ext cx="138" cy="25"/>
              </a:xfrm>
              <a:custGeom>
                <a:avLst/>
                <a:gdLst>
                  <a:gd name="T0" fmla="*/ 0 w 138"/>
                  <a:gd name="T1" fmla="*/ 0 h 25"/>
                  <a:gd name="T2" fmla="*/ 0 w 138"/>
                  <a:gd name="T3" fmla="*/ 10 h 25"/>
                  <a:gd name="T4" fmla="*/ 138 w 138"/>
                  <a:gd name="T5" fmla="*/ 25 h 25"/>
                  <a:gd name="T6" fmla="*/ 138 w 138"/>
                  <a:gd name="T7" fmla="*/ 15 h 25"/>
                  <a:gd name="T8" fmla="*/ 0 w 138"/>
                  <a:gd name="T9" fmla="*/ 0 h 25"/>
                </a:gdLst>
                <a:ahLst/>
                <a:cxnLst>
                  <a:cxn ang="0">
                    <a:pos x="T0" y="T1"/>
                  </a:cxn>
                  <a:cxn ang="0">
                    <a:pos x="T2" y="T3"/>
                  </a:cxn>
                  <a:cxn ang="0">
                    <a:pos x="T4" y="T5"/>
                  </a:cxn>
                  <a:cxn ang="0">
                    <a:pos x="T6" y="T7"/>
                  </a:cxn>
                  <a:cxn ang="0">
                    <a:pos x="T8" y="T9"/>
                  </a:cxn>
                </a:cxnLst>
                <a:rect l="0" t="0" r="r" b="b"/>
                <a:pathLst>
                  <a:path w="138" h="25">
                    <a:moveTo>
                      <a:pt x="0" y="0"/>
                    </a:moveTo>
                    <a:lnTo>
                      <a:pt x="0" y="10"/>
                    </a:lnTo>
                    <a:lnTo>
                      <a:pt x="138" y="25"/>
                    </a:lnTo>
                    <a:lnTo>
                      <a:pt x="138" y="15"/>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2" name="Freeform 1403"/>
              <p:cNvSpPr>
                <a:spLocks/>
              </p:cNvSpPr>
              <p:nvPr/>
            </p:nvSpPr>
            <p:spPr bwMode="auto">
              <a:xfrm>
                <a:off x="2488" y="-172"/>
                <a:ext cx="138" cy="25"/>
              </a:xfrm>
              <a:custGeom>
                <a:avLst/>
                <a:gdLst>
                  <a:gd name="T0" fmla="*/ 0 w 138"/>
                  <a:gd name="T1" fmla="*/ 0 h 25"/>
                  <a:gd name="T2" fmla="*/ 0 w 138"/>
                  <a:gd name="T3" fmla="*/ 10 h 25"/>
                  <a:gd name="T4" fmla="*/ 138 w 138"/>
                  <a:gd name="T5" fmla="*/ 25 h 25"/>
                  <a:gd name="T6" fmla="*/ 138 w 138"/>
                  <a:gd name="T7" fmla="*/ 15 h 25"/>
                  <a:gd name="T8" fmla="*/ 0 w 138"/>
                  <a:gd name="T9" fmla="*/ 0 h 25"/>
                </a:gdLst>
                <a:ahLst/>
                <a:cxnLst>
                  <a:cxn ang="0">
                    <a:pos x="T0" y="T1"/>
                  </a:cxn>
                  <a:cxn ang="0">
                    <a:pos x="T2" y="T3"/>
                  </a:cxn>
                  <a:cxn ang="0">
                    <a:pos x="T4" y="T5"/>
                  </a:cxn>
                  <a:cxn ang="0">
                    <a:pos x="T6" y="T7"/>
                  </a:cxn>
                  <a:cxn ang="0">
                    <a:pos x="T8" y="T9"/>
                  </a:cxn>
                </a:cxnLst>
                <a:rect l="0" t="0" r="r" b="b"/>
                <a:pathLst>
                  <a:path w="138" h="25">
                    <a:moveTo>
                      <a:pt x="0" y="0"/>
                    </a:moveTo>
                    <a:lnTo>
                      <a:pt x="0" y="10"/>
                    </a:lnTo>
                    <a:lnTo>
                      <a:pt x="138" y="25"/>
                    </a:lnTo>
                    <a:lnTo>
                      <a:pt x="138" y="15"/>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43" name="Group 1404"/>
            <p:cNvGrpSpPr>
              <a:grpSpLocks/>
            </p:cNvGrpSpPr>
            <p:nvPr/>
          </p:nvGrpSpPr>
          <p:grpSpPr bwMode="auto">
            <a:xfrm>
              <a:off x="2673" y="-338"/>
              <a:ext cx="98" cy="20"/>
              <a:chOff x="2673" y="-338"/>
              <a:chExt cx="98" cy="20"/>
            </a:xfrm>
          </p:grpSpPr>
          <p:grpSp>
            <p:nvGrpSpPr>
              <p:cNvPr id="1711" name="Group 1405"/>
              <p:cNvGrpSpPr>
                <a:grpSpLocks/>
              </p:cNvGrpSpPr>
              <p:nvPr/>
            </p:nvGrpSpPr>
            <p:grpSpPr bwMode="auto">
              <a:xfrm>
                <a:off x="2738" y="-338"/>
                <a:ext cx="33" cy="20"/>
                <a:chOff x="2738" y="-338"/>
                <a:chExt cx="33" cy="20"/>
              </a:xfrm>
            </p:grpSpPr>
            <p:grpSp>
              <p:nvGrpSpPr>
                <p:cNvPr id="1715" name="Group 1406"/>
                <p:cNvGrpSpPr>
                  <a:grpSpLocks/>
                </p:cNvGrpSpPr>
                <p:nvPr/>
              </p:nvGrpSpPr>
              <p:grpSpPr bwMode="auto">
                <a:xfrm>
                  <a:off x="2738" y="-338"/>
                  <a:ext cx="33" cy="20"/>
                  <a:chOff x="2738" y="-338"/>
                  <a:chExt cx="33" cy="20"/>
                </a:xfrm>
              </p:grpSpPr>
              <p:sp>
                <p:nvSpPr>
                  <p:cNvPr id="1719" name="Freeform 1407"/>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0" name="Freeform 1408"/>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716" name="Group 1409"/>
                <p:cNvGrpSpPr>
                  <a:grpSpLocks/>
                </p:cNvGrpSpPr>
                <p:nvPr/>
              </p:nvGrpSpPr>
              <p:grpSpPr bwMode="auto">
                <a:xfrm>
                  <a:off x="2740" y="-331"/>
                  <a:ext cx="4" cy="8"/>
                  <a:chOff x="2740" y="-331"/>
                  <a:chExt cx="4" cy="8"/>
                </a:xfrm>
              </p:grpSpPr>
              <p:sp>
                <p:nvSpPr>
                  <p:cNvPr id="1717" name="Freeform 1410"/>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18" name="Freeform 1411"/>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1712" name="Group 1412"/>
              <p:cNvGrpSpPr>
                <a:grpSpLocks/>
              </p:cNvGrpSpPr>
              <p:nvPr/>
            </p:nvGrpSpPr>
            <p:grpSpPr bwMode="auto">
              <a:xfrm>
                <a:off x="2673" y="-333"/>
                <a:ext cx="68" cy="7"/>
                <a:chOff x="2673" y="-333"/>
                <a:chExt cx="68" cy="7"/>
              </a:xfrm>
            </p:grpSpPr>
            <p:sp>
              <p:nvSpPr>
                <p:cNvPr id="1713" name="Freeform 1413"/>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14" name="Freeform 1414"/>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544" name="Group 1415"/>
            <p:cNvGrpSpPr>
              <a:grpSpLocks/>
            </p:cNvGrpSpPr>
            <p:nvPr/>
          </p:nvGrpSpPr>
          <p:grpSpPr bwMode="auto">
            <a:xfrm>
              <a:off x="2646" y="-343"/>
              <a:ext cx="30" cy="21"/>
              <a:chOff x="2646" y="-343"/>
              <a:chExt cx="30" cy="21"/>
            </a:xfrm>
          </p:grpSpPr>
          <p:grpSp>
            <p:nvGrpSpPr>
              <p:cNvPr id="1702" name="Group 1416"/>
              <p:cNvGrpSpPr>
                <a:grpSpLocks/>
              </p:cNvGrpSpPr>
              <p:nvPr/>
            </p:nvGrpSpPr>
            <p:grpSpPr bwMode="auto">
              <a:xfrm>
                <a:off x="2646" y="-342"/>
                <a:ext cx="25" cy="20"/>
                <a:chOff x="2646" y="-342"/>
                <a:chExt cx="25" cy="20"/>
              </a:xfrm>
            </p:grpSpPr>
            <p:sp>
              <p:nvSpPr>
                <p:cNvPr id="1709" name="Freeform 1417"/>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10" name="Freeform 1418"/>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703" name="Group 1419"/>
              <p:cNvGrpSpPr>
                <a:grpSpLocks/>
              </p:cNvGrpSpPr>
              <p:nvPr/>
            </p:nvGrpSpPr>
            <p:grpSpPr bwMode="auto">
              <a:xfrm>
                <a:off x="2649" y="-343"/>
                <a:ext cx="22" cy="8"/>
                <a:chOff x="2649" y="-343"/>
                <a:chExt cx="22" cy="8"/>
              </a:xfrm>
            </p:grpSpPr>
            <p:sp>
              <p:nvSpPr>
                <p:cNvPr id="1707" name="Freeform 1420"/>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08" name="Freeform 1421"/>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704" name="Group 1422"/>
              <p:cNvGrpSpPr>
                <a:grpSpLocks/>
              </p:cNvGrpSpPr>
              <p:nvPr/>
            </p:nvGrpSpPr>
            <p:grpSpPr bwMode="auto">
              <a:xfrm>
                <a:off x="2665" y="-341"/>
                <a:ext cx="11" cy="19"/>
                <a:chOff x="2665" y="-341"/>
                <a:chExt cx="11" cy="19"/>
              </a:xfrm>
            </p:grpSpPr>
            <p:sp>
              <p:nvSpPr>
                <p:cNvPr id="1705" name="Freeform 1423"/>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06" name="Freeform 1424"/>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545" name="Group 1425"/>
            <p:cNvGrpSpPr>
              <a:grpSpLocks/>
            </p:cNvGrpSpPr>
            <p:nvPr/>
          </p:nvGrpSpPr>
          <p:grpSpPr bwMode="auto">
            <a:xfrm>
              <a:off x="2656" y="-429"/>
              <a:ext cx="35" cy="88"/>
              <a:chOff x="2656" y="-429"/>
              <a:chExt cx="35" cy="88"/>
            </a:xfrm>
          </p:grpSpPr>
          <p:grpSp>
            <p:nvGrpSpPr>
              <p:cNvPr id="1696" name="Group 1426"/>
              <p:cNvGrpSpPr>
                <a:grpSpLocks/>
              </p:cNvGrpSpPr>
              <p:nvPr/>
            </p:nvGrpSpPr>
            <p:grpSpPr bwMode="auto">
              <a:xfrm>
                <a:off x="2656" y="-403"/>
                <a:ext cx="23" cy="62"/>
                <a:chOff x="2656" y="-403"/>
                <a:chExt cx="23" cy="62"/>
              </a:xfrm>
            </p:grpSpPr>
            <p:sp>
              <p:nvSpPr>
                <p:cNvPr id="1700" name="Freeform 1427"/>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01" name="Freeform 1428"/>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697" name="Group 1429"/>
              <p:cNvGrpSpPr>
                <a:grpSpLocks/>
              </p:cNvGrpSpPr>
              <p:nvPr/>
            </p:nvGrpSpPr>
            <p:grpSpPr bwMode="auto">
              <a:xfrm>
                <a:off x="2668" y="-429"/>
                <a:ext cx="23" cy="29"/>
                <a:chOff x="2668" y="-429"/>
                <a:chExt cx="23" cy="29"/>
              </a:xfrm>
            </p:grpSpPr>
            <p:sp>
              <p:nvSpPr>
                <p:cNvPr id="1698" name="Freeform 1430"/>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99" name="Freeform 1431"/>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546" name="Group 1432"/>
            <p:cNvGrpSpPr>
              <a:grpSpLocks/>
            </p:cNvGrpSpPr>
            <p:nvPr/>
          </p:nvGrpSpPr>
          <p:grpSpPr bwMode="auto">
            <a:xfrm>
              <a:off x="2649" y="-322"/>
              <a:ext cx="22" cy="91"/>
              <a:chOff x="2649" y="-322"/>
              <a:chExt cx="22" cy="91"/>
            </a:xfrm>
          </p:grpSpPr>
          <p:grpSp>
            <p:nvGrpSpPr>
              <p:cNvPr id="1690" name="Group 1433"/>
              <p:cNvGrpSpPr>
                <a:grpSpLocks/>
              </p:cNvGrpSpPr>
              <p:nvPr/>
            </p:nvGrpSpPr>
            <p:grpSpPr bwMode="auto">
              <a:xfrm>
                <a:off x="2656" y="-322"/>
                <a:ext cx="7" cy="64"/>
                <a:chOff x="2656" y="-322"/>
                <a:chExt cx="7" cy="64"/>
              </a:xfrm>
            </p:grpSpPr>
            <p:sp>
              <p:nvSpPr>
                <p:cNvPr id="1694" name="Freeform 1434"/>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95" name="Freeform 1435"/>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691" name="Group 1436"/>
              <p:cNvGrpSpPr>
                <a:grpSpLocks/>
              </p:cNvGrpSpPr>
              <p:nvPr/>
            </p:nvGrpSpPr>
            <p:grpSpPr bwMode="auto">
              <a:xfrm>
                <a:off x="2649" y="-259"/>
                <a:ext cx="22" cy="28"/>
                <a:chOff x="2649" y="-259"/>
                <a:chExt cx="22" cy="28"/>
              </a:xfrm>
            </p:grpSpPr>
            <p:sp>
              <p:nvSpPr>
                <p:cNvPr id="1692" name="Freeform 1437"/>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93" name="Freeform 1438"/>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547" name="Group 1439"/>
            <p:cNvGrpSpPr>
              <a:grpSpLocks/>
            </p:cNvGrpSpPr>
            <p:nvPr/>
          </p:nvGrpSpPr>
          <p:grpSpPr bwMode="auto">
            <a:xfrm>
              <a:off x="2738" y="-338"/>
              <a:ext cx="33" cy="20"/>
              <a:chOff x="2738" y="-338"/>
              <a:chExt cx="33" cy="20"/>
            </a:xfrm>
          </p:grpSpPr>
          <p:grpSp>
            <p:nvGrpSpPr>
              <p:cNvPr id="1684" name="Group 1440"/>
              <p:cNvGrpSpPr>
                <a:grpSpLocks/>
              </p:cNvGrpSpPr>
              <p:nvPr/>
            </p:nvGrpSpPr>
            <p:grpSpPr bwMode="auto">
              <a:xfrm>
                <a:off x="2738" y="-338"/>
                <a:ext cx="33" cy="20"/>
                <a:chOff x="2738" y="-338"/>
                <a:chExt cx="33" cy="20"/>
              </a:xfrm>
            </p:grpSpPr>
            <p:sp>
              <p:nvSpPr>
                <p:cNvPr id="1688" name="Freeform 1441"/>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89" name="Freeform 1442"/>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685" name="Group 1443"/>
              <p:cNvGrpSpPr>
                <a:grpSpLocks/>
              </p:cNvGrpSpPr>
              <p:nvPr/>
            </p:nvGrpSpPr>
            <p:grpSpPr bwMode="auto">
              <a:xfrm>
                <a:off x="2740" y="-331"/>
                <a:ext cx="4" cy="8"/>
                <a:chOff x="2740" y="-331"/>
                <a:chExt cx="4" cy="8"/>
              </a:xfrm>
            </p:grpSpPr>
            <p:sp>
              <p:nvSpPr>
                <p:cNvPr id="1686" name="Freeform 1444"/>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87" name="Freeform 1445"/>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548" name="Group 1446"/>
            <p:cNvGrpSpPr>
              <a:grpSpLocks/>
            </p:cNvGrpSpPr>
            <p:nvPr/>
          </p:nvGrpSpPr>
          <p:grpSpPr bwMode="auto">
            <a:xfrm>
              <a:off x="2673" y="-333"/>
              <a:ext cx="68" cy="7"/>
              <a:chOff x="2673" y="-333"/>
              <a:chExt cx="68" cy="7"/>
            </a:xfrm>
          </p:grpSpPr>
          <p:sp>
            <p:nvSpPr>
              <p:cNvPr id="1682" name="Freeform 1447"/>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83" name="Freeform 1448"/>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49" name="Group 1449"/>
            <p:cNvGrpSpPr>
              <a:grpSpLocks/>
            </p:cNvGrpSpPr>
            <p:nvPr/>
          </p:nvGrpSpPr>
          <p:grpSpPr bwMode="auto">
            <a:xfrm>
              <a:off x="2738" y="-338"/>
              <a:ext cx="33" cy="20"/>
              <a:chOff x="2738" y="-338"/>
              <a:chExt cx="33" cy="20"/>
            </a:xfrm>
          </p:grpSpPr>
          <p:sp>
            <p:nvSpPr>
              <p:cNvPr id="1680" name="Freeform 1450"/>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81" name="Freeform 1451"/>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0" name="Group 1452"/>
            <p:cNvGrpSpPr>
              <a:grpSpLocks/>
            </p:cNvGrpSpPr>
            <p:nvPr/>
          </p:nvGrpSpPr>
          <p:grpSpPr bwMode="auto">
            <a:xfrm>
              <a:off x="2740" y="-331"/>
              <a:ext cx="4" cy="8"/>
              <a:chOff x="2740" y="-331"/>
              <a:chExt cx="4" cy="8"/>
            </a:xfrm>
          </p:grpSpPr>
          <p:sp>
            <p:nvSpPr>
              <p:cNvPr id="1678" name="Freeform 1453"/>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79" name="Freeform 1454"/>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1" name="Group 1455"/>
            <p:cNvGrpSpPr>
              <a:grpSpLocks/>
            </p:cNvGrpSpPr>
            <p:nvPr/>
          </p:nvGrpSpPr>
          <p:grpSpPr bwMode="auto">
            <a:xfrm>
              <a:off x="2738" y="-338"/>
              <a:ext cx="33" cy="20"/>
              <a:chOff x="2738" y="-338"/>
              <a:chExt cx="33" cy="20"/>
            </a:xfrm>
          </p:grpSpPr>
          <p:sp>
            <p:nvSpPr>
              <p:cNvPr id="1676" name="Freeform 1456"/>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77" name="Freeform 1457"/>
              <p:cNvSpPr>
                <a:spLocks/>
              </p:cNvSpPr>
              <p:nvPr/>
            </p:nvSpPr>
            <p:spPr bwMode="auto">
              <a:xfrm>
                <a:off x="2738" y="-338"/>
                <a:ext cx="33" cy="20"/>
              </a:xfrm>
              <a:custGeom>
                <a:avLst/>
                <a:gdLst>
                  <a:gd name="T0" fmla="*/ 0 w 33"/>
                  <a:gd name="T1" fmla="*/ 7 h 20"/>
                  <a:gd name="T2" fmla="*/ 3 w 33"/>
                  <a:gd name="T3" fmla="*/ 4 h 20"/>
                  <a:gd name="T4" fmla="*/ 6 w 33"/>
                  <a:gd name="T5" fmla="*/ 4 h 20"/>
                  <a:gd name="T6" fmla="*/ 7 w 33"/>
                  <a:gd name="T7" fmla="*/ 4 h 20"/>
                  <a:gd name="T8" fmla="*/ 8 w 33"/>
                  <a:gd name="T9" fmla="*/ 3 h 20"/>
                  <a:gd name="T10" fmla="*/ 14 w 33"/>
                  <a:gd name="T11" fmla="*/ 1 h 20"/>
                  <a:gd name="T12" fmla="*/ 19 w 33"/>
                  <a:gd name="T13" fmla="*/ 0 h 20"/>
                  <a:gd name="T14" fmla="*/ 23 w 33"/>
                  <a:gd name="T15" fmla="*/ 0 h 20"/>
                  <a:gd name="T16" fmla="*/ 29 w 33"/>
                  <a:gd name="T17" fmla="*/ 1 h 20"/>
                  <a:gd name="T18" fmla="*/ 31 w 33"/>
                  <a:gd name="T19" fmla="*/ 3 h 20"/>
                  <a:gd name="T20" fmla="*/ 33 w 33"/>
                  <a:gd name="T21" fmla="*/ 4 h 20"/>
                  <a:gd name="T22" fmla="*/ 33 w 33"/>
                  <a:gd name="T23" fmla="*/ 7 h 20"/>
                  <a:gd name="T24" fmla="*/ 33 w 33"/>
                  <a:gd name="T25" fmla="*/ 10 h 20"/>
                  <a:gd name="T26" fmla="*/ 33 w 33"/>
                  <a:gd name="T27" fmla="*/ 14 h 20"/>
                  <a:gd name="T28" fmla="*/ 30 w 33"/>
                  <a:gd name="T29" fmla="*/ 16 h 20"/>
                  <a:gd name="T30" fmla="*/ 30 w 33"/>
                  <a:gd name="T31" fmla="*/ 18 h 20"/>
                  <a:gd name="T32" fmla="*/ 27 w 33"/>
                  <a:gd name="T33" fmla="*/ 19 h 20"/>
                  <a:gd name="T34" fmla="*/ 22 w 33"/>
                  <a:gd name="T35" fmla="*/ 20 h 20"/>
                  <a:gd name="T36" fmla="*/ 18 w 33"/>
                  <a:gd name="T37" fmla="*/ 20 h 20"/>
                  <a:gd name="T38" fmla="*/ 14 w 33"/>
                  <a:gd name="T39" fmla="*/ 19 h 20"/>
                  <a:gd name="T40" fmla="*/ 10 w 33"/>
                  <a:gd name="T41" fmla="*/ 18 h 20"/>
                  <a:gd name="T42" fmla="*/ 7 w 33"/>
                  <a:gd name="T43" fmla="*/ 16 h 20"/>
                  <a:gd name="T44" fmla="*/ 4 w 33"/>
                  <a:gd name="T45" fmla="*/ 15 h 20"/>
                  <a:gd name="T46" fmla="*/ 2 w 33"/>
                  <a:gd name="T47" fmla="*/ 14 h 20"/>
                  <a:gd name="T48" fmla="*/ 0 w 33"/>
                  <a:gd name="T49" fmla="*/ 12 h 20"/>
                  <a:gd name="T50" fmla="*/ 0 w 33"/>
                  <a:gd name="T51" fmla="*/ 11 h 20"/>
                  <a:gd name="T52" fmla="*/ 0 w 33"/>
                  <a:gd name="T5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20">
                    <a:moveTo>
                      <a:pt x="0" y="7"/>
                    </a:moveTo>
                    <a:lnTo>
                      <a:pt x="3" y="4"/>
                    </a:lnTo>
                    <a:lnTo>
                      <a:pt x="6" y="4"/>
                    </a:lnTo>
                    <a:lnTo>
                      <a:pt x="7" y="4"/>
                    </a:lnTo>
                    <a:lnTo>
                      <a:pt x="8" y="3"/>
                    </a:lnTo>
                    <a:lnTo>
                      <a:pt x="14" y="1"/>
                    </a:lnTo>
                    <a:lnTo>
                      <a:pt x="19" y="0"/>
                    </a:lnTo>
                    <a:lnTo>
                      <a:pt x="23" y="0"/>
                    </a:lnTo>
                    <a:lnTo>
                      <a:pt x="29" y="1"/>
                    </a:lnTo>
                    <a:lnTo>
                      <a:pt x="31" y="3"/>
                    </a:lnTo>
                    <a:lnTo>
                      <a:pt x="33" y="4"/>
                    </a:lnTo>
                    <a:lnTo>
                      <a:pt x="33" y="7"/>
                    </a:lnTo>
                    <a:lnTo>
                      <a:pt x="33" y="10"/>
                    </a:lnTo>
                    <a:lnTo>
                      <a:pt x="33" y="14"/>
                    </a:lnTo>
                    <a:lnTo>
                      <a:pt x="30" y="16"/>
                    </a:lnTo>
                    <a:lnTo>
                      <a:pt x="30" y="18"/>
                    </a:lnTo>
                    <a:lnTo>
                      <a:pt x="27" y="19"/>
                    </a:lnTo>
                    <a:lnTo>
                      <a:pt x="22" y="20"/>
                    </a:lnTo>
                    <a:lnTo>
                      <a:pt x="18" y="20"/>
                    </a:lnTo>
                    <a:lnTo>
                      <a:pt x="14" y="19"/>
                    </a:lnTo>
                    <a:lnTo>
                      <a:pt x="10" y="18"/>
                    </a:lnTo>
                    <a:lnTo>
                      <a:pt x="7" y="16"/>
                    </a:lnTo>
                    <a:lnTo>
                      <a:pt x="4" y="15"/>
                    </a:lnTo>
                    <a:lnTo>
                      <a:pt x="2" y="14"/>
                    </a:lnTo>
                    <a:lnTo>
                      <a:pt x="0" y="12"/>
                    </a:lnTo>
                    <a:lnTo>
                      <a:pt x="0" y="11"/>
                    </a:lnTo>
                    <a:lnTo>
                      <a:pt x="0" y="7"/>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2" name="Group 1458"/>
            <p:cNvGrpSpPr>
              <a:grpSpLocks/>
            </p:cNvGrpSpPr>
            <p:nvPr/>
          </p:nvGrpSpPr>
          <p:grpSpPr bwMode="auto">
            <a:xfrm>
              <a:off x="2740" y="-331"/>
              <a:ext cx="4" cy="8"/>
              <a:chOff x="2740" y="-331"/>
              <a:chExt cx="4" cy="8"/>
            </a:xfrm>
          </p:grpSpPr>
          <p:sp>
            <p:nvSpPr>
              <p:cNvPr id="1674" name="Freeform 1459"/>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75" name="Freeform 1460"/>
              <p:cNvSpPr>
                <a:spLocks/>
              </p:cNvSpPr>
              <p:nvPr/>
            </p:nvSpPr>
            <p:spPr bwMode="auto">
              <a:xfrm>
                <a:off x="2740" y="-331"/>
                <a:ext cx="4" cy="8"/>
              </a:xfrm>
              <a:custGeom>
                <a:avLst/>
                <a:gdLst>
                  <a:gd name="T0" fmla="*/ 1 w 4"/>
                  <a:gd name="T1" fmla="*/ 0 h 8"/>
                  <a:gd name="T2" fmla="*/ 0 w 4"/>
                  <a:gd name="T3" fmla="*/ 3 h 8"/>
                  <a:gd name="T4" fmla="*/ 0 w 4"/>
                  <a:gd name="T5" fmla="*/ 4 h 8"/>
                  <a:gd name="T6" fmla="*/ 0 w 4"/>
                  <a:gd name="T7" fmla="*/ 5 h 8"/>
                  <a:gd name="T8" fmla="*/ 1 w 4"/>
                  <a:gd name="T9" fmla="*/ 7 h 8"/>
                  <a:gd name="T10" fmla="*/ 1 w 4"/>
                  <a:gd name="T11" fmla="*/ 8 h 8"/>
                  <a:gd name="T12" fmla="*/ 2 w 4"/>
                  <a:gd name="T13" fmla="*/ 7 h 8"/>
                  <a:gd name="T14" fmla="*/ 4 w 4"/>
                  <a:gd name="T15" fmla="*/ 5 h 8"/>
                  <a:gd name="T16" fmla="*/ 4 w 4"/>
                  <a:gd name="T17" fmla="*/ 3 h 8"/>
                  <a:gd name="T18" fmla="*/ 2 w 4"/>
                  <a:gd name="T19" fmla="*/ 1 h 8"/>
                  <a:gd name="T20" fmla="*/ 2 w 4"/>
                  <a:gd name="T21" fmla="*/ 0 h 8"/>
                  <a:gd name="T22" fmla="*/ 1 w 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1" y="0"/>
                    </a:moveTo>
                    <a:lnTo>
                      <a:pt x="0" y="3"/>
                    </a:lnTo>
                    <a:lnTo>
                      <a:pt x="0" y="4"/>
                    </a:lnTo>
                    <a:lnTo>
                      <a:pt x="0" y="5"/>
                    </a:lnTo>
                    <a:lnTo>
                      <a:pt x="1" y="7"/>
                    </a:lnTo>
                    <a:lnTo>
                      <a:pt x="1" y="8"/>
                    </a:lnTo>
                    <a:lnTo>
                      <a:pt x="2" y="7"/>
                    </a:lnTo>
                    <a:lnTo>
                      <a:pt x="4" y="5"/>
                    </a:lnTo>
                    <a:lnTo>
                      <a:pt x="4" y="3"/>
                    </a:lnTo>
                    <a:lnTo>
                      <a:pt x="2" y="1"/>
                    </a:lnTo>
                    <a:lnTo>
                      <a:pt x="2" y="0"/>
                    </a:lnTo>
                    <a:lnTo>
                      <a:pt x="1"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3" name="Group 1461"/>
            <p:cNvGrpSpPr>
              <a:grpSpLocks/>
            </p:cNvGrpSpPr>
            <p:nvPr/>
          </p:nvGrpSpPr>
          <p:grpSpPr bwMode="auto">
            <a:xfrm>
              <a:off x="2673" y="-333"/>
              <a:ext cx="68" cy="7"/>
              <a:chOff x="2673" y="-333"/>
              <a:chExt cx="68" cy="7"/>
            </a:xfrm>
          </p:grpSpPr>
          <p:sp>
            <p:nvSpPr>
              <p:cNvPr id="1672" name="Freeform 1462"/>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73" name="Freeform 1463"/>
              <p:cNvSpPr>
                <a:spLocks/>
              </p:cNvSpPr>
              <p:nvPr/>
            </p:nvSpPr>
            <p:spPr bwMode="auto">
              <a:xfrm>
                <a:off x="2673" y="-333"/>
                <a:ext cx="68" cy="7"/>
              </a:xfrm>
              <a:custGeom>
                <a:avLst/>
                <a:gdLst>
                  <a:gd name="T0" fmla="*/ 0 w 68"/>
                  <a:gd name="T1" fmla="*/ 0 h 7"/>
                  <a:gd name="T2" fmla="*/ 67 w 68"/>
                  <a:gd name="T3" fmla="*/ 3 h 7"/>
                  <a:gd name="T4" fmla="*/ 68 w 68"/>
                  <a:gd name="T5" fmla="*/ 5 h 7"/>
                  <a:gd name="T6" fmla="*/ 68 w 68"/>
                  <a:gd name="T7" fmla="*/ 6 h 7"/>
                  <a:gd name="T8" fmla="*/ 67 w 68"/>
                  <a:gd name="T9" fmla="*/ 7 h 7"/>
                  <a:gd name="T10" fmla="*/ 0 w 68"/>
                  <a:gd name="T11" fmla="*/ 6 h 7"/>
                  <a:gd name="T12" fmla="*/ 0 w 6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8" h="7">
                    <a:moveTo>
                      <a:pt x="0" y="0"/>
                    </a:moveTo>
                    <a:lnTo>
                      <a:pt x="67" y="3"/>
                    </a:lnTo>
                    <a:lnTo>
                      <a:pt x="68" y="5"/>
                    </a:lnTo>
                    <a:lnTo>
                      <a:pt x="68" y="6"/>
                    </a:lnTo>
                    <a:lnTo>
                      <a:pt x="67" y="7"/>
                    </a:lnTo>
                    <a:lnTo>
                      <a:pt x="0" y="6"/>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4" name="Group 1464"/>
            <p:cNvGrpSpPr>
              <a:grpSpLocks/>
            </p:cNvGrpSpPr>
            <p:nvPr/>
          </p:nvGrpSpPr>
          <p:grpSpPr bwMode="auto">
            <a:xfrm>
              <a:off x="2646" y="-342"/>
              <a:ext cx="25" cy="20"/>
              <a:chOff x="2646" y="-342"/>
              <a:chExt cx="25" cy="20"/>
            </a:xfrm>
          </p:grpSpPr>
          <p:sp>
            <p:nvSpPr>
              <p:cNvPr id="1670" name="Freeform 1465"/>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71" name="Freeform 1466"/>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5" name="Group 1467"/>
            <p:cNvGrpSpPr>
              <a:grpSpLocks/>
            </p:cNvGrpSpPr>
            <p:nvPr/>
          </p:nvGrpSpPr>
          <p:grpSpPr bwMode="auto">
            <a:xfrm>
              <a:off x="2649" y="-343"/>
              <a:ext cx="22" cy="8"/>
              <a:chOff x="2649" y="-343"/>
              <a:chExt cx="22" cy="8"/>
            </a:xfrm>
          </p:grpSpPr>
          <p:sp>
            <p:nvSpPr>
              <p:cNvPr id="1668" name="Freeform 1468"/>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69" name="Freeform 1469"/>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6" name="Group 1470"/>
            <p:cNvGrpSpPr>
              <a:grpSpLocks/>
            </p:cNvGrpSpPr>
            <p:nvPr/>
          </p:nvGrpSpPr>
          <p:grpSpPr bwMode="auto">
            <a:xfrm>
              <a:off x="2665" y="-341"/>
              <a:ext cx="11" cy="19"/>
              <a:chOff x="2665" y="-341"/>
              <a:chExt cx="11" cy="19"/>
            </a:xfrm>
          </p:grpSpPr>
          <p:sp>
            <p:nvSpPr>
              <p:cNvPr id="1666" name="Freeform 1471"/>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67" name="Freeform 1472"/>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7" name="Group 1473"/>
            <p:cNvGrpSpPr>
              <a:grpSpLocks/>
            </p:cNvGrpSpPr>
            <p:nvPr/>
          </p:nvGrpSpPr>
          <p:grpSpPr bwMode="auto">
            <a:xfrm>
              <a:off x="2646" y="-342"/>
              <a:ext cx="25" cy="20"/>
              <a:chOff x="2646" y="-342"/>
              <a:chExt cx="25" cy="20"/>
            </a:xfrm>
          </p:grpSpPr>
          <p:sp>
            <p:nvSpPr>
              <p:cNvPr id="1664" name="Freeform 1474"/>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65" name="Freeform 1475"/>
              <p:cNvSpPr>
                <a:spLocks/>
              </p:cNvSpPr>
              <p:nvPr/>
            </p:nvSpPr>
            <p:spPr bwMode="auto">
              <a:xfrm>
                <a:off x="2646" y="-342"/>
                <a:ext cx="25" cy="20"/>
              </a:xfrm>
              <a:custGeom>
                <a:avLst/>
                <a:gdLst>
                  <a:gd name="T0" fmla="*/ 8 w 25"/>
                  <a:gd name="T1" fmla="*/ 0 h 20"/>
                  <a:gd name="T2" fmla="*/ 6 w 25"/>
                  <a:gd name="T3" fmla="*/ 1 h 20"/>
                  <a:gd name="T4" fmla="*/ 3 w 25"/>
                  <a:gd name="T5" fmla="*/ 4 h 20"/>
                  <a:gd name="T6" fmla="*/ 0 w 25"/>
                  <a:gd name="T7" fmla="*/ 7 h 20"/>
                  <a:gd name="T8" fmla="*/ 0 w 25"/>
                  <a:gd name="T9" fmla="*/ 11 h 20"/>
                  <a:gd name="T10" fmla="*/ 0 w 25"/>
                  <a:gd name="T11" fmla="*/ 12 h 20"/>
                  <a:gd name="T12" fmla="*/ 2 w 25"/>
                  <a:gd name="T13" fmla="*/ 16 h 20"/>
                  <a:gd name="T14" fmla="*/ 3 w 25"/>
                  <a:gd name="T15" fmla="*/ 18 h 20"/>
                  <a:gd name="T16" fmla="*/ 4 w 25"/>
                  <a:gd name="T17" fmla="*/ 19 h 20"/>
                  <a:gd name="T18" fmla="*/ 7 w 25"/>
                  <a:gd name="T19" fmla="*/ 20 h 20"/>
                  <a:gd name="T20" fmla="*/ 19 w 25"/>
                  <a:gd name="T21" fmla="*/ 20 h 20"/>
                  <a:gd name="T22" fmla="*/ 18 w 25"/>
                  <a:gd name="T23" fmla="*/ 19 h 20"/>
                  <a:gd name="T24" fmla="*/ 17 w 25"/>
                  <a:gd name="T25" fmla="*/ 15 h 20"/>
                  <a:gd name="T26" fmla="*/ 18 w 25"/>
                  <a:gd name="T27" fmla="*/ 11 h 20"/>
                  <a:gd name="T28" fmla="*/ 18 w 25"/>
                  <a:gd name="T29" fmla="*/ 7 h 20"/>
                  <a:gd name="T30" fmla="*/ 21 w 25"/>
                  <a:gd name="T31" fmla="*/ 7 h 20"/>
                  <a:gd name="T32" fmla="*/ 22 w 25"/>
                  <a:gd name="T33" fmla="*/ 4 h 20"/>
                  <a:gd name="T34" fmla="*/ 25 w 25"/>
                  <a:gd name="T35" fmla="*/ 3 h 20"/>
                  <a:gd name="T36" fmla="*/ 23 w 25"/>
                  <a:gd name="T37" fmla="*/ 3 h 20"/>
                  <a:gd name="T38" fmla="*/ 21 w 25"/>
                  <a:gd name="T39" fmla="*/ 1 h 20"/>
                  <a:gd name="T40" fmla="*/ 19 w 25"/>
                  <a:gd name="T41" fmla="*/ 1 h 20"/>
                  <a:gd name="T42" fmla="*/ 10 w 25"/>
                  <a:gd name="T43" fmla="*/ 0 h 20"/>
                  <a:gd name="T44" fmla="*/ 8 w 2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0">
                    <a:moveTo>
                      <a:pt x="8" y="0"/>
                    </a:moveTo>
                    <a:lnTo>
                      <a:pt x="6" y="1"/>
                    </a:lnTo>
                    <a:lnTo>
                      <a:pt x="3" y="4"/>
                    </a:lnTo>
                    <a:lnTo>
                      <a:pt x="0" y="7"/>
                    </a:lnTo>
                    <a:lnTo>
                      <a:pt x="0" y="11"/>
                    </a:lnTo>
                    <a:lnTo>
                      <a:pt x="0" y="12"/>
                    </a:lnTo>
                    <a:lnTo>
                      <a:pt x="2" y="16"/>
                    </a:lnTo>
                    <a:lnTo>
                      <a:pt x="3" y="18"/>
                    </a:lnTo>
                    <a:lnTo>
                      <a:pt x="4" y="19"/>
                    </a:lnTo>
                    <a:lnTo>
                      <a:pt x="7" y="20"/>
                    </a:lnTo>
                    <a:lnTo>
                      <a:pt x="19" y="20"/>
                    </a:lnTo>
                    <a:lnTo>
                      <a:pt x="18" y="19"/>
                    </a:lnTo>
                    <a:lnTo>
                      <a:pt x="17" y="15"/>
                    </a:lnTo>
                    <a:lnTo>
                      <a:pt x="18" y="11"/>
                    </a:lnTo>
                    <a:lnTo>
                      <a:pt x="18" y="7"/>
                    </a:lnTo>
                    <a:lnTo>
                      <a:pt x="21" y="7"/>
                    </a:lnTo>
                    <a:lnTo>
                      <a:pt x="22" y="4"/>
                    </a:lnTo>
                    <a:lnTo>
                      <a:pt x="25" y="3"/>
                    </a:lnTo>
                    <a:lnTo>
                      <a:pt x="23" y="3"/>
                    </a:lnTo>
                    <a:lnTo>
                      <a:pt x="21" y="1"/>
                    </a:lnTo>
                    <a:lnTo>
                      <a:pt x="19" y="1"/>
                    </a:lnTo>
                    <a:lnTo>
                      <a:pt x="10" y="0"/>
                    </a:lnTo>
                    <a:lnTo>
                      <a:pt x="8"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8" name="Group 1476"/>
            <p:cNvGrpSpPr>
              <a:grpSpLocks/>
            </p:cNvGrpSpPr>
            <p:nvPr/>
          </p:nvGrpSpPr>
          <p:grpSpPr bwMode="auto">
            <a:xfrm>
              <a:off x="2649" y="-343"/>
              <a:ext cx="22" cy="8"/>
              <a:chOff x="2649" y="-343"/>
              <a:chExt cx="22" cy="8"/>
            </a:xfrm>
          </p:grpSpPr>
          <p:sp>
            <p:nvSpPr>
              <p:cNvPr id="1662" name="Freeform 1477"/>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63" name="Freeform 1478"/>
              <p:cNvSpPr>
                <a:spLocks/>
              </p:cNvSpPr>
              <p:nvPr/>
            </p:nvSpPr>
            <p:spPr bwMode="auto">
              <a:xfrm>
                <a:off x="2649" y="-343"/>
                <a:ext cx="22" cy="8"/>
              </a:xfrm>
              <a:custGeom>
                <a:avLst/>
                <a:gdLst>
                  <a:gd name="T0" fmla="*/ 7 w 22"/>
                  <a:gd name="T1" fmla="*/ 0 h 8"/>
                  <a:gd name="T2" fmla="*/ 4 w 22"/>
                  <a:gd name="T3" fmla="*/ 1 h 8"/>
                  <a:gd name="T4" fmla="*/ 3 w 22"/>
                  <a:gd name="T5" fmla="*/ 2 h 8"/>
                  <a:gd name="T6" fmla="*/ 0 w 22"/>
                  <a:gd name="T7" fmla="*/ 5 h 8"/>
                  <a:gd name="T8" fmla="*/ 0 w 22"/>
                  <a:gd name="T9" fmla="*/ 6 h 8"/>
                  <a:gd name="T10" fmla="*/ 15 w 22"/>
                  <a:gd name="T11" fmla="*/ 8 h 8"/>
                  <a:gd name="T12" fmla="*/ 16 w 22"/>
                  <a:gd name="T13" fmla="*/ 6 h 8"/>
                  <a:gd name="T14" fmla="*/ 18 w 22"/>
                  <a:gd name="T15" fmla="*/ 6 h 8"/>
                  <a:gd name="T16" fmla="*/ 19 w 22"/>
                  <a:gd name="T17" fmla="*/ 4 h 8"/>
                  <a:gd name="T18" fmla="*/ 22 w 22"/>
                  <a:gd name="T19" fmla="*/ 2 h 8"/>
                  <a:gd name="T20" fmla="*/ 16 w 22"/>
                  <a:gd name="T21" fmla="*/ 1 h 8"/>
                  <a:gd name="T22" fmla="*/ 15 w 22"/>
                  <a:gd name="T23" fmla="*/ 1 h 8"/>
                  <a:gd name="T24" fmla="*/ 7 w 22"/>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8">
                    <a:moveTo>
                      <a:pt x="7" y="0"/>
                    </a:moveTo>
                    <a:lnTo>
                      <a:pt x="4" y="1"/>
                    </a:lnTo>
                    <a:lnTo>
                      <a:pt x="3" y="2"/>
                    </a:lnTo>
                    <a:lnTo>
                      <a:pt x="0" y="5"/>
                    </a:lnTo>
                    <a:lnTo>
                      <a:pt x="0" y="6"/>
                    </a:lnTo>
                    <a:lnTo>
                      <a:pt x="15" y="8"/>
                    </a:lnTo>
                    <a:lnTo>
                      <a:pt x="16" y="6"/>
                    </a:lnTo>
                    <a:lnTo>
                      <a:pt x="18" y="6"/>
                    </a:lnTo>
                    <a:lnTo>
                      <a:pt x="19" y="4"/>
                    </a:lnTo>
                    <a:lnTo>
                      <a:pt x="22" y="2"/>
                    </a:lnTo>
                    <a:lnTo>
                      <a:pt x="16" y="1"/>
                    </a:lnTo>
                    <a:lnTo>
                      <a:pt x="15"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9" name="Group 1479"/>
            <p:cNvGrpSpPr>
              <a:grpSpLocks/>
            </p:cNvGrpSpPr>
            <p:nvPr/>
          </p:nvGrpSpPr>
          <p:grpSpPr bwMode="auto">
            <a:xfrm>
              <a:off x="2665" y="-341"/>
              <a:ext cx="11" cy="19"/>
              <a:chOff x="2665" y="-341"/>
              <a:chExt cx="11" cy="19"/>
            </a:xfrm>
          </p:grpSpPr>
          <p:sp>
            <p:nvSpPr>
              <p:cNvPr id="1660" name="Freeform 1480"/>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61" name="Freeform 1481"/>
              <p:cNvSpPr>
                <a:spLocks/>
              </p:cNvSpPr>
              <p:nvPr/>
            </p:nvSpPr>
            <p:spPr bwMode="auto">
              <a:xfrm>
                <a:off x="2665" y="-341"/>
                <a:ext cx="11" cy="19"/>
              </a:xfrm>
              <a:custGeom>
                <a:avLst/>
                <a:gdLst>
                  <a:gd name="T0" fmla="*/ 7 w 11"/>
                  <a:gd name="T1" fmla="*/ 0 h 19"/>
                  <a:gd name="T2" fmla="*/ 4 w 11"/>
                  <a:gd name="T3" fmla="*/ 2 h 19"/>
                  <a:gd name="T4" fmla="*/ 2 w 11"/>
                  <a:gd name="T5" fmla="*/ 4 h 19"/>
                  <a:gd name="T6" fmla="*/ 0 w 11"/>
                  <a:gd name="T7" fmla="*/ 7 h 19"/>
                  <a:gd name="T8" fmla="*/ 0 w 11"/>
                  <a:gd name="T9" fmla="*/ 10 h 19"/>
                  <a:gd name="T10" fmla="*/ 0 w 11"/>
                  <a:gd name="T11" fmla="*/ 11 h 19"/>
                  <a:gd name="T12" fmla="*/ 0 w 11"/>
                  <a:gd name="T13" fmla="*/ 14 h 19"/>
                  <a:gd name="T14" fmla="*/ 2 w 11"/>
                  <a:gd name="T15" fmla="*/ 18 h 19"/>
                  <a:gd name="T16" fmla="*/ 3 w 11"/>
                  <a:gd name="T17" fmla="*/ 19 h 19"/>
                  <a:gd name="T18" fmla="*/ 6 w 11"/>
                  <a:gd name="T19" fmla="*/ 19 h 19"/>
                  <a:gd name="T20" fmla="*/ 7 w 11"/>
                  <a:gd name="T21" fmla="*/ 18 h 19"/>
                  <a:gd name="T22" fmla="*/ 10 w 11"/>
                  <a:gd name="T23" fmla="*/ 17 h 19"/>
                  <a:gd name="T24" fmla="*/ 11 w 11"/>
                  <a:gd name="T25" fmla="*/ 14 h 19"/>
                  <a:gd name="T26" fmla="*/ 11 w 11"/>
                  <a:gd name="T27" fmla="*/ 11 h 19"/>
                  <a:gd name="T28" fmla="*/ 11 w 11"/>
                  <a:gd name="T29" fmla="*/ 7 h 19"/>
                  <a:gd name="T30" fmla="*/ 11 w 11"/>
                  <a:gd name="T31" fmla="*/ 4 h 19"/>
                  <a:gd name="T32" fmla="*/ 10 w 11"/>
                  <a:gd name="T33" fmla="*/ 2 h 19"/>
                  <a:gd name="T34" fmla="*/ 7 w 11"/>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9">
                    <a:moveTo>
                      <a:pt x="7" y="0"/>
                    </a:moveTo>
                    <a:lnTo>
                      <a:pt x="4" y="2"/>
                    </a:lnTo>
                    <a:lnTo>
                      <a:pt x="2" y="4"/>
                    </a:lnTo>
                    <a:lnTo>
                      <a:pt x="0" y="7"/>
                    </a:lnTo>
                    <a:lnTo>
                      <a:pt x="0" y="10"/>
                    </a:lnTo>
                    <a:lnTo>
                      <a:pt x="0" y="11"/>
                    </a:lnTo>
                    <a:lnTo>
                      <a:pt x="0" y="14"/>
                    </a:lnTo>
                    <a:lnTo>
                      <a:pt x="2" y="18"/>
                    </a:lnTo>
                    <a:lnTo>
                      <a:pt x="3" y="19"/>
                    </a:lnTo>
                    <a:lnTo>
                      <a:pt x="6" y="19"/>
                    </a:lnTo>
                    <a:lnTo>
                      <a:pt x="7" y="18"/>
                    </a:lnTo>
                    <a:lnTo>
                      <a:pt x="10" y="17"/>
                    </a:lnTo>
                    <a:lnTo>
                      <a:pt x="11" y="14"/>
                    </a:lnTo>
                    <a:lnTo>
                      <a:pt x="11" y="11"/>
                    </a:lnTo>
                    <a:lnTo>
                      <a:pt x="11" y="7"/>
                    </a:lnTo>
                    <a:lnTo>
                      <a:pt x="11" y="4"/>
                    </a:lnTo>
                    <a:lnTo>
                      <a:pt x="10" y="2"/>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0" name="Group 1482"/>
            <p:cNvGrpSpPr>
              <a:grpSpLocks/>
            </p:cNvGrpSpPr>
            <p:nvPr/>
          </p:nvGrpSpPr>
          <p:grpSpPr bwMode="auto">
            <a:xfrm>
              <a:off x="2656" y="-403"/>
              <a:ext cx="23" cy="62"/>
              <a:chOff x="2656" y="-403"/>
              <a:chExt cx="23" cy="62"/>
            </a:xfrm>
          </p:grpSpPr>
          <p:sp>
            <p:nvSpPr>
              <p:cNvPr id="1658" name="Freeform 1483"/>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9" name="Freeform 1484"/>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1" name="Group 1485"/>
            <p:cNvGrpSpPr>
              <a:grpSpLocks/>
            </p:cNvGrpSpPr>
            <p:nvPr/>
          </p:nvGrpSpPr>
          <p:grpSpPr bwMode="auto">
            <a:xfrm>
              <a:off x="2668" y="-429"/>
              <a:ext cx="23" cy="29"/>
              <a:chOff x="2668" y="-429"/>
              <a:chExt cx="23" cy="29"/>
            </a:xfrm>
          </p:grpSpPr>
          <p:sp>
            <p:nvSpPr>
              <p:cNvPr id="1656" name="Freeform 1486"/>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7" name="Freeform 1487"/>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2" name="Group 1488"/>
            <p:cNvGrpSpPr>
              <a:grpSpLocks/>
            </p:cNvGrpSpPr>
            <p:nvPr/>
          </p:nvGrpSpPr>
          <p:grpSpPr bwMode="auto">
            <a:xfrm>
              <a:off x="2656" y="-403"/>
              <a:ext cx="23" cy="62"/>
              <a:chOff x="2656" y="-403"/>
              <a:chExt cx="23" cy="62"/>
            </a:xfrm>
          </p:grpSpPr>
          <p:sp>
            <p:nvSpPr>
              <p:cNvPr id="1654" name="Freeform 1489"/>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5" name="Freeform 1490"/>
              <p:cNvSpPr>
                <a:spLocks/>
              </p:cNvSpPr>
              <p:nvPr/>
            </p:nvSpPr>
            <p:spPr bwMode="auto">
              <a:xfrm>
                <a:off x="2656" y="-403"/>
                <a:ext cx="23" cy="62"/>
              </a:xfrm>
              <a:custGeom>
                <a:avLst/>
                <a:gdLst>
                  <a:gd name="T0" fmla="*/ 16 w 23"/>
                  <a:gd name="T1" fmla="*/ 0 h 62"/>
                  <a:gd name="T2" fmla="*/ 0 w 23"/>
                  <a:gd name="T3" fmla="*/ 60 h 62"/>
                  <a:gd name="T4" fmla="*/ 0 w 23"/>
                  <a:gd name="T5" fmla="*/ 61 h 62"/>
                  <a:gd name="T6" fmla="*/ 1 w 23"/>
                  <a:gd name="T7" fmla="*/ 62 h 62"/>
                  <a:gd name="T8" fmla="*/ 4 w 23"/>
                  <a:gd name="T9" fmla="*/ 62 h 62"/>
                  <a:gd name="T10" fmla="*/ 5 w 23"/>
                  <a:gd name="T11" fmla="*/ 62 h 62"/>
                  <a:gd name="T12" fmla="*/ 23 w 23"/>
                  <a:gd name="T13" fmla="*/ 1 h 62"/>
                  <a:gd name="T14" fmla="*/ 16 w 2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2">
                    <a:moveTo>
                      <a:pt x="16" y="0"/>
                    </a:moveTo>
                    <a:lnTo>
                      <a:pt x="0" y="60"/>
                    </a:lnTo>
                    <a:lnTo>
                      <a:pt x="0" y="61"/>
                    </a:lnTo>
                    <a:lnTo>
                      <a:pt x="1" y="62"/>
                    </a:lnTo>
                    <a:lnTo>
                      <a:pt x="4" y="62"/>
                    </a:lnTo>
                    <a:lnTo>
                      <a:pt x="5" y="62"/>
                    </a:lnTo>
                    <a:lnTo>
                      <a:pt x="23" y="1"/>
                    </a:lnTo>
                    <a:lnTo>
                      <a:pt x="16"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3" name="Group 1491"/>
            <p:cNvGrpSpPr>
              <a:grpSpLocks/>
            </p:cNvGrpSpPr>
            <p:nvPr/>
          </p:nvGrpSpPr>
          <p:grpSpPr bwMode="auto">
            <a:xfrm>
              <a:off x="2668" y="-429"/>
              <a:ext cx="23" cy="29"/>
              <a:chOff x="2668" y="-429"/>
              <a:chExt cx="23" cy="29"/>
            </a:xfrm>
          </p:grpSpPr>
          <p:sp>
            <p:nvSpPr>
              <p:cNvPr id="1652" name="Freeform 1492"/>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3" name="Freeform 1493"/>
              <p:cNvSpPr>
                <a:spLocks/>
              </p:cNvSpPr>
              <p:nvPr/>
            </p:nvSpPr>
            <p:spPr bwMode="auto">
              <a:xfrm>
                <a:off x="2668" y="-429"/>
                <a:ext cx="23" cy="29"/>
              </a:xfrm>
              <a:custGeom>
                <a:avLst/>
                <a:gdLst>
                  <a:gd name="T0" fmla="*/ 12 w 23"/>
                  <a:gd name="T1" fmla="*/ 0 h 29"/>
                  <a:gd name="T2" fmla="*/ 9 w 23"/>
                  <a:gd name="T3" fmla="*/ 0 h 29"/>
                  <a:gd name="T4" fmla="*/ 7 w 23"/>
                  <a:gd name="T5" fmla="*/ 0 h 29"/>
                  <a:gd name="T6" fmla="*/ 4 w 23"/>
                  <a:gd name="T7" fmla="*/ 2 h 29"/>
                  <a:gd name="T8" fmla="*/ 1 w 23"/>
                  <a:gd name="T9" fmla="*/ 7 h 29"/>
                  <a:gd name="T10" fmla="*/ 0 w 23"/>
                  <a:gd name="T11" fmla="*/ 10 h 29"/>
                  <a:gd name="T12" fmla="*/ 0 w 23"/>
                  <a:gd name="T13" fmla="*/ 14 h 29"/>
                  <a:gd name="T14" fmla="*/ 0 w 23"/>
                  <a:gd name="T15" fmla="*/ 18 h 29"/>
                  <a:gd name="T16" fmla="*/ 3 w 23"/>
                  <a:gd name="T17" fmla="*/ 22 h 29"/>
                  <a:gd name="T18" fmla="*/ 3 w 23"/>
                  <a:gd name="T19" fmla="*/ 24 h 29"/>
                  <a:gd name="T20" fmla="*/ 3 w 23"/>
                  <a:gd name="T21" fmla="*/ 26 h 29"/>
                  <a:gd name="T22" fmla="*/ 4 w 23"/>
                  <a:gd name="T23" fmla="*/ 27 h 29"/>
                  <a:gd name="T24" fmla="*/ 8 w 23"/>
                  <a:gd name="T25" fmla="*/ 29 h 29"/>
                  <a:gd name="T26" fmla="*/ 11 w 23"/>
                  <a:gd name="T27" fmla="*/ 29 h 29"/>
                  <a:gd name="T28" fmla="*/ 13 w 23"/>
                  <a:gd name="T29" fmla="*/ 29 h 29"/>
                  <a:gd name="T30" fmla="*/ 13 w 23"/>
                  <a:gd name="T31" fmla="*/ 26 h 29"/>
                  <a:gd name="T32" fmla="*/ 16 w 23"/>
                  <a:gd name="T33" fmla="*/ 23 h 29"/>
                  <a:gd name="T34" fmla="*/ 19 w 23"/>
                  <a:gd name="T35" fmla="*/ 20 h 29"/>
                  <a:gd name="T36" fmla="*/ 20 w 23"/>
                  <a:gd name="T37" fmla="*/ 16 h 29"/>
                  <a:gd name="T38" fmla="*/ 23 w 23"/>
                  <a:gd name="T39" fmla="*/ 14 h 29"/>
                  <a:gd name="T40" fmla="*/ 23 w 23"/>
                  <a:gd name="T41" fmla="*/ 8 h 29"/>
                  <a:gd name="T42" fmla="*/ 22 w 23"/>
                  <a:gd name="T43" fmla="*/ 6 h 29"/>
                  <a:gd name="T44" fmla="*/ 20 w 23"/>
                  <a:gd name="T45" fmla="*/ 3 h 29"/>
                  <a:gd name="T46" fmla="*/ 15 w 23"/>
                  <a:gd name="T47" fmla="*/ 0 h 29"/>
                  <a:gd name="T48" fmla="*/ 12 w 2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9">
                    <a:moveTo>
                      <a:pt x="12" y="0"/>
                    </a:moveTo>
                    <a:lnTo>
                      <a:pt x="9" y="0"/>
                    </a:lnTo>
                    <a:lnTo>
                      <a:pt x="7" y="0"/>
                    </a:lnTo>
                    <a:lnTo>
                      <a:pt x="4" y="2"/>
                    </a:lnTo>
                    <a:lnTo>
                      <a:pt x="1" y="7"/>
                    </a:lnTo>
                    <a:lnTo>
                      <a:pt x="0" y="10"/>
                    </a:lnTo>
                    <a:lnTo>
                      <a:pt x="0" y="14"/>
                    </a:lnTo>
                    <a:lnTo>
                      <a:pt x="0" y="18"/>
                    </a:lnTo>
                    <a:lnTo>
                      <a:pt x="3" y="22"/>
                    </a:lnTo>
                    <a:lnTo>
                      <a:pt x="3" y="24"/>
                    </a:lnTo>
                    <a:lnTo>
                      <a:pt x="3" y="26"/>
                    </a:lnTo>
                    <a:lnTo>
                      <a:pt x="4" y="27"/>
                    </a:lnTo>
                    <a:lnTo>
                      <a:pt x="8" y="29"/>
                    </a:lnTo>
                    <a:lnTo>
                      <a:pt x="11" y="29"/>
                    </a:lnTo>
                    <a:lnTo>
                      <a:pt x="13" y="29"/>
                    </a:lnTo>
                    <a:lnTo>
                      <a:pt x="13" y="26"/>
                    </a:lnTo>
                    <a:lnTo>
                      <a:pt x="16" y="23"/>
                    </a:lnTo>
                    <a:lnTo>
                      <a:pt x="19" y="20"/>
                    </a:lnTo>
                    <a:lnTo>
                      <a:pt x="20" y="16"/>
                    </a:lnTo>
                    <a:lnTo>
                      <a:pt x="23" y="14"/>
                    </a:lnTo>
                    <a:lnTo>
                      <a:pt x="23" y="8"/>
                    </a:lnTo>
                    <a:lnTo>
                      <a:pt x="22" y="6"/>
                    </a:lnTo>
                    <a:lnTo>
                      <a:pt x="20" y="3"/>
                    </a:lnTo>
                    <a:lnTo>
                      <a:pt x="15" y="0"/>
                    </a:lnTo>
                    <a:lnTo>
                      <a:pt x="12"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4" name="Group 1494"/>
            <p:cNvGrpSpPr>
              <a:grpSpLocks/>
            </p:cNvGrpSpPr>
            <p:nvPr/>
          </p:nvGrpSpPr>
          <p:grpSpPr bwMode="auto">
            <a:xfrm>
              <a:off x="2656" y="-322"/>
              <a:ext cx="7" cy="64"/>
              <a:chOff x="2656" y="-322"/>
              <a:chExt cx="7" cy="64"/>
            </a:xfrm>
          </p:grpSpPr>
          <p:sp>
            <p:nvSpPr>
              <p:cNvPr id="1650" name="Freeform 1495"/>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1" name="Freeform 1496"/>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5" name="Group 1497"/>
            <p:cNvGrpSpPr>
              <a:grpSpLocks/>
            </p:cNvGrpSpPr>
            <p:nvPr/>
          </p:nvGrpSpPr>
          <p:grpSpPr bwMode="auto">
            <a:xfrm>
              <a:off x="2649" y="-259"/>
              <a:ext cx="22" cy="28"/>
              <a:chOff x="2649" y="-259"/>
              <a:chExt cx="22" cy="28"/>
            </a:xfrm>
          </p:grpSpPr>
          <p:sp>
            <p:nvSpPr>
              <p:cNvPr id="1648" name="Freeform 1498"/>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9" name="Freeform 1499"/>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6" name="Group 1500"/>
            <p:cNvGrpSpPr>
              <a:grpSpLocks/>
            </p:cNvGrpSpPr>
            <p:nvPr/>
          </p:nvGrpSpPr>
          <p:grpSpPr bwMode="auto">
            <a:xfrm>
              <a:off x="2656" y="-322"/>
              <a:ext cx="7" cy="64"/>
              <a:chOff x="2656" y="-322"/>
              <a:chExt cx="7" cy="64"/>
            </a:xfrm>
          </p:grpSpPr>
          <p:sp>
            <p:nvSpPr>
              <p:cNvPr id="1646" name="Freeform 1501"/>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7" name="Freeform 1502"/>
              <p:cNvSpPr>
                <a:spLocks/>
              </p:cNvSpPr>
              <p:nvPr/>
            </p:nvSpPr>
            <p:spPr bwMode="auto">
              <a:xfrm>
                <a:off x="2656" y="-322"/>
                <a:ext cx="7" cy="64"/>
              </a:xfrm>
              <a:custGeom>
                <a:avLst/>
                <a:gdLst>
                  <a:gd name="T0" fmla="*/ 0 w 7"/>
                  <a:gd name="T1" fmla="*/ 0 h 64"/>
                  <a:gd name="T2" fmla="*/ 1 w 7"/>
                  <a:gd name="T3" fmla="*/ 63 h 64"/>
                  <a:gd name="T4" fmla="*/ 2 w 7"/>
                  <a:gd name="T5" fmla="*/ 64 h 64"/>
                  <a:gd name="T6" fmla="*/ 4 w 7"/>
                  <a:gd name="T7" fmla="*/ 64 h 64"/>
                  <a:gd name="T8" fmla="*/ 5 w 7"/>
                  <a:gd name="T9" fmla="*/ 64 h 64"/>
                  <a:gd name="T10" fmla="*/ 7 w 7"/>
                  <a:gd name="T11" fmla="*/ 63 h 64"/>
                  <a:gd name="T12" fmla="*/ 5 w 7"/>
                  <a:gd name="T13" fmla="*/ 0 h 64"/>
                  <a:gd name="T14" fmla="*/ 0 w 7"/>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4">
                    <a:moveTo>
                      <a:pt x="0" y="0"/>
                    </a:moveTo>
                    <a:lnTo>
                      <a:pt x="1" y="63"/>
                    </a:lnTo>
                    <a:lnTo>
                      <a:pt x="2" y="64"/>
                    </a:lnTo>
                    <a:lnTo>
                      <a:pt x="4" y="64"/>
                    </a:lnTo>
                    <a:lnTo>
                      <a:pt x="5" y="64"/>
                    </a:lnTo>
                    <a:lnTo>
                      <a:pt x="7" y="63"/>
                    </a:lnTo>
                    <a:lnTo>
                      <a:pt x="5" y="0"/>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7" name="Group 1503"/>
            <p:cNvGrpSpPr>
              <a:grpSpLocks/>
            </p:cNvGrpSpPr>
            <p:nvPr/>
          </p:nvGrpSpPr>
          <p:grpSpPr bwMode="auto">
            <a:xfrm>
              <a:off x="2649" y="-259"/>
              <a:ext cx="22" cy="28"/>
              <a:chOff x="2649" y="-259"/>
              <a:chExt cx="22" cy="28"/>
            </a:xfrm>
          </p:grpSpPr>
          <p:sp>
            <p:nvSpPr>
              <p:cNvPr id="1644" name="Freeform 1504"/>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5" name="Freeform 1505"/>
              <p:cNvSpPr>
                <a:spLocks/>
              </p:cNvSpPr>
              <p:nvPr/>
            </p:nvSpPr>
            <p:spPr bwMode="auto">
              <a:xfrm>
                <a:off x="2649" y="-259"/>
                <a:ext cx="22" cy="28"/>
              </a:xfrm>
              <a:custGeom>
                <a:avLst/>
                <a:gdLst>
                  <a:gd name="T0" fmla="*/ 7 w 22"/>
                  <a:gd name="T1" fmla="*/ 0 h 28"/>
                  <a:gd name="T2" fmla="*/ 5 w 22"/>
                  <a:gd name="T3" fmla="*/ 1 h 28"/>
                  <a:gd name="T4" fmla="*/ 5 w 22"/>
                  <a:gd name="T5" fmla="*/ 3 h 28"/>
                  <a:gd name="T6" fmla="*/ 4 w 22"/>
                  <a:gd name="T7" fmla="*/ 4 h 28"/>
                  <a:gd name="T8" fmla="*/ 3 w 22"/>
                  <a:gd name="T9" fmla="*/ 7 h 28"/>
                  <a:gd name="T10" fmla="*/ 1 w 22"/>
                  <a:gd name="T11" fmla="*/ 11 h 28"/>
                  <a:gd name="T12" fmla="*/ 1 w 22"/>
                  <a:gd name="T13" fmla="*/ 13 h 28"/>
                  <a:gd name="T14" fmla="*/ 0 w 22"/>
                  <a:gd name="T15" fmla="*/ 17 h 28"/>
                  <a:gd name="T16" fmla="*/ 0 w 22"/>
                  <a:gd name="T17" fmla="*/ 23 h 28"/>
                  <a:gd name="T18" fmla="*/ 3 w 22"/>
                  <a:gd name="T19" fmla="*/ 25 h 28"/>
                  <a:gd name="T20" fmla="*/ 4 w 22"/>
                  <a:gd name="T21" fmla="*/ 27 h 28"/>
                  <a:gd name="T22" fmla="*/ 7 w 22"/>
                  <a:gd name="T23" fmla="*/ 28 h 28"/>
                  <a:gd name="T24" fmla="*/ 11 w 22"/>
                  <a:gd name="T25" fmla="*/ 28 h 28"/>
                  <a:gd name="T26" fmla="*/ 14 w 22"/>
                  <a:gd name="T27" fmla="*/ 28 h 28"/>
                  <a:gd name="T28" fmla="*/ 18 w 22"/>
                  <a:gd name="T29" fmla="*/ 28 h 28"/>
                  <a:gd name="T30" fmla="*/ 20 w 22"/>
                  <a:gd name="T31" fmla="*/ 24 h 28"/>
                  <a:gd name="T32" fmla="*/ 22 w 22"/>
                  <a:gd name="T33" fmla="*/ 21 h 28"/>
                  <a:gd name="T34" fmla="*/ 22 w 22"/>
                  <a:gd name="T35" fmla="*/ 20 h 28"/>
                  <a:gd name="T36" fmla="*/ 22 w 22"/>
                  <a:gd name="T37" fmla="*/ 17 h 28"/>
                  <a:gd name="T38" fmla="*/ 20 w 22"/>
                  <a:gd name="T39" fmla="*/ 12 h 28"/>
                  <a:gd name="T40" fmla="*/ 16 w 22"/>
                  <a:gd name="T41" fmla="*/ 5 h 28"/>
                  <a:gd name="T42" fmla="*/ 16 w 22"/>
                  <a:gd name="T43" fmla="*/ 4 h 28"/>
                  <a:gd name="T44" fmla="*/ 16 w 22"/>
                  <a:gd name="T45" fmla="*/ 1 h 28"/>
                  <a:gd name="T46" fmla="*/ 15 w 22"/>
                  <a:gd name="T47" fmla="*/ 1 h 28"/>
                  <a:gd name="T48" fmla="*/ 14 w 22"/>
                  <a:gd name="T49" fmla="*/ 0 h 28"/>
                  <a:gd name="T50" fmla="*/ 14 w 22"/>
                  <a:gd name="T51" fmla="*/ 1 h 28"/>
                  <a:gd name="T52" fmla="*/ 11 w 22"/>
                  <a:gd name="T53" fmla="*/ 1 h 28"/>
                  <a:gd name="T54" fmla="*/ 9 w 22"/>
                  <a:gd name="T55" fmla="*/ 1 h 28"/>
                  <a:gd name="T56" fmla="*/ 8 w 22"/>
                  <a:gd name="T57" fmla="*/ 1 h 28"/>
                  <a:gd name="T58" fmla="*/ 7 w 22"/>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8">
                    <a:moveTo>
                      <a:pt x="7" y="0"/>
                    </a:moveTo>
                    <a:lnTo>
                      <a:pt x="5" y="1"/>
                    </a:lnTo>
                    <a:lnTo>
                      <a:pt x="5" y="3"/>
                    </a:lnTo>
                    <a:lnTo>
                      <a:pt x="4" y="4"/>
                    </a:lnTo>
                    <a:lnTo>
                      <a:pt x="3" y="7"/>
                    </a:lnTo>
                    <a:lnTo>
                      <a:pt x="1" y="11"/>
                    </a:lnTo>
                    <a:lnTo>
                      <a:pt x="1" y="13"/>
                    </a:lnTo>
                    <a:lnTo>
                      <a:pt x="0" y="17"/>
                    </a:lnTo>
                    <a:lnTo>
                      <a:pt x="0" y="23"/>
                    </a:lnTo>
                    <a:lnTo>
                      <a:pt x="3" y="25"/>
                    </a:lnTo>
                    <a:lnTo>
                      <a:pt x="4" y="27"/>
                    </a:lnTo>
                    <a:lnTo>
                      <a:pt x="7" y="28"/>
                    </a:lnTo>
                    <a:lnTo>
                      <a:pt x="11" y="28"/>
                    </a:lnTo>
                    <a:lnTo>
                      <a:pt x="14" y="28"/>
                    </a:lnTo>
                    <a:lnTo>
                      <a:pt x="18" y="28"/>
                    </a:lnTo>
                    <a:lnTo>
                      <a:pt x="20" y="24"/>
                    </a:lnTo>
                    <a:lnTo>
                      <a:pt x="22" y="21"/>
                    </a:lnTo>
                    <a:lnTo>
                      <a:pt x="22" y="20"/>
                    </a:lnTo>
                    <a:lnTo>
                      <a:pt x="22" y="17"/>
                    </a:lnTo>
                    <a:lnTo>
                      <a:pt x="20" y="12"/>
                    </a:lnTo>
                    <a:lnTo>
                      <a:pt x="16" y="5"/>
                    </a:lnTo>
                    <a:lnTo>
                      <a:pt x="16" y="4"/>
                    </a:lnTo>
                    <a:lnTo>
                      <a:pt x="16" y="1"/>
                    </a:lnTo>
                    <a:lnTo>
                      <a:pt x="15" y="1"/>
                    </a:lnTo>
                    <a:lnTo>
                      <a:pt x="14" y="0"/>
                    </a:lnTo>
                    <a:lnTo>
                      <a:pt x="14" y="1"/>
                    </a:lnTo>
                    <a:lnTo>
                      <a:pt x="11" y="1"/>
                    </a:lnTo>
                    <a:lnTo>
                      <a:pt x="9" y="1"/>
                    </a:lnTo>
                    <a:lnTo>
                      <a:pt x="8" y="1"/>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8" name="Group 1506"/>
            <p:cNvGrpSpPr>
              <a:grpSpLocks/>
            </p:cNvGrpSpPr>
            <p:nvPr/>
          </p:nvGrpSpPr>
          <p:grpSpPr bwMode="auto">
            <a:xfrm>
              <a:off x="3526" y="-471"/>
              <a:ext cx="131" cy="1082"/>
              <a:chOff x="3526" y="-471"/>
              <a:chExt cx="131" cy="1082"/>
            </a:xfrm>
          </p:grpSpPr>
          <p:sp>
            <p:nvSpPr>
              <p:cNvPr id="1642" name="Freeform 1507"/>
              <p:cNvSpPr>
                <a:spLocks/>
              </p:cNvSpPr>
              <p:nvPr/>
            </p:nvSpPr>
            <p:spPr bwMode="auto">
              <a:xfrm>
                <a:off x="3526" y="457"/>
                <a:ext cx="131" cy="154"/>
              </a:xfrm>
              <a:custGeom>
                <a:avLst/>
                <a:gdLst>
                  <a:gd name="T0" fmla="*/ 131 w 131"/>
                  <a:gd name="T1" fmla="*/ 0 h 154"/>
                  <a:gd name="T2" fmla="*/ 0 w 131"/>
                  <a:gd name="T3" fmla="*/ 0 h 154"/>
                  <a:gd name="T4" fmla="*/ 68 w 131"/>
                  <a:gd name="T5" fmla="*/ 154 h 154"/>
                  <a:gd name="T6" fmla="*/ 131 w 131"/>
                  <a:gd name="T7" fmla="*/ 0 h 154"/>
                </a:gdLst>
                <a:ahLst/>
                <a:cxnLst>
                  <a:cxn ang="0">
                    <a:pos x="T0" y="T1"/>
                  </a:cxn>
                  <a:cxn ang="0">
                    <a:pos x="T2" y="T3"/>
                  </a:cxn>
                  <a:cxn ang="0">
                    <a:pos x="T4" y="T5"/>
                  </a:cxn>
                  <a:cxn ang="0">
                    <a:pos x="T6" y="T7"/>
                  </a:cxn>
                </a:cxnLst>
                <a:rect l="0" t="0" r="r" b="b"/>
                <a:pathLst>
                  <a:path w="131" h="154">
                    <a:moveTo>
                      <a:pt x="131" y="0"/>
                    </a:moveTo>
                    <a:lnTo>
                      <a:pt x="0" y="0"/>
                    </a:lnTo>
                    <a:lnTo>
                      <a:pt x="68" y="154"/>
                    </a:lnTo>
                    <a:lnTo>
                      <a:pt x="13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3" name="Rectangle 1508"/>
              <p:cNvSpPr>
                <a:spLocks noChangeArrowheads="1"/>
              </p:cNvSpPr>
              <p:nvPr/>
            </p:nvSpPr>
            <p:spPr bwMode="auto">
              <a:xfrm>
                <a:off x="3566" y="-471"/>
                <a:ext cx="51" cy="98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69" name="Group 1509"/>
            <p:cNvGrpSpPr>
              <a:grpSpLocks/>
            </p:cNvGrpSpPr>
            <p:nvPr/>
          </p:nvGrpSpPr>
          <p:grpSpPr bwMode="auto">
            <a:xfrm>
              <a:off x="3503" y="-494"/>
              <a:ext cx="132" cy="1083"/>
              <a:chOff x="3503" y="-494"/>
              <a:chExt cx="132" cy="1083"/>
            </a:xfrm>
          </p:grpSpPr>
          <p:sp>
            <p:nvSpPr>
              <p:cNvPr id="1518" name="Freeform 1510"/>
              <p:cNvSpPr>
                <a:spLocks/>
              </p:cNvSpPr>
              <p:nvPr/>
            </p:nvSpPr>
            <p:spPr bwMode="auto">
              <a:xfrm>
                <a:off x="3503" y="436"/>
                <a:ext cx="132" cy="153"/>
              </a:xfrm>
              <a:custGeom>
                <a:avLst/>
                <a:gdLst>
                  <a:gd name="T0" fmla="*/ 132 w 132"/>
                  <a:gd name="T1" fmla="*/ 0 h 153"/>
                  <a:gd name="T2" fmla="*/ 0 w 132"/>
                  <a:gd name="T3" fmla="*/ 0 h 153"/>
                  <a:gd name="T4" fmla="*/ 68 w 132"/>
                  <a:gd name="T5" fmla="*/ 153 h 153"/>
                  <a:gd name="T6" fmla="*/ 132 w 132"/>
                  <a:gd name="T7" fmla="*/ 0 h 153"/>
                </a:gdLst>
                <a:ahLst/>
                <a:cxnLst>
                  <a:cxn ang="0">
                    <a:pos x="T0" y="T1"/>
                  </a:cxn>
                  <a:cxn ang="0">
                    <a:pos x="T2" y="T3"/>
                  </a:cxn>
                  <a:cxn ang="0">
                    <a:pos x="T4" y="T5"/>
                  </a:cxn>
                  <a:cxn ang="0">
                    <a:pos x="T6" y="T7"/>
                  </a:cxn>
                </a:cxnLst>
                <a:rect l="0" t="0" r="r" b="b"/>
                <a:pathLst>
                  <a:path w="132" h="153">
                    <a:moveTo>
                      <a:pt x="132" y="0"/>
                    </a:moveTo>
                    <a:lnTo>
                      <a:pt x="0" y="0"/>
                    </a:lnTo>
                    <a:lnTo>
                      <a:pt x="68" y="153"/>
                    </a:lnTo>
                    <a:lnTo>
                      <a:pt x="132"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519" name="Group 1511"/>
              <p:cNvGrpSpPr>
                <a:grpSpLocks/>
              </p:cNvGrpSpPr>
              <p:nvPr/>
            </p:nvGrpSpPr>
            <p:grpSpPr bwMode="auto">
              <a:xfrm>
                <a:off x="3542" y="-494"/>
                <a:ext cx="52" cy="986"/>
                <a:chOff x="3542" y="-494"/>
                <a:chExt cx="52" cy="986"/>
              </a:xfrm>
            </p:grpSpPr>
            <p:sp>
              <p:nvSpPr>
                <p:cNvPr id="1520" name="Rectangle 1512"/>
                <p:cNvSpPr>
                  <a:spLocks noChangeArrowheads="1"/>
                </p:cNvSpPr>
                <p:nvPr/>
              </p:nvSpPr>
              <p:spPr bwMode="auto">
                <a:xfrm>
                  <a:off x="3542" y="-494"/>
                  <a:ext cx="52" cy="54"/>
                </a:xfrm>
                <a:prstGeom prst="rect">
                  <a:avLst/>
                </a:prstGeom>
                <a:solidFill>
                  <a:srgbClr val="FFE6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1" name="Rectangle 1513"/>
                <p:cNvSpPr>
                  <a:spLocks noChangeArrowheads="1"/>
                </p:cNvSpPr>
                <p:nvPr/>
              </p:nvSpPr>
              <p:spPr bwMode="auto">
                <a:xfrm>
                  <a:off x="3542" y="-440"/>
                  <a:ext cx="52" cy="45"/>
                </a:xfrm>
                <a:prstGeom prst="rect">
                  <a:avLst/>
                </a:prstGeom>
                <a:solidFill>
                  <a:srgbClr val="FFE4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2" name="Rectangle 1514"/>
                <p:cNvSpPr>
                  <a:spLocks noChangeArrowheads="1"/>
                </p:cNvSpPr>
                <p:nvPr/>
              </p:nvSpPr>
              <p:spPr bwMode="auto">
                <a:xfrm>
                  <a:off x="3542" y="-395"/>
                  <a:ext cx="52" cy="35"/>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3" name="Rectangle 1515"/>
                <p:cNvSpPr>
                  <a:spLocks noChangeArrowheads="1"/>
                </p:cNvSpPr>
                <p:nvPr/>
              </p:nvSpPr>
              <p:spPr bwMode="auto">
                <a:xfrm>
                  <a:off x="3542" y="-360"/>
                  <a:ext cx="52" cy="30"/>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4" name="Rectangle 1516"/>
                <p:cNvSpPr>
                  <a:spLocks noChangeArrowheads="1"/>
                </p:cNvSpPr>
                <p:nvPr/>
              </p:nvSpPr>
              <p:spPr bwMode="auto">
                <a:xfrm>
                  <a:off x="3542" y="-330"/>
                  <a:ext cx="52" cy="24"/>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5" name="Rectangle 1517"/>
                <p:cNvSpPr>
                  <a:spLocks noChangeArrowheads="1"/>
                </p:cNvSpPr>
                <p:nvPr/>
              </p:nvSpPr>
              <p:spPr bwMode="auto">
                <a:xfrm>
                  <a:off x="3542" y="-306"/>
                  <a:ext cx="52" cy="23"/>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6" name="Rectangle 1518"/>
                <p:cNvSpPr>
                  <a:spLocks noChangeArrowheads="1"/>
                </p:cNvSpPr>
                <p:nvPr/>
              </p:nvSpPr>
              <p:spPr bwMode="auto">
                <a:xfrm>
                  <a:off x="3542" y="-283"/>
                  <a:ext cx="52" cy="20"/>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7" name="Rectangle 1519"/>
                <p:cNvSpPr>
                  <a:spLocks noChangeArrowheads="1"/>
                </p:cNvSpPr>
                <p:nvPr/>
              </p:nvSpPr>
              <p:spPr bwMode="auto">
                <a:xfrm>
                  <a:off x="3542" y="-263"/>
                  <a:ext cx="52" cy="1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8" name="Rectangle 1520"/>
                <p:cNvSpPr>
                  <a:spLocks noChangeArrowheads="1"/>
                </p:cNvSpPr>
                <p:nvPr/>
              </p:nvSpPr>
              <p:spPr bwMode="auto">
                <a:xfrm>
                  <a:off x="3542" y="-249"/>
                  <a:ext cx="52" cy="12"/>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9" name="Rectangle 1521"/>
                <p:cNvSpPr>
                  <a:spLocks noChangeArrowheads="1"/>
                </p:cNvSpPr>
                <p:nvPr/>
              </p:nvSpPr>
              <p:spPr bwMode="auto">
                <a:xfrm>
                  <a:off x="3542" y="-237"/>
                  <a:ext cx="52" cy="16"/>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0" name="Rectangle 1522"/>
                <p:cNvSpPr>
                  <a:spLocks noChangeArrowheads="1"/>
                </p:cNvSpPr>
                <p:nvPr/>
              </p:nvSpPr>
              <p:spPr bwMode="auto">
                <a:xfrm>
                  <a:off x="3542" y="-221"/>
                  <a:ext cx="52" cy="15"/>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1" name="Rectangle 1523"/>
                <p:cNvSpPr>
                  <a:spLocks noChangeArrowheads="1"/>
                </p:cNvSpPr>
                <p:nvPr/>
              </p:nvSpPr>
              <p:spPr bwMode="auto">
                <a:xfrm>
                  <a:off x="3542" y="-206"/>
                  <a:ext cx="52" cy="1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2" name="Rectangle 1524"/>
                <p:cNvSpPr>
                  <a:spLocks noChangeArrowheads="1"/>
                </p:cNvSpPr>
                <p:nvPr/>
              </p:nvSpPr>
              <p:spPr bwMode="auto">
                <a:xfrm>
                  <a:off x="3542" y="-194"/>
                  <a:ext cx="52" cy="8"/>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3" name="Rectangle 1525"/>
                <p:cNvSpPr>
                  <a:spLocks noChangeArrowheads="1"/>
                </p:cNvSpPr>
                <p:nvPr/>
              </p:nvSpPr>
              <p:spPr bwMode="auto">
                <a:xfrm>
                  <a:off x="3542" y="-186"/>
                  <a:ext cx="52" cy="11"/>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4" name="Rectangle 1526"/>
                <p:cNvSpPr>
                  <a:spLocks noChangeArrowheads="1"/>
                </p:cNvSpPr>
                <p:nvPr/>
              </p:nvSpPr>
              <p:spPr bwMode="auto">
                <a:xfrm>
                  <a:off x="3542" y="-175"/>
                  <a:ext cx="52" cy="7"/>
                </a:xfrm>
                <a:prstGeom prst="rect">
                  <a:avLst/>
                </a:prstGeom>
                <a:solidFill>
                  <a:srgbClr val="FECC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5" name="Rectangle 1527"/>
                <p:cNvSpPr>
                  <a:spLocks noChangeArrowheads="1"/>
                </p:cNvSpPr>
                <p:nvPr/>
              </p:nvSpPr>
              <p:spPr bwMode="auto">
                <a:xfrm>
                  <a:off x="3542" y="-168"/>
                  <a:ext cx="52" cy="12"/>
                </a:xfrm>
                <a:prstGeom prst="rect">
                  <a:avLst/>
                </a:prstGeom>
                <a:solidFill>
                  <a:srgbClr val="FECB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6" name="Rectangle 1528"/>
                <p:cNvSpPr>
                  <a:spLocks noChangeArrowheads="1"/>
                </p:cNvSpPr>
                <p:nvPr/>
              </p:nvSpPr>
              <p:spPr bwMode="auto">
                <a:xfrm>
                  <a:off x="3542" y="-156"/>
                  <a:ext cx="52" cy="11"/>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7" name="Rectangle 1529"/>
                <p:cNvSpPr>
                  <a:spLocks noChangeArrowheads="1"/>
                </p:cNvSpPr>
                <p:nvPr/>
              </p:nvSpPr>
              <p:spPr bwMode="auto">
                <a:xfrm>
                  <a:off x="3542" y="-145"/>
                  <a:ext cx="52" cy="12"/>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8" name="Rectangle 1530"/>
                <p:cNvSpPr>
                  <a:spLocks noChangeArrowheads="1"/>
                </p:cNvSpPr>
                <p:nvPr/>
              </p:nvSpPr>
              <p:spPr bwMode="auto">
                <a:xfrm>
                  <a:off x="3542" y="-133"/>
                  <a:ext cx="52" cy="12"/>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9" name="Rectangle 1531"/>
                <p:cNvSpPr>
                  <a:spLocks noChangeArrowheads="1"/>
                </p:cNvSpPr>
                <p:nvPr/>
              </p:nvSpPr>
              <p:spPr bwMode="auto">
                <a:xfrm>
                  <a:off x="3542" y="-121"/>
                  <a:ext cx="52" cy="8"/>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0" name="Rectangle 1532"/>
                <p:cNvSpPr>
                  <a:spLocks noChangeArrowheads="1"/>
                </p:cNvSpPr>
                <p:nvPr/>
              </p:nvSpPr>
              <p:spPr bwMode="auto">
                <a:xfrm>
                  <a:off x="3542" y="-113"/>
                  <a:ext cx="52" cy="7"/>
                </a:xfrm>
                <a:prstGeom prst="rect">
                  <a:avLst/>
                </a:prstGeom>
                <a:solidFill>
                  <a:srgbClr val="FEC1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1" name="Rectangle 1533"/>
                <p:cNvSpPr>
                  <a:spLocks noChangeArrowheads="1"/>
                </p:cNvSpPr>
                <p:nvPr/>
              </p:nvSpPr>
              <p:spPr bwMode="auto">
                <a:xfrm>
                  <a:off x="3542" y="-106"/>
                  <a:ext cx="52" cy="8"/>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2" name="Rectangle 1534"/>
                <p:cNvSpPr>
                  <a:spLocks noChangeArrowheads="1"/>
                </p:cNvSpPr>
                <p:nvPr/>
              </p:nvSpPr>
              <p:spPr bwMode="auto">
                <a:xfrm>
                  <a:off x="3542" y="-98"/>
                  <a:ext cx="52" cy="8"/>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3" name="Rectangle 1535"/>
                <p:cNvSpPr>
                  <a:spLocks noChangeArrowheads="1"/>
                </p:cNvSpPr>
                <p:nvPr/>
              </p:nvSpPr>
              <p:spPr bwMode="auto">
                <a:xfrm>
                  <a:off x="3542" y="-90"/>
                  <a:ext cx="52" cy="7"/>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4" name="Rectangle 1536"/>
                <p:cNvSpPr>
                  <a:spLocks noChangeArrowheads="1"/>
                </p:cNvSpPr>
                <p:nvPr/>
              </p:nvSpPr>
              <p:spPr bwMode="auto">
                <a:xfrm>
                  <a:off x="3542" y="-83"/>
                  <a:ext cx="52" cy="7"/>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5" name="Rectangle 1537"/>
                <p:cNvSpPr>
                  <a:spLocks noChangeArrowheads="1"/>
                </p:cNvSpPr>
                <p:nvPr/>
              </p:nvSpPr>
              <p:spPr bwMode="auto">
                <a:xfrm>
                  <a:off x="3542" y="-76"/>
                  <a:ext cx="52" cy="8"/>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6" name="Rectangle 1538"/>
                <p:cNvSpPr>
                  <a:spLocks noChangeArrowheads="1"/>
                </p:cNvSpPr>
                <p:nvPr/>
              </p:nvSpPr>
              <p:spPr bwMode="auto">
                <a:xfrm>
                  <a:off x="3542" y="-68"/>
                  <a:ext cx="52" cy="8"/>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7" name="Rectangle 1539"/>
                <p:cNvSpPr>
                  <a:spLocks noChangeArrowheads="1"/>
                </p:cNvSpPr>
                <p:nvPr/>
              </p:nvSpPr>
              <p:spPr bwMode="auto">
                <a:xfrm>
                  <a:off x="3542" y="-60"/>
                  <a:ext cx="52" cy="8"/>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8" name="Rectangle 1540"/>
                <p:cNvSpPr>
                  <a:spLocks noChangeArrowheads="1"/>
                </p:cNvSpPr>
                <p:nvPr/>
              </p:nvSpPr>
              <p:spPr bwMode="auto">
                <a:xfrm>
                  <a:off x="3542" y="-52"/>
                  <a:ext cx="52" cy="8"/>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9" name="Rectangle 1541"/>
                <p:cNvSpPr>
                  <a:spLocks noChangeArrowheads="1"/>
                </p:cNvSpPr>
                <p:nvPr/>
              </p:nvSpPr>
              <p:spPr bwMode="auto">
                <a:xfrm>
                  <a:off x="3542" y="-44"/>
                  <a:ext cx="52" cy="8"/>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0" name="Rectangle 1542"/>
                <p:cNvSpPr>
                  <a:spLocks noChangeArrowheads="1"/>
                </p:cNvSpPr>
                <p:nvPr/>
              </p:nvSpPr>
              <p:spPr bwMode="auto">
                <a:xfrm>
                  <a:off x="3542" y="-36"/>
                  <a:ext cx="52" cy="7"/>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1" name="Rectangle 1543"/>
                <p:cNvSpPr>
                  <a:spLocks noChangeArrowheads="1"/>
                </p:cNvSpPr>
                <p:nvPr/>
              </p:nvSpPr>
              <p:spPr bwMode="auto">
                <a:xfrm>
                  <a:off x="3542" y="-29"/>
                  <a:ext cx="52" cy="8"/>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2" name="Rectangle 1544"/>
                <p:cNvSpPr>
                  <a:spLocks noChangeArrowheads="1"/>
                </p:cNvSpPr>
                <p:nvPr/>
              </p:nvSpPr>
              <p:spPr bwMode="auto">
                <a:xfrm>
                  <a:off x="3542" y="-21"/>
                  <a:ext cx="52" cy="8"/>
                </a:xfrm>
                <a:prstGeom prst="rect">
                  <a:avLst/>
                </a:prstGeom>
                <a:solidFill>
                  <a:srgbClr val="FEAD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3" name="Rectangle 1545"/>
                <p:cNvSpPr>
                  <a:spLocks noChangeArrowheads="1"/>
                </p:cNvSpPr>
                <p:nvPr/>
              </p:nvSpPr>
              <p:spPr bwMode="auto">
                <a:xfrm>
                  <a:off x="3542" y="-13"/>
                  <a:ext cx="52" cy="6"/>
                </a:xfrm>
                <a:prstGeom prst="rect">
                  <a:avLst/>
                </a:prstGeom>
                <a:solidFill>
                  <a:srgbClr val="FEA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4" name="Rectangle 1546"/>
                <p:cNvSpPr>
                  <a:spLocks noChangeArrowheads="1"/>
                </p:cNvSpPr>
                <p:nvPr/>
              </p:nvSpPr>
              <p:spPr bwMode="auto">
                <a:xfrm>
                  <a:off x="3542" y="-7"/>
                  <a:ext cx="52" cy="8"/>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5" name="Rectangle 1547"/>
                <p:cNvSpPr>
                  <a:spLocks noChangeArrowheads="1"/>
                </p:cNvSpPr>
                <p:nvPr/>
              </p:nvSpPr>
              <p:spPr bwMode="auto">
                <a:xfrm>
                  <a:off x="3542" y="1"/>
                  <a:ext cx="52" cy="8"/>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6" name="Rectangle 1548"/>
                <p:cNvSpPr>
                  <a:spLocks noChangeArrowheads="1"/>
                </p:cNvSpPr>
                <p:nvPr/>
              </p:nvSpPr>
              <p:spPr bwMode="auto">
                <a:xfrm>
                  <a:off x="3542" y="9"/>
                  <a:ext cx="52" cy="8"/>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7" name="Rectangle 1549"/>
                <p:cNvSpPr>
                  <a:spLocks noChangeArrowheads="1"/>
                </p:cNvSpPr>
                <p:nvPr/>
              </p:nvSpPr>
              <p:spPr bwMode="auto">
                <a:xfrm>
                  <a:off x="3542" y="17"/>
                  <a:ext cx="52" cy="8"/>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8" name="Rectangle 1550"/>
                <p:cNvSpPr>
                  <a:spLocks noChangeArrowheads="1"/>
                </p:cNvSpPr>
                <p:nvPr/>
              </p:nvSpPr>
              <p:spPr bwMode="auto">
                <a:xfrm>
                  <a:off x="3542" y="25"/>
                  <a:ext cx="52" cy="8"/>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9" name="Rectangle 1551"/>
                <p:cNvSpPr>
                  <a:spLocks noChangeArrowheads="1"/>
                </p:cNvSpPr>
                <p:nvPr/>
              </p:nvSpPr>
              <p:spPr bwMode="auto">
                <a:xfrm>
                  <a:off x="3542" y="33"/>
                  <a:ext cx="52" cy="6"/>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0" name="Rectangle 1552"/>
                <p:cNvSpPr>
                  <a:spLocks noChangeArrowheads="1"/>
                </p:cNvSpPr>
                <p:nvPr/>
              </p:nvSpPr>
              <p:spPr bwMode="auto">
                <a:xfrm>
                  <a:off x="3542" y="39"/>
                  <a:ext cx="52" cy="5"/>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1" name="Rectangle 1553"/>
                <p:cNvSpPr>
                  <a:spLocks noChangeArrowheads="1"/>
                </p:cNvSpPr>
                <p:nvPr/>
              </p:nvSpPr>
              <p:spPr bwMode="auto">
                <a:xfrm>
                  <a:off x="3542" y="44"/>
                  <a:ext cx="52" cy="8"/>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2" name="Rectangle 1554"/>
                <p:cNvSpPr>
                  <a:spLocks noChangeArrowheads="1"/>
                </p:cNvSpPr>
                <p:nvPr/>
              </p:nvSpPr>
              <p:spPr bwMode="auto">
                <a:xfrm>
                  <a:off x="3542" y="52"/>
                  <a:ext cx="52" cy="8"/>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3" name="Rectangle 1555"/>
                <p:cNvSpPr>
                  <a:spLocks noChangeArrowheads="1"/>
                </p:cNvSpPr>
                <p:nvPr/>
              </p:nvSpPr>
              <p:spPr bwMode="auto">
                <a:xfrm>
                  <a:off x="3542" y="60"/>
                  <a:ext cx="52" cy="8"/>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4" name="Rectangle 1556"/>
                <p:cNvSpPr>
                  <a:spLocks noChangeArrowheads="1"/>
                </p:cNvSpPr>
                <p:nvPr/>
              </p:nvSpPr>
              <p:spPr bwMode="auto">
                <a:xfrm>
                  <a:off x="3542" y="68"/>
                  <a:ext cx="52" cy="8"/>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5" name="Rectangle 1557"/>
                <p:cNvSpPr>
                  <a:spLocks noChangeArrowheads="1"/>
                </p:cNvSpPr>
                <p:nvPr/>
              </p:nvSpPr>
              <p:spPr bwMode="auto">
                <a:xfrm>
                  <a:off x="3542" y="76"/>
                  <a:ext cx="52" cy="6"/>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6" name="Rectangle 1558"/>
                <p:cNvSpPr>
                  <a:spLocks noChangeArrowheads="1"/>
                </p:cNvSpPr>
                <p:nvPr/>
              </p:nvSpPr>
              <p:spPr bwMode="auto">
                <a:xfrm>
                  <a:off x="3542" y="82"/>
                  <a:ext cx="52" cy="4"/>
                </a:xfrm>
                <a:prstGeom prst="rect">
                  <a:avLst/>
                </a:prstGeom>
                <a:solidFill>
                  <a:srgbClr val="FD9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7" name="Rectangle 1559"/>
                <p:cNvSpPr>
                  <a:spLocks noChangeArrowheads="1"/>
                </p:cNvSpPr>
                <p:nvPr/>
              </p:nvSpPr>
              <p:spPr bwMode="auto">
                <a:xfrm>
                  <a:off x="3542" y="86"/>
                  <a:ext cx="52" cy="5"/>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8" name="Rectangle 1560"/>
                <p:cNvSpPr>
                  <a:spLocks noChangeArrowheads="1"/>
                </p:cNvSpPr>
                <p:nvPr/>
              </p:nvSpPr>
              <p:spPr bwMode="auto">
                <a:xfrm>
                  <a:off x="3542" y="91"/>
                  <a:ext cx="52" cy="7"/>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9" name="Rectangle 1561"/>
                <p:cNvSpPr>
                  <a:spLocks noChangeArrowheads="1"/>
                </p:cNvSpPr>
                <p:nvPr/>
              </p:nvSpPr>
              <p:spPr bwMode="auto">
                <a:xfrm>
                  <a:off x="3542" y="98"/>
                  <a:ext cx="52" cy="8"/>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0" name="Rectangle 1562"/>
                <p:cNvSpPr>
                  <a:spLocks noChangeArrowheads="1"/>
                </p:cNvSpPr>
                <p:nvPr/>
              </p:nvSpPr>
              <p:spPr bwMode="auto">
                <a:xfrm>
                  <a:off x="3542" y="106"/>
                  <a:ext cx="52" cy="5"/>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1" name="Rectangle 1563"/>
                <p:cNvSpPr>
                  <a:spLocks noChangeArrowheads="1"/>
                </p:cNvSpPr>
                <p:nvPr/>
              </p:nvSpPr>
              <p:spPr bwMode="auto">
                <a:xfrm>
                  <a:off x="3542" y="111"/>
                  <a:ext cx="52" cy="6"/>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2" name="Rectangle 1564"/>
                <p:cNvSpPr>
                  <a:spLocks noChangeArrowheads="1"/>
                </p:cNvSpPr>
                <p:nvPr/>
              </p:nvSpPr>
              <p:spPr bwMode="auto">
                <a:xfrm>
                  <a:off x="3542" y="117"/>
                  <a:ext cx="52" cy="8"/>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3" name="Rectangle 1565"/>
                <p:cNvSpPr>
                  <a:spLocks noChangeArrowheads="1"/>
                </p:cNvSpPr>
                <p:nvPr/>
              </p:nvSpPr>
              <p:spPr bwMode="auto">
                <a:xfrm>
                  <a:off x="3542" y="125"/>
                  <a:ext cx="52" cy="5"/>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4" name="Rectangle 1566"/>
                <p:cNvSpPr>
                  <a:spLocks noChangeArrowheads="1"/>
                </p:cNvSpPr>
                <p:nvPr/>
              </p:nvSpPr>
              <p:spPr bwMode="auto">
                <a:xfrm>
                  <a:off x="3542" y="130"/>
                  <a:ext cx="52" cy="4"/>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5" name="Rectangle 1567"/>
                <p:cNvSpPr>
                  <a:spLocks noChangeArrowheads="1"/>
                </p:cNvSpPr>
                <p:nvPr/>
              </p:nvSpPr>
              <p:spPr bwMode="auto">
                <a:xfrm>
                  <a:off x="3542" y="134"/>
                  <a:ext cx="52" cy="7"/>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6" name="Rectangle 1568"/>
                <p:cNvSpPr>
                  <a:spLocks noChangeArrowheads="1"/>
                </p:cNvSpPr>
                <p:nvPr/>
              </p:nvSpPr>
              <p:spPr bwMode="auto">
                <a:xfrm>
                  <a:off x="3542" y="141"/>
                  <a:ext cx="52" cy="8"/>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7" name="Rectangle 1569"/>
                <p:cNvSpPr>
                  <a:spLocks noChangeArrowheads="1"/>
                </p:cNvSpPr>
                <p:nvPr/>
              </p:nvSpPr>
              <p:spPr bwMode="auto">
                <a:xfrm>
                  <a:off x="3542" y="149"/>
                  <a:ext cx="52" cy="6"/>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8" name="Rectangle 1570"/>
                <p:cNvSpPr>
                  <a:spLocks noChangeArrowheads="1"/>
                </p:cNvSpPr>
                <p:nvPr/>
              </p:nvSpPr>
              <p:spPr bwMode="auto">
                <a:xfrm>
                  <a:off x="3542" y="155"/>
                  <a:ext cx="52" cy="5"/>
                </a:xfrm>
                <a:prstGeom prst="rect">
                  <a:avLst/>
                </a:prstGeom>
                <a:solidFill>
                  <a:srgbClr val="FD7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9" name="Rectangle 1571"/>
                <p:cNvSpPr>
                  <a:spLocks noChangeArrowheads="1"/>
                </p:cNvSpPr>
                <p:nvPr/>
              </p:nvSpPr>
              <p:spPr bwMode="auto">
                <a:xfrm>
                  <a:off x="3542" y="160"/>
                  <a:ext cx="52" cy="7"/>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0" name="Rectangle 1572"/>
                <p:cNvSpPr>
                  <a:spLocks noChangeArrowheads="1"/>
                </p:cNvSpPr>
                <p:nvPr/>
              </p:nvSpPr>
              <p:spPr bwMode="auto">
                <a:xfrm>
                  <a:off x="3542" y="167"/>
                  <a:ext cx="52" cy="5"/>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1" name="Rectangle 1573"/>
                <p:cNvSpPr>
                  <a:spLocks noChangeArrowheads="1"/>
                </p:cNvSpPr>
                <p:nvPr/>
              </p:nvSpPr>
              <p:spPr bwMode="auto">
                <a:xfrm>
                  <a:off x="3542" y="172"/>
                  <a:ext cx="52" cy="7"/>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2" name="Rectangle 1574"/>
                <p:cNvSpPr>
                  <a:spLocks noChangeArrowheads="1"/>
                </p:cNvSpPr>
                <p:nvPr/>
              </p:nvSpPr>
              <p:spPr bwMode="auto">
                <a:xfrm>
                  <a:off x="3542" y="179"/>
                  <a:ext cx="52" cy="5"/>
                </a:xfrm>
                <a:prstGeom prst="rect">
                  <a:avLst/>
                </a:prstGeom>
                <a:solidFill>
                  <a:srgbClr val="FD73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3" name="Rectangle 1575"/>
                <p:cNvSpPr>
                  <a:spLocks noChangeArrowheads="1"/>
                </p:cNvSpPr>
                <p:nvPr/>
              </p:nvSpPr>
              <p:spPr bwMode="auto">
                <a:xfrm>
                  <a:off x="3542" y="184"/>
                  <a:ext cx="52" cy="6"/>
                </a:xfrm>
                <a:prstGeom prst="rect">
                  <a:avLst/>
                </a:prstGeom>
                <a:solidFill>
                  <a:srgbClr val="FD72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4" name="Rectangle 1576"/>
                <p:cNvSpPr>
                  <a:spLocks noChangeArrowheads="1"/>
                </p:cNvSpPr>
                <p:nvPr/>
              </p:nvSpPr>
              <p:spPr bwMode="auto">
                <a:xfrm>
                  <a:off x="3542" y="190"/>
                  <a:ext cx="52" cy="5"/>
                </a:xfrm>
                <a:prstGeom prst="rect">
                  <a:avLst/>
                </a:prstGeom>
                <a:solidFill>
                  <a:srgbClr val="FD70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5" name="Rectangle 1577"/>
                <p:cNvSpPr>
                  <a:spLocks noChangeArrowheads="1"/>
                </p:cNvSpPr>
                <p:nvPr/>
              </p:nvSpPr>
              <p:spPr bwMode="auto">
                <a:xfrm>
                  <a:off x="3542" y="195"/>
                  <a:ext cx="52" cy="7"/>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6" name="Rectangle 1578"/>
                <p:cNvSpPr>
                  <a:spLocks noChangeArrowheads="1"/>
                </p:cNvSpPr>
                <p:nvPr/>
              </p:nvSpPr>
              <p:spPr bwMode="auto">
                <a:xfrm>
                  <a:off x="3542" y="202"/>
                  <a:ext cx="52" cy="5"/>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7" name="Rectangle 1579"/>
                <p:cNvSpPr>
                  <a:spLocks noChangeArrowheads="1"/>
                </p:cNvSpPr>
                <p:nvPr/>
              </p:nvSpPr>
              <p:spPr bwMode="auto">
                <a:xfrm>
                  <a:off x="3542" y="207"/>
                  <a:ext cx="52" cy="7"/>
                </a:xfrm>
                <a:prstGeom prst="rect">
                  <a:avLst/>
                </a:prstGeom>
                <a:solidFill>
                  <a:srgbClr val="FD6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8" name="Rectangle 1580"/>
                <p:cNvSpPr>
                  <a:spLocks noChangeArrowheads="1"/>
                </p:cNvSpPr>
                <p:nvPr/>
              </p:nvSpPr>
              <p:spPr bwMode="auto">
                <a:xfrm>
                  <a:off x="3542" y="214"/>
                  <a:ext cx="52" cy="4"/>
                </a:xfrm>
                <a:prstGeom prst="rect">
                  <a:avLst/>
                </a:prstGeom>
                <a:solidFill>
                  <a:srgbClr val="FC69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9" name="Rectangle 1581"/>
                <p:cNvSpPr>
                  <a:spLocks noChangeArrowheads="1"/>
                </p:cNvSpPr>
                <p:nvPr/>
              </p:nvSpPr>
              <p:spPr bwMode="auto">
                <a:xfrm>
                  <a:off x="3542" y="218"/>
                  <a:ext cx="52" cy="3"/>
                </a:xfrm>
                <a:prstGeom prst="rect">
                  <a:avLst/>
                </a:prstGeom>
                <a:solidFill>
                  <a:srgbClr val="FC68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0" name="Rectangle 1582"/>
                <p:cNvSpPr>
                  <a:spLocks noChangeArrowheads="1"/>
                </p:cNvSpPr>
                <p:nvPr/>
              </p:nvSpPr>
              <p:spPr bwMode="auto">
                <a:xfrm>
                  <a:off x="3542" y="221"/>
                  <a:ext cx="52" cy="7"/>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1" name="Rectangle 1583"/>
                <p:cNvSpPr>
                  <a:spLocks noChangeArrowheads="1"/>
                </p:cNvSpPr>
                <p:nvPr/>
              </p:nvSpPr>
              <p:spPr bwMode="auto">
                <a:xfrm>
                  <a:off x="3542" y="228"/>
                  <a:ext cx="52" cy="5"/>
                </a:xfrm>
                <a:prstGeom prst="rect">
                  <a:avLst/>
                </a:prstGeom>
                <a:solidFill>
                  <a:srgbClr val="FC64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2" name="Rectangle 1584"/>
                <p:cNvSpPr>
                  <a:spLocks noChangeArrowheads="1"/>
                </p:cNvSpPr>
                <p:nvPr/>
              </p:nvSpPr>
              <p:spPr bwMode="auto">
                <a:xfrm>
                  <a:off x="3542" y="233"/>
                  <a:ext cx="52" cy="8"/>
                </a:xfrm>
                <a:prstGeom prst="rect">
                  <a:avLst/>
                </a:prstGeom>
                <a:solidFill>
                  <a:srgbClr val="FC62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3" name="Rectangle 1585"/>
                <p:cNvSpPr>
                  <a:spLocks noChangeArrowheads="1"/>
                </p:cNvSpPr>
                <p:nvPr/>
              </p:nvSpPr>
              <p:spPr bwMode="auto">
                <a:xfrm>
                  <a:off x="3542" y="241"/>
                  <a:ext cx="52" cy="4"/>
                </a:xfrm>
                <a:prstGeom prst="rect">
                  <a:avLst/>
                </a:prstGeom>
                <a:solidFill>
                  <a:srgbClr val="FC60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4" name="Rectangle 1586"/>
                <p:cNvSpPr>
                  <a:spLocks noChangeArrowheads="1"/>
                </p:cNvSpPr>
                <p:nvPr/>
              </p:nvSpPr>
              <p:spPr bwMode="auto">
                <a:xfrm>
                  <a:off x="3542" y="245"/>
                  <a:ext cx="52" cy="6"/>
                </a:xfrm>
                <a:prstGeom prst="rect">
                  <a:avLst/>
                </a:prstGeom>
                <a:solidFill>
                  <a:srgbClr val="FC5F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5" name="Rectangle 1587"/>
                <p:cNvSpPr>
                  <a:spLocks noChangeArrowheads="1"/>
                </p:cNvSpPr>
                <p:nvPr/>
              </p:nvSpPr>
              <p:spPr bwMode="auto">
                <a:xfrm>
                  <a:off x="3542" y="251"/>
                  <a:ext cx="52" cy="6"/>
                </a:xfrm>
                <a:prstGeom prst="rect">
                  <a:avLst/>
                </a:prstGeom>
                <a:solidFill>
                  <a:srgbClr val="FC5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6" name="Rectangle 1588"/>
                <p:cNvSpPr>
                  <a:spLocks noChangeArrowheads="1"/>
                </p:cNvSpPr>
                <p:nvPr/>
              </p:nvSpPr>
              <p:spPr bwMode="auto">
                <a:xfrm>
                  <a:off x="3542" y="257"/>
                  <a:ext cx="52" cy="6"/>
                </a:xfrm>
                <a:prstGeom prst="rect">
                  <a:avLst/>
                </a:prstGeom>
                <a:solidFill>
                  <a:srgbClr val="FC5B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7" name="Rectangle 1589"/>
                <p:cNvSpPr>
                  <a:spLocks noChangeArrowheads="1"/>
                </p:cNvSpPr>
                <p:nvPr/>
              </p:nvSpPr>
              <p:spPr bwMode="auto">
                <a:xfrm>
                  <a:off x="3542" y="263"/>
                  <a:ext cx="52" cy="8"/>
                </a:xfrm>
                <a:prstGeom prst="rect">
                  <a:avLst/>
                </a:prstGeom>
                <a:solidFill>
                  <a:srgbClr val="FC59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8" name="Rectangle 1590"/>
                <p:cNvSpPr>
                  <a:spLocks noChangeArrowheads="1"/>
                </p:cNvSpPr>
                <p:nvPr/>
              </p:nvSpPr>
              <p:spPr bwMode="auto">
                <a:xfrm>
                  <a:off x="3542" y="271"/>
                  <a:ext cx="52" cy="5"/>
                </a:xfrm>
                <a:prstGeom prst="rect">
                  <a:avLst/>
                </a:prstGeom>
                <a:solidFill>
                  <a:srgbClr val="FC5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9" name="Rectangle 1591"/>
                <p:cNvSpPr>
                  <a:spLocks noChangeArrowheads="1"/>
                </p:cNvSpPr>
                <p:nvPr/>
              </p:nvSpPr>
              <p:spPr bwMode="auto">
                <a:xfrm>
                  <a:off x="3542" y="276"/>
                  <a:ext cx="52" cy="4"/>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0" name="Rectangle 1592"/>
                <p:cNvSpPr>
                  <a:spLocks noChangeArrowheads="1"/>
                </p:cNvSpPr>
                <p:nvPr/>
              </p:nvSpPr>
              <p:spPr bwMode="auto">
                <a:xfrm>
                  <a:off x="3542" y="280"/>
                  <a:ext cx="52" cy="7"/>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1" name="Rectangle 1593"/>
                <p:cNvSpPr>
                  <a:spLocks noChangeArrowheads="1"/>
                </p:cNvSpPr>
                <p:nvPr/>
              </p:nvSpPr>
              <p:spPr bwMode="auto">
                <a:xfrm>
                  <a:off x="3542" y="287"/>
                  <a:ext cx="52" cy="6"/>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2" name="Rectangle 1594"/>
                <p:cNvSpPr>
                  <a:spLocks noChangeArrowheads="1"/>
                </p:cNvSpPr>
                <p:nvPr/>
              </p:nvSpPr>
              <p:spPr bwMode="auto">
                <a:xfrm>
                  <a:off x="3542" y="293"/>
                  <a:ext cx="52" cy="5"/>
                </a:xfrm>
                <a:prstGeom prst="rect">
                  <a:avLst/>
                </a:prstGeom>
                <a:solidFill>
                  <a:srgbClr val="FC50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3" name="Rectangle 1595"/>
                <p:cNvSpPr>
                  <a:spLocks noChangeArrowheads="1"/>
                </p:cNvSpPr>
                <p:nvPr/>
              </p:nvSpPr>
              <p:spPr bwMode="auto">
                <a:xfrm>
                  <a:off x="3542" y="298"/>
                  <a:ext cx="52" cy="8"/>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4" name="Rectangle 1596"/>
                <p:cNvSpPr>
                  <a:spLocks noChangeArrowheads="1"/>
                </p:cNvSpPr>
                <p:nvPr/>
              </p:nvSpPr>
              <p:spPr bwMode="auto">
                <a:xfrm>
                  <a:off x="3542" y="306"/>
                  <a:ext cx="52" cy="4"/>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5" name="Rectangle 1597"/>
                <p:cNvSpPr>
                  <a:spLocks noChangeArrowheads="1"/>
                </p:cNvSpPr>
                <p:nvPr/>
              </p:nvSpPr>
              <p:spPr bwMode="auto">
                <a:xfrm>
                  <a:off x="3542" y="310"/>
                  <a:ext cx="52" cy="8"/>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6" name="Rectangle 1598"/>
                <p:cNvSpPr>
                  <a:spLocks noChangeArrowheads="1"/>
                </p:cNvSpPr>
                <p:nvPr/>
              </p:nvSpPr>
              <p:spPr bwMode="auto">
                <a:xfrm>
                  <a:off x="3542" y="318"/>
                  <a:ext cx="52" cy="8"/>
                </a:xfrm>
                <a:prstGeom prst="rect">
                  <a:avLst/>
                </a:prstGeom>
                <a:solidFill>
                  <a:srgbClr val="FC48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7" name="Rectangle 1599"/>
                <p:cNvSpPr>
                  <a:spLocks noChangeArrowheads="1"/>
                </p:cNvSpPr>
                <p:nvPr/>
              </p:nvSpPr>
              <p:spPr bwMode="auto">
                <a:xfrm>
                  <a:off x="3542" y="326"/>
                  <a:ext cx="52" cy="6"/>
                </a:xfrm>
                <a:prstGeom prst="rect">
                  <a:avLst/>
                </a:prstGeom>
                <a:solidFill>
                  <a:srgbClr val="FC46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8" name="Rectangle 1600"/>
                <p:cNvSpPr>
                  <a:spLocks noChangeArrowheads="1"/>
                </p:cNvSpPr>
                <p:nvPr/>
              </p:nvSpPr>
              <p:spPr bwMode="auto">
                <a:xfrm>
                  <a:off x="3542" y="332"/>
                  <a:ext cx="52" cy="5"/>
                </a:xfrm>
                <a:prstGeom prst="rect">
                  <a:avLst/>
                </a:prstGeom>
                <a:solidFill>
                  <a:srgbClr val="FC44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9" name="Rectangle 1601"/>
                <p:cNvSpPr>
                  <a:spLocks noChangeArrowheads="1"/>
                </p:cNvSpPr>
                <p:nvPr/>
              </p:nvSpPr>
              <p:spPr bwMode="auto">
                <a:xfrm>
                  <a:off x="3542" y="337"/>
                  <a:ext cx="52" cy="7"/>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0" name="Rectangle 1602"/>
                <p:cNvSpPr>
                  <a:spLocks noChangeArrowheads="1"/>
                </p:cNvSpPr>
                <p:nvPr/>
              </p:nvSpPr>
              <p:spPr bwMode="auto">
                <a:xfrm>
                  <a:off x="3542" y="344"/>
                  <a:ext cx="52" cy="8"/>
                </a:xfrm>
                <a:prstGeom prst="rect">
                  <a:avLst/>
                </a:prstGeom>
                <a:solidFill>
                  <a:srgbClr val="FC4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1" name="Rectangle 1603"/>
                <p:cNvSpPr>
                  <a:spLocks noChangeArrowheads="1"/>
                </p:cNvSpPr>
                <p:nvPr/>
              </p:nvSpPr>
              <p:spPr bwMode="auto">
                <a:xfrm>
                  <a:off x="3542" y="352"/>
                  <a:ext cx="52" cy="5"/>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2" name="Rectangle 1604"/>
                <p:cNvSpPr>
                  <a:spLocks noChangeArrowheads="1"/>
                </p:cNvSpPr>
                <p:nvPr/>
              </p:nvSpPr>
              <p:spPr bwMode="auto">
                <a:xfrm>
                  <a:off x="3542" y="357"/>
                  <a:ext cx="52" cy="7"/>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3" name="Rectangle 1605"/>
                <p:cNvSpPr>
                  <a:spLocks noChangeArrowheads="1"/>
                </p:cNvSpPr>
                <p:nvPr/>
              </p:nvSpPr>
              <p:spPr bwMode="auto">
                <a:xfrm>
                  <a:off x="3542" y="364"/>
                  <a:ext cx="52" cy="7"/>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4" name="Rectangle 1606"/>
                <p:cNvSpPr>
                  <a:spLocks noChangeArrowheads="1"/>
                </p:cNvSpPr>
                <p:nvPr/>
              </p:nvSpPr>
              <p:spPr bwMode="auto">
                <a:xfrm>
                  <a:off x="3542" y="371"/>
                  <a:ext cx="52" cy="6"/>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5" name="Rectangle 1607"/>
                <p:cNvSpPr>
                  <a:spLocks noChangeArrowheads="1"/>
                </p:cNvSpPr>
                <p:nvPr/>
              </p:nvSpPr>
              <p:spPr bwMode="auto">
                <a:xfrm>
                  <a:off x="3542" y="377"/>
                  <a:ext cx="52" cy="6"/>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6" name="Rectangle 1608"/>
                <p:cNvSpPr>
                  <a:spLocks noChangeArrowheads="1"/>
                </p:cNvSpPr>
                <p:nvPr/>
              </p:nvSpPr>
              <p:spPr bwMode="auto">
                <a:xfrm>
                  <a:off x="3542" y="383"/>
                  <a:ext cx="52" cy="3"/>
                </a:xfrm>
                <a:prstGeom prst="rect">
                  <a:avLst/>
                </a:prstGeom>
                <a:solidFill>
                  <a:srgbClr val="FC35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7" name="Rectangle 1609"/>
                <p:cNvSpPr>
                  <a:spLocks noChangeArrowheads="1"/>
                </p:cNvSpPr>
                <p:nvPr/>
              </p:nvSpPr>
              <p:spPr bwMode="auto">
                <a:xfrm>
                  <a:off x="3542" y="386"/>
                  <a:ext cx="52" cy="5"/>
                </a:xfrm>
                <a:prstGeom prst="rect">
                  <a:avLst/>
                </a:prstGeom>
                <a:solidFill>
                  <a:srgbClr val="FC33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8" name="Rectangle 1610"/>
                <p:cNvSpPr>
                  <a:spLocks noChangeArrowheads="1"/>
                </p:cNvSpPr>
                <p:nvPr/>
              </p:nvSpPr>
              <p:spPr bwMode="auto">
                <a:xfrm>
                  <a:off x="3542" y="391"/>
                  <a:ext cx="52" cy="4"/>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9" name="Rectangle 1611"/>
                <p:cNvSpPr>
                  <a:spLocks noChangeArrowheads="1"/>
                </p:cNvSpPr>
                <p:nvPr/>
              </p:nvSpPr>
              <p:spPr bwMode="auto">
                <a:xfrm>
                  <a:off x="3542" y="395"/>
                  <a:ext cx="52" cy="8"/>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0" name="Rectangle 1612"/>
                <p:cNvSpPr>
                  <a:spLocks noChangeArrowheads="1"/>
                </p:cNvSpPr>
                <p:nvPr/>
              </p:nvSpPr>
              <p:spPr bwMode="auto">
                <a:xfrm>
                  <a:off x="3542" y="403"/>
                  <a:ext cx="52" cy="7"/>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1" name="Rectangle 1613"/>
                <p:cNvSpPr>
                  <a:spLocks noChangeArrowheads="1"/>
                </p:cNvSpPr>
                <p:nvPr/>
              </p:nvSpPr>
              <p:spPr bwMode="auto">
                <a:xfrm>
                  <a:off x="3542" y="410"/>
                  <a:ext cx="52" cy="7"/>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2" name="Rectangle 1614"/>
                <p:cNvSpPr>
                  <a:spLocks noChangeArrowheads="1"/>
                </p:cNvSpPr>
                <p:nvPr/>
              </p:nvSpPr>
              <p:spPr bwMode="auto">
                <a:xfrm>
                  <a:off x="3542" y="417"/>
                  <a:ext cx="52" cy="4"/>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3" name="Rectangle 1615"/>
                <p:cNvSpPr>
                  <a:spLocks noChangeArrowheads="1"/>
                </p:cNvSpPr>
                <p:nvPr/>
              </p:nvSpPr>
              <p:spPr bwMode="auto">
                <a:xfrm>
                  <a:off x="3542" y="421"/>
                  <a:ext cx="52" cy="8"/>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4" name="Rectangle 1616"/>
                <p:cNvSpPr>
                  <a:spLocks noChangeArrowheads="1"/>
                </p:cNvSpPr>
                <p:nvPr/>
              </p:nvSpPr>
              <p:spPr bwMode="auto">
                <a:xfrm>
                  <a:off x="3542" y="429"/>
                  <a:ext cx="52" cy="4"/>
                </a:xfrm>
                <a:prstGeom prst="rect">
                  <a:avLst/>
                </a:prstGeom>
                <a:solidFill>
                  <a:srgbClr val="FC26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5" name="Rectangle 1617"/>
                <p:cNvSpPr>
                  <a:spLocks noChangeArrowheads="1"/>
                </p:cNvSpPr>
                <p:nvPr/>
              </p:nvSpPr>
              <p:spPr bwMode="auto">
                <a:xfrm>
                  <a:off x="3542" y="433"/>
                  <a:ext cx="52" cy="6"/>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6" name="Rectangle 1618"/>
                <p:cNvSpPr>
                  <a:spLocks noChangeArrowheads="1"/>
                </p:cNvSpPr>
                <p:nvPr/>
              </p:nvSpPr>
              <p:spPr bwMode="auto">
                <a:xfrm>
                  <a:off x="3542" y="439"/>
                  <a:ext cx="52" cy="3"/>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7" name="Rectangle 1619"/>
                <p:cNvSpPr>
                  <a:spLocks noChangeArrowheads="1"/>
                </p:cNvSpPr>
                <p:nvPr/>
              </p:nvSpPr>
              <p:spPr bwMode="auto">
                <a:xfrm>
                  <a:off x="3542" y="442"/>
                  <a:ext cx="52" cy="6"/>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8" name="Rectangle 1620"/>
                <p:cNvSpPr>
                  <a:spLocks noChangeArrowheads="1"/>
                </p:cNvSpPr>
                <p:nvPr/>
              </p:nvSpPr>
              <p:spPr bwMode="auto">
                <a:xfrm>
                  <a:off x="3542" y="448"/>
                  <a:ext cx="52" cy="5"/>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9" name="Rectangle 1621"/>
                <p:cNvSpPr>
                  <a:spLocks noChangeArrowheads="1"/>
                </p:cNvSpPr>
                <p:nvPr/>
              </p:nvSpPr>
              <p:spPr bwMode="auto">
                <a:xfrm>
                  <a:off x="3542" y="453"/>
                  <a:ext cx="52" cy="4"/>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0" name="Rectangle 1622"/>
                <p:cNvSpPr>
                  <a:spLocks noChangeArrowheads="1"/>
                </p:cNvSpPr>
                <p:nvPr/>
              </p:nvSpPr>
              <p:spPr bwMode="auto">
                <a:xfrm>
                  <a:off x="3542" y="457"/>
                  <a:ext cx="52" cy="7"/>
                </a:xfrm>
                <a:prstGeom prst="rect">
                  <a:avLst/>
                </a:prstGeom>
                <a:solidFill>
                  <a:srgbClr val="FC1A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1" name="Rectangle 1623"/>
                <p:cNvSpPr>
                  <a:spLocks noChangeArrowheads="1"/>
                </p:cNvSpPr>
                <p:nvPr/>
              </p:nvSpPr>
              <p:spPr bwMode="auto">
                <a:xfrm>
                  <a:off x="3542" y="464"/>
                  <a:ext cx="52" cy="5"/>
                </a:xfrm>
                <a:prstGeom prst="rect">
                  <a:avLst/>
                </a:prstGeom>
                <a:solidFill>
                  <a:srgbClr val="FC19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2" name="Rectangle 1624"/>
                <p:cNvSpPr>
                  <a:spLocks noChangeArrowheads="1"/>
                </p:cNvSpPr>
                <p:nvPr/>
              </p:nvSpPr>
              <p:spPr bwMode="auto">
                <a:xfrm>
                  <a:off x="3542" y="469"/>
                  <a:ext cx="52" cy="4"/>
                </a:xfrm>
                <a:prstGeom prst="rect">
                  <a:avLst/>
                </a:prstGeom>
                <a:solidFill>
                  <a:srgbClr val="FC17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3" name="Rectangle 1625"/>
                <p:cNvSpPr>
                  <a:spLocks noChangeArrowheads="1"/>
                </p:cNvSpPr>
                <p:nvPr/>
              </p:nvSpPr>
              <p:spPr bwMode="auto">
                <a:xfrm>
                  <a:off x="3542" y="473"/>
                  <a:ext cx="52" cy="3"/>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4" name="Rectangle 1626"/>
                <p:cNvSpPr>
                  <a:spLocks noChangeArrowheads="1"/>
                </p:cNvSpPr>
                <p:nvPr/>
              </p:nvSpPr>
              <p:spPr bwMode="auto">
                <a:xfrm>
                  <a:off x="3542" y="476"/>
                  <a:ext cx="52" cy="2"/>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5" name="Rectangle 1627"/>
                <p:cNvSpPr>
                  <a:spLocks noChangeArrowheads="1"/>
                </p:cNvSpPr>
                <p:nvPr/>
              </p:nvSpPr>
              <p:spPr bwMode="auto">
                <a:xfrm>
                  <a:off x="3542" y="478"/>
                  <a:ext cx="52" cy="3"/>
                </a:xfrm>
                <a:prstGeom prst="rect">
                  <a:avLst/>
                </a:prstGeom>
                <a:solidFill>
                  <a:srgbClr val="FC11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6" name="Rectangle 1628"/>
                <p:cNvSpPr>
                  <a:spLocks noChangeArrowheads="1"/>
                </p:cNvSpPr>
                <p:nvPr/>
              </p:nvSpPr>
              <p:spPr bwMode="auto">
                <a:xfrm>
                  <a:off x="3542" y="481"/>
                  <a:ext cx="52" cy="1"/>
                </a:xfrm>
                <a:prstGeom prst="rect">
                  <a:avLst/>
                </a:prstGeom>
                <a:solidFill>
                  <a:srgbClr val="FC0F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7" name="Rectangle 1629"/>
                <p:cNvSpPr>
                  <a:spLocks noChangeArrowheads="1"/>
                </p:cNvSpPr>
                <p:nvPr/>
              </p:nvSpPr>
              <p:spPr bwMode="auto">
                <a:xfrm>
                  <a:off x="3542" y="482"/>
                  <a:ext cx="52" cy="3"/>
                </a:xfrm>
                <a:prstGeom prst="rect">
                  <a:avLst/>
                </a:prstGeom>
                <a:solidFill>
                  <a:srgbClr val="FC0D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8" name="Rectangle 1630"/>
                <p:cNvSpPr>
                  <a:spLocks noChangeArrowheads="1"/>
                </p:cNvSpPr>
                <p:nvPr/>
              </p:nvSpPr>
              <p:spPr bwMode="auto">
                <a:xfrm>
                  <a:off x="3542" y="485"/>
                  <a:ext cx="52" cy="4"/>
                </a:xfrm>
                <a:prstGeom prst="rect">
                  <a:avLst/>
                </a:prstGeom>
                <a:solidFill>
                  <a:srgbClr val="FC0B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9" name="Rectangle 1631"/>
                <p:cNvSpPr>
                  <a:spLocks noChangeArrowheads="1"/>
                </p:cNvSpPr>
                <p:nvPr/>
              </p:nvSpPr>
              <p:spPr bwMode="auto">
                <a:xfrm>
                  <a:off x="3542" y="489"/>
                  <a:ext cx="52" cy="1"/>
                </a:xfrm>
                <a:prstGeom prst="rect">
                  <a:avLst/>
                </a:prstGeom>
                <a:solidFill>
                  <a:srgbClr val="FC09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0" name="Rectangle 1632"/>
                <p:cNvSpPr>
                  <a:spLocks noChangeArrowheads="1"/>
                </p:cNvSpPr>
                <p:nvPr/>
              </p:nvSpPr>
              <p:spPr bwMode="auto">
                <a:xfrm>
                  <a:off x="3542" y="490"/>
                  <a:ext cx="52"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1" name="Rectangle 1633"/>
                <p:cNvSpPr>
                  <a:spLocks noChangeArrowheads="1"/>
                </p:cNvSpPr>
                <p:nvPr/>
              </p:nvSpPr>
              <p:spPr bwMode="auto">
                <a:xfrm>
                  <a:off x="3542" y="491"/>
                  <a:ext cx="52" cy="1"/>
                </a:xfrm>
                <a:prstGeom prst="rect">
                  <a:avLst/>
                </a:prstGeom>
                <a:solidFill>
                  <a:srgbClr val="FC02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570" name="Freeform 1634"/>
            <p:cNvSpPr>
              <a:spLocks/>
            </p:cNvSpPr>
            <p:nvPr/>
          </p:nvSpPr>
          <p:spPr bwMode="auto">
            <a:xfrm>
              <a:off x="3526" y="457"/>
              <a:ext cx="131" cy="154"/>
            </a:xfrm>
            <a:custGeom>
              <a:avLst/>
              <a:gdLst>
                <a:gd name="T0" fmla="*/ 131 w 131"/>
                <a:gd name="T1" fmla="*/ 0 h 154"/>
                <a:gd name="T2" fmla="*/ 0 w 131"/>
                <a:gd name="T3" fmla="*/ 0 h 154"/>
                <a:gd name="T4" fmla="*/ 68 w 131"/>
                <a:gd name="T5" fmla="*/ 154 h 154"/>
                <a:gd name="T6" fmla="*/ 131 w 131"/>
                <a:gd name="T7" fmla="*/ 0 h 154"/>
              </a:gdLst>
              <a:ahLst/>
              <a:cxnLst>
                <a:cxn ang="0">
                  <a:pos x="T0" y="T1"/>
                </a:cxn>
                <a:cxn ang="0">
                  <a:pos x="T2" y="T3"/>
                </a:cxn>
                <a:cxn ang="0">
                  <a:pos x="T4" y="T5"/>
                </a:cxn>
                <a:cxn ang="0">
                  <a:pos x="T6" y="T7"/>
                </a:cxn>
              </a:cxnLst>
              <a:rect l="0" t="0" r="r" b="b"/>
              <a:pathLst>
                <a:path w="131" h="154">
                  <a:moveTo>
                    <a:pt x="131" y="0"/>
                  </a:moveTo>
                  <a:lnTo>
                    <a:pt x="0" y="0"/>
                  </a:lnTo>
                  <a:lnTo>
                    <a:pt x="68" y="154"/>
                  </a:lnTo>
                  <a:lnTo>
                    <a:pt x="13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71" name="Rectangle 1635"/>
            <p:cNvSpPr>
              <a:spLocks noChangeArrowheads="1"/>
            </p:cNvSpPr>
            <p:nvPr/>
          </p:nvSpPr>
          <p:spPr bwMode="auto">
            <a:xfrm>
              <a:off x="3566" y="-471"/>
              <a:ext cx="51" cy="98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72" name="Freeform 1636"/>
            <p:cNvSpPr>
              <a:spLocks/>
            </p:cNvSpPr>
            <p:nvPr/>
          </p:nvSpPr>
          <p:spPr bwMode="auto">
            <a:xfrm>
              <a:off x="3526" y="457"/>
              <a:ext cx="131" cy="154"/>
            </a:xfrm>
            <a:custGeom>
              <a:avLst/>
              <a:gdLst>
                <a:gd name="T0" fmla="*/ 131 w 131"/>
                <a:gd name="T1" fmla="*/ 0 h 154"/>
                <a:gd name="T2" fmla="*/ 0 w 131"/>
                <a:gd name="T3" fmla="*/ 0 h 154"/>
                <a:gd name="T4" fmla="*/ 68 w 131"/>
                <a:gd name="T5" fmla="*/ 154 h 154"/>
                <a:gd name="T6" fmla="*/ 131 w 131"/>
                <a:gd name="T7" fmla="*/ 0 h 154"/>
              </a:gdLst>
              <a:ahLst/>
              <a:cxnLst>
                <a:cxn ang="0">
                  <a:pos x="T0" y="T1"/>
                </a:cxn>
                <a:cxn ang="0">
                  <a:pos x="T2" y="T3"/>
                </a:cxn>
                <a:cxn ang="0">
                  <a:pos x="T4" y="T5"/>
                </a:cxn>
                <a:cxn ang="0">
                  <a:pos x="T6" y="T7"/>
                </a:cxn>
              </a:cxnLst>
              <a:rect l="0" t="0" r="r" b="b"/>
              <a:pathLst>
                <a:path w="131" h="154">
                  <a:moveTo>
                    <a:pt x="131" y="0"/>
                  </a:moveTo>
                  <a:lnTo>
                    <a:pt x="0" y="0"/>
                  </a:lnTo>
                  <a:lnTo>
                    <a:pt x="68" y="154"/>
                  </a:lnTo>
                  <a:lnTo>
                    <a:pt x="13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73" name="Rectangle 1637"/>
            <p:cNvSpPr>
              <a:spLocks noChangeArrowheads="1"/>
            </p:cNvSpPr>
            <p:nvPr/>
          </p:nvSpPr>
          <p:spPr bwMode="auto">
            <a:xfrm>
              <a:off x="3566" y="-471"/>
              <a:ext cx="51" cy="985"/>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74" name="Freeform 1638"/>
            <p:cNvSpPr>
              <a:spLocks/>
            </p:cNvSpPr>
            <p:nvPr/>
          </p:nvSpPr>
          <p:spPr bwMode="auto">
            <a:xfrm>
              <a:off x="3503" y="436"/>
              <a:ext cx="132" cy="153"/>
            </a:xfrm>
            <a:custGeom>
              <a:avLst/>
              <a:gdLst>
                <a:gd name="T0" fmla="*/ 132 w 132"/>
                <a:gd name="T1" fmla="*/ 0 h 153"/>
                <a:gd name="T2" fmla="*/ 0 w 132"/>
                <a:gd name="T3" fmla="*/ 0 h 153"/>
                <a:gd name="T4" fmla="*/ 68 w 132"/>
                <a:gd name="T5" fmla="*/ 153 h 153"/>
                <a:gd name="T6" fmla="*/ 132 w 132"/>
                <a:gd name="T7" fmla="*/ 0 h 153"/>
              </a:gdLst>
              <a:ahLst/>
              <a:cxnLst>
                <a:cxn ang="0">
                  <a:pos x="T0" y="T1"/>
                </a:cxn>
                <a:cxn ang="0">
                  <a:pos x="T2" y="T3"/>
                </a:cxn>
                <a:cxn ang="0">
                  <a:pos x="T4" y="T5"/>
                </a:cxn>
                <a:cxn ang="0">
                  <a:pos x="T6" y="T7"/>
                </a:cxn>
              </a:cxnLst>
              <a:rect l="0" t="0" r="r" b="b"/>
              <a:pathLst>
                <a:path w="132" h="153">
                  <a:moveTo>
                    <a:pt x="132" y="0"/>
                  </a:moveTo>
                  <a:lnTo>
                    <a:pt x="0" y="0"/>
                  </a:lnTo>
                  <a:lnTo>
                    <a:pt x="68" y="153"/>
                  </a:lnTo>
                  <a:lnTo>
                    <a:pt x="132"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75" name="Group 1639"/>
            <p:cNvGrpSpPr>
              <a:grpSpLocks/>
            </p:cNvGrpSpPr>
            <p:nvPr/>
          </p:nvGrpSpPr>
          <p:grpSpPr bwMode="auto">
            <a:xfrm>
              <a:off x="3542" y="-494"/>
              <a:ext cx="52" cy="986"/>
              <a:chOff x="3542" y="-494"/>
              <a:chExt cx="52" cy="986"/>
            </a:xfrm>
          </p:grpSpPr>
          <p:sp>
            <p:nvSpPr>
              <p:cNvPr id="1396" name="Rectangle 1640"/>
              <p:cNvSpPr>
                <a:spLocks noChangeArrowheads="1"/>
              </p:cNvSpPr>
              <p:nvPr/>
            </p:nvSpPr>
            <p:spPr bwMode="auto">
              <a:xfrm>
                <a:off x="3542" y="-494"/>
                <a:ext cx="52" cy="54"/>
              </a:xfrm>
              <a:prstGeom prst="rect">
                <a:avLst/>
              </a:prstGeom>
              <a:solidFill>
                <a:srgbClr val="FFE6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7" name="Rectangle 1641"/>
              <p:cNvSpPr>
                <a:spLocks noChangeArrowheads="1"/>
              </p:cNvSpPr>
              <p:nvPr/>
            </p:nvSpPr>
            <p:spPr bwMode="auto">
              <a:xfrm>
                <a:off x="3542" y="-440"/>
                <a:ext cx="52" cy="45"/>
              </a:xfrm>
              <a:prstGeom prst="rect">
                <a:avLst/>
              </a:prstGeom>
              <a:solidFill>
                <a:srgbClr val="FFE4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8" name="Rectangle 1642"/>
              <p:cNvSpPr>
                <a:spLocks noChangeArrowheads="1"/>
              </p:cNvSpPr>
              <p:nvPr/>
            </p:nvSpPr>
            <p:spPr bwMode="auto">
              <a:xfrm>
                <a:off x="3542" y="-395"/>
                <a:ext cx="52" cy="35"/>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9" name="Rectangle 1643"/>
              <p:cNvSpPr>
                <a:spLocks noChangeArrowheads="1"/>
              </p:cNvSpPr>
              <p:nvPr/>
            </p:nvSpPr>
            <p:spPr bwMode="auto">
              <a:xfrm>
                <a:off x="3542" y="-360"/>
                <a:ext cx="52" cy="30"/>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0" name="Rectangle 1644"/>
              <p:cNvSpPr>
                <a:spLocks noChangeArrowheads="1"/>
              </p:cNvSpPr>
              <p:nvPr/>
            </p:nvSpPr>
            <p:spPr bwMode="auto">
              <a:xfrm>
                <a:off x="3542" y="-330"/>
                <a:ext cx="52" cy="24"/>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1" name="Rectangle 1645"/>
              <p:cNvSpPr>
                <a:spLocks noChangeArrowheads="1"/>
              </p:cNvSpPr>
              <p:nvPr/>
            </p:nvSpPr>
            <p:spPr bwMode="auto">
              <a:xfrm>
                <a:off x="3542" y="-306"/>
                <a:ext cx="52" cy="23"/>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2" name="Rectangle 1646"/>
              <p:cNvSpPr>
                <a:spLocks noChangeArrowheads="1"/>
              </p:cNvSpPr>
              <p:nvPr/>
            </p:nvSpPr>
            <p:spPr bwMode="auto">
              <a:xfrm>
                <a:off x="3542" y="-283"/>
                <a:ext cx="52" cy="20"/>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3" name="Rectangle 1647"/>
              <p:cNvSpPr>
                <a:spLocks noChangeArrowheads="1"/>
              </p:cNvSpPr>
              <p:nvPr/>
            </p:nvSpPr>
            <p:spPr bwMode="auto">
              <a:xfrm>
                <a:off x="3542" y="-263"/>
                <a:ext cx="52" cy="1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4" name="Rectangle 1648"/>
              <p:cNvSpPr>
                <a:spLocks noChangeArrowheads="1"/>
              </p:cNvSpPr>
              <p:nvPr/>
            </p:nvSpPr>
            <p:spPr bwMode="auto">
              <a:xfrm>
                <a:off x="3542" y="-249"/>
                <a:ext cx="52" cy="12"/>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5" name="Rectangle 1649"/>
              <p:cNvSpPr>
                <a:spLocks noChangeArrowheads="1"/>
              </p:cNvSpPr>
              <p:nvPr/>
            </p:nvSpPr>
            <p:spPr bwMode="auto">
              <a:xfrm>
                <a:off x="3542" y="-237"/>
                <a:ext cx="52" cy="16"/>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6" name="Rectangle 1650"/>
              <p:cNvSpPr>
                <a:spLocks noChangeArrowheads="1"/>
              </p:cNvSpPr>
              <p:nvPr/>
            </p:nvSpPr>
            <p:spPr bwMode="auto">
              <a:xfrm>
                <a:off x="3542" y="-221"/>
                <a:ext cx="52" cy="15"/>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7" name="Rectangle 1651"/>
              <p:cNvSpPr>
                <a:spLocks noChangeArrowheads="1"/>
              </p:cNvSpPr>
              <p:nvPr/>
            </p:nvSpPr>
            <p:spPr bwMode="auto">
              <a:xfrm>
                <a:off x="3542" y="-206"/>
                <a:ext cx="52" cy="1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8" name="Rectangle 1652"/>
              <p:cNvSpPr>
                <a:spLocks noChangeArrowheads="1"/>
              </p:cNvSpPr>
              <p:nvPr/>
            </p:nvSpPr>
            <p:spPr bwMode="auto">
              <a:xfrm>
                <a:off x="3542" y="-194"/>
                <a:ext cx="52" cy="8"/>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9" name="Rectangle 1653"/>
              <p:cNvSpPr>
                <a:spLocks noChangeArrowheads="1"/>
              </p:cNvSpPr>
              <p:nvPr/>
            </p:nvSpPr>
            <p:spPr bwMode="auto">
              <a:xfrm>
                <a:off x="3542" y="-186"/>
                <a:ext cx="52" cy="11"/>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0" name="Rectangle 1654"/>
              <p:cNvSpPr>
                <a:spLocks noChangeArrowheads="1"/>
              </p:cNvSpPr>
              <p:nvPr/>
            </p:nvSpPr>
            <p:spPr bwMode="auto">
              <a:xfrm>
                <a:off x="3542" y="-175"/>
                <a:ext cx="52" cy="7"/>
              </a:xfrm>
              <a:prstGeom prst="rect">
                <a:avLst/>
              </a:prstGeom>
              <a:solidFill>
                <a:srgbClr val="FECC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1" name="Rectangle 1655"/>
              <p:cNvSpPr>
                <a:spLocks noChangeArrowheads="1"/>
              </p:cNvSpPr>
              <p:nvPr/>
            </p:nvSpPr>
            <p:spPr bwMode="auto">
              <a:xfrm>
                <a:off x="3542" y="-168"/>
                <a:ext cx="52" cy="12"/>
              </a:xfrm>
              <a:prstGeom prst="rect">
                <a:avLst/>
              </a:prstGeom>
              <a:solidFill>
                <a:srgbClr val="FECB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2" name="Rectangle 1656"/>
              <p:cNvSpPr>
                <a:spLocks noChangeArrowheads="1"/>
              </p:cNvSpPr>
              <p:nvPr/>
            </p:nvSpPr>
            <p:spPr bwMode="auto">
              <a:xfrm>
                <a:off x="3542" y="-156"/>
                <a:ext cx="52" cy="11"/>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3" name="Rectangle 1657"/>
              <p:cNvSpPr>
                <a:spLocks noChangeArrowheads="1"/>
              </p:cNvSpPr>
              <p:nvPr/>
            </p:nvSpPr>
            <p:spPr bwMode="auto">
              <a:xfrm>
                <a:off x="3542" y="-145"/>
                <a:ext cx="52" cy="12"/>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4" name="Rectangle 1658"/>
              <p:cNvSpPr>
                <a:spLocks noChangeArrowheads="1"/>
              </p:cNvSpPr>
              <p:nvPr/>
            </p:nvSpPr>
            <p:spPr bwMode="auto">
              <a:xfrm>
                <a:off x="3542" y="-133"/>
                <a:ext cx="52" cy="12"/>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5" name="Rectangle 1659"/>
              <p:cNvSpPr>
                <a:spLocks noChangeArrowheads="1"/>
              </p:cNvSpPr>
              <p:nvPr/>
            </p:nvSpPr>
            <p:spPr bwMode="auto">
              <a:xfrm>
                <a:off x="3542" y="-121"/>
                <a:ext cx="52" cy="8"/>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6" name="Rectangle 1660"/>
              <p:cNvSpPr>
                <a:spLocks noChangeArrowheads="1"/>
              </p:cNvSpPr>
              <p:nvPr/>
            </p:nvSpPr>
            <p:spPr bwMode="auto">
              <a:xfrm>
                <a:off x="3542" y="-113"/>
                <a:ext cx="52" cy="7"/>
              </a:xfrm>
              <a:prstGeom prst="rect">
                <a:avLst/>
              </a:prstGeom>
              <a:solidFill>
                <a:srgbClr val="FEC1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7" name="Rectangle 1661"/>
              <p:cNvSpPr>
                <a:spLocks noChangeArrowheads="1"/>
              </p:cNvSpPr>
              <p:nvPr/>
            </p:nvSpPr>
            <p:spPr bwMode="auto">
              <a:xfrm>
                <a:off x="3542" y="-106"/>
                <a:ext cx="52" cy="8"/>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8" name="Rectangle 1662"/>
              <p:cNvSpPr>
                <a:spLocks noChangeArrowheads="1"/>
              </p:cNvSpPr>
              <p:nvPr/>
            </p:nvSpPr>
            <p:spPr bwMode="auto">
              <a:xfrm>
                <a:off x="3542" y="-98"/>
                <a:ext cx="52" cy="8"/>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9" name="Rectangle 1663"/>
              <p:cNvSpPr>
                <a:spLocks noChangeArrowheads="1"/>
              </p:cNvSpPr>
              <p:nvPr/>
            </p:nvSpPr>
            <p:spPr bwMode="auto">
              <a:xfrm>
                <a:off x="3542" y="-90"/>
                <a:ext cx="52" cy="7"/>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0" name="Rectangle 1664"/>
              <p:cNvSpPr>
                <a:spLocks noChangeArrowheads="1"/>
              </p:cNvSpPr>
              <p:nvPr/>
            </p:nvSpPr>
            <p:spPr bwMode="auto">
              <a:xfrm>
                <a:off x="3542" y="-83"/>
                <a:ext cx="52" cy="7"/>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1" name="Rectangle 1665"/>
              <p:cNvSpPr>
                <a:spLocks noChangeArrowheads="1"/>
              </p:cNvSpPr>
              <p:nvPr/>
            </p:nvSpPr>
            <p:spPr bwMode="auto">
              <a:xfrm>
                <a:off x="3542" y="-76"/>
                <a:ext cx="52" cy="8"/>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2" name="Rectangle 1666"/>
              <p:cNvSpPr>
                <a:spLocks noChangeArrowheads="1"/>
              </p:cNvSpPr>
              <p:nvPr/>
            </p:nvSpPr>
            <p:spPr bwMode="auto">
              <a:xfrm>
                <a:off x="3542" y="-68"/>
                <a:ext cx="52" cy="8"/>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3" name="Rectangle 1667"/>
              <p:cNvSpPr>
                <a:spLocks noChangeArrowheads="1"/>
              </p:cNvSpPr>
              <p:nvPr/>
            </p:nvSpPr>
            <p:spPr bwMode="auto">
              <a:xfrm>
                <a:off x="3542" y="-60"/>
                <a:ext cx="52" cy="8"/>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4" name="Rectangle 1668"/>
              <p:cNvSpPr>
                <a:spLocks noChangeArrowheads="1"/>
              </p:cNvSpPr>
              <p:nvPr/>
            </p:nvSpPr>
            <p:spPr bwMode="auto">
              <a:xfrm>
                <a:off x="3542" y="-52"/>
                <a:ext cx="52" cy="8"/>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5" name="Rectangle 1669"/>
              <p:cNvSpPr>
                <a:spLocks noChangeArrowheads="1"/>
              </p:cNvSpPr>
              <p:nvPr/>
            </p:nvSpPr>
            <p:spPr bwMode="auto">
              <a:xfrm>
                <a:off x="3542" y="-44"/>
                <a:ext cx="52" cy="8"/>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6" name="Rectangle 1670"/>
              <p:cNvSpPr>
                <a:spLocks noChangeArrowheads="1"/>
              </p:cNvSpPr>
              <p:nvPr/>
            </p:nvSpPr>
            <p:spPr bwMode="auto">
              <a:xfrm>
                <a:off x="3542" y="-36"/>
                <a:ext cx="52" cy="7"/>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7" name="Rectangle 1671"/>
              <p:cNvSpPr>
                <a:spLocks noChangeArrowheads="1"/>
              </p:cNvSpPr>
              <p:nvPr/>
            </p:nvSpPr>
            <p:spPr bwMode="auto">
              <a:xfrm>
                <a:off x="3542" y="-29"/>
                <a:ext cx="52" cy="8"/>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8" name="Rectangle 1672"/>
              <p:cNvSpPr>
                <a:spLocks noChangeArrowheads="1"/>
              </p:cNvSpPr>
              <p:nvPr/>
            </p:nvSpPr>
            <p:spPr bwMode="auto">
              <a:xfrm>
                <a:off x="3542" y="-21"/>
                <a:ext cx="52" cy="8"/>
              </a:xfrm>
              <a:prstGeom prst="rect">
                <a:avLst/>
              </a:prstGeom>
              <a:solidFill>
                <a:srgbClr val="FEAD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9" name="Rectangle 1673"/>
              <p:cNvSpPr>
                <a:spLocks noChangeArrowheads="1"/>
              </p:cNvSpPr>
              <p:nvPr/>
            </p:nvSpPr>
            <p:spPr bwMode="auto">
              <a:xfrm>
                <a:off x="3542" y="-13"/>
                <a:ext cx="52" cy="6"/>
              </a:xfrm>
              <a:prstGeom prst="rect">
                <a:avLst/>
              </a:prstGeom>
              <a:solidFill>
                <a:srgbClr val="FEA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0" name="Rectangle 1674"/>
              <p:cNvSpPr>
                <a:spLocks noChangeArrowheads="1"/>
              </p:cNvSpPr>
              <p:nvPr/>
            </p:nvSpPr>
            <p:spPr bwMode="auto">
              <a:xfrm>
                <a:off x="3542" y="-7"/>
                <a:ext cx="52" cy="8"/>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1" name="Rectangle 1675"/>
              <p:cNvSpPr>
                <a:spLocks noChangeArrowheads="1"/>
              </p:cNvSpPr>
              <p:nvPr/>
            </p:nvSpPr>
            <p:spPr bwMode="auto">
              <a:xfrm>
                <a:off x="3542" y="1"/>
                <a:ext cx="52" cy="8"/>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2" name="Rectangle 1676"/>
              <p:cNvSpPr>
                <a:spLocks noChangeArrowheads="1"/>
              </p:cNvSpPr>
              <p:nvPr/>
            </p:nvSpPr>
            <p:spPr bwMode="auto">
              <a:xfrm>
                <a:off x="3542" y="9"/>
                <a:ext cx="52" cy="8"/>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3" name="Rectangle 1677"/>
              <p:cNvSpPr>
                <a:spLocks noChangeArrowheads="1"/>
              </p:cNvSpPr>
              <p:nvPr/>
            </p:nvSpPr>
            <p:spPr bwMode="auto">
              <a:xfrm>
                <a:off x="3542" y="17"/>
                <a:ext cx="52" cy="8"/>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4" name="Rectangle 1678"/>
              <p:cNvSpPr>
                <a:spLocks noChangeArrowheads="1"/>
              </p:cNvSpPr>
              <p:nvPr/>
            </p:nvSpPr>
            <p:spPr bwMode="auto">
              <a:xfrm>
                <a:off x="3542" y="25"/>
                <a:ext cx="52" cy="8"/>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5" name="Rectangle 1679"/>
              <p:cNvSpPr>
                <a:spLocks noChangeArrowheads="1"/>
              </p:cNvSpPr>
              <p:nvPr/>
            </p:nvSpPr>
            <p:spPr bwMode="auto">
              <a:xfrm>
                <a:off x="3542" y="33"/>
                <a:ext cx="52" cy="6"/>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6" name="Rectangle 1680"/>
              <p:cNvSpPr>
                <a:spLocks noChangeArrowheads="1"/>
              </p:cNvSpPr>
              <p:nvPr/>
            </p:nvSpPr>
            <p:spPr bwMode="auto">
              <a:xfrm>
                <a:off x="3542" y="39"/>
                <a:ext cx="52" cy="5"/>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7" name="Rectangle 1681"/>
              <p:cNvSpPr>
                <a:spLocks noChangeArrowheads="1"/>
              </p:cNvSpPr>
              <p:nvPr/>
            </p:nvSpPr>
            <p:spPr bwMode="auto">
              <a:xfrm>
                <a:off x="3542" y="44"/>
                <a:ext cx="52" cy="8"/>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8" name="Rectangle 1682"/>
              <p:cNvSpPr>
                <a:spLocks noChangeArrowheads="1"/>
              </p:cNvSpPr>
              <p:nvPr/>
            </p:nvSpPr>
            <p:spPr bwMode="auto">
              <a:xfrm>
                <a:off x="3542" y="52"/>
                <a:ext cx="52" cy="8"/>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9" name="Rectangle 1683"/>
              <p:cNvSpPr>
                <a:spLocks noChangeArrowheads="1"/>
              </p:cNvSpPr>
              <p:nvPr/>
            </p:nvSpPr>
            <p:spPr bwMode="auto">
              <a:xfrm>
                <a:off x="3542" y="60"/>
                <a:ext cx="52" cy="8"/>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0" name="Rectangle 1684"/>
              <p:cNvSpPr>
                <a:spLocks noChangeArrowheads="1"/>
              </p:cNvSpPr>
              <p:nvPr/>
            </p:nvSpPr>
            <p:spPr bwMode="auto">
              <a:xfrm>
                <a:off x="3542" y="68"/>
                <a:ext cx="52" cy="8"/>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1" name="Rectangle 1685"/>
              <p:cNvSpPr>
                <a:spLocks noChangeArrowheads="1"/>
              </p:cNvSpPr>
              <p:nvPr/>
            </p:nvSpPr>
            <p:spPr bwMode="auto">
              <a:xfrm>
                <a:off x="3542" y="76"/>
                <a:ext cx="52" cy="6"/>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2" name="Rectangle 1686"/>
              <p:cNvSpPr>
                <a:spLocks noChangeArrowheads="1"/>
              </p:cNvSpPr>
              <p:nvPr/>
            </p:nvSpPr>
            <p:spPr bwMode="auto">
              <a:xfrm>
                <a:off x="3542" y="82"/>
                <a:ext cx="52" cy="4"/>
              </a:xfrm>
              <a:prstGeom prst="rect">
                <a:avLst/>
              </a:prstGeom>
              <a:solidFill>
                <a:srgbClr val="FD9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3" name="Rectangle 1687"/>
              <p:cNvSpPr>
                <a:spLocks noChangeArrowheads="1"/>
              </p:cNvSpPr>
              <p:nvPr/>
            </p:nvSpPr>
            <p:spPr bwMode="auto">
              <a:xfrm>
                <a:off x="3542" y="86"/>
                <a:ext cx="52" cy="5"/>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4" name="Rectangle 1688"/>
              <p:cNvSpPr>
                <a:spLocks noChangeArrowheads="1"/>
              </p:cNvSpPr>
              <p:nvPr/>
            </p:nvSpPr>
            <p:spPr bwMode="auto">
              <a:xfrm>
                <a:off x="3542" y="91"/>
                <a:ext cx="52" cy="7"/>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5" name="Rectangle 1689"/>
              <p:cNvSpPr>
                <a:spLocks noChangeArrowheads="1"/>
              </p:cNvSpPr>
              <p:nvPr/>
            </p:nvSpPr>
            <p:spPr bwMode="auto">
              <a:xfrm>
                <a:off x="3542" y="98"/>
                <a:ext cx="52" cy="8"/>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6" name="Rectangle 1690"/>
              <p:cNvSpPr>
                <a:spLocks noChangeArrowheads="1"/>
              </p:cNvSpPr>
              <p:nvPr/>
            </p:nvSpPr>
            <p:spPr bwMode="auto">
              <a:xfrm>
                <a:off x="3542" y="106"/>
                <a:ext cx="52" cy="5"/>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7" name="Rectangle 1691"/>
              <p:cNvSpPr>
                <a:spLocks noChangeArrowheads="1"/>
              </p:cNvSpPr>
              <p:nvPr/>
            </p:nvSpPr>
            <p:spPr bwMode="auto">
              <a:xfrm>
                <a:off x="3542" y="111"/>
                <a:ext cx="52" cy="6"/>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8" name="Rectangle 1692"/>
              <p:cNvSpPr>
                <a:spLocks noChangeArrowheads="1"/>
              </p:cNvSpPr>
              <p:nvPr/>
            </p:nvSpPr>
            <p:spPr bwMode="auto">
              <a:xfrm>
                <a:off x="3542" y="117"/>
                <a:ext cx="52" cy="8"/>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9" name="Rectangle 1693"/>
              <p:cNvSpPr>
                <a:spLocks noChangeArrowheads="1"/>
              </p:cNvSpPr>
              <p:nvPr/>
            </p:nvSpPr>
            <p:spPr bwMode="auto">
              <a:xfrm>
                <a:off x="3542" y="125"/>
                <a:ext cx="52" cy="5"/>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0" name="Rectangle 1694"/>
              <p:cNvSpPr>
                <a:spLocks noChangeArrowheads="1"/>
              </p:cNvSpPr>
              <p:nvPr/>
            </p:nvSpPr>
            <p:spPr bwMode="auto">
              <a:xfrm>
                <a:off x="3542" y="130"/>
                <a:ext cx="52" cy="4"/>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1" name="Rectangle 1695"/>
              <p:cNvSpPr>
                <a:spLocks noChangeArrowheads="1"/>
              </p:cNvSpPr>
              <p:nvPr/>
            </p:nvSpPr>
            <p:spPr bwMode="auto">
              <a:xfrm>
                <a:off x="3542" y="134"/>
                <a:ext cx="52" cy="7"/>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2" name="Rectangle 1696"/>
              <p:cNvSpPr>
                <a:spLocks noChangeArrowheads="1"/>
              </p:cNvSpPr>
              <p:nvPr/>
            </p:nvSpPr>
            <p:spPr bwMode="auto">
              <a:xfrm>
                <a:off x="3542" y="141"/>
                <a:ext cx="52" cy="8"/>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3" name="Rectangle 1697"/>
              <p:cNvSpPr>
                <a:spLocks noChangeArrowheads="1"/>
              </p:cNvSpPr>
              <p:nvPr/>
            </p:nvSpPr>
            <p:spPr bwMode="auto">
              <a:xfrm>
                <a:off x="3542" y="149"/>
                <a:ext cx="52" cy="6"/>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4" name="Rectangle 1698"/>
              <p:cNvSpPr>
                <a:spLocks noChangeArrowheads="1"/>
              </p:cNvSpPr>
              <p:nvPr/>
            </p:nvSpPr>
            <p:spPr bwMode="auto">
              <a:xfrm>
                <a:off x="3542" y="155"/>
                <a:ext cx="52" cy="5"/>
              </a:xfrm>
              <a:prstGeom prst="rect">
                <a:avLst/>
              </a:prstGeom>
              <a:solidFill>
                <a:srgbClr val="FD7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5" name="Rectangle 1699"/>
              <p:cNvSpPr>
                <a:spLocks noChangeArrowheads="1"/>
              </p:cNvSpPr>
              <p:nvPr/>
            </p:nvSpPr>
            <p:spPr bwMode="auto">
              <a:xfrm>
                <a:off x="3542" y="160"/>
                <a:ext cx="52" cy="7"/>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6" name="Rectangle 1700"/>
              <p:cNvSpPr>
                <a:spLocks noChangeArrowheads="1"/>
              </p:cNvSpPr>
              <p:nvPr/>
            </p:nvSpPr>
            <p:spPr bwMode="auto">
              <a:xfrm>
                <a:off x="3542" y="167"/>
                <a:ext cx="52" cy="5"/>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7" name="Rectangle 1701"/>
              <p:cNvSpPr>
                <a:spLocks noChangeArrowheads="1"/>
              </p:cNvSpPr>
              <p:nvPr/>
            </p:nvSpPr>
            <p:spPr bwMode="auto">
              <a:xfrm>
                <a:off x="3542" y="172"/>
                <a:ext cx="52" cy="7"/>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8" name="Rectangle 1702"/>
              <p:cNvSpPr>
                <a:spLocks noChangeArrowheads="1"/>
              </p:cNvSpPr>
              <p:nvPr/>
            </p:nvSpPr>
            <p:spPr bwMode="auto">
              <a:xfrm>
                <a:off x="3542" y="179"/>
                <a:ext cx="52" cy="5"/>
              </a:xfrm>
              <a:prstGeom prst="rect">
                <a:avLst/>
              </a:prstGeom>
              <a:solidFill>
                <a:srgbClr val="FD73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9" name="Rectangle 1703"/>
              <p:cNvSpPr>
                <a:spLocks noChangeArrowheads="1"/>
              </p:cNvSpPr>
              <p:nvPr/>
            </p:nvSpPr>
            <p:spPr bwMode="auto">
              <a:xfrm>
                <a:off x="3542" y="184"/>
                <a:ext cx="52" cy="6"/>
              </a:xfrm>
              <a:prstGeom prst="rect">
                <a:avLst/>
              </a:prstGeom>
              <a:solidFill>
                <a:srgbClr val="FD72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0" name="Rectangle 1704"/>
              <p:cNvSpPr>
                <a:spLocks noChangeArrowheads="1"/>
              </p:cNvSpPr>
              <p:nvPr/>
            </p:nvSpPr>
            <p:spPr bwMode="auto">
              <a:xfrm>
                <a:off x="3542" y="190"/>
                <a:ext cx="52" cy="5"/>
              </a:xfrm>
              <a:prstGeom prst="rect">
                <a:avLst/>
              </a:prstGeom>
              <a:solidFill>
                <a:srgbClr val="FD70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1" name="Rectangle 1705"/>
              <p:cNvSpPr>
                <a:spLocks noChangeArrowheads="1"/>
              </p:cNvSpPr>
              <p:nvPr/>
            </p:nvSpPr>
            <p:spPr bwMode="auto">
              <a:xfrm>
                <a:off x="3542" y="195"/>
                <a:ext cx="52" cy="7"/>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2" name="Rectangle 1706"/>
              <p:cNvSpPr>
                <a:spLocks noChangeArrowheads="1"/>
              </p:cNvSpPr>
              <p:nvPr/>
            </p:nvSpPr>
            <p:spPr bwMode="auto">
              <a:xfrm>
                <a:off x="3542" y="202"/>
                <a:ext cx="52" cy="5"/>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3" name="Rectangle 1707"/>
              <p:cNvSpPr>
                <a:spLocks noChangeArrowheads="1"/>
              </p:cNvSpPr>
              <p:nvPr/>
            </p:nvSpPr>
            <p:spPr bwMode="auto">
              <a:xfrm>
                <a:off x="3542" y="207"/>
                <a:ext cx="52" cy="7"/>
              </a:xfrm>
              <a:prstGeom prst="rect">
                <a:avLst/>
              </a:prstGeom>
              <a:solidFill>
                <a:srgbClr val="FD6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4" name="Rectangle 1708"/>
              <p:cNvSpPr>
                <a:spLocks noChangeArrowheads="1"/>
              </p:cNvSpPr>
              <p:nvPr/>
            </p:nvSpPr>
            <p:spPr bwMode="auto">
              <a:xfrm>
                <a:off x="3542" y="214"/>
                <a:ext cx="52" cy="4"/>
              </a:xfrm>
              <a:prstGeom prst="rect">
                <a:avLst/>
              </a:prstGeom>
              <a:solidFill>
                <a:srgbClr val="FC69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5" name="Rectangle 1709"/>
              <p:cNvSpPr>
                <a:spLocks noChangeArrowheads="1"/>
              </p:cNvSpPr>
              <p:nvPr/>
            </p:nvSpPr>
            <p:spPr bwMode="auto">
              <a:xfrm>
                <a:off x="3542" y="218"/>
                <a:ext cx="52" cy="3"/>
              </a:xfrm>
              <a:prstGeom prst="rect">
                <a:avLst/>
              </a:prstGeom>
              <a:solidFill>
                <a:srgbClr val="FC68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6" name="Rectangle 1710"/>
              <p:cNvSpPr>
                <a:spLocks noChangeArrowheads="1"/>
              </p:cNvSpPr>
              <p:nvPr/>
            </p:nvSpPr>
            <p:spPr bwMode="auto">
              <a:xfrm>
                <a:off x="3542" y="221"/>
                <a:ext cx="52" cy="7"/>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7" name="Rectangle 1711"/>
              <p:cNvSpPr>
                <a:spLocks noChangeArrowheads="1"/>
              </p:cNvSpPr>
              <p:nvPr/>
            </p:nvSpPr>
            <p:spPr bwMode="auto">
              <a:xfrm>
                <a:off x="3542" y="228"/>
                <a:ext cx="52" cy="5"/>
              </a:xfrm>
              <a:prstGeom prst="rect">
                <a:avLst/>
              </a:prstGeom>
              <a:solidFill>
                <a:srgbClr val="FC64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8" name="Rectangle 1712"/>
              <p:cNvSpPr>
                <a:spLocks noChangeArrowheads="1"/>
              </p:cNvSpPr>
              <p:nvPr/>
            </p:nvSpPr>
            <p:spPr bwMode="auto">
              <a:xfrm>
                <a:off x="3542" y="233"/>
                <a:ext cx="52" cy="8"/>
              </a:xfrm>
              <a:prstGeom prst="rect">
                <a:avLst/>
              </a:prstGeom>
              <a:solidFill>
                <a:srgbClr val="FC62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9" name="Rectangle 1713"/>
              <p:cNvSpPr>
                <a:spLocks noChangeArrowheads="1"/>
              </p:cNvSpPr>
              <p:nvPr/>
            </p:nvSpPr>
            <p:spPr bwMode="auto">
              <a:xfrm>
                <a:off x="3542" y="241"/>
                <a:ext cx="52" cy="4"/>
              </a:xfrm>
              <a:prstGeom prst="rect">
                <a:avLst/>
              </a:prstGeom>
              <a:solidFill>
                <a:srgbClr val="FC60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0" name="Rectangle 1714"/>
              <p:cNvSpPr>
                <a:spLocks noChangeArrowheads="1"/>
              </p:cNvSpPr>
              <p:nvPr/>
            </p:nvSpPr>
            <p:spPr bwMode="auto">
              <a:xfrm>
                <a:off x="3542" y="245"/>
                <a:ext cx="52" cy="6"/>
              </a:xfrm>
              <a:prstGeom prst="rect">
                <a:avLst/>
              </a:prstGeom>
              <a:solidFill>
                <a:srgbClr val="FC5F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1" name="Rectangle 1715"/>
              <p:cNvSpPr>
                <a:spLocks noChangeArrowheads="1"/>
              </p:cNvSpPr>
              <p:nvPr/>
            </p:nvSpPr>
            <p:spPr bwMode="auto">
              <a:xfrm>
                <a:off x="3542" y="251"/>
                <a:ext cx="52" cy="6"/>
              </a:xfrm>
              <a:prstGeom prst="rect">
                <a:avLst/>
              </a:prstGeom>
              <a:solidFill>
                <a:srgbClr val="FC5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2" name="Rectangle 1716"/>
              <p:cNvSpPr>
                <a:spLocks noChangeArrowheads="1"/>
              </p:cNvSpPr>
              <p:nvPr/>
            </p:nvSpPr>
            <p:spPr bwMode="auto">
              <a:xfrm>
                <a:off x="3542" y="257"/>
                <a:ext cx="52" cy="6"/>
              </a:xfrm>
              <a:prstGeom prst="rect">
                <a:avLst/>
              </a:prstGeom>
              <a:solidFill>
                <a:srgbClr val="FC5B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3" name="Rectangle 1717"/>
              <p:cNvSpPr>
                <a:spLocks noChangeArrowheads="1"/>
              </p:cNvSpPr>
              <p:nvPr/>
            </p:nvSpPr>
            <p:spPr bwMode="auto">
              <a:xfrm>
                <a:off x="3542" y="263"/>
                <a:ext cx="52" cy="8"/>
              </a:xfrm>
              <a:prstGeom prst="rect">
                <a:avLst/>
              </a:prstGeom>
              <a:solidFill>
                <a:srgbClr val="FC59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4" name="Rectangle 1718"/>
              <p:cNvSpPr>
                <a:spLocks noChangeArrowheads="1"/>
              </p:cNvSpPr>
              <p:nvPr/>
            </p:nvSpPr>
            <p:spPr bwMode="auto">
              <a:xfrm>
                <a:off x="3542" y="271"/>
                <a:ext cx="52" cy="5"/>
              </a:xfrm>
              <a:prstGeom prst="rect">
                <a:avLst/>
              </a:prstGeom>
              <a:solidFill>
                <a:srgbClr val="FC5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5" name="Rectangle 1719"/>
              <p:cNvSpPr>
                <a:spLocks noChangeArrowheads="1"/>
              </p:cNvSpPr>
              <p:nvPr/>
            </p:nvSpPr>
            <p:spPr bwMode="auto">
              <a:xfrm>
                <a:off x="3542" y="276"/>
                <a:ext cx="52" cy="4"/>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6" name="Rectangle 1720"/>
              <p:cNvSpPr>
                <a:spLocks noChangeArrowheads="1"/>
              </p:cNvSpPr>
              <p:nvPr/>
            </p:nvSpPr>
            <p:spPr bwMode="auto">
              <a:xfrm>
                <a:off x="3542" y="280"/>
                <a:ext cx="52" cy="7"/>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7" name="Rectangle 1721"/>
              <p:cNvSpPr>
                <a:spLocks noChangeArrowheads="1"/>
              </p:cNvSpPr>
              <p:nvPr/>
            </p:nvSpPr>
            <p:spPr bwMode="auto">
              <a:xfrm>
                <a:off x="3542" y="287"/>
                <a:ext cx="52" cy="6"/>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8" name="Rectangle 1722"/>
              <p:cNvSpPr>
                <a:spLocks noChangeArrowheads="1"/>
              </p:cNvSpPr>
              <p:nvPr/>
            </p:nvSpPr>
            <p:spPr bwMode="auto">
              <a:xfrm>
                <a:off x="3542" y="293"/>
                <a:ext cx="52" cy="5"/>
              </a:xfrm>
              <a:prstGeom prst="rect">
                <a:avLst/>
              </a:prstGeom>
              <a:solidFill>
                <a:srgbClr val="FC50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9" name="Rectangle 1723"/>
              <p:cNvSpPr>
                <a:spLocks noChangeArrowheads="1"/>
              </p:cNvSpPr>
              <p:nvPr/>
            </p:nvSpPr>
            <p:spPr bwMode="auto">
              <a:xfrm>
                <a:off x="3542" y="298"/>
                <a:ext cx="52" cy="8"/>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0" name="Rectangle 1724"/>
              <p:cNvSpPr>
                <a:spLocks noChangeArrowheads="1"/>
              </p:cNvSpPr>
              <p:nvPr/>
            </p:nvSpPr>
            <p:spPr bwMode="auto">
              <a:xfrm>
                <a:off x="3542" y="306"/>
                <a:ext cx="52" cy="4"/>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1" name="Rectangle 1725"/>
              <p:cNvSpPr>
                <a:spLocks noChangeArrowheads="1"/>
              </p:cNvSpPr>
              <p:nvPr/>
            </p:nvSpPr>
            <p:spPr bwMode="auto">
              <a:xfrm>
                <a:off x="3542" y="310"/>
                <a:ext cx="52" cy="8"/>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2" name="Rectangle 1726"/>
              <p:cNvSpPr>
                <a:spLocks noChangeArrowheads="1"/>
              </p:cNvSpPr>
              <p:nvPr/>
            </p:nvSpPr>
            <p:spPr bwMode="auto">
              <a:xfrm>
                <a:off x="3542" y="318"/>
                <a:ext cx="52" cy="8"/>
              </a:xfrm>
              <a:prstGeom prst="rect">
                <a:avLst/>
              </a:prstGeom>
              <a:solidFill>
                <a:srgbClr val="FC48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3" name="Rectangle 1727"/>
              <p:cNvSpPr>
                <a:spLocks noChangeArrowheads="1"/>
              </p:cNvSpPr>
              <p:nvPr/>
            </p:nvSpPr>
            <p:spPr bwMode="auto">
              <a:xfrm>
                <a:off x="3542" y="326"/>
                <a:ext cx="52" cy="6"/>
              </a:xfrm>
              <a:prstGeom prst="rect">
                <a:avLst/>
              </a:prstGeom>
              <a:solidFill>
                <a:srgbClr val="FC46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4" name="Rectangle 1728"/>
              <p:cNvSpPr>
                <a:spLocks noChangeArrowheads="1"/>
              </p:cNvSpPr>
              <p:nvPr/>
            </p:nvSpPr>
            <p:spPr bwMode="auto">
              <a:xfrm>
                <a:off x="3542" y="332"/>
                <a:ext cx="52" cy="5"/>
              </a:xfrm>
              <a:prstGeom prst="rect">
                <a:avLst/>
              </a:prstGeom>
              <a:solidFill>
                <a:srgbClr val="FC44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5" name="Rectangle 1729"/>
              <p:cNvSpPr>
                <a:spLocks noChangeArrowheads="1"/>
              </p:cNvSpPr>
              <p:nvPr/>
            </p:nvSpPr>
            <p:spPr bwMode="auto">
              <a:xfrm>
                <a:off x="3542" y="337"/>
                <a:ext cx="52" cy="7"/>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6" name="Rectangle 1730"/>
              <p:cNvSpPr>
                <a:spLocks noChangeArrowheads="1"/>
              </p:cNvSpPr>
              <p:nvPr/>
            </p:nvSpPr>
            <p:spPr bwMode="auto">
              <a:xfrm>
                <a:off x="3542" y="344"/>
                <a:ext cx="52" cy="8"/>
              </a:xfrm>
              <a:prstGeom prst="rect">
                <a:avLst/>
              </a:prstGeom>
              <a:solidFill>
                <a:srgbClr val="FC4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7" name="Rectangle 1731"/>
              <p:cNvSpPr>
                <a:spLocks noChangeArrowheads="1"/>
              </p:cNvSpPr>
              <p:nvPr/>
            </p:nvSpPr>
            <p:spPr bwMode="auto">
              <a:xfrm>
                <a:off x="3542" y="352"/>
                <a:ext cx="52" cy="5"/>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8" name="Rectangle 1732"/>
              <p:cNvSpPr>
                <a:spLocks noChangeArrowheads="1"/>
              </p:cNvSpPr>
              <p:nvPr/>
            </p:nvSpPr>
            <p:spPr bwMode="auto">
              <a:xfrm>
                <a:off x="3542" y="357"/>
                <a:ext cx="52" cy="7"/>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9" name="Rectangle 1733"/>
              <p:cNvSpPr>
                <a:spLocks noChangeArrowheads="1"/>
              </p:cNvSpPr>
              <p:nvPr/>
            </p:nvSpPr>
            <p:spPr bwMode="auto">
              <a:xfrm>
                <a:off x="3542" y="364"/>
                <a:ext cx="52" cy="7"/>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0" name="Rectangle 1734"/>
              <p:cNvSpPr>
                <a:spLocks noChangeArrowheads="1"/>
              </p:cNvSpPr>
              <p:nvPr/>
            </p:nvSpPr>
            <p:spPr bwMode="auto">
              <a:xfrm>
                <a:off x="3542" y="371"/>
                <a:ext cx="52" cy="6"/>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1" name="Rectangle 1735"/>
              <p:cNvSpPr>
                <a:spLocks noChangeArrowheads="1"/>
              </p:cNvSpPr>
              <p:nvPr/>
            </p:nvSpPr>
            <p:spPr bwMode="auto">
              <a:xfrm>
                <a:off x="3542" y="377"/>
                <a:ext cx="52" cy="6"/>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2" name="Rectangle 1736"/>
              <p:cNvSpPr>
                <a:spLocks noChangeArrowheads="1"/>
              </p:cNvSpPr>
              <p:nvPr/>
            </p:nvSpPr>
            <p:spPr bwMode="auto">
              <a:xfrm>
                <a:off x="3542" y="383"/>
                <a:ext cx="52" cy="3"/>
              </a:xfrm>
              <a:prstGeom prst="rect">
                <a:avLst/>
              </a:prstGeom>
              <a:solidFill>
                <a:srgbClr val="FC35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3" name="Rectangle 1737"/>
              <p:cNvSpPr>
                <a:spLocks noChangeArrowheads="1"/>
              </p:cNvSpPr>
              <p:nvPr/>
            </p:nvSpPr>
            <p:spPr bwMode="auto">
              <a:xfrm>
                <a:off x="3542" y="386"/>
                <a:ext cx="52" cy="5"/>
              </a:xfrm>
              <a:prstGeom prst="rect">
                <a:avLst/>
              </a:prstGeom>
              <a:solidFill>
                <a:srgbClr val="FC33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4" name="Rectangle 1738"/>
              <p:cNvSpPr>
                <a:spLocks noChangeArrowheads="1"/>
              </p:cNvSpPr>
              <p:nvPr/>
            </p:nvSpPr>
            <p:spPr bwMode="auto">
              <a:xfrm>
                <a:off x="3542" y="391"/>
                <a:ext cx="52" cy="4"/>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5" name="Rectangle 1739"/>
              <p:cNvSpPr>
                <a:spLocks noChangeArrowheads="1"/>
              </p:cNvSpPr>
              <p:nvPr/>
            </p:nvSpPr>
            <p:spPr bwMode="auto">
              <a:xfrm>
                <a:off x="3542" y="395"/>
                <a:ext cx="52" cy="8"/>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6" name="Rectangle 1740"/>
              <p:cNvSpPr>
                <a:spLocks noChangeArrowheads="1"/>
              </p:cNvSpPr>
              <p:nvPr/>
            </p:nvSpPr>
            <p:spPr bwMode="auto">
              <a:xfrm>
                <a:off x="3542" y="403"/>
                <a:ext cx="52" cy="7"/>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7" name="Rectangle 1741"/>
              <p:cNvSpPr>
                <a:spLocks noChangeArrowheads="1"/>
              </p:cNvSpPr>
              <p:nvPr/>
            </p:nvSpPr>
            <p:spPr bwMode="auto">
              <a:xfrm>
                <a:off x="3542" y="410"/>
                <a:ext cx="52" cy="7"/>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8" name="Rectangle 1742"/>
              <p:cNvSpPr>
                <a:spLocks noChangeArrowheads="1"/>
              </p:cNvSpPr>
              <p:nvPr/>
            </p:nvSpPr>
            <p:spPr bwMode="auto">
              <a:xfrm>
                <a:off x="3542" y="417"/>
                <a:ext cx="52" cy="4"/>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9" name="Rectangle 1743"/>
              <p:cNvSpPr>
                <a:spLocks noChangeArrowheads="1"/>
              </p:cNvSpPr>
              <p:nvPr/>
            </p:nvSpPr>
            <p:spPr bwMode="auto">
              <a:xfrm>
                <a:off x="3542" y="421"/>
                <a:ext cx="52" cy="8"/>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0" name="Rectangle 1744"/>
              <p:cNvSpPr>
                <a:spLocks noChangeArrowheads="1"/>
              </p:cNvSpPr>
              <p:nvPr/>
            </p:nvSpPr>
            <p:spPr bwMode="auto">
              <a:xfrm>
                <a:off x="3542" y="429"/>
                <a:ext cx="52" cy="4"/>
              </a:xfrm>
              <a:prstGeom prst="rect">
                <a:avLst/>
              </a:prstGeom>
              <a:solidFill>
                <a:srgbClr val="FC26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1" name="Rectangle 1745"/>
              <p:cNvSpPr>
                <a:spLocks noChangeArrowheads="1"/>
              </p:cNvSpPr>
              <p:nvPr/>
            </p:nvSpPr>
            <p:spPr bwMode="auto">
              <a:xfrm>
                <a:off x="3542" y="433"/>
                <a:ext cx="52" cy="6"/>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2" name="Rectangle 1746"/>
              <p:cNvSpPr>
                <a:spLocks noChangeArrowheads="1"/>
              </p:cNvSpPr>
              <p:nvPr/>
            </p:nvSpPr>
            <p:spPr bwMode="auto">
              <a:xfrm>
                <a:off x="3542" y="439"/>
                <a:ext cx="52" cy="3"/>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3" name="Rectangle 1747"/>
              <p:cNvSpPr>
                <a:spLocks noChangeArrowheads="1"/>
              </p:cNvSpPr>
              <p:nvPr/>
            </p:nvSpPr>
            <p:spPr bwMode="auto">
              <a:xfrm>
                <a:off x="3542" y="442"/>
                <a:ext cx="52" cy="6"/>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4" name="Rectangle 1748"/>
              <p:cNvSpPr>
                <a:spLocks noChangeArrowheads="1"/>
              </p:cNvSpPr>
              <p:nvPr/>
            </p:nvSpPr>
            <p:spPr bwMode="auto">
              <a:xfrm>
                <a:off x="3542" y="448"/>
                <a:ext cx="52" cy="5"/>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5" name="Rectangle 1749"/>
              <p:cNvSpPr>
                <a:spLocks noChangeArrowheads="1"/>
              </p:cNvSpPr>
              <p:nvPr/>
            </p:nvSpPr>
            <p:spPr bwMode="auto">
              <a:xfrm>
                <a:off x="3542" y="453"/>
                <a:ext cx="52" cy="4"/>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6" name="Rectangle 1750"/>
              <p:cNvSpPr>
                <a:spLocks noChangeArrowheads="1"/>
              </p:cNvSpPr>
              <p:nvPr/>
            </p:nvSpPr>
            <p:spPr bwMode="auto">
              <a:xfrm>
                <a:off x="3542" y="457"/>
                <a:ext cx="52" cy="7"/>
              </a:xfrm>
              <a:prstGeom prst="rect">
                <a:avLst/>
              </a:prstGeom>
              <a:solidFill>
                <a:srgbClr val="FC1A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7" name="Rectangle 1751"/>
              <p:cNvSpPr>
                <a:spLocks noChangeArrowheads="1"/>
              </p:cNvSpPr>
              <p:nvPr/>
            </p:nvSpPr>
            <p:spPr bwMode="auto">
              <a:xfrm>
                <a:off x="3542" y="464"/>
                <a:ext cx="52" cy="5"/>
              </a:xfrm>
              <a:prstGeom prst="rect">
                <a:avLst/>
              </a:prstGeom>
              <a:solidFill>
                <a:srgbClr val="FC19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8" name="Rectangle 1752"/>
              <p:cNvSpPr>
                <a:spLocks noChangeArrowheads="1"/>
              </p:cNvSpPr>
              <p:nvPr/>
            </p:nvSpPr>
            <p:spPr bwMode="auto">
              <a:xfrm>
                <a:off x="3542" y="469"/>
                <a:ext cx="52" cy="4"/>
              </a:xfrm>
              <a:prstGeom prst="rect">
                <a:avLst/>
              </a:prstGeom>
              <a:solidFill>
                <a:srgbClr val="FC17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9" name="Rectangle 1753"/>
              <p:cNvSpPr>
                <a:spLocks noChangeArrowheads="1"/>
              </p:cNvSpPr>
              <p:nvPr/>
            </p:nvSpPr>
            <p:spPr bwMode="auto">
              <a:xfrm>
                <a:off x="3542" y="473"/>
                <a:ext cx="52" cy="3"/>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0" name="Rectangle 1754"/>
              <p:cNvSpPr>
                <a:spLocks noChangeArrowheads="1"/>
              </p:cNvSpPr>
              <p:nvPr/>
            </p:nvSpPr>
            <p:spPr bwMode="auto">
              <a:xfrm>
                <a:off x="3542" y="476"/>
                <a:ext cx="52" cy="2"/>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1" name="Rectangle 1755"/>
              <p:cNvSpPr>
                <a:spLocks noChangeArrowheads="1"/>
              </p:cNvSpPr>
              <p:nvPr/>
            </p:nvSpPr>
            <p:spPr bwMode="auto">
              <a:xfrm>
                <a:off x="3542" y="478"/>
                <a:ext cx="52" cy="3"/>
              </a:xfrm>
              <a:prstGeom prst="rect">
                <a:avLst/>
              </a:prstGeom>
              <a:solidFill>
                <a:srgbClr val="FC11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2" name="Rectangle 1756"/>
              <p:cNvSpPr>
                <a:spLocks noChangeArrowheads="1"/>
              </p:cNvSpPr>
              <p:nvPr/>
            </p:nvSpPr>
            <p:spPr bwMode="auto">
              <a:xfrm>
                <a:off x="3542" y="481"/>
                <a:ext cx="52" cy="1"/>
              </a:xfrm>
              <a:prstGeom prst="rect">
                <a:avLst/>
              </a:prstGeom>
              <a:solidFill>
                <a:srgbClr val="FC0F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3" name="Rectangle 1757"/>
              <p:cNvSpPr>
                <a:spLocks noChangeArrowheads="1"/>
              </p:cNvSpPr>
              <p:nvPr/>
            </p:nvSpPr>
            <p:spPr bwMode="auto">
              <a:xfrm>
                <a:off x="3542" y="482"/>
                <a:ext cx="52" cy="3"/>
              </a:xfrm>
              <a:prstGeom prst="rect">
                <a:avLst/>
              </a:prstGeom>
              <a:solidFill>
                <a:srgbClr val="FC0D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4" name="Rectangle 1758"/>
              <p:cNvSpPr>
                <a:spLocks noChangeArrowheads="1"/>
              </p:cNvSpPr>
              <p:nvPr/>
            </p:nvSpPr>
            <p:spPr bwMode="auto">
              <a:xfrm>
                <a:off x="3542" y="485"/>
                <a:ext cx="52" cy="4"/>
              </a:xfrm>
              <a:prstGeom prst="rect">
                <a:avLst/>
              </a:prstGeom>
              <a:solidFill>
                <a:srgbClr val="FC0B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5" name="Rectangle 1759"/>
              <p:cNvSpPr>
                <a:spLocks noChangeArrowheads="1"/>
              </p:cNvSpPr>
              <p:nvPr/>
            </p:nvSpPr>
            <p:spPr bwMode="auto">
              <a:xfrm>
                <a:off x="3542" y="489"/>
                <a:ext cx="52" cy="1"/>
              </a:xfrm>
              <a:prstGeom prst="rect">
                <a:avLst/>
              </a:prstGeom>
              <a:solidFill>
                <a:srgbClr val="FC09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6" name="Rectangle 1760"/>
              <p:cNvSpPr>
                <a:spLocks noChangeArrowheads="1"/>
              </p:cNvSpPr>
              <p:nvPr/>
            </p:nvSpPr>
            <p:spPr bwMode="auto">
              <a:xfrm>
                <a:off x="3542" y="490"/>
                <a:ext cx="52"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7" name="Rectangle 1761"/>
              <p:cNvSpPr>
                <a:spLocks noChangeArrowheads="1"/>
              </p:cNvSpPr>
              <p:nvPr/>
            </p:nvSpPr>
            <p:spPr bwMode="auto">
              <a:xfrm>
                <a:off x="3542" y="491"/>
                <a:ext cx="52" cy="1"/>
              </a:xfrm>
              <a:prstGeom prst="rect">
                <a:avLst/>
              </a:prstGeom>
              <a:solidFill>
                <a:srgbClr val="FC02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76" name="Freeform 1762"/>
            <p:cNvSpPr>
              <a:spLocks/>
            </p:cNvSpPr>
            <p:nvPr/>
          </p:nvSpPr>
          <p:spPr bwMode="auto">
            <a:xfrm>
              <a:off x="3503" y="436"/>
              <a:ext cx="132" cy="153"/>
            </a:xfrm>
            <a:custGeom>
              <a:avLst/>
              <a:gdLst>
                <a:gd name="T0" fmla="*/ 132 w 132"/>
                <a:gd name="T1" fmla="*/ 0 h 153"/>
                <a:gd name="T2" fmla="*/ 0 w 132"/>
                <a:gd name="T3" fmla="*/ 0 h 153"/>
                <a:gd name="T4" fmla="*/ 68 w 132"/>
                <a:gd name="T5" fmla="*/ 153 h 153"/>
                <a:gd name="T6" fmla="*/ 132 w 132"/>
                <a:gd name="T7" fmla="*/ 0 h 153"/>
              </a:gdLst>
              <a:ahLst/>
              <a:cxnLst>
                <a:cxn ang="0">
                  <a:pos x="T0" y="T1"/>
                </a:cxn>
                <a:cxn ang="0">
                  <a:pos x="T2" y="T3"/>
                </a:cxn>
                <a:cxn ang="0">
                  <a:pos x="T4" y="T5"/>
                </a:cxn>
                <a:cxn ang="0">
                  <a:pos x="T6" y="T7"/>
                </a:cxn>
              </a:cxnLst>
              <a:rect l="0" t="0" r="r" b="b"/>
              <a:pathLst>
                <a:path w="132" h="153">
                  <a:moveTo>
                    <a:pt x="132" y="0"/>
                  </a:moveTo>
                  <a:lnTo>
                    <a:pt x="0" y="0"/>
                  </a:lnTo>
                  <a:lnTo>
                    <a:pt x="68" y="153"/>
                  </a:lnTo>
                  <a:lnTo>
                    <a:pt x="132"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77" name="Group 1763"/>
            <p:cNvGrpSpPr>
              <a:grpSpLocks/>
            </p:cNvGrpSpPr>
            <p:nvPr/>
          </p:nvGrpSpPr>
          <p:grpSpPr bwMode="auto">
            <a:xfrm>
              <a:off x="3542" y="-494"/>
              <a:ext cx="52" cy="986"/>
              <a:chOff x="3542" y="-494"/>
              <a:chExt cx="52" cy="986"/>
            </a:xfrm>
          </p:grpSpPr>
          <p:sp>
            <p:nvSpPr>
              <p:cNvPr id="1274" name="Rectangle 1764"/>
              <p:cNvSpPr>
                <a:spLocks noChangeArrowheads="1"/>
              </p:cNvSpPr>
              <p:nvPr/>
            </p:nvSpPr>
            <p:spPr bwMode="auto">
              <a:xfrm>
                <a:off x="3542" y="-494"/>
                <a:ext cx="52" cy="54"/>
              </a:xfrm>
              <a:prstGeom prst="rect">
                <a:avLst/>
              </a:prstGeom>
              <a:solidFill>
                <a:srgbClr val="FFE6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5" name="Rectangle 1765"/>
              <p:cNvSpPr>
                <a:spLocks noChangeArrowheads="1"/>
              </p:cNvSpPr>
              <p:nvPr/>
            </p:nvSpPr>
            <p:spPr bwMode="auto">
              <a:xfrm>
                <a:off x="3542" y="-440"/>
                <a:ext cx="52" cy="45"/>
              </a:xfrm>
              <a:prstGeom prst="rect">
                <a:avLst/>
              </a:prstGeom>
              <a:solidFill>
                <a:srgbClr val="FFE4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6" name="Rectangle 1766"/>
              <p:cNvSpPr>
                <a:spLocks noChangeArrowheads="1"/>
              </p:cNvSpPr>
              <p:nvPr/>
            </p:nvSpPr>
            <p:spPr bwMode="auto">
              <a:xfrm>
                <a:off x="3542" y="-395"/>
                <a:ext cx="52" cy="35"/>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7" name="Rectangle 1767"/>
              <p:cNvSpPr>
                <a:spLocks noChangeArrowheads="1"/>
              </p:cNvSpPr>
              <p:nvPr/>
            </p:nvSpPr>
            <p:spPr bwMode="auto">
              <a:xfrm>
                <a:off x="3542" y="-360"/>
                <a:ext cx="52" cy="30"/>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8" name="Rectangle 1768"/>
              <p:cNvSpPr>
                <a:spLocks noChangeArrowheads="1"/>
              </p:cNvSpPr>
              <p:nvPr/>
            </p:nvSpPr>
            <p:spPr bwMode="auto">
              <a:xfrm>
                <a:off x="3542" y="-330"/>
                <a:ext cx="52" cy="24"/>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9" name="Rectangle 1769"/>
              <p:cNvSpPr>
                <a:spLocks noChangeArrowheads="1"/>
              </p:cNvSpPr>
              <p:nvPr/>
            </p:nvSpPr>
            <p:spPr bwMode="auto">
              <a:xfrm>
                <a:off x="3542" y="-306"/>
                <a:ext cx="52" cy="23"/>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0" name="Rectangle 1770"/>
              <p:cNvSpPr>
                <a:spLocks noChangeArrowheads="1"/>
              </p:cNvSpPr>
              <p:nvPr/>
            </p:nvSpPr>
            <p:spPr bwMode="auto">
              <a:xfrm>
                <a:off x="3542" y="-283"/>
                <a:ext cx="52" cy="20"/>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1" name="Rectangle 1771"/>
              <p:cNvSpPr>
                <a:spLocks noChangeArrowheads="1"/>
              </p:cNvSpPr>
              <p:nvPr/>
            </p:nvSpPr>
            <p:spPr bwMode="auto">
              <a:xfrm>
                <a:off x="3542" y="-263"/>
                <a:ext cx="52" cy="1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2" name="Rectangle 1772"/>
              <p:cNvSpPr>
                <a:spLocks noChangeArrowheads="1"/>
              </p:cNvSpPr>
              <p:nvPr/>
            </p:nvSpPr>
            <p:spPr bwMode="auto">
              <a:xfrm>
                <a:off x="3542" y="-249"/>
                <a:ext cx="52" cy="12"/>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3" name="Rectangle 1773"/>
              <p:cNvSpPr>
                <a:spLocks noChangeArrowheads="1"/>
              </p:cNvSpPr>
              <p:nvPr/>
            </p:nvSpPr>
            <p:spPr bwMode="auto">
              <a:xfrm>
                <a:off x="3542" y="-237"/>
                <a:ext cx="52" cy="16"/>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4" name="Rectangle 1774"/>
              <p:cNvSpPr>
                <a:spLocks noChangeArrowheads="1"/>
              </p:cNvSpPr>
              <p:nvPr/>
            </p:nvSpPr>
            <p:spPr bwMode="auto">
              <a:xfrm>
                <a:off x="3542" y="-221"/>
                <a:ext cx="52" cy="15"/>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5" name="Rectangle 1775"/>
              <p:cNvSpPr>
                <a:spLocks noChangeArrowheads="1"/>
              </p:cNvSpPr>
              <p:nvPr/>
            </p:nvSpPr>
            <p:spPr bwMode="auto">
              <a:xfrm>
                <a:off x="3542" y="-206"/>
                <a:ext cx="52" cy="1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6" name="Rectangle 1776"/>
              <p:cNvSpPr>
                <a:spLocks noChangeArrowheads="1"/>
              </p:cNvSpPr>
              <p:nvPr/>
            </p:nvSpPr>
            <p:spPr bwMode="auto">
              <a:xfrm>
                <a:off x="3542" y="-194"/>
                <a:ext cx="52" cy="8"/>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7" name="Rectangle 1777"/>
              <p:cNvSpPr>
                <a:spLocks noChangeArrowheads="1"/>
              </p:cNvSpPr>
              <p:nvPr/>
            </p:nvSpPr>
            <p:spPr bwMode="auto">
              <a:xfrm>
                <a:off x="3542" y="-186"/>
                <a:ext cx="52" cy="11"/>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8" name="Rectangle 1778"/>
              <p:cNvSpPr>
                <a:spLocks noChangeArrowheads="1"/>
              </p:cNvSpPr>
              <p:nvPr/>
            </p:nvSpPr>
            <p:spPr bwMode="auto">
              <a:xfrm>
                <a:off x="3542" y="-175"/>
                <a:ext cx="52" cy="7"/>
              </a:xfrm>
              <a:prstGeom prst="rect">
                <a:avLst/>
              </a:prstGeom>
              <a:solidFill>
                <a:srgbClr val="FECC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9" name="Rectangle 1779"/>
              <p:cNvSpPr>
                <a:spLocks noChangeArrowheads="1"/>
              </p:cNvSpPr>
              <p:nvPr/>
            </p:nvSpPr>
            <p:spPr bwMode="auto">
              <a:xfrm>
                <a:off x="3542" y="-168"/>
                <a:ext cx="52" cy="12"/>
              </a:xfrm>
              <a:prstGeom prst="rect">
                <a:avLst/>
              </a:prstGeom>
              <a:solidFill>
                <a:srgbClr val="FECB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0" name="Rectangle 1780"/>
              <p:cNvSpPr>
                <a:spLocks noChangeArrowheads="1"/>
              </p:cNvSpPr>
              <p:nvPr/>
            </p:nvSpPr>
            <p:spPr bwMode="auto">
              <a:xfrm>
                <a:off x="3542" y="-156"/>
                <a:ext cx="52" cy="11"/>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1" name="Rectangle 1781"/>
              <p:cNvSpPr>
                <a:spLocks noChangeArrowheads="1"/>
              </p:cNvSpPr>
              <p:nvPr/>
            </p:nvSpPr>
            <p:spPr bwMode="auto">
              <a:xfrm>
                <a:off x="3542" y="-145"/>
                <a:ext cx="52" cy="12"/>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2" name="Rectangle 1782"/>
              <p:cNvSpPr>
                <a:spLocks noChangeArrowheads="1"/>
              </p:cNvSpPr>
              <p:nvPr/>
            </p:nvSpPr>
            <p:spPr bwMode="auto">
              <a:xfrm>
                <a:off x="3542" y="-133"/>
                <a:ext cx="52" cy="12"/>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3" name="Rectangle 1783"/>
              <p:cNvSpPr>
                <a:spLocks noChangeArrowheads="1"/>
              </p:cNvSpPr>
              <p:nvPr/>
            </p:nvSpPr>
            <p:spPr bwMode="auto">
              <a:xfrm>
                <a:off x="3542" y="-121"/>
                <a:ext cx="52" cy="8"/>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4" name="Rectangle 1784"/>
              <p:cNvSpPr>
                <a:spLocks noChangeArrowheads="1"/>
              </p:cNvSpPr>
              <p:nvPr/>
            </p:nvSpPr>
            <p:spPr bwMode="auto">
              <a:xfrm>
                <a:off x="3542" y="-113"/>
                <a:ext cx="52" cy="7"/>
              </a:xfrm>
              <a:prstGeom prst="rect">
                <a:avLst/>
              </a:prstGeom>
              <a:solidFill>
                <a:srgbClr val="FEC1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5" name="Rectangle 1785"/>
              <p:cNvSpPr>
                <a:spLocks noChangeArrowheads="1"/>
              </p:cNvSpPr>
              <p:nvPr/>
            </p:nvSpPr>
            <p:spPr bwMode="auto">
              <a:xfrm>
                <a:off x="3542" y="-106"/>
                <a:ext cx="52" cy="8"/>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6" name="Rectangle 1786"/>
              <p:cNvSpPr>
                <a:spLocks noChangeArrowheads="1"/>
              </p:cNvSpPr>
              <p:nvPr/>
            </p:nvSpPr>
            <p:spPr bwMode="auto">
              <a:xfrm>
                <a:off x="3542" y="-98"/>
                <a:ext cx="52" cy="8"/>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7" name="Rectangle 1787"/>
              <p:cNvSpPr>
                <a:spLocks noChangeArrowheads="1"/>
              </p:cNvSpPr>
              <p:nvPr/>
            </p:nvSpPr>
            <p:spPr bwMode="auto">
              <a:xfrm>
                <a:off x="3542" y="-90"/>
                <a:ext cx="52" cy="7"/>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8" name="Rectangle 1788"/>
              <p:cNvSpPr>
                <a:spLocks noChangeArrowheads="1"/>
              </p:cNvSpPr>
              <p:nvPr/>
            </p:nvSpPr>
            <p:spPr bwMode="auto">
              <a:xfrm>
                <a:off x="3542" y="-83"/>
                <a:ext cx="52" cy="7"/>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9" name="Rectangle 1789"/>
              <p:cNvSpPr>
                <a:spLocks noChangeArrowheads="1"/>
              </p:cNvSpPr>
              <p:nvPr/>
            </p:nvSpPr>
            <p:spPr bwMode="auto">
              <a:xfrm>
                <a:off x="3542" y="-76"/>
                <a:ext cx="52" cy="8"/>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0" name="Rectangle 1790"/>
              <p:cNvSpPr>
                <a:spLocks noChangeArrowheads="1"/>
              </p:cNvSpPr>
              <p:nvPr/>
            </p:nvSpPr>
            <p:spPr bwMode="auto">
              <a:xfrm>
                <a:off x="3542" y="-68"/>
                <a:ext cx="52" cy="8"/>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1" name="Rectangle 1791"/>
              <p:cNvSpPr>
                <a:spLocks noChangeArrowheads="1"/>
              </p:cNvSpPr>
              <p:nvPr/>
            </p:nvSpPr>
            <p:spPr bwMode="auto">
              <a:xfrm>
                <a:off x="3542" y="-60"/>
                <a:ext cx="52" cy="8"/>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2" name="Rectangle 1792"/>
              <p:cNvSpPr>
                <a:spLocks noChangeArrowheads="1"/>
              </p:cNvSpPr>
              <p:nvPr/>
            </p:nvSpPr>
            <p:spPr bwMode="auto">
              <a:xfrm>
                <a:off x="3542" y="-52"/>
                <a:ext cx="52" cy="8"/>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3" name="Rectangle 1793"/>
              <p:cNvSpPr>
                <a:spLocks noChangeArrowheads="1"/>
              </p:cNvSpPr>
              <p:nvPr/>
            </p:nvSpPr>
            <p:spPr bwMode="auto">
              <a:xfrm>
                <a:off x="3542" y="-44"/>
                <a:ext cx="52" cy="8"/>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4" name="Rectangle 1794"/>
              <p:cNvSpPr>
                <a:spLocks noChangeArrowheads="1"/>
              </p:cNvSpPr>
              <p:nvPr/>
            </p:nvSpPr>
            <p:spPr bwMode="auto">
              <a:xfrm>
                <a:off x="3542" y="-36"/>
                <a:ext cx="52" cy="7"/>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5" name="Rectangle 1795"/>
              <p:cNvSpPr>
                <a:spLocks noChangeArrowheads="1"/>
              </p:cNvSpPr>
              <p:nvPr/>
            </p:nvSpPr>
            <p:spPr bwMode="auto">
              <a:xfrm>
                <a:off x="3542" y="-29"/>
                <a:ext cx="52" cy="8"/>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6" name="Rectangle 1796"/>
              <p:cNvSpPr>
                <a:spLocks noChangeArrowheads="1"/>
              </p:cNvSpPr>
              <p:nvPr/>
            </p:nvSpPr>
            <p:spPr bwMode="auto">
              <a:xfrm>
                <a:off x="3542" y="-21"/>
                <a:ext cx="52" cy="8"/>
              </a:xfrm>
              <a:prstGeom prst="rect">
                <a:avLst/>
              </a:prstGeom>
              <a:solidFill>
                <a:srgbClr val="FEAD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7" name="Rectangle 1797"/>
              <p:cNvSpPr>
                <a:spLocks noChangeArrowheads="1"/>
              </p:cNvSpPr>
              <p:nvPr/>
            </p:nvSpPr>
            <p:spPr bwMode="auto">
              <a:xfrm>
                <a:off x="3542" y="-13"/>
                <a:ext cx="52" cy="6"/>
              </a:xfrm>
              <a:prstGeom prst="rect">
                <a:avLst/>
              </a:prstGeom>
              <a:solidFill>
                <a:srgbClr val="FEAB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8" name="Rectangle 1798"/>
              <p:cNvSpPr>
                <a:spLocks noChangeArrowheads="1"/>
              </p:cNvSpPr>
              <p:nvPr/>
            </p:nvSpPr>
            <p:spPr bwMode="auto">
              <a:xfrm>
                <a:off x="3542" y="-7"/>
                <a:ext cx="52" cy="8"/>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9" name="Rectangle 1799"/>
              <p:cNvSpPr>
                <a:spLocks noChangeArrowheads="1"/>
              </p:cNvSpPr>
              <p:nvPr/>
            </p:nvSpPr>
            <p:spPr bwMode="auto">
              <a:xfrm>
                <a:off x="3542" y="1"/>
                <a:ext cx="52" cy="8"/>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0" name="Rectangle 1800"/>
              <p:cNvSpPr>
                <a:spLocks noChangeArrowheads="1"/>
              </p:cNvSpPr>
              <p:nvPr/>
            </p:nvSpPr>
            <p:spPr bwMode="auto">
              <a:xfrm>
                <a:off x="3542" y="9"/>
                <a:ext cx="52" cy="8"/>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1" name="Rectangle 1801"/>
              <p:cNvSpPr>
                <a:spLocks noChangeArrowheads="1"/>
              </p:cNvSpPr>
              <p:nvPr/>
            </p:nvSpPr>
            <p:spPr bwMode="auto">
              <a:xfrm>
                <a:off x="3542" y="17"/>
                <a:ext cx="52" cy="8"/>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2" name="Rectangle 1802"/>
              <p:cNvSpPr>
                <a:spLocks noChangeArrowheads="1"/>
              </p:cNvSpPr>
              <p:nvPr/>
            </p:nvSpPr>
            <p:spPr bwMode="auto">
              <a:xfrm>
                <a:off x="3542" y="25"/>
                <a:ext cx="52" cy="8"/>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3" name="Rectangle 1803"/>
              <p:cNvSpPr>
                <a:spLocks noChangeArrowheads="1"/>
              </p:cNvSpPr>
              <p:nvPr/>
            </p:nvSpPr>
            <p:spPr bwMode="auto">
              <a:xfrm>
                <a:off x="3542" y="33"/>
                <a:ext cx="52" cy="6"/>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4" name="Rectangle 1804"/>
              <p:cNvSpPr>
                <a:spLocks noChangeArrowheads="1"/>
              </p:cNvSpPr>
              <p:nvPr/>
            </p:nvSpPr>
            <p:spPr bwMode="auto">
              <a:xfrm>
                <a:off x="3542" y="39"/>
                <a:ext cx="52" cy="5"/>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5" name="Rectangle 1805"/>
              <p:cNvSpPr>
                <a:spLocks noChangeArrowheads="1"/>
              </p:cNvSpPr>
              <p:nvPr/>
            </p:nvSpPr>
            <p:spPr bwMode="auto">
              <a:xfrm>
                <a:off x="3542" y="44"/>
                <a:ext cx="52" cy="8"/>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6" name="Rectangle 1806"/>
              <p:cNvSpPr>
                <a:spLocks noChangeArrowheads="1"/>
              </p:cNvSpPr>
              <p:nvPr/>
            </p:nvSpPr>
            <p:spPr bwMode="auto">
              <a:xfrm>
                <a:off x="3542" y="52"/>
                <a:ext cx="52" cy="8"/>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7" name="Rectangle 1807"/>
              <p:cNvSpPr>
                <a:spLocks noChangeArrowheads="1"/>
              </p:cNvSpPr>
              <p:nvPr/>
            </p:nvSpPr>
            <p:spPr bwMode="auto">
              <a:xfrm>
                <a:off x="3542" y="60"/>
                <a:ext cx="52" cy="8"/>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8" name="Rectangle 1808"/>
              <p:cNvSpPr>
                <a:spLocks noChangeArrowheads="1"/>
              </p:cNvSpPr>
              <p:nvPr/>
            </p:nvSpPr>
            <p:spPr bwMode="auto">
              <a:xfrm>
                <a:off x="3542" y="68"/>
                <a:ext cx="52" cy="8"/>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9" name="Rectangle 1809"/>
              <p:cNvSpPr>
                <a:spLocks noChangeArrowheads="1"/>
              </p:cNvSpPr>
              <p:nvPr/>
            </p:nvSpPr>
            <p:spPr bwMode="auto">
              <a:xfrm>
                <a:off x="3542" y="76"/>
                <a:ext cx="52" cy="6"/>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0" name="Rectangle 1810"/>
              <p:cNvSpPr>
                <a:spLocks noChangeArrowheads="1"/>
              </p:cNvSpPr>
              <p:nvPr/>
            </p:nvSpPr>
            <p:spPr bwMode="auto">
              <a:xfrm>
                <a:off x="3542" y="82"/>
                <a:ext cx="52" cy="4"/>
              </a:xfrm>
              <a:prstGeom prst="rect">
                <a:avLst/>
              </a:prstGeom>
              <a:solidFill>
                <a:srgbClr val="FD91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1" name="Rectangle 1811"/>
              <p:cNvSpPr>
                <a:spLocks noChangeArrowheads="1"/>
              </p:cNvSpPr>
              <p:nvPr/>
            </p:nvSpPr>
            <p:spPr bwMode="auto">
              <a:xfrm>
                <a:off x="3542" y="86"/>
                <a:ext cx="52" cy="5"/>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2" name="Rectangle 1812"/>
              <p:cNvSpPr>
                <a:spLocks noChangeArrowheads="1"/>
              </p:cNvSpPr>
              <p:nvPr/>
            </p:nvSpPr>
            <p:spPr bwMode="auto">
              <a:xfrm>
                <a:off x="3542" y="91"/>
                <a:ext cx="52" cy="7"/>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3" name="Rectangle 1813"/>
              <p:cNvSpPr>
                <a:spLocks noChangeArrowheads="1"/>
              </p:cNvSpPr>
              <p:nvPr/>
            </p:nvSpPr>
            <p:spPr bwMode="auto">
              <a:xfrm>
                <a:off x="3542" y="98"/>
                <a:ext cx="52" cy="8"/>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4" name="Rectangle 1814"/>
              <p:cNvSpPr>
                <a:spLocks noChangeArrowheads="1"/>
              </p:cNvSpPr>
              <p:nvPr/>
            </p:nvSpPr>
            <p:spPr bwMode="auto">
              <a:xfrm>
                <a:off x="3542" y="106"/>
                <a:ext cx="52" cy="5"/>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5" name="Rectangle 1815"/>
              <p:cNvSpPr>
                <a:spLocks noChangeArrowheads="1"/>
              </p:cNvSpPr>
              <p:nvPr/>
            </p:nvSpPr>
            <p:spPr bwMode="auto">
              <a:xfrm>
                <a:off x="3542" y="111"/>
                <a:ext cx="52" cy="6"/>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6" name="Rectangle 1816"/>
              <p:cNvSpPr>
                <a:spLocks noChangeArrowheads="1"/>
              </p:cNvSpPr>
              <p:nvPr/>
            </p:nvSpPr>
            <p:spPr bwMode="auto">
              <a:xfrm>
                <a:off x="3542" y="117"/>
                <a:ext cx="52" cy="8"/>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7" name="Rectangle 1817"/>
              <p:cNvSpPr>
                <a:spLocks noChangeArrowheads="1"/>
              </p:cNvSpPr>
              <p:nvPr/>
            </p:nvSpPr>
            <p:spPr bwMode="auto">
              <a:xfrm>
                <a:off x="3542" y="125"/>
                <a:ext cx="52" cy="5"/>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8" name="Rectangle 1818"/>
              <p:cNvSpPr>
                <a:spLocks noChangeArrowheads="1"/>
              </p:cNvSpPr>
              <p:nvPr/>
            </p:nvSpPr>
            <p:spPr bwMode="auto">
              <a:xfrm>
                <a:off x="3542" y="130"/>
                <a:ext cx="52" cy="4"/>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9" name="Rectangle 1819"/>
              <p:cNvSpPr>
                <a:spLocks noChangeArrowheads="1"/>
              </p:cNvSpPr>
              <p:nvPr/>
            </p:nvSpPr>
            <p:spPr bwMode="auto">
              <a:xfrm>
                <a:off x="3542" y="134"/>
                <a:ext cx="52" cy="7"/>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0" name="Rectangle 1820"/>
              <p:cNvSpPr>
                <a:spLocks noChangeArrowheads="1"/>
              </p:cNvSpPr>
              <p:nvPr/>
            </p:nvSpPr>
            <p:spPr bwMode="auto">
              <a:xfrm>
                <a:off x="3542" y="141"/>
                <a:ext cx="52" cy="8"/>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1" name="Rectangle 1821"/>
              <p:cNvSpPr>
                <a:spLocks noChangeArrowheads="1"/>
              </p:cNvSpPr>
              <p:nvPr/>
            </p:nvSpPr>
            <p:spPr bwMode="auto">
              <a:xfrm>
                <a:off x="3542" y="149"/>
                <a:ext cx="52" cy="6"/>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2" name="Rectangle 1822"/>
              <p:cNvSpPr>
                <a:spLocks noChangeArrowheads="1"/>
              </p:cNvSpPr>
              <p:nvPr/>
            </p:nvSpPr>
            <p:spPr bwMode="auto">
              <a:xfrm>
                <a:off x="3542" y="155"/>
                <a:ext cx="52" cy="5"/>
              </a:xfrm>
              <a:prstGeom prst="rect">
                <a:avLst/>
              </a:prstGeom>
              <a:solidFill>
                <a:srgbClr val="FD7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3" name="Rectangle 1823"/>
              <p:cNvSpPr>
                <a:spLocks noChangeArrowheads="1"/>
              </p:cNvSpPr>
              <p:nvPr/>
            </p:nvSpPr>
            <p:spPr bwMode="auto">
              <a:xfrm>
                <a:off x="3542" y="160"/>
                <a:ext cx="52" cy="7"/>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4" name="Rectangle 1824"/>
              <p:cNvSpPr>
                <a:spLocks noChangeArrowheads="1"/>
              </p:cNvSpPr>
              <p:nvPr/>
            </p:nvSpPr>
            <p:spPr bwMode="auto">
              <a:xfrm>
                <a:off x="3542" y="167"/>
                <a:ext cx="52" cy="5"/>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5" name="Rectangle 1825"/>
              <p:cNvSpPr>
                <a:spLocks noChangeArrowheads="1"/>
              </p:cNvSpPr>
              <p:nvPr/>
            </p:nvSpPr>
            <p:spPr bwMode="auto">
              <a:xfrm>
                <a:off x="3542" y="172"/>
                <a:ext cx="52" cy="7"/>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6" name="Rectangle 1826"/>
              <p:cNvSpPr>
                <a:spLocks noChangeArrowheads="1"/>
              </p:cNvSpPr>
              <p:nvPr/>
            </p:nvSpPr>
            <p:spPr bwMode="auto">
              <a:xfrm>
                <a:off x="3542" y="179"/>
                <a:ext cx="52" cy="5"/>
              </a:xfrm>
              <a:prstGeom prst="rect">
                <a:avLst/>
              </a:prstGeom>
              <a:solidFill>
                <a:srgbClr val="FD73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7" name="Rectangle 1827"/>
              <p:cNvSpPr>
                <a:spLocks noChangeArrowheads="1"/>
              </p:cNvSpPr>
              <p:nvPr/>
            </p:nvSpPr>
            <p:spPr bwMode="auto">
              <a:xfrm>
                <a:off x="3542" y="184"/>
                <a:ext cx="52" cy="6"/>
              </a:xfrm>
              <a:prstGeom prst="rect">
                <a:avLst/>
              </a:prstGeom>
              <a:solidFill>
                <a:srgbClr val="FD72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8" name="Rectangle 1828"/>
              <p:cNvSpPr>
                <a:spLocks noChangeArrowheads="1"/>
              </p:cNvSpPr>
              <p:nvPr/>
            </p:nvSpPr>
            <p:spPr bwMode="auto">
              <a:xfrm>
                <a:off x="3542" y="190"/>
                <a:ext cx="52" cy="5"/>
              </a:xfrm>
              <a:prstGeom prst="rect">
                <a:avLst/>
              </a:prstGeom>
              <a:solidFill>
                <a:srgbClr val="FD70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9" name="Rectangle 1829"/>
              <p:cNvSpPr>
                <a:spLocks noChangeArrowheads="1"/>
              </p:cNvSpPr>
              <p:nvPr/>
            </p:nvSpPr>
            <p:spPr bwMode="auto">
              <a:xfrm>
                <a:off x="3542" y="195"/>
                <a:ext cx="52" cy="7"/>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0" name="Rectangle 1830"/>
              <p:cNvSpPr>
                <a:spLocks noChangeArrowheads="1"/>
              </p:cNvSpPr>
              <p:nvPr/>
            </p:nvSpPr>
            <p:spPr bwMode="auto">
              <a:xfrm>
                <a:off x="3542" y="202"/>
                <a:ext cx="52" cy="5"/>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1" name="Rectangle 1831"/>
              <p:cNvSpPr>
                <a:spLocks noChangeArrowheads="1"/>
              </p:cNvSpPr>
              <p:nvPr/>
            </p:nvSpPr>
            <p:spPr bwMode="auto">
              <a:xfrm>
                <a:off x="3542" y="207"/>
                <a:ext cx="52" cy="7"/>
              </a:xfrm>
              <a:prstGeom prst="rect">
                <a:avLst/>
              </a:prstGeom>
              <a:solidFill>
                <a:srgbClr val="FD6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2" name="Rectangle 1832"/>
              <p:cNvSpPr>
                <a:spLocks noChangeArrowheads="1"/>
              </p:cNvSpPr>
              <p:nvPr/>
            </p:nvSpPr>
            <p:spPr bwMode="auto">
              <a:xfrm>
                <a:off x="3542" y="214"/>
                <a:ext cx="52" cy="4"/>
              </a:xfrm>
              <a:prstGeom prst="rect">
                <a:avLst/>
              </a:prstGeom>
              <a:solidFill>
                <a:srgbClr val="FC69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3" name="Rectangle 1833"/>
              <p:cNvSpPr>
                <a:spLocks noChangeArrowheads="1"/>
              </p:cNvSpPr>
              <p:nvPr/>
            </p:nvSpPr>
            <p:spPr bwMode="auto">
              <a:xfrm>
                <a:off x="3542" y="218"/>
                <a:ext cx="52" cy="3"/>
              </a:xfrm>
              <a:prstGeom prst="rect">
                <a:avLst/>
              </a:prstGeom>
              <a:solidFill>
                <a:srgbClr val="FC68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4" name="Rectangle 1834"/>
              <p:cNvSpPr>
                <a:spLocks noChangeArrowheads="1"/>
              </p:cNvSpPr>
              <p:nvPr/>
            </p:nvSpPr>
            <p:spPr bwMode="auto">
              <a:xfrm>
                <a:off x="3542" y="221"/>
                <a:ext cx="52" cy="7"/>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5" name="Rectangle 1835"/>
              <p:cNvSpPr>
                <a:spLocks noChangeArrowheads="1"/>
              </p:cNvSpPr>
              <p:nvPr/>
            </p:nvSpPr>
            <p:spPr bwMode="auto">
              <a:xfrm>
                <a:off x="3542" y="228"/>
                <a:ext cx="52" cy="5"/>
              </a:xfrm>
              <a:prstGeom prst="rect">
                <a:avLst/>
              </a:prstGeom>
              <a:solidFill>
                <a:srgbClr val="FC64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6" name="Rectangle 1836"/>
              <p:cNvSpPr>
                <a:spLocks noChangeArrowheads="1"/>
              </p:cNvSpPr>
              <p:nvPr/>
            </p:nvSpPr>
            <p:spPr bwMode="auto">
              <a:xfrm>
                <a:off x="3542" y="233"/>
                <a:ext cx="52" cy="8"/>
              </a:xfrm>
              <a:prstGeom prst="rect">
                <a:avLst/>
              </a:prstGeom>
              <a:solidFill>
                <a:srgbClr val="FC62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7" name="Rectangle 1837"/>
              <p:cNvSpPr>
                <a:spLocks noChangeArrowheads="1"/>
              </p:cNvSpPr>
              <p:nvPr/>
            </p:nvSpPr>
            <p:spPr bwMode="auto">
              <a:xfrm>
                <a:off x="3542" y="241"/>
                <a:ext cx="52" cy="4"/>
              </a:xfrm>
              <a:prstGeom prst="rect">
                <a:avLst/>
              </a:prstGeom>
              <a:solidFill>
                <a:srgbClr val="FC60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8" name="Rectangle 1838"/>
              <p:cNvSpPr>
                <a:spLocks noChangeArrowheads="1"/>
              </p:cNvSpPr>
              <p:nvPr/>
            </p:nvSpPr>
            <p:spPr bwMode="auto">
              <a:xfrm>
                <a:off x="3542" y="245"/>
                <a:ext cx="52" cy="6"/>
              </a:xfrm>
              <a:prstGeom prst="rect">
                <a:avLst/>
              </a:prstGeom>
              <a:solidFill>
                <a:srgbClr val="FC5F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9" name="Rectangle 1839"/>
              <p:cNvSpPr>
                <a:spLocks noChangeArrowheads="1"/>
              </p:cNvSpPr>
              <p:nvPr/>
            </p:nvSpPr>
            <p:spPr bwMode="auto">
              <a:xfrm>
                <a:off x="3542" y="251"/>
                <a:ext cx="52" cy="6"/>
              </a:xfrm>
              <a:prstGeom prst="rect">
                <a:avLst/>
              </a:prstGeom>
              <a:solidFill>
                <a:srgbClr val="FC5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0" name="Rectangle 1840"/>
              <p:cNvSpPr>
                <a:spLocks noChangeArrowheads="1"/>
              </p:cNvSpPr>
              <p:nvPr/>
            </p:nvSpPr>
            <p:spPr bwMode="auto">
              <a:xfrm>
                <a:off x="3542" y="257"/>
                <a:ext cx="52" cy="6"/>
              </a:xfrm>
              <a:prstGeom prst="rect">
                <a:avLst/>
              </a:prstGeom>
              <a:solidFill>
                <a:srgbClr val="FC5B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1" name="Rectangle 1841"/>
              <p:cNvSpPr>
                <a:spLocks noChangeArrowheads="1"/>
              </p:cNvSpPr>
              <p:nvPr/>
            </p:nvSpPr>
            <p:spPr bwMode="auto">
              <a:xfrm>
                <a:off x="3542" y="263"/>
                <a:ext cx="52" cy="8"/>
              </a:xfrm>
              <a:prstGeom prst="rect">
                <a:avLst/>
              </a:prstGeom>
              <a:solidFill>
                <a:srgbClr val="FC59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2" name="Rectangle 1842"/>
              <p:cNvSpPr>
                <a:spLocks noChangeArrowheads="1"/>
              </p:cNvSpPr>
              <p:nvPr/>
            </p:nvSpPr>
            <p:spPr bwMode="auto">
              <a:xfrm>
                <a:off x="3542" y="271"/>
                <a:ext cx="52" cy="5"/>
              </a:xfrm>
              <a:prstGeom prst="rect">
                <a:avLst/>
              </a:prstGeom>
              <a:solidFill>
                <a:srgbClr val="FC5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3" name="Rectangle 1843"/>
              <p:cNvSpPr>
                <a:spLocks noChangeArrowheads="1"/>
              </p:cNvSpPr>
              <p:nvPr/>
            </p:nvSpPr>
            <p:spPr bwMode="auto">
              <a:xfrm>
                <a:off x="3542" y="276"/>
                <a:ext cx="52" cy="4"/>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4" name="Rectangle 1844"/>
              <p:cNvSpPr>
                <a:spLocks noChangeArrowheads="1"/>
              </p:cNvSpPr>
              <p:nvPr/>
            </p:nvSpPr>
            <p:spPr bwMode="auto">
              <a:xfrm>
                <a:off x="3542" y="280"/>
                <a:ext cx="52" cy="7"/>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5" name="Rectangle 1845"/>
              <p:cNvSpPr>
                <a:spLocks noChangeArrowheads="1"/>
              </p:cNvSpPr>
              <p:nvPr/>
            </p:nvSpPr>
            <p:spPr bwMode="auto">
              <a:xfrm>
                <a:off x="3542" y="287"/>
                <a:ext cx="52" cy="6"/>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6" name="Rectangle 1846"/>
              <p:cNvSpPr>
                <a:spLocks noChangeArrowheads="1"/>
              </p:cNvSpPr>
              <p:nvPr/>
            </p:nvSpPr>
            <p:spPr bwMode="auto">
              <a:xfrm>
                <a:off x="3542" y="293"/>
                <a:ext cx="52" cy="5"/>
              </a:xfrm>
              <a:prstGeom prst="rect">
                <a:avLst/>
              </a:prstGeom>
              <a:solidFill>
                <a:srgbClr val="FC50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7" name="Rectangle 1847"/>
              <p:cNvSpPr>
                <a:spLocks noChangeArrowheads="1"/>
              </p:cNvSpPr>
              <p:nvPr/>
            </p:nvSpPr>
            <p:spPr bwMode="auto">
              <a:xfrm>
                <a:off x="3542" y="298"/>
                <a:ext cx="52" cy="8"/>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8" name="Rectangle 1848"/>
              <p:cNvSpPr>
                <a:spLocks noChangeArrowheads="1"/>
              </p:cNvSpPr>
              <p:nvPr/>
            </p:nvSpPr>
            <p:spPr bwMode="auto">
              <a:xfrm>
                <a:off x="3542" y="306"/>
                <a:ext cx="52" cy="4"/>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9" name="Rectangle 1849"/>
              <p:cNvSpPr>
                <a:spLocks noChangeArrowheads="1"/>
              </p:cNvSpPr>
              <p:nvPr/>
            </p:nvSpPr>
            <p:spPr bwMode="auto">
              <a:xfrm>
                <a:off x="3542" y="310"/>
                <a:ext cx="52" cy="8"/>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0" name="Rectangle 1850"/>
              <p:cNvSpPr>
                <a:spLocks noChangeArrowheads="1"/>
              </p:cNvSpPr>
              <p:nvPr/>
            </p:nvSpPr>
            <p:spPr bwMode="auto">
              <a:xfrm>
                <a:off x="3542" y="318"/>
                <a:ext cx="52" cy="8"/>
              </a:xfrm>
              <a:prstGeom prst="rect">
                <a:avLst/>
              </a:prstGeom>
              <a:solidFill>
                <a:srgbClr val="FC48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1" name="Rectangle 1851"/>
              <p:cNvSpPr>
                <a:spLocks noChangeArrowheads="1"/>
              </p:cNvSpPr>
              <p:nvPr/>
            </p:nvSpPr>
            <p:spPr bwMode="auto">
              <a:xfrm>
                <a:off x="3542" y="326"/>
                <a:ext cx="52" cy="6"/>
              </a:xfrm>
              <a:prstGeom prst="rect">
                <a:avLst/>
              </a:prstGeom>
              <a:solidFill>
                <a:srgbClr val="FC46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2" name="Rectangle 1852"/>
              <p:cNvSpPr>
                <a:spLocks noChangeArrowheads="1"/>
              </p:cNvSpPr>
              <p:nvPr/>
            </p:nvSpPr>
            <p:spPr bwMode="auto">
              <a:xfrm>
                <a:off x="3542" y="332"/>
                <a:ext cx="52" cy="5"/>
              </a:xfrm>
              <a:prstGeom prst="rect">
                <a:avLst/>
              </a:prstGeom>
              <a:solidFill>
                <a:srgbClr val="FC44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3" name="Rectangle 1853"/>
              <p:cNvSpPr>
                <a:spLocks noChangeArrowheads="1"/>
              </p:cNvSpPr>
              <p:nvPr/>
            </p:nvSpPr>
            <p:spPr bwMode="auto">
              <a:xfrm>
                <a:off x="3542" y="337"/>
                <a:ext cx="52" cy="7"/>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4" name="Rectangle 1854"/>
              <p:cNvSpPr>
                <a:spLocks noChangeArrowheads="1"/>
              </p:cNvSpPr>
              <p:nvPr/>
            </p:nvSpPr>
            <p:spPr bwMode="auto">
              <a:xfrm>
                <a:off x="3542" y="344"/>
                <a:ext cx="52" cy="8"/>
              </a:xfrm>
              <a:prstGeom prst="rect">
                <a:avLst/>
              </a:prstGeom>
              <a:solidFill>
                <a:srgbClr val="FC40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5" name="Rectangle 1855"/>
              <p:cNvSpPr>
                <a:spLocks noChangeArrowheads="1"/>
              </p:cNvSpPr>
              <p:nvPr/>
            </p:nvSpPr>
            <p:spPr bwMode="auto">
              <a:xfrm>
                <a:off x="3542" y="352"/>
                <a:ext cx="52" cy="5"/>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6" name="Rectangle 1856"/>
              <p:cNvSpPr>
                <a:spLocks noChangeArrowheads="1"/>
              </p:cNvSpPr>
              <p:nvPr/>
            </p:nvSpPr>
            <p:spPr bwMode="auto">
              <a:xfrm>
                <a:off x="3542" y="357"/>
                <a:ext cx="52" cy="7"/>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7" name="Rectangle 1857"/>
              <p:cNvSpPr>
                <a:spLocks noChangeArrowheads="1"/>
              </p:cNvSpPr>
              <p:nvPr/>
            </p:nvSpPr>
            <p:spPr bwMode="auto">
              <a:xfrm>
                <a:off x="3542" y="364"/>
                <a:ext cx="52" cy="7"/>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8" name="Rectangle 1858"/>
              <p:cNvSpPr>
                <a:spLocks noChangeArrowheads="1"/>
              </p:cNvSpPr>
              <p:nvPr/>
            </p:nvSpPr>
            <p:spPr bwMode="auto">
              <a:xfrm>
                <a:off x="3542" y="371"/>
                <a:ext cx="52" cy="6"/>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9" name="Rectangle 1859"/>
              <p:cNvSpPr>
                <a:spLocks noChangeArrowheads="1"/>
              </p:cNvSpPr>
              <p:nvPr/>
            </p:nvSpPr>
            <p:spPr bwMode="auto">
              <a:xfrm>
                <a:off x="3542" y="377"/>
                <a:ext cx="52" cy="6"/>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0" name="Rectangle 1860"/>
              <p:cNvSpPr>
                <a:spLocks noChangeArrowheads="1"/>
              </p:cNvSpPr>
              <p:nvPr/>
            </p:nvSpPr>
            <p:spPr bwMode="auto">
              <a:xfrm>
                <a:off x="3542" y="383"/>
                <a:ext cx="52" cy="3"/>
              </a:xfrm>
              <a:prstGeom prst="rect">
                <a:avLst/>
              </a:prstGeom>
              <a:solidFill>
                <a:srgbClr val="FC35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1" name="Rectangle 1861"/>
              <p:cNvSpPr>
                <a:spLocks noChangeArrowheads="1"/>
              </p:cNvSpPr>
              <p:nvPr/>
            </p:nvSpPr>
            <p:spPr bwMode="auto">
              <a:xfrm>
                <a:off x="3542" y="386"/>
                <a:ext cx="52" cy="5"/>
              </a:xfrm>
              <a:prstGeom prst="rect">
                <a:avLst/>
              </a:prstGeom>
              <a:solidFill>
                <a:srgbClr val="FC33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2" name="Rectangle 1862"/>
              <p:cNvSpPr>
                <a:spLocks noChangeArrowheads="1"/>
              </p:cNvSpPr>
              <p:nvPr/>
            </p:nvSpPr>
            <p:spPr bwMode="auto">
              <a:xfrm>
                <a:off x="3542" y="391"/>
                <a:ext cx="52" cy="4"/>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3" name="Rectangle 1863"/>
              <p:cNvSpPr>
                <a:spLocks noChangeArrowheads="1"/>
              </p:cNvSpPr>
              <p:nvPr/>
            </p:nvSpPr>
            <p:spPr bwMode="auto">
              <a:xfrm>
                <a:off x="3542" y="395"/>
                <a:ext cx="52" cy="8"/>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4" name="Rectangle 1864"/>
              <p:cNvSpPr>
                <a:spLocks noChangeArrowheads="1"/>
              </p:cNvSpPr>
              <p:nvPr/>
            </p:nvSpPr>
            <p:spPr bwMode="auto">
              <a:xfrm>
                <a:off x="3542" y="403"/>
                <a:ext cx="52" cy="7"/>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5" name="Rectangle 1865"/>
              <p:cNvSpPr>
                <a:spLocks noChangeArrowheads="1"/>
              </p:cNvSpPr>
              <p:nvPr/>
            </p:nvSpPr>
            <p:spPr bwMode="auto">
              <a:xfrm>
                <a:off x="3542" y="410"/>
                <a:ext cx="52" cy="7"/>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6" name="Rectangle 1866"/>
              <p:cNvSpPr>
                <a:spLocks noChangeArrowheads="1"/>
              </p:cNvSpPr>
              <p:nvPr/>
            </p:nvSpPr>
            <p:spPr bwMode="auto">
              <a:xfrm>
                <a:off x="3542" y="417"/>
                <a:ext cx="52" cy="4"/>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7" name="Rectangle 1867"/>
              <p:cNvSpPr>
                <a:spLocks noChangeArrowheads="1"/>
              </p:cNvSpPr>
              <p:nvPr/>
            </p:nvSpPr>
            <p:spPr bwMode="auto">
              <a:xfrm>
                <a:off x="3542" y="421"/>
                <a:ext cx="52" cy="8"/>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8" name="Rectangle 1868"/>
              <p:cNvSpPr>
                <a:spLocks noChangeArrowheads="1"/>
              </p:cNvSpPr>
              <p:nvPr/>
            </p:nvSpPr>
            <p:spPr bwMode="auto">
              <a:xfrm>
                <a:off x="3542" y="429"/>
                <a:ext cx="52" cy="4"/>
              </a:xfrm>
              <a:prstGeom prst="rect">
                <a:avLst/>
              </a:prstGeom>
              <a:solidFill>
                <a:srgbClr val="FC26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9" name="Rectangle 1869"/>
              <p:cNvSpPr>
                <a:spLocks noChangeArrowheads="1"/>
              </p:cNvSpPr>
              <p:nvPr/>
            </p:nvSpPr>
            <p:spPr bwMode="auto">
              <a:xfrm>
                <a:off x="3542" y="433"/>
                <a:ext cx="52" cy="6"/>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0" name="Rectangle 1870"/>
              <p:cNvSpPr>
                <a:spLocks noChangeArrowheads="1"/>
              </p:cNvSpPr>
              <p:nvPr/>
            </p:nvSpPr>
            <p:spPr bwMode="auto">
              <a:xfrm>
                <a:off x="3542" y="439"/>
                <a:ext cx="52" cy="3"/>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1" name="Rectangle 1871"/>
              <p:cNvSpPr>
                <a:spLocks noChangeArrowheads="1"/>
              </p:cNvSpPr>
              <p:nvPr/>
            </p:nvSpPr>
            <p:spPr bwMode="auto">
              <a:xfrm>
                <a:off x="3542" y="442"/>
                <a:ext cx="52" cy="6"/>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2" name="Rectangle 1872"/>
              <p:cNvSpPr>
                <a:spLocks noChangeArrowheads="1"/>
              </p:cNvSpPr>
              <p:nvPr/>
            </p:nvSpPr>
            <p:spPr bwMode="auto">
              <a:xfrm>
                <a:off x="3542" y="448"/>
                <a:ext cx="52" cy="5"/>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3" name="Rectangle 1873"/>
              <p:cNvSpPr>
                <a:spLocks noChangeArrowheads="1"/>
              </p:cNvSpPr>
              <p:nvPr/>
            </p:nvSpPr>
            <p:spPr bwMode="auto">
              <a:xfrm>
                <a:off x="3542" y="453"/>
                <a:ext cx="52" cy="4"/>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4" name="Rectangle 1874"/>
              <p:cNvSpPr>
                <a:spLocks noChangeArrowheads="1"/>
              </p:cNvSpPr>
              <p:nvPr/>
            </p:nvSpPr>
            <p:spPr bwMode="auto">
              <a:xfrm>
                <a:off x="3542" y="457"/>
                <a:ext cx="52" cy="7"/>
              </a:xfrm>
              <a:prstGeom prst="rect">
                <a:avLst/>
              </a:prstGeom>
              <a:solidFill>
                <a:srgbClr val="FC1A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5" name="Rectangle 1875"/>
              <p:cNvSpPr>
                <a:spLocks noChangeArrowheads="1"/>
              </p:cNvSpPr>
              <p:nvPr/>
            </p:nvSpPr>
            <p:spPr bwMode="auto">
              <a:xfrm>
                <a:off x="3542" y="464"/>
                <a:ext cx="52" cy="5"/>
              </a:xfrm>
              <a:prstGeom prst="rect">
                <a:avLst/>
              </a:prstGeom>
              <a:solidFill>
                <a:srgbClr val="FC19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6" name="Rectangle 1876"/>
              <p:cNvSpPr>
                <a:spLocks noChangeArrowheads="1"/>
              </p:cNvSpPr>
              <p:nvPr/>
            </p:nvSpPr>
            <p:spPr bwMode="auto">
              <a:xfrm>
                <a:off x="3542" y="469"/>
                <a:ext cx="52" cy="4"/>
              </a:xfrm>
              <a:prstGeom prst="rect">
                <a:avLst/>
              </a:prstGeom>
              <a:solidFill>
                <a:srgbClr val="FC17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7" name="Rectangle 1877"/>
              <p:cNvSpPr>
                <a:spLocks noChangeArrowheads="1"/>
              </p:cNvSpPr>
              <p:nvPr/>
            </p:nvSpPr>
            <p:spPr bwMode="auto">
              <a:xfrm>
                <a:off x="3542" y="473"/>
                <a:ext cx="52" cy="3"/>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8" name="Rectangle 1878"/>
              <p:cNvSpPr>
                <a:spLocks noChangeArrowheads="1"/>
              </p:cNvSpPr>
              <p:nvPr/>
            </p:nvSpPr>
            <p:spPr bwMode="auto">
              <a:xfrm>
                <a:off x="3542" y="476"/>
                <a:ext cx="52" cy="2"/>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9" name="Rectangle 1879"/>
              <p:cNvSpPr>
                <a:spLocks noChangeArrowheads="1"/>
              </p:cNvSpPr>
              <p:nvPr/>
            </p:nvSpPr>
            <p:spPr bwMode="auto">
              <a:xfrm>
                <a:off x="3542" y="478"/>
                <a:ext cx="52" cy="3"/>
              </a:xfrm>
              <a:prstGeom prst="rect">
                <a:avLst/>
              </a:prstGeom>
              <a:solidFill>
                <a:srgbClr val="FC11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0" name="Rectangle 1880"/>
              <p:cNvSpPr>
                <a:spLocks noChangeArrowheads="1"/>
              </p:cNvSpPr>
              <p:nvPr/>
            </p:nvSpPr>
            <p:spPr bwMode="auto">
              <a:xfrm>
                <a:off x="3542" y="481"/>
                <a:ext cx="52" cy="1"/>
              </a:xfrm>
              <a:prstGeom prst="rect">
                <a:avLst/>
              </a:prstGeom>
              <a:solidFill>
                <a:srgbClr val="FC0F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1" name="Rectangle 1881"/>
              <p:cNvSpPr>
                <a:spLocks noChangeArrowheads="1"/>
              </p:cNvSpPr>
              <p:nvPr/>
            </p:nvSpPr>
            <p:spPr bwMode="auto">
              <a:xfrm>
                <a:off x="3542" y="482"/>
                <a:ext cx="52" cy="3"/>
              </a:xfrm>
              <a:prstGeom prst="rect">
                <a:avLst/>
              </a:prstGeom>
              <a:solidFill>
                <a:srgbClr val="FC0D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2" name="Rectangle 1882"/>
              <p:cNvSpPr>
                <a:spLocks noChangeArrowheads="1"/>
              </p:cNvSpPr>
              <p:nvPr/>
            </p:nvSpPr>
            <p:spPr bwMode="auto">
              <a:xfrm>
                <a:off x="3542" y="485"/>
                <a:ext cx="52" cy="4"/>
              </a:xfrm>
              <a:prstGeom prst="rect">
                <a:avLst/>
              </a:prstGeom>
              <a:solidFill>
                <a:srgbClr val="FC0B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3" name="Rectangle 1883"/>
              <p:cNvSpPr>
                <a:spLocks noChangeArrowheads="1"/>
              </p:cNvSpPr>
              <p:nvPr/>
            </p:nvSpPr>
            <p:spPr bwMode="auto">
              <a:xfrm>
                <a:off x="3542" y="489"/>
                <a:ext cx="52" cy="1"/>
              </a:xfrm>
              <a:prstGeom prst="rect">
                <a:avLst/>
              </a:prstGeom>
              <a:solidFill>
                <a:srgbClr val="FC09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4" name="Rectangle 1884"/>
              <p:cNvSpPr>
                <a:spLocks noChangeArrowheads="1"/>
              </p:cNvSpPr>
              <p:nvPr/>
            </p:nvSpPr>
            <p:spPr bwMode="auto">
              <a:xfrm>
                <a:off x="3542" y="490"/>
                <a:ext cx="52"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5" name="Rectangle 1885"/>
              <p:cNvSpPr>
                <a:spLocks noChangeArrowheads="1"/>
              </p:cNvSpPr>
              <p:nvPr/>
            </p:nvSpPr>
            <p:spPr bwMode="auto">
              <a:xfrm>
                <a:off x="3542" y="491"/>
                <a:ext cx="52" cy="1"/>
              </a:xfrm>
              <a:prstGeom prst="rect">
                <a:avLst/>
              </a:prstGeom>
              <a:solidFill>
                <a:srgbClr val="FC02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78" name="Group 1886"/>
            <p:cNvGrpSpPr>
              <a:grpSpLocks/>
            </p:cNvGrpSpPr>
            <p:nvPr/>
          </p:nvGrpSpPr>
          <p:grpSpPr bwMode="auto">
            <a:xfrm>
              <a:off x="3541" y="1285"/>
              <a:ext cx="156" cy="696"/>
              <a:chOff x="3541" y="1285"/>
              <a:chExt cx="156" cy="696"/>
            </a:xfrm>
          </p:grpSpPr>
          <p:sp>
            <p:nvSpPr>
              <p:cNvPr id="1271" name="Freeform 1887"/>
              <p:cNvSpPr>
                <a:spLocks/>
              </p:cNvSpPr>
              <p:nvPr/>
            </p:nvSpPr>
            <p:spPr bwMode="auto">
              <a:xfrm>
                <a:off x="3541" y="1905"/>
                <a:ext cx="156" cy="76"/>
              </a:xfrm>
              <a:custGeom>
                <a:avLst/>
                <a:gdLst>
                  <a:gd name="T0" fmla="*/ 156 w 156"/>
                  <a:gd name="T1" fmla="*/ 0 h 76"/>
                  <a:gd name="T2" fmla="*/ 0 w 156"/>
                  <a:gd name="T3" fmla="*/ 0 h 76"/>
                  <a:gd name="T4" fmla="*/ 80 w 156"/>
                  <a:gd name="T5" fmla="*/ 76 h 76"/>
                  <a:gd name="T6" fmla="*/ 156 w 156"/>
                  <a:gd name="T7" fmla="*/ 0 h 76"/>
                </a:gdLst>
                <a:ahLst/>
                <a:cxnLst>
                  <a:cxn ang="0">
                    <a:pos x="T0" y="T1"/>
                  </a:cxn>
                  <a:cxn ang="0">
                    <a:pos x="T2" y="T3"/>
                  </a:cxn>
                  <a:cxn ang="0">
                    <a:pos x="T4" y="T5"/>
                  </a:cxn>
                  <a:cxn ang="0">
                    <a:pos x="T6" y="T7"/>
                  </a:cxn>
                </a:cxnLst>
                <a:rect l="0" t="0" r="r" b="b"/>
                <a:pathLst>
                  <a:path w="156" h="76">
                    <a:moveTo>
                      <a:pt x="156" y="0"/>
                    </a:moveTo>
                    <a:lnTo>
                      <a:pt x="0" y="0"/>
                    </a:lnTo>
                    <a:lnTo>
                      <a:pt x="80" y="76"/>
                    </a:lnTo>
                    <a:lnTo>
                      <a:pt x="15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2" name="Freeform 1888"/>
              <p:cNvSpPr>
                <a:spLocks/>
              </p:cNvSpPr>
              <p:nvPr/>
            </p:nvSpPr>
            <p:spPr bwMode="auto">
              <a:xfrm>
                <a:off x="3541" y="1285"/>
                <a:ext cx="156" cy="76"/>
              </a:xfrm>
              <a:custGeom>
                <a:avLst/>
                <a:gdLst>
                  <a:gd name="T0" fmla="*/ 156 w 156"/>
                  <a:gd name="T1" fmla="*/ 76 h 76"/>
                  <a:gd name="T2" fmla="*/ 0 w 156"/>
                  <a:gd name="T3" fmla="*/ 76 h 76"/>
                  <a:gd name="T4" fmla="*/ 80 w 156"/>
                  <a:gd name="T5" fmla="*/ 0 h 76"/>
                  <a:gd name="T6" fmla="*/ 156 w 156"/>
                  <a:gd name="T7" fmla="*/ 76 h 76"/>
                </a:gdLst>
                <a:ahLst/>
                <a:cxnLst>
                  <a:cxn ang="0">
                    <a:pos x="T0" y="T1"/>
                  </a:cxn>
                  <a:cxn ang="0">
                    <a:pos x="T2" y="T3"/>
                  </a:cxn>
                  <a:cxn ang="0">
                    <a:pos x="T4" y="T5"/>
                  </a:cxn>
                  <a:cxn ang="0">
                    <a:pos x="T6" y="T7"/>
                  </a:cxn>
                </a:cxnLst>
                <a:rect l="0" t="0" r="r" b="b"/>
                <a:pathLst>
                  <a:path w="156" h="76">
                    <a:moveTo>
                      <a:pt x="156" y="76"/>
                    </a:moveTo>
                    <a:lnTo>
                      <a:pt x="0" y="76"/>
                    </a:lnTo>
                    <a:lnTo>
                      <a:pt x="80" y="0"/>
                    </a:lnTo>
                    <a:lnTo>
                      <a:pt x="156" y="7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3" name="Rectangle 1889"/>
              <p:cNvSpPr>
                <a:spLocks noChangeArrowheads="1"/>
              </p:cNvSpPr>
              <p:nvPr/>
            </p:nvSpPr>
            <p:spPr bwMode="auto">
              <a:xfrm>
                <a:off x="3587" y="1338"/>
                <a:ext cx="61" cy="58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79" name="Group 1890"/>
            <p:cNvGrpSpPr>
              <a:grpSpLocks/>
            </p:cNvGrpSpPr>
            <p:nvPr/>
          </p:nvGrpSpPr>
          <p:grpSpPr bwMode="auto">
            <a:xfrm>
              <a:off x="3507" y="1272"/>
              <a:ext cx="156" cy="695"/>
              <a:chOff x="3507" y="1272"/>
              <a:chExt cx="156" cy="695"/>
            </a:xfrm>
          </p:grpSpPr>
          <p:sp>
            <p:nvSpPr>
              <p:cNvPr id="1052" name="Freeform 1891"/>
              <p:cNvSpPr>
                <a:spLocks/>
              </p:cNvSpPr>
              <p:nvPr/>
            </p:nvSpPr>
            <p:spPr bwMode="auto">
              <a:xfrm>
                <a:off x="3507" y="1892"/>
                <a:ext cx="156" cy="75"/>
              </a:xfrm>
              <a:custGeom>
                <a:avLst/>
                <a:gdLst>
                  <a:gd name="T0" fmla="*/ 156 w 156"/>
                  <a:gd name="T1" fmla="*/ 0 h 75"/>
                  <a:gd name="T2" fmla="*/ 0 w 156"/>
                  <a:gd name="T3" fmla="*/ 0 h 75"/>
                  <a:gd name="T4" fmla="*/ 81 w 156"/>
                  <a:gd name="T5" fmla="*/ 75 h 75"/>
                  <a:gd name="T6" fmla="*/ 156 w 156"/>
                  <a:gd name="T7" fmla="*/ 0 h 75"/>
                </a:gdLst>
                <a:ahLst/>
                <a:cxnLst>
                  <a:cxn ang="0">
                    <a:pos x="T0" y="T1"/>
                  </a:cxn>
                  <a:cxn ang="0">
                    <a:pos x="T2" y="T3"/>
                  </a:cxn>
                  <a:cxn ang="0">
                    <a:pos x="T4" y="T5"/>
                  </a:cxn>
                  <a:cxn ang="0">
                    <a:pos x="T6" y="T7"/>
                  </a:cxn>
                </a:cxnLst>
                <a:rect l="0" t="0" r="r" b="b"/>
                <a:pathLst>
                  <a:path w="156" h="75">
                    <a:moveTo>
                      <a:pt x="156" y="0"/>
                    </a:moveTo>
                    <a:lnTo>
                      <a:pt x="0" y="0"/>
                    </a:lnTo>
                    <a:lnTo>
                      <a:pt x="81" y="75"/>
                    </a:lnTo>
                    <a:lnTo>
                      <a:pt x="156"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3" name="Freeform 1892"/>
              <p:cNvSpPr>
                <a:spLocks/>
              </p:cNvSpPr>
              <p:nvPr/>
            </p:nvSpPr>
            <p:spPr bwMode="auto">
              <a:xfrm>
                <a:off x="3507" y="1272"/>
                <a:ext cx="156" cy="75"/>
              </a:xfrm>
              <a:custGeom>
                <a:avLst/>
                <a:gdLst>
                  <a:gd name="T0" fmla="*/ 156 w 156"/>
                  <a:gd name="T1" fmla="*/ 75 h 75"/>
                  <a:gd name="T2" fmla="*/ 0 w 156"/>
                  <a:gd name="T3" fmla="*/ 75 h 75"/>
                  <a:gd name="T4" fmla="*/ 81 w 156"/>
                  <a:gd name="T5" fmla="*/ 0 h 75"/>
                  <a:gd name="T6" fmla="*/ 156 w 156"/>
                  <a:gd name="T7" fmla="*/ 75 h 75"/>
                </a:gdLst>
                <a:ahLst/>
                <a:cxnLst>
                  <a:cxn ang="0">
                    <a:pos x="T0" y="T1"/>
                  </a:cxn>
                  <a:cxn ang="0">
                    <a:pos x="T2" y="T3"/>
                  </a:cxn>
                  <a:cxn ang="0">
                    <a:pos x="T4" y="T5"/>
                  </a:cxn>
                  <a:cxn ang="0">
                    <a:pos x="T6" y="T7"/>
                  </a:cxn>
                </a:cxnLst>
                <a:rect l="0" t="0" r="r" b="b"/>
                <a:pathLst>
                  <a:path w="156" h="75">
                    <a:moveTo>
                      <a:pt x="156" y="75"/>
                    </a:moveTo>
                    <a:lnTo>
                      <a:pt x="0" y="75"/>
                    </a:lnTo>
                    <a:lnTo>
                      <a:pt x="81" y="0"/>
                    </a:lnTo>
                    <a:lnTo>
                      <a:pt x="156" y="75"/>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054" name="Group 1893"/>
              <p:cNvGrpSpPr>
                <a:grpSpLocks/>
              </p:cNvGrpSpPr>
              <p:nvPr/>
            </p:nvGrpSpPr>
            <p:grpSpPr bwMode="auto">
              <a:xfrm>
                <a:off x="3553" y="1324"/>
                <a:ext cx="61" cy="586"/>
                <a:chOff x="3553" y="1324"/>
                <a:chExt cx="61" cy="586"/>
              </a:xfrm>
            </p:grpSpPr>
            <p:grpSp>
              <p:nvGrpSpPr>
                <p:cNvPr id="1055" name="Group 1894"/>
                <p:cNvGrpSpPr>
                  <a:grpSpLocks/>
                </p:cNvGrpSpPr>
                <p:nvPr/>
              </p:nvGrpSpPr>
              <p:grpSpPr bwMode="auto">
                <a:xfrm>
                  <a:off x="3553" y="1324"/>
                  <a:ext cx="61" cy="559"/>
                  <a:chOff x="3553" y="1324"/>
                  <a:chExt cx="61" cy="559"/>
                </a:xfrm>
              </p:grpSpPr>
              <p:sp>
                <p:nvSpPr>
                  <p:cNvPr id="1071" name="Rectangle 1895"/>
                  <p:cNvSpPr>
                    <a:spLocks noChangeArrowheads="1"/>
                  </p:cNvSpPr>
                  <p:nvPr/>
                </p:nvSpPr>
                <p:spPr bwMode="auto">
                  <a:xfrm>
                    <a:off x="3553" y="1324"/>
                    <a:ext cx="61" cy="1"/>
                  </a:xfrm>
                  <a:prstGeom prst="rect">
                    <a:avLst/>
                  </a:prstGeom>
                  <a:solidFill>
                    <a:srgbClr val="FC0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2" name="Rectangle 1896"/>
                  <p:cNvSpPr>
                    <a:spLocks noChangeArrowheads="1"/>
                  </p:cNvSpPr>
                  <p:nvPr/>
                </p:nvSpPr>
                <p:spPr bwMode="auto">
                  <a:xfrm>
                    <a:off x="3553" y="1325"/>
                    <a:ext cx="61"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3" name="Rectangle 1897"/>
                  <p:cNvSpPr>
                    <a:spLocks noChangeArrowheads="1"/>
                  </p:cNvSpPr>
                  <p:nvPr/>
                </p:nvSpPr>
                <p:spPr bwMode="auto">
                  <a:xfrm>
                    <a:off x="3553" y="1326"/>
                    <a:ext cx="61" cy="2"/>
                  </a:xfrm>
                  <a:prstGeom prst="rect">
                    <a:avLst/>
                  </a:prstGeom>
                  <a:solidFill>
                    <a:srgbClr val="FC0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4" name="Rectangle 1898"/>
                  <p:cNvSpPr>
                    <a:spLocks noChangeArrowheads="1"/>
                  </p:cNvSpPr>
                  <p:nvPr/>
                </p:nvSpPr>
                <p:spPr bwMode="auto">
                  <a:xfrm>
                    <a:off x="3553" y="1328"/>
                    <a:ext cx="61" cy="1"/>
                  </a:xfrm>
                  <a:prstGeom prst="rect">
                    <a:avLst/>
                  </a:prstGeom>
                  <a:solidFill>
                    <a:srgbClr val="FC10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5" name="Rectangle 1899"/>
                  <p:cNvSpPr>
                    <a:spLocks noChangeArrowheads="1"/>
                  </p:cNvSpPr>
                  <p:nvPr/>
                </p:nvSpPr>
                <p:spPr bwMode="auto">
                  <a:xfrm>
                    <a:off x="3553" y="1329"/>
                    <a:ext cx="61" cy="1"/>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6" name="Rectangle 1900"/>
                  <p:cNvSpPr>
                    <a:spLocks noChangeArrowheads="1"/>
                  </p:cNvSpPr>
                  <p:nvPr/>
                </p:nvSpPr>
                <p:spPr bwMode="auto">
                  <a:xfrm>
                    <a:off x="3553" y="1330"/>
                    <a:ext cx="61" cy="2"/>
                  </a:xfrm>
                  <a:prstGeom prst="rect">
                    <a:avLst/>
                  </a:prstGeom>
                  <a:solidFill>
                    <a:srgbClr val="FC1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7" name="Rectangle 1901"/>
                  <p:cNvSpPr>
                    <a:spLocks noChangeArrowheads="1"/>
                  </p:cNvSpPr>
                  <p:nvPr/>
                </p:nvSpPr>
                <p:spPr bwMode="auto">
                  <a:xfrm>
                    <a:off x="3553" y="1332"/>
                    <a:ext cx="61" cy="1"/>
                  </a:xfrm>
                  <a:prstGeom prst="rect">
                    <a:avLst/>
                  </a:prstGeom>
                  <a:solidFill>
                    <a:srgbClr val="FC18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8" name="Rectangle 1902"/>
                  <p:cNvSpPr>
                    <a:spLocks noChangeArrowheads="1"/>
                  </p:cNvSpPr>
                  <p:nvPr/>
                </p:nvSpPr>
                <p:spPr bwMode="auto">
                  <a:xfrm>
                    <a:off x="3553" y="1333"/>
                    <a:ext cx="61" cy="2"/>
                  </a:xfrm>
                  <a:prstGeom prst="rect">
                    <a:avLst/>
                  </a:prstGeom>
                  <a:solidFill>
                    <a:srgbClr val="FC1A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9" name="Rectangle 1903"/>
                  <p:cNvSpPr>
                    <a:spLocks noChangeArrowheads="1"/>
                  </p:cNvSpPr>
                  <p:nvPr/>
                </p:nvSpPr>
                <p:spPr bwMode="auto">
                  <a:xfrm>
                    <a:off x="3553" y="1335"/>
                    <a:ext cx="61" cy="2"/>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0" name="Rectangle 1904"/>
                  <p:cNvSpPr>
                    <a:spLocks noChangeArrowheads="1"/>
                  </p:cNvSpPr>
                  <p:nvPr/>
                </p:nvSpPr>
                <p:spPr bwMode="auto">
                  <a:xfrm>
                    <a:off x="3553" y="1337"/>
                    <a:ext cx="61" cy="1"/>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1" name="Rectangle 1905"/>
                  <p:cNvSpPr>
                    <a:spLocks noChangeArrowheads="1"/>
                  </p:cNvSpPr>
                  <p:nvPr/>
                </p:nvSpPr>
                <p:spPr bwMode="auto">
                  <a:xfrm>
                    <a:off x="3553" y="1338"/>
                    <a:ext cx="61" cy="1"/>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2" name="Rectangle 1906"/>
                  <p:cNvSpPr>
                    <a:spLocks noChangeArrowheads="1"/>
                  </p:cNvSpPr>
                  <p:nvPr/>
                </p:nvSpPr>
                <p:spPr bwMode="auto">
                  <a:xfrm>
                    <a:off x="3553" y="1339"/>
                    <a:ext cx="61" cy="2"/>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3" name="Rectangle 1907"/>
                  <p:cNvSpPr>
                    <a:spLocks noChangeArrowheads="1"/>
                  </p:cNvSpPr>
                  <p:nvPr/>
                </p:nvSpPr>
                <p:spPr bwMode="auto">
                  <a:xfrm>
                    <a:off x="3553" y="1341"/>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4" name="Rectangle 1908"/>
                  <p:cNvSpPr>
                    <a:spLocks noChangeArrowheads="1"/>
                  </p:cNvSpPr>
                  <p:nvPr/>
                </p:nvSpPr>
                <p:spPr bwMode="auto">
                  <a:xfrm>
                    <a:off x="3553" y="1343"/>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5" name="Rectangle 1909"/>
                  <p:cNvSpPr>
                    <a:spLocks noChangeArrowheads="1"/>
                  </p:cNvSpPr>
                  <p:nvPr/>
                </p:nvSpPr>
                <p:spPr bwMode="auto">
                  <a:xfrm>
                    <a:off x="3553" y="1345"/>
                    <a:ext cx="61" cy="1"/>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6" name="Rectangle 1910"/>
                  <p:cNvSpPr>
                    <a:spLocks noChangeArrowheads="1"/>
                  </p:cNvSpPr>
                  <p:nvPr/>
                </p:nvSpPr>
                <p:spPr bwMode="auto">
                  <a:xfrm>
                    <a:off x="3553" y="1346"/>
                    <a:ext cx="61" cy="2"/>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7" name="Rectangle 1911"/>
                  <p:cNvSpPr>
                    <a:spLocks noChangeArrowheads="1"/>
                  </p:cNvSpPr>
                  <p:nvPr/>
                </p:nvSpPr>
                <p:spPr bwMode="auto">
                  <a:xfrm>
                    <a:off x="3553" y="1348"/>
                    <a:ext cx="61" cy="3"/>
                  </a:xfrm>
                  <a:prstGeom prst="rect">
                    <a:avLst/>
                  </a:prstGeom>
                  <a:solidFill>
                    <a:srgbClr val="FC2D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8" name="Rectangle 1912"/>
                  <p:cNvSpPr>
                    <a:spLocks noChangeArrowheads="1"/>
                  </p:cNvSpPr>
                  <p:nvPr/>
                </p:nvSpPr>
                <p:spPr bwMode="auto">
                  <a:xfrm>
                    <a:off x="3553" y="1351"/>
                    <a:ext cx="61" cy="3"/>
                  </a:xfrm>
                  <a:prstGeom prst="rect">
                    <a:avLst/>
                  </a:prstGeom>
                  <a:solidFill>
                    <a:srgbClr val="FC2F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9" name="Rectangle 1913"/>
                  <p:cNvSpPr>
                    <a:spLocks noChangeArrowheads="1"/>
                  </p:cNvSpPr>
                  <p:nvPr/>
                </p:nvSpPr>
                <p:spPr bwMode="auto">
                  <a:xfrm>
                    <a:off x="3553" y="1354"/>
                    <a:ext cx="61" cy="2"/>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0" name="Rectangle 1914"/>
                  <p:cNvSpPr>
                    <a:spLocks noChangeArrowheads="1"/>
                  </p:cNvSpPr>
                  <p:nvPr/>
                </p:nvSpPr>
                <p:spPr bwMode="auto">
                  <a:xfrm>
                    <a:off x="3553" y="1356"/>
                    <a:ext cx="61" cy="2"/>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1" name="Rectangle 1915"/>
                  <p:cNvSpPr>
                    <a:spLocks noChangeArrowheads="1"/>
                  </p:cNvSpPr>
                  <p:nvPr/>
                </p:nvSpPr>
                <p:spPr bwMode="auto">
                  <a:xfrm>
                    <a:off x="3553" y="1358"/>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2" name="Rectangle 1916"/>
                  <p:cNvSpPr>
                    <a:spLocks noChangeArrowheads="1"/>
                  </p:cNvSpPr>
                  <p:nvPr/>
                </p:nvSpPr>
                <p:spPr bwMode="auto">
                  <a:xfrm>
                    <a:off x="3553" y="1360"/>
                    <a:ext cx="61" cy="3"/>
                  </a:xfrm>
                  <a:prstGeom prst="rect">
                    <a:avLst/>
                  </a:prstGeom>
                  <a:solidFill>
                    <a:srgbClr val="FC39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3" name="Rectangle 1917"/>
                  <p:cNvSpPr>
                    <a:spLocks noChangeArrowheads="1"/>
                  </p:cNvSpPr>
                  <p:nvPr/>
                </p:nvSpPr>
                <p:spPr bwMode="auto">
                  <a:xfrm>
                    <a:off x="3553" y="1363"/>
                    <a:ext cx="61" cy="1"/>
                  </a:xfrm>
                  <a:prstGeom prst="rect">
                    <a:avLst/>
                  </a:prstGeom>
                  <a:solidFill>
                    <a:srgbClr val="FC3B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4" name="Rectangle 1918"/>
                  <p:cNvSpPr>
                    <a:spLocks noChangeArrowheads="1"/>
                  </p:cNvSpPr>
                  <p:nvPr/>
                </p:nvSpPr>
                <p:spPr bwMode="auto">
                  <a:xfrm>
                    <a:off x="3553" y="1364"/>
                    <a:ext cx="61" cy="3"/>
                  </a:xfrm>
                  <a:prstGeom prst="rect">
                    <a:avLst/>
                  </a:prstGeom>
                  <a:solidFill>
                    <a:srgbClr val="FC3D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5" name="Rectangle 1919"/>
                  <p:cNvSpPr>
                    <a:spLocks noChangeArrowheads="1"/>
                  </p:cNvSpPr>
                  <p:nvPr/>
                </p:nvSpPr>
                <p:spPr bwMode="auto">
                  <a:xfrm>
                    <a:off x="3553" y="1367"/>
                    <a:ext cx="61" cy="1"/>
                  </a:xfrm>
                  <a:prstGeom prst="rect">
                    <a:avLst/>
                  </a:prstGeom>
                  <a:solidFill>
                    <a:srgbClr val="FC3F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6" name="Rectangle 1920"/>
                  <p:cNvSpPr>
                    <a:spLocks noChangeArrowheads="1"/>
                  </p:cNvSpPr>
                  <p:nvPr/>
                </p:nvSpPr>
                <p:spPr bwMode="auto">
                  <a:xfrm>
                    <a:off x="3553" y="1368"/>
                    <a:ext cx="61" cy="1"/>
                  </a:xfrm>
                  <a:prstGeom prst="rect">
                    <a:avLst/>
                  </a:prstGeom>
                  <a:solidFill>
                    <a:srgbClr val="FC41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7" name="Rectangle 1921"/>
                  <p:cNvSpPr>
                    <a:spLocks noChangeArrowheads="1"/>
                  </p:cNvSpPr>
                  <p:nvPr/>
                </p:nvSpPr>
                <p:spPr bwMode="auto">
                  <a:xfrm>
                    <a:off x="3553" y="1369"/>
                    <a:ext cx="61" cy="3"/>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8" name="Rectangle 1922"/>
                  <p:cNvSpPr>
                    <a:spLocks noChangeArrowheads="1"/>
                  </p:cNvSpPr>
                  <p:nvPr/>
                </p:nvSpPr>
                <p:spPr bwMode="auto">
                  <a:xfrm>
                    <a:off x="3553" y="1372"/>
                    <a:ext cx="61" cy="3"/>
                  </a:xfrm>
                  <a:prstGeom prst="rect">
                    <a:avLst/>
                  </a:prstGeom>
                  <a:solidFill>
                    <a:srgbClr val="FC45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9" name="Rectangle 1923"/>
                  <p:cNvSpPr>
                    <a:spLocks noChangeArrowheads="1"/>
                  </p:cNvSpPr>
                  <p:nvPr/>
                </p:nvSpPr>
                <p:spPr bwMode="auto">
                  <a:xfrm>
                    <a:off x="3553" y="1375"/>
                    <a:ext cx="61" cy="2"/>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0" name="Rectangle 1924"/>
                  <p:cNvSpPr>
                    <a:spLocks noChangeArrowheads="1"/>
                  </p:cNvSpPr>
                  <p:nvPr/>
                </p:nvSpPr>
                <p:spPr bwMode="auto">
                  <a:xfrm>
                    <a:off x="3553" y="1377"/>
                    <a:ext cx="61" cy="1"/>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1" name="Rectangle 1925"/>
                  <p:cNvSpPr>
                    <a:spLocks noChangeArrowheads="1"/>
                  </p:cNvSpPr>
                  <p:nvPr/>
                </p:nvSpPr>
                <p:spPr bwMode="auto">
                  <a:xfrm>
                    <a:off x="3553" y="1378"/>
                    <a:ext cx="61" cy="3"/>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2" name="Rectangle 1926"/>
                  <p:cNvSpPr>
                    <a:spLocks noChangeArrowheads="1"/>
                  </p:cNvSpPr>
                  <p:nvPr/>
                </p:nvSpPr>
                <p:spPr bwMode="auto">
                  <a:xfrm>
                    <a:off x="3553" y="1381"/>
                    <a:ext cx="61" cy="1"/>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3" name="Rectangle 1927"/>
                  <p:cNvSpPr>
                    <a:spLocks noChangeArrowheads="1"/>
                  </p:cNvSpPr>
                  <p:nvPr/>
                </p:nvSpPr>
                <p:spPr bwMode="auto">
                  <a:xfrm>
                    <a:off x="3553" y="1382"/>
                    <a:ext cx="61" cy="3"/>
                  </a:xfrm>
                  <a:prstGeom prst="rect">
                    <a:avLst/>
                  </a:prstGeom>
                  <a:solidFill>
                    <a:srgbClr val="FC50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4" name="Rectangle 1928"/>
                  <p:cNvSpPr>
                    <a:spLocks noChangeArrowheads="1"/>
                  </p:cNvSpPr>
                  <p:nvPr/>
                </p:nvSpPr>
                <p:spPr bwMode="auto">
                  <a:xfrm>
                    <a:off x="3553" y="1385"/>
                    <a:ext cx="61" cy="1"/>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5" name="Rectangle 1929"/>
                  <p:cNvSpPr>
                    <a:spLocks noChangeArrowheads="1"/>
                  </p:cNvSpPr>
                  <p:nvPr/>
                </p:nvSpPr>
                <p:spPr bwMode="auto">
                  <a:xfrm>
                    <a:off x="3553" y="1386"/>
                    <a:ext cx="61" cy="2"/>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6" name="Rectangle 1930"/>
                  <p:cNvSpPr>
                    <a:spLocks noChangeArrowheads="1"/>
                  </p:cNvSpPr>
                  <p:nvPr/>
                </p:nvSpPr>
                <p:spPr bwMode="auto">
                  <a:xfrm>
                    <a:off x="3553" y="1388"/>
                    <a:ext cx="61" cy="2"/>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7" name="Rectangle 1931"/>
                  <p:cNvSpPr>
                    <a:spLocks noChangeArrowheads="1"/>
                  </p:cNvSpPr>
                  <p:nvPr/>
                </p:nvSpPr>
                <p:spPr bwMode="auto">
                  <a:xfrm>
                    <a:off x="3553" y="1390"/>
                    <a:ext cx="61" cy="3"/>
                  </a:xfrm>
                  <a:prstGeom prst="rect">
                    <a:avLst/>
                  </a:prstGeom>
                  <a:solidFill>
                    <a:srgbClr val="FC5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8" name="Rectangle 1932"/>
                  <p:cNvSpPr>
                    <a:spLocks noChangeArrowheads="1"/>
                  </p:cNvSpPr>
                  <p:nvPr/>
                </p:nvSpPr>
                <p:spPr bwMode="auto">
                  <a:xfrm>
                    <a:off x="3553" y="1393"/>
                    <a:ext cx="61" cy="1"/>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9" name="Rectangle 1933"/>
                  <p:cNvSpPr>
                    <a:spLocks noChangeArrowheads="1"/>
                  </p:cNvSpPr>
                  <p:nvPr/>
                </p:nvSpPr>
                <p:spPr bwMode="auto">
                  <a:xfrm>
                    <a:off x="3553" y="1394"/>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0" name="Rectangle 1934"/>
                  <p:cNvSpPr>
                    <a:spLocks noChangeArrowheads="1"/>
                  </p:cNvSpPr>
                  <p:nvPr/>
                </p:nvSpPr>
                <p:spPr bwMode="auto">
                  <a:xfrm>
                    <a:off x="3553" y="1395"/>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1" name="Rectangle 1935"/>
                  <p:cNvSpPr>
                    <a:spLocks noChangeArrowheads="1"/>
                  </p:cNvSpPr>
                  <p:nvPr/>
                </p:nvSpPr>
                <p:spPr bwMode="auto">
                  <a:xfrm>
                    <a:off x="3553" y="1398"/>
                    <a:ext cx="61" cy="1"/>
                  </a:xfrm>
                  <a:prstGeom prst="rect">
                    <a:avLst/>
                  </a:prstGeom>
                  <a:solidFill>
                    <a:srgbClr val="FC6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2" name="Rectangle 1936"/>
                  <p:cNvSpPr>
                    <a:spLocks noChangeArrowheads="1"/>
                  </p:cNvSpPr>
                  <p:nvPr/>
                </p:nvSpPr>
                <p:spPr bwMode="auto">
                  <a:xfrm>
                    <a:off x="3553" y="1399"/>
                    <a:ext cx="61" cy="3"/>
                  </a:xfrm>
                  <a:prstGeom prst="rect">
                    <a:avLst/>
                  </a:prstGeom>
                  <a:solidFill>
                    <a:srgbClr val="FC61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3" name="Rectangle 1937"/>
                  <p:cNvSpPr>
                    <a:spLocks noChangeArrowheads="1"/>
                  </p:cNvSpPr>
                  <p:nvPr/>
                </p:nvSpPr>
                <p:spPr bwMode="auto">
                  <a:xfrm>
                    <a:off x="3553" y="1402"/>
                    <a:ext cx="61" cy="1"/>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4" name="Rectangle 1938"/>
                  <p:cNvSpPr>
                    <a:spLocks noChangeArrowheads="1"/>
                  </p:cNvSpPr>
                  <p:nvPr/>
                </p:nvSpPr>
                <p:spPr bwMode="auto">
                  <a:xfrm>
                    <a:off x="3553" y="1403"/>
                    <a:ext cx="61" cy="1"/>
                  </a:xfrm>
                  <a:prstGeom prst="rect">
                    <a:avLst/>
                  </a:prstGeom>
                  <a:solidFill>
                    <a:srgbClr val="FC6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5" name="Rectangle 1939"/>
                  <p:cNvSpPr>
                    <a:spLocks noChangeArrowheads="1"/>
                  </p:cNvSpPr>
                  <p:nvPr/>
                </p:nvSpPr>
                <p:spPr bwMode="auto">
                  <a:xfrm>
                    <a:off x="3553" y="1404"/>
                    <a:ext cx="61" cy="3"/>
                  </a:xfrm>
                  <a:prstGeom prst="rect">
                    <a:avLst/>
                  </a:prstGeom>
                  <a:solidFill>
                    <a:srgbClr val="FC67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6" name="Rectangle 1940"/>
                  <p:cNvSpPr>
                    <a:spLocks noChangeArrowheads="1"/>
                  </p:cNvSpPr>
                  <p:nvPr/>
                </p:nvSpPr>
                <p:spPr bwMode="auto">
                  <a:xfrm>
                    <a:off x="3553" y="1407"/>
                    <a:ext cx="61" cy="3"/>
                  </a:xfrm>
                  <a:prstGeom prst="rect">
                    <a:avLst/>
                  </a:prstGeom>
                  <a:solidFill>
                    <a:srgbClr val="FC6A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7" name="Rectangle 1941"/>
                  <p:cNvSpPr>
                    <a:spLocks noChangeArrowheads="1"/>
                  </p:cNvSpPr>
                  <p:nvPr/>
                </p:nvSpPr>
                <p:spPr bwMode="auto">
                  <a:xfrm>
                    <a:off x="3553" y="1410"/>
                    <a:ext cx="61" cy="2"/>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8" name="Rectangle 1942"/>
                  <p:cNvSpPr>
                    <a:spLocks noChangeArrowheads="1"/>
                  </p:cNvSpPr>
                  <p:nvPr/>
                </p:nvSpPr>
                <p:spPr bwMode="auto">
                  <a:xfrm>
                    <a:off x="3553" y="1412"/>
                    <a:ext cx="61" cy="2"/>
                  </a:xfrm>
                  <a:prstGeom prst="rect">
                    <a:avLst/>
                  </a:prstGeom>
                  <a:solidFill>
                    <a:srgbClr val="FD6F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9" name="Rectangle 1943"/>
                  <p:cNvSpPr>
                    <a:spLocks noChangeArrowheads="1"/>
                  </p:cNvSpPr>
                  <p:nvPr/>
                </p:nvSpPr>
                <p:spPr bwMode="auto">
                  <a:xfrm>
                    <a:off x="3553" y="1414"/>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0" name="Rectangle 1944"/>
                  <p:cNvSpPr>
                    <a:spLocks noChangeArrowheads="1"/>
                  </p:cNvSpPr>
                  <p:nvPr/>
                </p:nvSpPr>
                <p:spPr bwMode="auto">
                  <a:xfrm>
                    <a:off x="3553" y="1416"/>
                    <a:ext cx="61" cy="2"/>
                  </a:xfrm>
                  <a:prstGeom prst="rect">
                    <a:avLst/>
                  </a:prstGeom>
                  <a:solidFill>
                    <a:srgbClr val="FD73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1" name="Rectangle 1945"/>
                  <p:cNvSpPr>
                    <a:spLocks noChangeArrowheads="1"/>
                  </p:cNvSpPr>
                  <p:nvPr/>
                </p:nvSpPr>
                <p:spPr bwMode="auto">
                  <a:xfrm>
                    <a:off x="3553" y="1418"/>
                    <a:ext cx="61" cy="1"/>
                  </a:xfrm>
                  <a:prstGeom prst="rect">
                    <a:avLst/>
                  </a:prstGeom>
                  <a:solidFill>
                    <a:srgbClr val="FD74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2" name="Rectangle 1946"/>
                  <p:cNvSpPr>
                    <a:spLocks noChangeArrowheads="1"/>
                  </p:cNvSpPr>
                  <p:nvPr/>
                </p:nvSpPr>
                <p:spPr bwMode="auto">
                  <a:xfrm>
                    <a:off x="3553" y="1419"/>
                    <a:ext cx="61" cy="2"/>
                  </a:xfrm>
                  <a:prstGeom prst="rect">
                    <a:avLst/>
                  </a:prstGeom>
                  <a:solidFill>
                    <a:srgbClr val="FD76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3" name="Rectangle 1947"/>
                  <p:cNvSpPr>
                    <a:spLocks noChangeArrowheads="1"/>
                  </p:cNvSpPr>
                  <p:nvPr/>
                </p:nvSpPr>
                <p:spPr bwMode="auto">
                  <a:xfrm>
                    <a:off x="3553" y="1421"/>
                    <a:ext cx="61" cy="2"/>
                  </a:xfrm>
                  <a:prstGeom prst="rect">
                    <a:avLst/>
                  </a:prstGeom>
                  <a:solidFill>
                    <a:srgbClr val="FD78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4" name="Rectangle 1948"/>
                  <p:cNvSpPr>
                    <a:spLocks noChangeArrowheads="1"/>
                  </p:cNvSpPr>
                  <p:nvPr/>
                </p:nvSpPr>
                <p:spPr bwMode="auto">
                  <a:xfrm>
                    <a:off x="3553" y="1423"/>
                    <a:ext cx="61" cy="2"/>
                  </a:xfrm>
                  <a:prstGeom prst="rect">
                    <a:avLst/>
                  </a:prstGeom>
                  <a:solidFill>
                    <a:srgbClr val="FD7A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5" name="Rectangle 1949"/>
                  <p:cNvSpPr>
                    <a:spLocks noChangeArrowheads="1"/>
                  </p:cNvSpPr>
                  <p:nvPr/>
                </p:nvSpPr>
                <p:spPr bwMode="auto">
                  <a:xfrm>
                    <a:off x="3553" y="1425"/>
                    <a:ext cx="61" cy="3"/>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6" name="Rectangle 1950"/>
                  <p:cNvSpPr>
                    <a:spLocks noChangeArrowheads="1"/>
                  </p:cNvSpPr>
                  <p:nvPr/>
                </p:nvSpPr>
                <p:spPr bwMode="auto">
                  <a:xfrm>
                    <a:off x="3553" y="1428"/>
                    <a:ext cx="61" cy="3"/>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7" name="Rectangle 1951"/>
                  <p:cNvSpPr>
                    <a:spLocks noChangeArrowheads="1"/>
                  </p:cNvSpPr>
                  <p:nvPr/>
                </p:nvSpPr>
                <p:spPr bwMode="auto">
                  <a:xfrm>
                    <a:off x="3553" y="1431"/>
                    <a:ext cx="61" cy="1"/>
                  </a:xfrm>
                  <a:prstGeom prst="rect">
                    <a:avLst/>
                  </a:prstGeom>
                  <a:solidFill>
                    <a:srgbClr val="FD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8" name="Rectangle 1952"/>
                  <p:cNvSpPr>
                    <a:spLocks noChangeArrowheads="1"/>
                  </p:cNvSpPr>
                  <p:nvPr/>
                </p:nvSpPr>
                <p:spPr bwMode="auto">
                  <a:xfrm>
                    <a:off x="3553" y="1432"/>
                    <a:ext cx="61" cy="1"/>
                  </a:xfrm>
                  <a:prstGeom prst="rect">
                    <a:avLst/>
                  </a:prstGeom>
                  <a:solidFill>
                    <a:srgbClr val="FD83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9" name="Rectangle 1953"/>
                  <p:cNvSpPr>
                    <a:spLocks noChangeArrowheads="1"/>
                  </p:cNvSpPr>
                  <p:nvPr/>
                </p:nvSpPr>
                <p:spPr bwMode="auto">
                  <a:xfrm>
                    <a:off x="3553" y="1433"/>
                    <a:ext cx="61" cy="1"/>
                  </a:xfrm>
                  <a:prstGeom prst="rect">
                    <a:avLst/>
                  </a:prstGeom>
                  <a:solidFill>
                    <a:srgbClr val="FD8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0" name="Rectangle 1954"/>
                  <p:cNvSpPr>
                    <a:spLocks noChangeArrowheads="1"/>
                  </p:cNvSpPr>
                  <p:nvPr/>
                </p:nvSpPr>
                <p:spPr bwMode="auto">
                  <a:xfrm>
                    <a:off x="3553" y="1434"/>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1" name="Rectangle 1955"/>
                  <p:cNvSpPr>
                    <a:spLocks noChangeArrowheads="1"/>
                  </p:cNvSpPr>
                  <p:nvPr/>
                </p:nvSpPr>
                <p:spPr bwMode="auto">
                  <a:xfrm>
                    <a:off x="3553" y="1437"/>
                    <a:ext cx="61" cy="3"/>
                  </a:xfrm>
                  <a:prstGeom prst="rect">
                    <a:avLst/>
                  </a:prstGeom>
                  <a:solidFill>
                    <a:srgbClr val="FD89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2" name="Rectangle 1956"/>
                  <p:cNvSpPr>
                    <a:spLocks noChangeArrowheads="1"/>
                  </p:cNvSpPr>
                  <p:nvPr/>
                </p:nvSpPr>
                <p:spPr bwMode="auto">
                  <a:xfrm>
                    <a:off x="3553" y="1440"/>
                    <a:ext cx="61" cy="2"/>
                  </a:xfrm>
                  <a:prstGeom prst="rect">
                    <a:avLst/>
                  </a:prstGeom>
                  <a:solidFill>
                    <a:srgbClr val="FD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3" name="Rectangle 1957"/>
                  <p:cNvSpPr>
                    <a:spLocks noChangeArrowheads="1"/>
                  </p:cNvSpPr>
                  <p:nvPr/>
                </p:nvSpPr>
                <p:spPr bwMode="auto">
                  <a:xfrm>
                    <a:off x="3553" y="1442"/>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4" name="Rectangle 1958"/>
                  <p:cNvSpPr>
                    <a:spLocks noChangeArrowheads="1"/>
                  </p:cNvSpPr>
                  <p:nvPr/>
                </p:nvSpPr>
                <p:spPr bwMode="auto">
                  <a:xfrm>
                    <a:off x="3553" y="1445"/>
                    <a:ext cx="61" cy="2"/>
                  </a:xfrm>
                  <a:prstGeom prst="rect">
                    <a:avLst/>
                  </a:prstGeom>
                  <a:solidFill>
                    <a:srgbClr val="FD9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5" name="Rectangle 1959"/>
                  <p:cNvSpPr>
                    <a:spLocks noChangeArrowheads="1"/>
                  </p:cNvSpPr>
                  <p:nvPr/>
                </p:nvSpPr>
                <p:spPr bwMode="auto">
                  <a:xfrm>
                    <a:off x="3553" y="1447"/>
                    <a:ext cx="61" cy="3"/>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6" name="Rectangle 1960"/>
                  <p:cNvSpPr>
                    <a:spLocks noChangeArrowheads="1"/>
                  </p:cNvSpPr>
                  <p:nvPr/>
                </p:nvSpPr>
                <p:spPr bwMode="auto">
                  <a:xfrm>
                    <a:off x="3553" y="1450"/>
                    <a:ext cx="61" cy="1"/>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7" name="Rectangle 1961"/>
                  <p:cNvSpPr>
                    <a:spLocks noChangeArrowheads="1"/>
                  </p:cNvSpPr>
                  <p:nvPr/>
                </p:nvSpPr>
                <p:spPr bwMode="auto">
                  <a:xfrm>
                    <a:off x="3553" y="1451"/>
                    <a:ext cx="61" cy="3"/>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8" name="Rectangle 1962"/>
                  <p:cNvSpPr>
                    <a:spLocks noChangeArrowheads="1"/>
                  </p:cNvSpPr>
                  <p:nvPr/>
                </p:nvSpPr>
                <p:spPr bwMode="auto">
                  <a:xfrm>
                    <a:off x="3553" y="1454"/>
                    <a:ext cx="61" cy="3"/>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9" name="Rectangle 1963"/>
                  <p:cNvSpPr>
                    <a:spLocks noChangeArrowheads="1"/>
                  </p:cNvSpPr>
                  <p:nvPr/>
                </p:nvSpPr>
                <p:spPr bwMode="auto">
                  <a:xfrm>
                    <a:off x="3553" y="1457"/>
                    <a:ext cx="61" cy="1"/>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0" name="Rectangle 1964"/>
                  <p:cNvSpPr>
                    <a:spLocks noChangeArrowheads="1"/>
                  </p:cNvSpPr>
                  <p:nvPr/>
                </p:nvSpPr>
                <p:spPr bwMode="auto">
                  <a:xfrm>
                    <a:off x="3553" y="1458"/>
                    <a:ext cx="61" cy="3"/>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1" name="Rectangle 1965"/>
                  <p:cNvSpPr>
                    <a:spLocks noChangeArrowheads="1"/>
                  </p:cNvSpPr>
                  <p:nvPr/>
                </p:nvSpPr>
                <p:spPr bwMode="auto">
                  <a:xfrm>
                    <a:off x="3553" y="1461"/>
                    <a:ext cx="61" cy="2"/>
                  </a:xfrm>
                  <a:prstGeom prst="rect">
                    <a:avLst/>
                  </a:prstGeom>
                  <a:solidFill>
                    <a:srgbClr val="FDA0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2" name="Rectangle 1966"/>
                  <p:cNvSpPr>
                    <a:spLocks noChangeArrowheads="1"/>
                  </p:cNvSpPr>
                  <p:nvPr/>
                </p:nvSpPr>
                <p:spPr bwMode="auto">
                  <a:xfrm>
                    <a:off x="3553" y="1463"/>
                    <a:ext cx="61" cy="3"/>
                  </a:xfrm>
                  <a:prstGeom prst="rect">
                    <a:avLst/>
                  </a:prstGeom>
                  <a:solidFill>
                    <a:srgbClr val="FDA2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3" name="Rectangle 1967"/>
                  <p:cNvSpPr>
                    <a:spLocks noChangeArrowheads="1"/>
                  </p:cNvSpPr>
                  <p:nvPr/>
                </p:nvSpPr>
                <p:spPr bwMode="auto">
                  <a:xfrm>
                    <a:off x="3553" y="1466"/>
                    <a:ext cx="61" cy="2"/>
                  </a:xfrm>
                  <a:prstGeom prst="rect">
                    <a:avLst/>
                  </a:prstGeom>
                  <a:solidFill>
                    <a:srgbClr val="FDA4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4" name="Rectangle 1968"/>
                  <p:cNvSpPr>
                    <a:spLocks noChangeArrowheads="1"/>
                  </p:cNvSpPr>
                  <p:nvPr/>
                </p:nvSpPr>
                <p:spPr bwMode="auto">
                  <a:xfrm>
                    <a:off x="3553" y="1468"/>
                    <a:ext cx="61" cy="3"/>
                  </a:xfrm>
                  <a:prstGeom prst="rect">
                    <a:avLst/>
                  </a:prstGeom>
                  <a:solidFill>
                    <a:srgbClr val="FEA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5" name="Rectangle 1969"/>
                  <p:cNvSpPr>
                    <a:spLocks noChangeArrowheads="1"/>
                  </p:cNvSpPr>
                  <p:nvPr/>
                </p:nvSpPr>
                <p:spPr bwMode="auto">
                  <a:xfrm>
                    <a:off x="3553" y="147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6" name="Rectangle 1970"/>
                  <p:cNvSpPr>
                    <a:spLocks noChangeArrowheads="1"/>
                  </p:cNvSpPr>
                  <p:nvPr/>
                </p:nvSpPr>
                <p:spPr bwMode="auto">
                  <a:xfrm>
                    <a:off x="3553" y="1474"/>
                    <a:ext cx="61" cy="2"/>
                  </a:xfrm>
                  <a:prstGeom prst="rect">
                    <a:avLst/>
                  </a:prstGeom>
                  <a:solidFill>
                    <a:srgbClr val="FEAB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7" name="Rectangle 1971"/>
                  <p:cNvSpPr>
                    <a:spLocks noChangeArrowheads="1"/>
                  </p:cNvSpPr>
                  <p:nvPr/>
                </p:nvSpPr>
                <p:spPr bwMode="auto">
                  <a:xfrm>
                    <a:off x="3553" y="1476"/>
                    <a:ext cx="61" cy="3"/>
                  </a:xfrm>
                  <a:prstGeom prst="rect">
                    <a:avLst/>
                  </a:prstGeom>
                  <a:solidFill>
                    <a:srgbClr val="FEAD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8" name="Rectangle 1972"/>
                  <p:cNvSpPr>
                    <a:spLocks noChangeArrowheads="1"/>
                  </p:cNvSpPr>
                  <p:nvPr/>
                </p:nvSpPr>
                <p:spPr bwMode="auto">
                  <a:xfrm>
                    <a:off x="3553" y="1479"/>
                    <a:ext cx="61" cy="1"/>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9" name="Rectangle 1973"/>
                  <p:cNvSpPr>
                    <a:spLocks noChangeArrowheads="1"/>
                  </p:cNvSpPr>
                  <p:nvPr/>
                </p:nvSpPr>
                <p:spPr bwMode="auto">
                  <a:xfrm>
                    <a:off x="3553" y="1480"/>
                    <a:ext cx="61" cy="3"/>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0" name="Rectangle 1974"/>
                  <p:cNvSpPr>
                    <a:spLocks noChangeArrowheads="1"/>
                  </p:cNvSpPr>
                  <p:nvPr/>
                </p:nvSpPr>
                <p:spPr bwMode="auto">
                  <a:xfrm>
                    <a:off x="3553" y="1483"/>
                    <a:ext cx="61" cy="2"/>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1" name="Rectangle 1975"/>
                  <p:cNvSpPr>
                    <a:spLocks noChangeArrowheads="1"/>
                  </p:cNvSpPr>
                  <p:nvPr/>
                </p:nvSpPr>
                <p:spPr bwMode="auto">
                  <a:xfrm>
                    <a:off x="3553" y="1485"/>
                    <a:ext cx="61" cy="3"/>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2" name="Rectangle 1976"/>
                  <p:cNvSpPr>
                    <a:spLocks noChangeArrowheads="1"/>
                  </p:cNvSpPr>
                  <p:nvPr/>
                </p:nvSpPr>
                <p:spPr bwMode="auto">
                  <a:xfrm>
                    <a:off x="3553" y="1488"/>
                    <a:ext cx="61" cy="1"/>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3" name="Rectangle 1977"/>
                  <p:cNvSpPr>
                    <a:spLocks noChangeArrowheads="1"/>
                  </p:cNvSpPr>
                  <p:nvPr/>
                </p:nvSpPr>
                <p:spPr bwMode="auto">
                  <a:xfrm>
                    <a:off x="3553" y="1489"/>
                    <a:ext cx="61" cy="3"/>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4" name="Rectangle 1978"/>
                  <p:cNvSpPr>
                    <a:spLocks noChangeArrowheads="1"/>
                  </p:cNvSpPr>
                  <p:nvPr/>
                </p:nvSpPr>
                <p:spPr bwMode="auto">
                  <a:xfrm>
                    <a:off x="3553" y="1492"/>
                    <a:ext cx="61" cy="2"/>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5" name="Rectangle 1979"/>
                  <p:cNvSpPr>
                    <a:spLocks noChangeArrowheads="1"/>
                  </p:cNvSpPr>
                  <p:nvPr/>
                </p:nvSpPr>
                <p:spPr bwMode="auto">
                  <a:xfrm>
                    <a:off x="3553" y="1494"/>
                    <a:ext cx="61" cy="3"/>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6" name="Rectangle 1980"/>
                  <p:cNvSpPr>
                    <a:spLocks noChangeArrowheads="1"/>
                  </p:cNvSpPr>
                  <p:nvPr/>
                </p:nvSpPr>
                <p:spPr bwMode="auto">
                  <a:xfrm>
                    <a:off x="3553" y="1497"/>
                    <a:ext cx="61" cy="1"/>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7" name="Rectangle 1981"/>
                  <p:cNvSpPr>
                    <a:spLocks noChangeArrowheads="1"/>
                  </p:cNvSpPr>
                  <p:nvPr/>
                </p:nvSpPr>
                <p:spPr bwMode="auto">
                  <a:xfrm>
                    <a:off x="3553" y="1498"/>
                    <a:ext cx="61" cy="3"/>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8" name="Rectangle 1982"/>
                  <p:cNvSpPr>
                    <a:spLocks noChangeArrowheads="1"/>
                  </p:cNvSpPr>
                  <p:nvPr/>
                </p:nvSpPr>
                <p:spPr bwMode="auto">
                  <a:xfrm>
                    <a:off x="3553" y="1501"/>
                    <a:ext cx="61" cy="3"/>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9" name="Rectangle 1983"/>
                  <p:cNvSpPr>
                    <a:spLocks noChangeArrowheads="1"/>
                  </p:cNvSpPr>
                  <p:nvPr/>
                </p:nvSpPr>
                <p:spPr bwMode="auto">
                  <a:xfrm>
                    <a:off x="3553" y="1504"/>
                    <a:ext cx="61" cy="3"/>
                  </a:xfrm>
                  <a:prstGeom prst="rect">
                    <a:avLst/>
                  </a:prstGeom>
                  <a:solidFill>
                    <a:srgbClr val="FEC2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0" name="Rectangle 1984"/>
                  <p:cNvSpPr>
                    <a:spLocks noChangeArrowheads="1"/>
                  </p:cNvSpPr>
                  <p:nvPr/>
                </p:nvSpPr>
                <p:spPr bwMode="auto">
                  <a:xfrm>
                    <a:off x="3553" y="1507"/>
                    <a:ext cx="61" cy="3"/>
                  </a:xfrm>
                  <a:prstGeom prst="rect">
                    <a:avLst/>
                  </a:prstGeom>
                  <a:solidFill>
                    <a:srgbClr val="FEC4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1" name="Rectangle 1985"/>
                  <p:cNvSpPr>
                    <a:spLocks noChangeArrowheads="1"/>
                  </p:cNvSpPr>
                  <p:nvPr/>
                </p:nvSpPr>
                <p:spPr bwMode="auto">
                  <a:xfrm>
                    <a:off x="3553" y="1510"/>
                    <a:ext cx="61" cy="3"/>
                  </a:xfrm>
                  <a:prstGeom prst="rect">
                    <a:avLst/>
                  </a:prstGeom>
                  <a:solidFill>
                    <a:srgbClr val="FEC6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2" name="Rectangle 1986"/>
                  <p:cNvSpPr>
                    <a:spLocks noChangeArrowheads="1"/>
                  </p:cNvSpPr>
                  <p:nvPr/>
                </p:nvSpPr>
                <p:spPr bwMode="auto">
                  <a:xfrm>
                    <a:off x="3553" y="1513"/>
                    <a:ext cx="61" cy="5"/>
                  </a:xfrm>
                  <a:prstGeom prst="rect">
                    <a:avLst/>
                  </a:prstGeom>
                  <a:solidFill>
                    <a:srgbClr val="FEC8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3" name="Rectangle 1987"/>
                  <p:cNvSpPr>
                    <a:spLocks noChangeArrowheads="1"/>
                  </p:cNvSpPr>
                  <p:nvPr/>
                </p:nvSpPr>
                <p:spPr bwMode="auto">
                  <a:xfrm>
                    <a:off x="3553" y="1518"/>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4" name="Rectangle 1988"/>
                  <p:cNvSpPr>
                    <a:spLocks noChangeArrowheads="1"/>
                  </p:cNvSpPr>
                  <p:nvPr/>
                </p:nvSpPr>
                <p:spPr bwMode="auto">
                  <a:xfrm>
                    <a:off x="3553" y="1520"/>
                    <a:ext cx="61" cy="4"/>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5" name="Rectangle 1989"/>
                  <p:cNvSpPr>
                    <a:spLocks noChangeArrowheads="1"/>
                  </p:cNvSpPr>
                  <p:nvPr/>
                </p:nvSpPr>
                <p:spPr bwMode="auto">
                  <a:xfrm>
                    <a:off x="3553" y="1524"/>
                    <a:ext cx="61" cy="3"/>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6" name="Rectangle 1990"/>
                  <p:cNvSpPr>
                    <a:spLocks noChangeArrowheads="1"/>
                  </p:cNvSpPr>
                  <p:nvPr/>
                </p:nvSpPr>
                <p:spPr bwMode="auto">
                  <a:xfrm>
                    <a:off x="3553" y="1527"/>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7" name="Rectangle 1991"/>
                  <p:cNvSpPr>
                    <a:spLocks noChangeArrowheads="1"/>
                  </p:cNvSpPr>
                  <p:nvPr/>
                </p:nvSpPr>
                <p:spPr bwMode="auto">
                  <a:xfrm>
                    <a:off x="3553" y="1530"/>
                    <a:ext cx="61" cy="3"/>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8" name="Rectangle 1992"/>
                  <p:cNvSpPr>
                    <a:spLocks noChangeArrowheads="1"/>
                  </p:cNvSpPr>
                  <p:nvPr/>
                </p:nvSpPr>
                <p:spPr bwMode="auto">
                  <a:xfrm>
                    <a:off x="3553" y="1533"/>
                    <a:ext cx="61" cy="6"/>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9" name="Rectangle 1993"/>
                  <p:cNvSpPr>
                    <a:spLocks noChangeArrowheads="1"/>
                  </p:cNvSpPr>
                  <p:nvPr/>
                </p:nvSpPr>
                <p:spPr bwMode="auto">
                  <a:xfrm>
                    <a:off x="3553" y="1539"/>
                    <a:ext cx="61" cy="4"/>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0" name="Rectangle 1994"/>
                  <p:cNvSpPr>
                    <a:spLocks noChangeArrowheads="1"/>
                  </p:cNvSpPr>
                  <p:nvPr/>
                </p:nvSpPr>
                <p:spPr bwMode="auto">
                  <a:xfrm>
                    <a:off x="3553" y="1543"/>
                    <a:ext cx="61" cy="5"/>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1" name="Rectangle 1995"/>
                  <p:cNvSpPr>
                    <a:spLocks noChangeArrowheads="1"/>
                  </p:cNvSpPr>
                  <p:nvPr/>
                </p:nvSpPr>
                <p:spPr bwMode="auto">
                  <a:xfrm>
                    <a:off x="3553" y="1548"/>
                    <a:ext cx="61" cy="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2" name="Rectangle 1996"/>
                  <p:cNvSpPr>
                    <a:spLocks noChangeArrowheads="1"/>
                  </p:cNvSpPr>
                  <p:nvPr/>
                </p:nvSpPr>
                <p:spPr bwMode="auto">
                  <a:xfrm>
                    <a:off x="3553" y="1552"/>
                    <a:ext cx="61" cy="8"/>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3" name="Rectangle 1997"/>
                  <p:cNvSpPr>
                    <a:spLocks noChangeArrowheads="1"/>
                  </p:cNvSpPr>
                  <p:nvPr/>
                </p:nvSpPr>
                <p:spPr bwMode="auto">
                  <a:xfrm>
                    <a:off x="3553" y="1560"/>
                    <a:ext cx="61" cy="6"/>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4" name="Rectangle 1998"/>
                  <p:cNvSpPr>
                    <a:spLocks noChangeArrowheads="1"/>
                  </p:cNvSpPr>
                  <p:nvPr/>
                </p:nvSpPr>
                <p:spPr bwMode="auto">
                  <a:xfrm>
                    <a:off x="3553" y="15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5" name="Rectangle 1999"/>
                  <p:cNvSpPr>
                    <a:spLocks noChangeArrowheads="1"/>
                  </p:cNvSpPr>
                  <p:nvPr/>
                </p:nvSpPr>
                <p:spPr bwMode="auto">
                  <a:xfrm>
                    <a:off x="3553" y="1573"/>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6" name="Rectangle 2000"/>
                  <p:cNvSpPr>
                    <a:spLocks noChangeArrowheads="1"/>
                  </p:cNvSpPr>
                  <p:nvPr/>
                </p:nvSpPr>
                <p:spPr bwMode="auto">
                  <a:xfrm>
                    <a:off x="3553" y="1582"/>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7" name="Rectangle 2001"/>
                  <p:cNvSpPr>
                    <a:spLocks noChangeArrowheads="1"/>
                  </p:cNvSpPr>
                  <p:nvPr/>
                </p:nvSpPr>
                <p:spPr bwMode="auto">
                  <a:xfrm>
                    <a:off x="3553" y="1593"/>
                    <a:ext cx="61" cy="10"/>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8" name="Rectangle 2002"/>
                  <p:cNvSpPr>
                    <a:spLocks noChangeArrowheads="1"/>
                  </p:cNvSpPr>
                  <p:nvPr/>
                </p:nvSpPr>
                <p:spPr bwMode="auto">
                  <a:xfrm>
                    <a:off x="3553" y="1603"/>
                    <a:ext cx="61" cy="36"/>
                  </a:xfrm>
                  <a:prstGeom prst="rect">
                    <a:avLst/>
                  </a:prstGeom>
                  <a:solidFill>
                    <a:srgbClr val="FFE5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9" name="Rectangle 2003"/>
                  <p:cNvSpPr>
                    <a:spLocks noChangeArrowheads="1"/>
                  </p:cNvSpPr>
                  <p:nvPr/>
                </p:nvSpPr>
                <p:spPr bwMode="auto">
                  <a:xfrm>
                    <a:off x="3553" y="1639"/>
                    <a:ext cx="61" cy="7"/>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0" name="Rectangle 2004"/>
                  <p:cNvSpPr>
                    <a:spLocks noChangeArrowheads="1"/>
                  </p:cNvSpPr>
                  <p:nvPr/>
                </p:nvSpPr>
                <p:spPr bwMode="auto">
                  <a:xfrm>
                    <a:off x="3553" y="1646"/>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1" name="Rectangle 2005"/>
                  <p:cNvSpPr>
                    <a:spLocks noChangeArrowheads="1"/>
                  </p:cNvSpPr>
                  <p:nvPr/>
                </p:nvSpPr>
                <p:spPr bwMode="auto">
                  <a:xfrm>
                    <a:off x="3553" y="1657"/>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2" name="Rectangle 2006"/>
                  <p:cNvSpPr>
                    <a:spLocks noChangeArrowheads="1"/>
                  </p:cNvSpPr>
                  <p:nvPr/>
                </p:nvSpPr>
                <p:spPr bwMode="auto">
                  <a:xfrm>
                    <a:off x="3553" y="16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3" name="Rectangle 2007"/>
                  <p:cNvSpPr>
                    <a:spLocks noChangeArrowheads="1"/>
                  </p:cNvSpPr>
                  <p:nvPr/>
                </p:nvSpPr>
                <p:spPr bwMode="auto">
                  <a:xfrm>
                    <a:off x="3553" y="1673"/>
                    <a:ext cx="61" cy="8"/>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4" name="Rectangle 2008"/>
                  <p:cNvSpPr>
                    <a:spLocks noChangeArrowheads="1"/>
                  </p:cNvSpPr>
                  <p:nvPr/>
                </p:nvSpPr>
                <p:spPr bwMode="auto">
                  <a:xfrm>
                    <a:off x="3553" y="1681"/>
                    <a:ext cx="61" cy="4"/>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5" name="Rectangle 2009"/>
                  <p:cNvSpPr>
                    <a:spLocks noChangeArrowheads="1"/>
                  </p:cNvSpPr>
                  <p:nvPr/>
                </p:nvSpPr>
                <p:spPr bwMode="auto">
                  <a:xfrm>
                    <a:off x="3553" y="1685"/>
                    <a:ext cx="61" cy="5"/>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6" name="Rectangle 2010"/>
                  <p:cNvSpPr>
                    <a:spLocks noChangeArrowheads="1"/>
                  </p:cNvSpPr>
                  <p:nvPr/>
                </p:nvSpPr>
                <p:spPr bwMode="auto">
                  <a:xfrm>
                    <a:off x="3553" y="1690"/>
                    <a:ext cx="61" cy="4"/>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7" name="Rectangle 2011"/>
                  <p:cNvSpPr>
                    <a:spLocks noChangeArrowheads="1"/>
                  </p:cNvSpPr>
                  <p:nvPr/>
                </p:nvSpPr>
                <p:spPr bwMode="auto">
                  <a:xfrm>
                    <a:off x="3553" y="1694"/>
                    <a:ext cx="61" cy="5"/>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8" name="Rectangle 2012"/>
                  <p:cNvSpPr>
                    <a:spLocks noChangeArrowheads="1"/>
                  </p:cNvSpPr>
                  <p:nvPr/>
                </p:nvSpPr>
                <p:spPr bwMode="auto">
                  <a:xfrm>
                    <a:off x="3553" y="1699"/>
                    <a:ext cx="61" cy="4"/>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9" name="Rectangle 2013"/>
                  <p:cNvSpPr>
                    <a:spLocks noChangeArrowheads="1"/>
                  </p:cNvSpPr>
                  <p:nvPr/>
                </p:nvSpPr>
                <p:spPr bwMode="auto">
                  <a:xfrm>
                    <a:off x="3553" y="1703"/>
                    <a:ext cx="61" cy="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0" name="Rectangle 2014"/>
                  <p:cNvSpPr>
                    <a:spLocks noChangeArrowheads="1"/>
                  </p:cNvSpPr>
                  <p:nvPr/>
                </p:nvSpPr>
                <p:spPr bwMode="auto">
                  <a:xfrm>
                    <a:off x="3553" y="1705"/>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1" name="Rectangle 2015"/>
                  <p:cNvSpPr>
                    <a:spLocks noChangeArrowheads="1"/>
                  </p:cNvSpPr>
                  <p:nvPr/>
                </p:nvSpPr>
                <p:spPr bwMode="auto">
                  <a:xfrm>
                    <a:off x="3553" y="1708"/>
                    <a:ext cx="61" cy="4"/>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2" name="Rectangle 2016"/>
                  <p:cNvSpPr>
                    <a:spLocks noChangeArrowheads="1"/>
                  </p:cNvSpPr>
                  <p:nvPr/>
                </p:nvSpPr>
                <p:spPr bwMode="auto">
                  <a:xfrm>
                    <a:off x="3553" y="1712"/>
                    <a:ext cx="61" cy="3"/>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3" name="Rectangle 2017"/>
                  <p:cNvSpPr>
                    <a:spLocks noChangeArrowheads="1"/>
                  </p:cNvSpPr>
                  <p:nvPr/>
                </p:nvSpPr>
                <p:spPr bwMode="auto">
                  <a:xfrm>
                    <a:off x="3553" y="1715"/>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4" name="Rectangle 2018"/>
                  <p:cNvSpPr>
                    <a:spLocks noChangeArrowheads="1"/>
                  </p:cNvSpPr>
                  <p:nvPr/>
                </p:nvSpPr>
                <p:spPr bwMode="auto">
                  <a:xfrm>
                    <a:off x="3553" y="1717"/>
                    <a:ext cx="61" cy="4"/>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5" name="Rectangle 2019"/>
                  <p:cNvSpPr>
                    <a:spLocks noChangeArrowheads="1"/>
                  </p:cNvSpPr>
                  <p:nvPr/>
                </p:nvSpPr>
                <p:spPr bwMode="auto">
                  <a:xfrm>
                    <a:off x="3553" y="1721"/>
                    <a:ext cx="61" cy="3"/>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6" name="Rectangle 2020"/>
                  <p:cNvSpPr>
                    <a:spLocks noChangeArrowheads="1"/>
                  </p:cNvSpPr>
                  <p:nvPr/>
                </p:nvSpPr>
                <p:spPr bwMode="auto">
                  <a:xfrm>
                    <a:off x="3553" y="1724"/>
                    <a:ext cx="61" cy="4"/>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7" name="Rectangle 2021"/>
                  <p:cNvSpPr>
                    <a:spLocks noChangeArrowheads="1"/>
                  </p:cNvSpPr>
                  <p:nvPr/>
                </p:nvSpPr>
                <p:spPr bwMode="auto">
                  <a:xfrm>
                    <a:off x="3553" y="1728"/>
                    <a:ext cx="61" cy="2"/>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8" name="Rectangle 2022"/>
                  <p:cNvSpPr>
                    <a:spLocks noChangeArrowheads="1"/>
                  </p:cNvSpPr>
                  <p:nvPr/>
                </p:nvSpPr>
                <p:spPr bwMode="auto">
                  <a:xfrm>
                    <a:off x="3553" y="1730"/>
                    <a:ext cx="61" cy="3"/>
                  </a:xfrm>
                  <a:prstGeom prst="rect">
                    <a:avLst/>
                  </a:prstGeom>
                  <a:solidFill>
                    <a:srgbClr val="FEC1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9" name="Rectangle 2023"/>
                  <p:cNvSpPr>
                    <a:spLocks noChangeArrowheads="1"/>
                  </p:cNvSpPr>
                  <p:nvPr/>
                </p:nvSpPr>
                <p:spPr bwMode="auto">
                  <a:xfrm>
                    <a:off x="3553" y="1733"/>
                    <a:ext cx="61" cy="2"/>
                  </a:xfrm>
                  <a:prstGeom prst="rect">
                    <a:avLst/>
                  </a:prstGeom>
                  <a:solidFill>
                    <a:srgbClr val="FEBF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0" name="Rectangle 2024"/>
                  <p:cNvSpPr>
                    <a:spLocks noChangeArrowheads="1"/>
                  </p:cNvSpPr>
                  <p:nvPr/>
                </p:nvSpPr>
                <p:spPr bwMode="auto">
                  <a:xfrm>
                    <a:off x="3553" y="1735"/>
                    <a:ext cx="61" cy="3"/>
                  </a:xfrm>
                  <a:prstGeom prst="rect">
                    <a:avLst/>
                  </a:prstGeom>
                  <a:solidFill>
                    <a:srgbClr val="FEBD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1" name="Rectangle 2025"/>
                  <p:cNvSpPr>
                    <a:spLocks noChangeArrowheads="1"/>
                  </p:cNvSpPr>
                  <p:nvPr/>
                </p:nvSpPr>
                <p:spPr bwMode="auto">
                  <a:xfrm>
                    <a:off x="3553" y="1738"/>
                    <a:ext cx="61" cy="3"/>
                  </a:xfrm>
                  <a:prstGeom prst="rect">
                    <a:avLst/>
                  </a:prstGeom>
                  <a:solidFill>
                    <a:srgbClr val="F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2" name="Rectangle 2026"/>
                  <p:cNvSpPr>
                    <a:spLocks noChangeArrowheads="1"/>
                  </p:cNvSpPr>
                  <p:nvPr/>
                </p:nvSpPr>
                <p:spPr bwMode="auto">
                  <a:xfrm>
                    <a:off x="3553" y="1741"/>
                    <a:ext cx="61" cy="1"/>
                  </a:xfrm>
                  <a:prstGeom prst="rect">
                    <a:avLst/>
                  </a:prstGeom>
                  <a:solidFill>
                    <a:srgbClr val="FEBA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3" name="Rectangle 2027"/>
                  <p:cNvSpPr>
                    <a:spLocks noChangeArrowheads="1"/>
                  </p:cNvSpPr>
                  <p:nvPr/>
                </p:nvSpPr>
                <p:spPr bwMode="auto">
                  <a:xfrm>
                    <a:off x="3553" y="1742"/>
                    <a:ext cx="61" cy="3"/>
                  </a:xfrm>
                  <a:prstGeom prst="rect">
                    <a:avLst/>
                  </a:prstGeom>
                  <a:solidFill>
                    <a:srgbClr val="FEB9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4" name="Rectangle 2028"/>
                  <p:cNvSpPr>
                    <a:spLocks noChangeArrowheads="1"/>
                  </p:cNvSpPr>
                  <p:nvPr/>
                </p:nvSpPr>
                <p:spPr bwMode="auto">
                  <a:xfrm>
                    <a:off x="3553" y="1745"/>
                    <a:ext cx="61" cy="2"/>
                  </a:xfrm>
                  <a:prstGeom prst="rect">
                    <a:avLst/>
                  </a:prstGeom>
                  <a:solidFill>
                    <a:srgbClr val="FEB7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5" name="Rectangle 2029"/>
                  <p:cNvSpPr>
                    <a:spLocks noChangeArrowheads="1"/>
                  </p:cNvSpPr>
                  <p:nvPr/>
                </p:nvSpPr>
                <p:spPr bwMode="auto">
                  <a:xfrm>
                    <a:off x="3553" y="1747"/>
                    <a:ext cx="61" cy="3"/>
                  </a:xfrm>
                  <a:prstGeom prst="rect">
                    <a:avLst/>
                  </a:prstGeom>
                  <a:solidFill>
                    <a:srgbClr val="FEB5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6" name="Rectangle 2030"/>
                  <p:cNvSpPr>
                    <a:spLocks noChangeArrowheads="1"/>
                  </p:cNvSpPr>
                  <p:nvPr/>
                </p:nvSpPr>
                <p:spPr bwMode="auto">
                  <a:xfrm>
                    <a:off x="3553" y="1750"/>
                    <a:ext cx="61" cy="1"/>
                  </a:xfrm>
                  <a:prstGeom prst="rect">
                    <a:avLst/>
                  </a:prstGeom>
                  <a:solidFill>
                    <a:srgbClr val="FEB3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7" name="Rectangle 2031"/>
                  <p:cNvSpPr>
                    <a:spLocks noChangeArrowheads="1"/>
                  </p:cNvSpPr>
                  <p:nvPr/>
                </p:nvSpPr>
                <p:spPr bwMode="auto">
                  <a:xfrm>
                    <a:off x="3553" y="1751"/>
                    <a:ext cx="61" cy="3"/>
                  </a:xfrm>
                  <a:prstGeom prst="rect">
                    <a:avLst/>
                  </a:prstGeom>
                  <a:solidFill>
                    <a:srgbClr val="FEB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8" name="Rectangle 2032"/>
                  <p:cNvSpPr>
                    <a:spLocks noChangeArrowheads="1"/>
                  </p:cNvSpPr>
                  <p:nvPr/>
                </p:nvSpPr>
                <p:spPr bwMode="auto">
                  <a:xfrm>
                    <a:off x="3553" y="1754"/>
                    <a:ext cx="61" cy="2"/>
                  </a:xfrm>
                  <a:prstGeom prst="rect">
                    <a:avLst/>
                  </a:prstGeom>
                  <a:solidFill>
                    <a:srgbClr val="FEB0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9" name="Rectangle 2033"/>
                  <p:cNvSpPr>
                    <a:spLocks noChangeArrowheads="1"/>
                  </p:cNvSpPr>
                  <p:nvPr/>
                </p:nvSpPr>
                <p:spPr bwMode="auto">
                  <a:xfrm>
                    <a:off x="3553" y="1756"/>
                    <a:ext cx="61" cy="3"/>
                  </a:xfrm>
                  <a:prstGeom prst="rect">
                    <a:avLst/>
                  </a:prstGeom>
                  <a:solidFill>
                    <a:srgbClr val="FEAE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0" name="Rectangle 2034"/>
                  <p:cNvSpPr>
                    <a:spLocks noChangeArrowheads="1"/>
                  </p:cNvSpPr>
                  <p:nvPr/>
                </p:nvSpPr>
                <p:spPr bwMode="auto">
                  <a:xfrm>
                    <a:off x="3553" y="1759"/>
                    <a:ext cx="61" cy="2"/>
                  </a:xfrm>
                  <a:prstGeom prst="rect">
                    <a:avLst/>
                  </a:prstGeom>
                  <a:solidFill>
                    <a:srgbClr val="FEAC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1" name="Rectangle 2035"/>
                  <p:cNvSpPr>
                    <a:spLocks noChangeArrowheads="1"/>
                  </p:cNvSpPr>
                  <p:nvPr/>
                </p:nvSpPr>
                <p:spPr bwMode="auto">
                  <a:xfrm>
                    <a:off x="3553" y="176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2" name="Rectangle 2036"/>
                  <p:cNvSpPr>
                    <a:spLocks noChangeArrowheads="1"/>
                  </p:cNvSpPr>
                  <p:nvPr/>
                </p:nvSpPr>
                <p:spPr bwMode="auto">
                  <a:xfrm>
                    <a:off x="3553" y="1764"/>
                    <a:ext cx="61" cy="3"/>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3" name="Rectangle 2037"/>
                  <p:cNvSpPr>
                    <a:spLocks noChangeArrowheads="1"/>
                  </p:cNvSpPr>
                  <p:nvPr/>
                </p:nvSpPr>
                <p:spPr bwMode="auto">
                  <a:xfrm>
                    <a:off x="3553" y="1767"/>
                    <a:ext cx="61" cy="2"/>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4" name="Rectangle 2038"/>
                  <p:cNvSpPr>
                    <a:spLocks noChangeArrowheads="1"/>
                  </p:cNvSpPr>
                  <p:nvPr/>
                </p:nvSpPr>
                <p:spPr bwMode="auto">
                  <a:xfrm>
                    <a:off x="3553" y="1769"/>
                    <a:ext cx="61" cy="2"/>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5" name="Rectangle 2039"/>
                  <p:cNvSpPr>
                    <a:spLocks noChangeArrowheads="1"/>
                  </p:cNvSpPr>
                  <p:nvPr/>
                </p:nvSpPr>
                <p:spPr bwMode="auto">
                  <a:xfrm>
                    <a:off x="3553" y="1771"/>
                    <a:ext cx="61" cy="2"/>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6" name="Rectangle 2040"/>
                  <p:cNvSpPr>
                    <a:spLocks noChangeArrowheads="1"/>
                  </p:cNvSpPr>
                  <p:nvPr/>
                </p:nvSpPr>
                <p:spPr bwMode="auto">
                  <a:xfrm>
                    <a:off x="3553" y="1773"/>
                    <a:ext cx="61" cy="3"/>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7" name="Rectangle 2041"/>
                  <p:cNvSpPr>
                    <a:spLocks noChangeArrowheads="1"/>
                  </p:cNvSpPr>
                  <p:nvPr/>
                </p:nvSpPr>
                <p:spPr bwMode="auto">
                  <a:xfrm>
                    <a:off x="3553" y="1776"/>
                    <a:ext cx="61" cy="2"/>
                  </a:xfrm>
                  <a:prstGeom prst="rect">
                    <a:avLst/>
                  </a:prstGeom>
                  <a:solidFill>
                    <a:srgbClr val="FD9C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8" name="Rectangle 2042"/>
                  <p:cNvSpPr>
                    <a:spLocks noChangeArrowheads="1"/>
                  </p:cNvSpPr>
                  <p:nvPr/>
                </p:nvSpPr>
                <p:spPr bwMode="auto">
                  <a:xfrm>
                    <a:off x="3553" y="1778"/>
                    <a:ext cx="61" cy="2"/>
                  </a:xfrm>
                  <a:prstGeom prst="rect">
                    <a:avLst/>
                  </a:prstGeom>
                  <a:solidFill>
                    <a:srgbClr val="FD9A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9" name="Rectangle 2043"/>
                  <p:cNvSpPr>
                    <a:spLocks noChangeArrowheads="1"/>
                  </p:cNvSpPr>
                  <p:nvPr/>
                </p:nvSpPr>
                <p:spPr bwMode="auto">
                  <a:xfrm>
                    <a:off x="3553" y="1780"/>
                    <a:ext cx="61" cy="2"/>
                  </a:xfrm>
                  <a:prstGeom prst="rect">
                    <a:avLst/>
                  </a:prstGeom>
                  <a:solidFill>
                    <a:srgbClr val="FD98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0" name="Rectangle 2044"/>
                  <p:cNvSpPr>
                    <a:spLocks noChangeArrowheads="1"/>
                  </p:cNvSpPr>
                  <p:nvPr/>
                </p:nvSpPr>
                <p:spPr bwMode="auto">
                  <a:xfrm>
                    <a:off x="3553" y="1782"/>
                    <a:ext cx="61" cy="3"/>
                  </a:xfrm>
                  <a:prstGeom prst="rect">
                    <a:avLst/>
                  </a:prstGeom>
                  <a:solidFill>
                    <a:srgbClr val="FD96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1" name="Rectangle 2045"/>
                  <p:cNvSpPr>
                    <a:spLocks noChangeArrowheads="1"/>
                  </p:cNvSpPr>
                  <p:nvPr/>
                </p:nvSpPr>
                <p:spPr bwMode="auto">
                  <a:xfrm>
                    <a:off x="3553" y="1785"/>
                    <a:ext cx="61" cy="3"/>
                  </a:xfrm>
                  <a:prstGeom prst="rect">
                    <a:avLst/>
                  </a:prstGeom>
                  <a:solidFill>
                    <a:srgbClr val="FD9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2" name="Rectangle 2046"/>
                  <p:cNvSpPr>
                    <a:spLocks noChangeArrowheads="1"/>
                  </p:cNvSpPr>
                  <p:nvPr/>
                </p:nvSpPr>
                <p:spPr bwMode="auto">
                  <a:xfrm>
                    <a:off x="3553" y="1788"/>
                    <a:ext cx="61" cy="1"/>
                  </a:xfrm>
                  <a:prstGeom prst="rect">
                    <a:avLst/>
                  </a:prstGeom>
                  <a:solidFill>
                    <a:srgbClr val="FD9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3" name="Rectangle 2047"/>
                  <p:cNvSpPr>
                    <a:spLocks noChangeArrowheads="1"/>
                  </p:cNvSpPr>
                  <p:nvPr/>
                </p:nvSpPr>
                <p:spPr bwMode="auto">
                  <a:xfrm>
                    <a:off x="3553" y="1789"/>
                    <a:ext cx="61" cy="1"/>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4" name="Rectangle 2048"/>
                  <p:cNvSpPr>
                    <a:spLocks noChangeArrowheads="1"/>
                  </p:cNvSpPr>
                  <p:nvPr/>
                </p:nvSpPr>
                <p:spPr bwMode="auto">
                  <a:xfrm>
                    <a:off x="3553" y="1790"/>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5" name="Rectangle 2049"/>
                  <p:cNvSpPr>
                    <a:spLocks noChangeArrowheads="1"/>
                  </p:cNvSpPr>
                  <p:nvPr/>
                </p:nvSpPr>
                <p:spPr bwMode="auto">
                  <a:xfrm>
                    <a:off x="3553" y="1793"/>
                    <a:ext cx="61" cy="2"/>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6" name="Rectangle 2050"/>
                  <p:cNvSpPr>
                    <a:spLocks noChangeArrowheads="1"/>
                  </p:cNvSpPr>
                  <p:nvPr/>
                </p:nvSpPr>
                <p:spPr bwMode="auto">
                  <a:xfrm>
                    <a:off x="3553" y="1795"/>
                    <a:ext cx="61" cy="2"/>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7" name="Rectangle 2051"/>
                  <p:cNvSpPr>
                    <a:spLocks noChangeArrowheads="1"/>
                  </p:cNvSpPr>
                  <p:nvPr/>
                </p:nvSpPr>
                <p:spPr bwMode="auto">
                  <a:xfrm>
                    <a:off x="3553" y="1797"/>
                    <a:ext cx="61" cy="1"/>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8" name="Rectangle 2052"/>
                  <p:cNvSpPr>
                    <a:spLocks noChangeArrowheads="1"/>
                  </p:cNvSpPr>
                  <p:nvPr/>
                </p:nvSpPr>
                <p:spPr bwMode="auto">
                  <a:xfrm>
                    <a:off x="3553" y="1798"/>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9" name="Rectangle 2053"/>
                  <p:cNvSpPr>
                    <a:spLocks noChangeArrowheads="1"/>
                  </p:cNvSpPr>
                  <p:nvPr/>
                </p:nvSpPr>
                <p:spPr bwMode="auto">
                  <a:xfrm>
                    <a:off x="3553" y="1801"/>
                    <a:ext cx="61" cy="1"/>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0" name="Rectangle 2054"/>
                  <p:cNvSpPr>
                    <a:spLocks noChangeArrowheads="1"/>
                  </p:cNvSpPr>
                  <p:nvPr/>
                </p:nvSpPr>
                <p:spPr bwMode="auto">
                  <a:xfrm>
                    <a:off x="3553" y="1802"/>
                    <a:ext cx="61" cy="1"/>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1" name="Rectangle 2055"/>
                  <p:cNvSpPr>
                    <a:spLocks noChangeArrowheads="1"/>
                  </p:cNvSpPr>
                  <p:nvPr/>
                </p:nvSpPr>
                <p:spPr bwMode="auto">
                  <a:xfrm>
                    <a:off x="3553" y="1803"/>
                    <a:ext cx="61" cy="3"/>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2" name="Rectangle 2056"/>
                  <p:cNvSpPr>
                    <a:spLocks noChangeArrowheads="1"/>
                  </p:cNvSpPr>
                  <p:nvPr/>
                </p:nvSpPr>
                <p:spPr bwMode="auto">
                  <a:xfrm>
                    <a:off x="3553" y="1806"/>
                    <a:ext cx="61" cy="2"/>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3" name="Rectangle 2057"/>
                  <p:cNvSpPr>
                    <a:spLocks noChangeArrowheads="1"/>
                  </p:cNvSpPr>
                  <p:nvPr/>
                </p:nvSpPr>
                <p:spPr bwMode="auto">
                  <a:xfrm>
                    <a:off x="3553" y="1808"/>
                    <a:ext cx="61" cy="3"/>
                  </a:xfrm>
                  <a:prstGeom prst="rect">
                    <a:avLst/>
                  </a:prstGeom>
                  <a:solidFill>
                    <a:srgbClr val="FD7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4" name="Rectangle 2058"/>
                  <p:cNvSpPr>
                    <a:spLocks noChangeArrowheads="1"/>
                  </p:cNvSpPr>
                  <p:nvPr/>
                </p:nvSpPr>
                <p:spPr bwMode="auto">
                  <a:xfrm>
                    <a:off x="3553" y="1811"/>
                    <a:ext cx="61" cy="3"/>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5" name="Rectangle 2059"/>
                  <p:cNvSpPr>
                    <a:spLocks noChangeArrowheads="1"/>
                  </p:cNvSpPr>
                  <p:nvPr/>
                </p:nvSpPr>
                <p:spPr bwMode="auto">
                  <a:xfrm>
                    <a:off x="3553" y="1814"/>
                    <a:ext cx="61" cy="1"/>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6" name="Rectangle 2060"/>
                  <p:cNvSpPr>
                    <a:spLocks noChangeArrowheads="1"/>
                  </p:cNvSpPr>
                  <p:nvPr/>
                </p:nvSpPr>
                <p:spPr bwMode="auto">
                  <a:xfrm>
                    <a:off x="3553" y="1815"/>
                    <a:ext cx="61" cy="1"/>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7" name="Rectangle 2061"/>
                  <p:cNvSpPr>
                    <a:spLocks noChangeArrowheads="1"/>
                  </p:cNvSpPr>
                  <p:nvPr/>
                </p:nvSpPr>
                <p:spPr bwMode="auto">
                  <a:xfrm>
                    <a:off x="3553" y="1816"/>
                    <a:ext cx="61" cy="1"/>
                  </a:xfrm>
                  <a:prstGeom prst="rect">
                    <a:avLst/>
                  </a:prstGeom>
                  <a:solidFill>
                    <a:srgbClr val="FD74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8" name="Rectangle 2062"/>
                  <p:cNvSpPr>
                    <a:spLocks noChangeArrowheads="1"/>
                  </p:cNvSpPr>
                  <p:nvPr/>
                </p:nvSpPr>
                <p:spPr bwMode="auto">
                  <a:xfrm>
                    <a:off x="3553" y="1817"/>
                    <a:ext cx="61" cy="2"/>
                  </a:xfrm>
                  <a:prstGeom prst="rect">
                    <a:avLst/>
                  </a:prstGeom>
                  <a:solidFill>
                    <a:srgbClr val="FD72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9" name="Rectangle 2063"/>
                  <p:cNvSpPr>
                    <a:spLocks noChangeArrowheads="1"/>
                  </p:cNvSpPr>
                  <p:nvPr/>
                </p:nvSpPr>
                <p:spPr bwMode="auto">
                  <a:xfrm>
                    <a:off x="3553" y="1819"/>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0" name="Rectangle 2064"/>
                  <p:cNvSpPr>
                    <a:spLocks noChangeArrowheads="1"/>
                  </p:cNvSpPr>
                  <p:nvPr/>
                </p:nvSpPr>
                <p:spPr bwMode="auto">
                  <a:xfrm>
                    <a:off x="3553" y="1821"/>
                    <a:ext cx="61" cy="3"/>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1" name="Rectangle 2065"/>
                  <p:cNvSpPr>
                    <a:spLocks noChangeArrowheads="1"/>
                  </p:cNvSpPr>
                  <p:nvPr/>
                </p:nvSpPr>
                <p:spPr bwMode="auto">
                  <a:xfrm>
                    <a:off x="3553" y="1824"/>
                    <a:ext cx="61" cy="3"/>
                  </a:xfrm>
                  <a:prstGeom prst="rect">
                    <a:avLst/>
                  </a:prstGeom>
                  <a:solidFill>
                    <a:srgbClr val="FD6C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2" name="Rectangle 2066"/>
                  <p:cNvSpPr>
                    <a:spLocks noChangeArrowheads="1"/>
                  </p:cNvSpPr>
                  <p:nvPr/>
                </p:nvSpPr>
                <p:spPr bwMode="auto">
                  <a:xfrm>
                    <a:off x="3553" y="1827"/>
                    <a:ext cx="61" cy="2"/>
                  </a:xfrm>
                  <a:prstGeom prst="rect">
                    <a:avLst/>
                  </a:prstGeom>
                  <a:solidFill>
                    <a:srgbClr val="FC69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3" name="Rectangle 2067"/>
                  <p:cNvSpPr>
                    <a:spLocks noChangeArrowheads="1"/>
                  </p:cNvSpPr>
                  <p:nvPr/>
                </p:nvSpPr>
                <p:spPr bwMode="auto">
                  <a:xfrm>
                    <a:off x="3553" y="1829"/>
                    <a:ext cx="61" cy="3"/>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4" name="Rectangle 2068"/>
                  <p:cNvSpPr>
                    <a:spLocks noChangeArrowheads="1"/>
                  </p:cNvSpPr>
                  <p:nvPr/>
                </p:nvSpPr>
                <p:spPr bwMode="auto">
                  <a:xfrm>
                    <a:off x="3553" y="1832"/>
                    <a:ext cx="61" cy="2"/>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5" name="Rectangle 2069"/>
                  <p:cNvSpPr>
                    <a:spLocks noChangeArrowheads="1"/>
                  </p:cNvSpPr>
                  <p:nvPr/>
                </p:nvSpPr>
                <p:spPr bwMode="auto">
                  <a:xfrm>
                    <a:off x="3553" y="1834"/>
                    <a:ext cx="61" cy="2"/>
                  </a:xfrm>
                  <a:prstGeom prst="rect">
                    <a:avLst/>
                  </a:prstGeom>
                  <a:solidFill>
                    <a:srgbClr val="FC61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6" name="Rectangle 2070"/>
                  <p:cNvSpPr>
                    <a:spLocks noChangeArrowheads="1"/>
                  </p:cNvSpPr>
                  <p:nvPr/>
                </p:nvSpPr>
                <p:spPr bwMode="auto">
                  <a:xfrm>
                    <a:off x="3553" y="1836"/>
                    <a:ext cx="61" cy="1"/>
                  </a:xfrm>
                  <a:prstGeom prst="rect">
                    <a:avLst/>
                  </a:prstGeom>
                  <a:solidFill>
                    <a:srgbClr val="FC5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7" name="Rectangle 2071"/>
                  <p:cNvSpPr>
                    <a:spLocks noChangeArrowheads="1"/>
                  </p:cNvSpPr>
                  <p:nvPr/>
                </p:nvSpPr>
                <p:spPr bwMode="auto">
                  <a:xfrm>
                    <a:off x="3553" y="1837"/>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8" name="Rectangle 2072"/>
                  <p:cNvSpPr>
                    <a:spLocks noChangeArrowheads="1"/>
                  </p:cNvSpPr>
                  <p:nvPr/>
                </p:nvSpPr>
                <p:spPr bwMode="auto">
                  <a:xfrm>
                    <a:off x="3553" y="1840"/>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9" name="Rectangle 2073"/>
                  <p:cNvSpPr>
                    <a:spLocks noChangeArrowheads="1"/>
                  </p:cNvSpPr>
                  <p:nvPr/>
                </p:nvSpPr>
                <p:spPr bwMode="auto">
                  <a:xfrm>
                    <a:off x="3553" y="1841"/>
                    <a:ext cx="61" cy="3"/>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0" name="Rectangle 2074"/>
                  <p:cNvSpPr>
                    <a:spLocks noChangeArrowheads="1"/>
                  </p:cNvSpPr>
                  <p:nvPr/>
                </p:nvSpPr>
                <p:spPr bwMode="auto">
                  <a:xfrm>
                    <a:off x="3553" y="1844"/>
                    <a:ext cx="61" cy="1"/>
                  </a:xfrm>
                  <a:prstGeom prst="rect">
                    <a:avLst/>
                  </a:prstGeom>
                  <a:solidFill>
                    <a:srgbClr val="FC57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1" name="Rectangle 2075"/>
                  <p:cNvSpPr>
                    <a:spLocks noChangeArrowheads="1"/>
                  </p:cNvSpPr>
                  <p:nvPr/>
                </p:nvSpPr>
                <p:spPr bwMode="auto">
                  <a:xfrm>
                    <a:off x="3553" y="1845"/>
                    <a:ext cx="61" cy="1"/>
                  </a:xfrm>
                  <a:prstGeom prst="rect">
                    <a:avLst/>
                  </a:prstGeom>
                  <a:solidFill>
                    <a:srgbClr val="FC56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2" name="Rectangle 2076"/>
                  <p:cNvSpPr>
                    <a:spLocks noChangeArrowheads="1"/>
                  </p:cNvSpPr>
                  <p:nvPr/>
                </p:nvSpPr>
                <p:spPr bwMode="auto">
                  <a:xfrm>
                    <a:off x="3553" y="1846"/>
                    <a:ext cx="61" cy="1"/>
                  </a:xfrm>
                  <a:prstGeom prst="rect">
                    <a:avLst/>
                  </a:prstGeom>
                  <a:solidFill>
                    <a:srgbClr val="FC5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3" name="Rectangle 2077"/>
                  <p:cNvSpPr>
                    <a:spLocks noChangeArrowheads="1"/>
                  </p:cNvSpPr>
                  <p:nvPr/>
                </p:nvSpPr>
                <p:spPr bwMode="auto">
                  <a:xfrm>
                    <a:off x="3553" y="1847"/>
                    <a:ext cx="61" cy="3"/>
                  </a:xfrm>
                  <a:prstGeom prst="rect">
                    <a:avLst/>
                  </a:prstGeom>
                  <a:solidFill>
                    <a:srgbClr val="FC5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4" name="Rectangle 2078"/>
                  <p:cNvSpPr>
                    <a:spLocks noChangeArrowheads="1"/>
                  </p:cNvSpPr>
                  <p:nvPr/>
                </p:nvSpPr>
                <p:spPr bwMode="auto">
                  <a:xfrm>
                    <a:off x="3553" y="1850"/>
                    <a:ext cx="61" cy="1"/>
                  </a:xfrm>
                  <a:prstGeom prst="rect">
                    <a:avLst/>
                  </a:prstGeom>
                  <a:solidFill>
                    <a:srgbClr val="FC51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5" name="Rectangle 2079"/>
                  <p:cNvSpPr>
                    <a:spLocks noChangeArrowheads="1"/>
                  </p:cNvSpPr>
                  <p:nvPr/>
                </p:nvSpPr>
                <p:spPr bwMode="auto">
                  <a:xfrm>
                    <a:off x="3553" y="1851"/>
                    <a:ext cx="61" cy="3"/>
                  </a:xfrm>
                  <a:prstGeom prst="rect">
                    <a:avLst/>
                  </a:prstGeom>
                  <a:solidFill>
                    <a:srgbClr val="FC4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6" name="Rectangle 2080"/>
                  <p:cNvSpPr>
                    <a:spLocks noChangeArrowheads="1"/>
                  </p:cNvSpPr>
                  <p:nvPr/>
                </p:nvSpPr>
                <p:spPr bwMode="auto">
                  <a:xfrm>
                    <a:off x="3553" y="1854"/>
                    <a:ext cx="61" cy="1"/>
                  </a:xfrm>
                  <a:prstGeom prst="rect">
                    <a:avLst/>
                  </a:prstGeom>
                  <a:solidFill>
                    <a:srgbClr val="FC4D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7" name="Rectangle 2081"/>
                  <p:cNvSpPr>
                    <a:spLocks noChangeArrowheads="1"/>
                  </p:cNvSpPr>
                  <p:nvPr/>
                </p:nvSpPr>
                <p:spPr bwMode="auto">
                  <a:xfrm>
                    <a:off x="3553" y="1855"/>
                    <a:ext cx="61" cy="2"/>
                  </a:xfrm>
                  <a:prstGeom prst="rect">
                    <a:avLst/>
                  </a:prstGeom>
                  <a:solidFill>
                    <a:srgbClr val="FC4B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8" name="Rectangle 2082"/>
                  <p:cNvSpPr>
                    <a:spLocks noChangeArrowheads="1"/>
                  </p:cNvSpPr>
                  <p:nvPr/>
                </p:nvSpPr>
                <p:spPr bwMode="auto">
                  <a:xfrm>
                    <a:off x="3553" y="1857"/>
                    <a:ext cx="61" cy="2"/>
                  </a:xfrm>
                  <a:prstGeom prst="rect">
                    <a:avLst/>
                  </a:prstGeom>
                  <a:solidFill>
                    <a:srgbClr val="FC49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9" name="Rectangle 2083"/>
                  <p:cNvSpPr>
                    <a:spLocks noChangeArrowheads="1"/>
                  </p:cNvSpPr>
                  <p:nvPr/>
                </p:nvSpPr>
                <p:spPr bwMode="auto">
                  <a:xfrm>
                    <a:off x="3553" y="1859"/>
                    <a:ext cx="61" cy="3"/>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0" name="Rectangle 2084"/>
                  <p:cNvSpPr>
                    <a:spLocks noChangeArrowheads="1"/>
                  </p:cNvSpPr>
                  <p:nvPr/>
                </p:nvSpPr>
                <p:spPr bwMode="auto">
                  <a:xfrm>
                    <a:off x="3553" y="1862"/>
                    <a:ext cx="61" cy="2"/>
                  </a:xfrm>
                  <a:prstGeom prst="rect">
                    <a:avLst/>
                  </a:prstGeom>
                  <a:solidFill>
                    <a:srgbClr val="FC4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1" name="Rectangle 2085"/>
                  <p:cNvSpPr>
                    <a:spLocks noChangeArrowheads="1"/>
                  </p:cNvSpPr>
                  <p:nvPr/>
                </p:nvSpPr>
                <p:spPr bwMode="auto">
                  <a:xfrm>
                    <a:off x="3553" y="1864"/>
                    <a:ext cx="61" cy="2"/>
                  </a:xfrm>
                  <a:prstGeom prst="rect">
                    <a:avLst/>
                  </a:prstGeom>
                  <a:solidFill>
                    <a:srgbClr val="FC41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2" name="Rectangle 2086"/>
                  <p:cNvSpPr>
                    <a:spLocks noChangeArrowheads="1"/>
                  </p:cNvSpPr>
                  <p:nvPr/>
                </p:nvSpPr>
                <p:spPr bwMode="auto">
                  <a:xfrm>
                    <a:off x="3553" y="1866"/>
                    <a:ext cx="61" cy="2"/>
                  </a:xfrm>
                  <a:prstGeom prst="rect">
                    <a:avLst/>
                  </a:prstGeom>
                  <a:solidFill>
                    <a:srgbClr val="FC4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3" name="Rectangle 2087"/>
                  <p:cNvSpPr>
                    <a:spLocks noChangeArrowheads="1"/>
                  </p:cNvSpPr>
                  <p:nvPr/>
                </p:nvSpPr>
                <p:spPr bwMode="auto">
                  <a:xfrm>
                    <a:off x="3553" y="1868"/>
                    <a:ext cx="61" cy="2"/>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4" name="Rectangle 2088"/>
                  <p:cNvSpPr>
                    <a:spLocks noChangeArrowheads="1"/>
                  </p:cNvSpPr>
                  <p:nvPr/>
                </p:nvSpPr>
                <p:spPr bwMode="auto">
                  <a:xfrm>
                    <a:off x="3553" y="1870"/>
                    <a:ext cx="61" cy="2"/>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5" name="Rectangle 2089"/>
                  <p:cNvSpPr>
                    <a:spLocks noChangeArrowheads="1"/>
                  </p:cNvSpPr>
                  <p:nvPr/>
                </p:nvSpPr>
                <p:spPr bwMode="auto">
                  <a:xfrm>
                    <a:off x="3553" y="1872"/>
                    <a:ext cx="61" cy="2"/>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6" name="Rectangle 2090"/>
                  <p:cNvSpPr>
                    <a:spLocks noChangeArrowheads="1"/>
                  </p:cNvSpPr>
                  <p:nvPr/>
                </p:nvSpPr>
                <p:spPr bwMode="auto">
                  <a:xfrm>
                    <a:off x="3553" y="1874"/>
                    <a:ext cx="61" cy="1"/>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7" name="Rectangle 2091"/>
                  <p:cNvSpPr>
                    <a:spLocks noChangeArrowheads="1"/>
                  </p:cNvSpPr>
                  <p:nvPr/>
                </p:nvSpPr>
                <p:spPr bwMode="auto">
                  <a:xfrm>
                    <a:off x="3553" y="1875"/>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8" name="Rectangle 2092"/>
                  <p:cNvSpPr>
                    <a:spLocks noChangeArrowheads="1"/>
                  </p:cNvSpPr>
                  <p:nvPr/>
                </p:nvSpPr>
                <p:spPr bwMode="auto">
                  <a:xfrm>
                    <a:off x="3553" y="1877"/>
                    <a:ext cx="61" cy="3"/>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9" name="Rectangle 2093"/>
                  <p:cNvSpPr>
                    <a:spLocks noChangeArrowheads="1"/>
                  </p:cNvSpPr>
                  <p:nvPr/>
                </p:nvSpPr>
                <p:spPr bwMode="auto">
                  <a:xfrm>
                    <a:off x="3553" y="1880"/>
                    <a:ext cx="61" cy="1"/>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0" name="Rectangle 2094"/>
                  <p:cNvSpPr>
                    <a:spLocks noChangeArrowheads="1"/>
                  </p:cNvSpPr>
                  <p:nvPr/>
                </p:nvSpPr>
                <p:spPr bwMode="auto">
                  <a:xfrm>
                    <a:off x="3553" y="1881"/>
                    <a:ext cx="61" cy="2"/>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056" name="Rectangle 2095"/>
                <p:cNvSpPr>
                  <a:spLocks noChangeArrowheads="1"/>
                </p:cNvSpPr>
                <p:nvPr/>
              </p:nvSpPr>
              <p:spPr bwMode="auto">
                <a:xfrm>
                  <a:off x="3553" y="1883"/>
                  <a:ext cx="61" cy="2"/>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7" name="Rectangle 2096"/>
                <p:cNvSpPr>
                  <a:spLocks noChangeArrowheads="1"/>
                </p:cNvSpPr>
                <p:nvPr/>
              </p:nvSpPr>
              <p:spPr bwMode="auto">
                <a:xfrm>
                  <a:off x="3553" y="1885"/>
                  <a:ext cx="61" cy="3"/>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8" name="Rectangle 2097"/>
                <p:cNvSpPr>
                  <a:spLocks noChangeArrowheads="1"/>
                </p:cNvSpPr>
                <p:nvPr/>
              </p:nvSpPr>
              <p:spPr bwMode="auto">
                <a:xfrm>
                  <a:off x="3553" y="1888"/>
                  <a:ext cx="61" cy="2"/>
                </a:xfrm>
                <a:prstGeom prst="rect">
                  <a:avLst/>
                </a:prstGeom>
                <a:solidFill>
                  <a:srgbClr val="FC29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9" name="Rectangle 2098"/>
                <p:cNvSpPr>
                  <a:spLocks noChangeArrowheads="1"/>
                </p:cNvSpPr>
                <p:nvPr/>
              </p:nvSpPr>
              <p:spPr bwMode="auto">
                <a:xfrm>
                  <a:off x="3553" y="1890"/>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0" name="Rectangle 2099"/>
                <p:cNvSpPr>
                  <a:spLocks noChangeArrowheads="1"/>
                </p:cNvSpPr>
                <p:nvPr/>
              </p:nvSpPr>
              <p:spPr bwMode="auto">
                <a:xfrm>
                  <a:off x="3553" y="1892"/>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1" name="Rectangle 2100"/>
                <p:cNvSpPr>
                  <a:spLocks noChangeArrowheads="1"/>
                </p:cNvSpPr>
                <p:nvPr/>
              </p:nvSpPr>
              <p:spPr bwMode="auto">
                <a:xfrm>
                  <a:off x="3553" y="1894"/>
                  <a:ext cx="61" cy="2"/>
                </a:xfrm>
                <a:prstGeom prst="rect">
                  <a:avLst/>
                </a:prstGeom>
                <a:solidFill>
                  <a:srgbClr val="FC21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2" name="Rectangle 2101"/>
                <p:cNvSpPr>
                  <a:spLocks noChangeArrowheads="1"/>
                </p:cNvSpPr>
                <p:nvPr/>
              </p:nvSpPr>
              <p:spPr bwMode="auto">
                <a:xfrm>
                  <a:off x="3553" y="1896"/>
                  <a:ext cx="61" cy="1"/>
                </a:xfrm>
                <a:prstGeom prst="rect">
                  <a:avLst/>
                </a:prstGeom>
                <a:solidFill>
                  <a:srgbClr val="FC1F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3" name="Rectangle 2102"/>
                <p:cNvSpPr>
                  <a:spLocks noChangeArrowheads="1"/>
                </p:cNvSpPr>
                <p:nvPr/>
              </p:nvSpPr>
              <p:spPr bwMode="auto">
                <a:xfrm>
                  <a:off x="3553" y="1897"/>
                  <a:ext cx="61" cy="3"/>
                </a:xfrm>
                <a:prstGeom prst="rect">
                  <a:avLst/>
                </a:prstGeom>
                <a:solidFill>
                  <a:srgbClr val="FC1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4" name="Rectangle 2103"/>
                <p:cNvSpPr>
                  <a:spLocks noChangeArrowheads="1"/>
                </p:cNvSpPr>
                <p:nvPr/>
              </p:nvSpPr>
              <p:spPr bwMode="auto">
                <a:xfrm>
                  <a:off x="3553" y="1900"/>
                  <a:ext cx="61" cy="1"/>
                </a:xfrm>
                <a:prstGeom prst="rect">
                  <a:avLst/>
                </a:prstGeom>
                <a:solidFill>
                  <a:srgbClr val="FC1B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5" name="Rectangle 2104"/>
                <p:cNvSpPr>
                  <a:spLocks noChangeArrowheads="1"/>
                </p:cNvSpPr>
                <p:nvPr/>
              </p:nvSpPr>
              <p:spPr bwMode="auto">
                <a:xfrm>
                  <a:off x="3553" y="1901"/>
                  <a:ext cx="61" cy="2"/>
                </a:xfrm>
                <a:prstGeom prst="rect">
                  <a:avLst/>
                </a:prstGeom>
                <a:solidFill>
                  <a:srgbClr val="FC19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6" name="Rectangle 2105"/>
                <p:cNvSpPr>
                  <a:spLocks noChangeArrowheads="1"/>
                </p:cNvSpPr>
                <p:nvPr/>
              </p:nvSpPr>
              <p:spPr bwMode="auto">
                <a:xfrm>
                  <a:off x="3553" y="1903"/>
                  <a:ext cx="61" cy="2"/>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7" name="Rectangle 2106"/>
                <p:cNvSpPr>
                  <a:spLocks noChangeArrowheads="1"/>
                </p:cNvSpPr>
                <p:nvPr/>
              </p:nvSpPr>
              <p:spPr bwMode="auto">
                <a:xfrm>
                  <a:off x="3553" y="1905"/>
                  <a:ext cx="61" cy="1"/>
                </a:xfrm>
                <a:prstGeom prst="rect">
                  <a:avLst/>
                </a:prstGeom>
                <a:solidFill>
                  <a:srgbClr val="FC1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8" name="Rectangle 2107"/>
                <p:cNvSpPr>
                  <a:spLocks noChangeArrowheads="1"/>
                </p:cNvSpPr>
                <p:nvPr/>
              </p:nvSpPr>
              <p:spPr bwMode="auto">
                <a:xfrm>
                  <a:off x="3553" y="1906"/>
                  <a:ext cx="61" cy="1"/>
                </a:xfrm>
                <a:prstGeom prst="rect">
                  <a:avLst/>
                </a:prstGeom>
                <a:solidFill>
                  <a:srgbClr val="FC0E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9" name="Rectangle 2108"/>
                <p:cNvSpPr>
                  <a:spLocks noChangeArrowheads="1"/>
                </p:cNvSpPr>
                <p:nvPr/>
              </p:nvSpPr>
              <p:spPr bwMode="auto">
                <a:xfrm>
                  <a:off x="3553" y="1907"/>
                  <a:ext cx="61" cy="2"/>
                </a:xfrm>
                <a:prstGeom prst="rect">
                  <a:avLst/>
                </a:prstGeom>
                <a:solidFill>
                  <a:srgbClr val="FC0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0" name="Rectangle 2109"/>
                <p:cNvSpPr>
                  <a:spLocks noChangeArrowheads="1"/>
                </p:cNvSpPr>
                <p:nvPr/>
              </p:nvSpPr>
              <p:spPr bwMode="auto">
                <a:xfrm>
                  <a:off x="3553" y="1909"/>
                  <a:ext cx="61" cy="1"/>
                </a:xfrm>
                <a:prstGeom prst="rect">
                  <a:avLst/>
                </a:prstGeom>
                <a:solidFill>
                  <a:srgbClr val="FC04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580" name="Freeform 2110"/>
            <p:cNvSpPr>
              <a:spLocks/>
            </p:cNvSpPr>
            <p:nvPr/>
          </p:nvSpPr>
          <p:spPr bwMode="auto">
            <a:xfrm>
              <a:off x="3541" y="1905"/>
              <a:ext cx="156" cy="76"/>
            </a:xfrm>
            <a:custGeom>
              <a:avLst/>
              <a:gdLst>
                <a:gd name="T0" fmla="*/ 156 w 156"/>
                <a:gd name="T1" fmla="*/ 0 h 76"/>
                <a:gd name="T2" fmla="*/ 0 w 156"/>
                <a:gd name="T3" fmla="*/ 0 h 76"/>
                <a:gd name="T4" fmla="*/ 80 w 156"/>
                <a:gd name="T5" fmla="*/ 76 h 76"/>
                <a:gd name="T6" fmla="*/ 156 w 156"/>
                <a:gd name="T7" fmla="*/ 0 h 76"/>
              </a:gdLst>
              <a:ahLst/>
              <a:cxnLst>
                <a:cxn ang="0">
                  <a:pos x="T0" y="T1"/>
                </a:cxn>
                <a:cxn ang="0">
                  <a:pos x="T2" y="T3"/>
                </a:cxn>
                <a:cxn ang="0">
                  <a:pos x="T4" y="T5"/>
                </a:cxn>
                <a:cxn ang="0">
                  <a:pos x="T6" y="T7"/>
                </a:cxn>
              </a:cxnLst>
              <a:rect l="0" t="0" r="r" b="b"/>
              <a:pathLst>
                <a:path w="156" h="76">
                  <a:moveTo>
                    <a:pt x="156" y="0"/>
                  </a:moveTo>
                  <a:lnTo>
                    <a:pt x="0" y="0"/>
                  </a:lnTo>
                  <a:lnTo>
                    <a:pt x="80" y="76"/>
                  </a:lnTo>
                  <a:lnTo>
                    <a:pt x="15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1" name="Freeform 2111"/>
            <p:cNvSpPr>
              <a:spLocks/>
            </p:cNvSpPr>
            <p:nvPr/>
          </p:nvSpPr>
          <p:spPr bwMode="auto">
            <a:xfrm>
              <a:off x="3541" y="1285"/>
              <a:ext cx="156" cy="76"/>
            </a:xfrm>
            <a:custGeom>
              <a:avLst/>
              <a:gdLst>
                <a:gd name="T0" fmla="*/ 156 w 156"/>
                <a:gd name="T1" fmla="*/ 76 h 76"/>
                <a:gd name="T2" fmla="*/ 0 w 156"/>
                <a:gd name="T3" fmla="*/ 76 h 76"/>
                <a:gd name="T4" fmla="*/ 80 w 156"/>
                <a:gd name="T5" fmla="*/ 0 h 76"/>
                <a:gd name="T6" fmla="*/ 156 w 156"/>
                <a:gd name="T7" fmla="*/ 76 h 76"/>
              </a:gdLst>
              <a:ahLst/>
              <a:cxnLst>
                <a:cxn ang="0">
                  <a:pos x="T0" y="T1"/>
                </a:cxn>
                <a:cxn ang="0">
                  <a:pos x="T2" y="T3"/>
                </a:cxn>
                <a:cxn ang="0">
                  <a:pos x="T4" y="T5"/>
                </a:cxn>
                <a:cxn ang="0">
                  <a:pos x="T6" y="T7"/>
                </a:cxn>
              </a:cxnLst>
              <a:rect l="0" t="0" r="r" b="b"/>
              <a:pathLst>
                <a:path w="156" h="76">
                  <a:moveTo>
                    <a:pt x="156" y="76"/>
                  </a:moveTo>
                  <a:lnTo>
                    <a:pt x="0" y="76"/>
                  </a:lnTo>
                  <a:lnTo>
                    <a:pt x="80" y="0"/>
                  </a:lnTo>
                  <a:lnTo>
                    <a:pt x="156" y="7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2" name="Rectangle 2112"/>
            <p:cNvSpPr>
              <a:spLocks noChangeArrowheads="1"/>
            </p:cNvSpPr>
            <p:nvPr/>
          </p:nvSpPr>
          <p:spPr bwMode="auto">
            <a:xfrm>
              <a:off x="3587" y="1338"/>
              <a:ext cx="61" cy="58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3" name="Freeform 2113"/>
            <p:cNvSpPr>
              <a:spLocks/>
            </p:cNvSpPr>
            <p:nvPr/>
          </p:nvSpPr>
          <p:spPr bwMode="auto">
            <a:xfrm>
              <a:off x="3541" y="1905"/>
              <a:ext cx="156" cy="76"/>
            </a:xfrm>
            <a:custGeom>
              <a:avLst/>
              <a:gdLst>
                <a:gd name="T0" fmla="*/ 156 w 156"/>
                <a:gd name="T1" fmla="*/ 0 h 76"/>
                <a:gd name="T2" fmla="*/ 0 w 156"/>
                <a:gd name="T3" fmla="*/ 0 h 76"/>
                <a:gd name="T4" fmla="*/ 80 w 156"/>
                <a:gd name="T5" fmla="*/ 76 h 76"/>
                <a:gd name="T6" fmla="*/ 156 w 156"/>
                <a:gd name="T7" fmla="*/ 0 h 76"/>
              </a:gdLst>
              <a:ahLst/>
              <a:cxnLst>
                <a:cxn ang="0">
                  <a:pos x="T0" y="T1"/>
                </a:cxn>
                <a:cxn ang="0">
                  <a:pos x="T2" y="T3"/>
                </a:cxn>
                <a:cxn ang="0">
                  <a:pos x="T4" y="T5"/>
                </a:cxn>
                <a:cxn ang="0">
                  <a:pos x="T6" y="T7"/>
                </a:cxn>
              </a:cxnLst>
              <a:rect l="0" t="0" r="r" b="b"/>
              <a:pathLst>
                <a:path w="156" h="76">
                  <a:moveTo>
                    <a:pt x="156" y="0"/>
                  </a:moveTo>
                  <a:lnTo>
                    <a:pt x="0" y="0"/>
                  </a:lnTo>
                  <a:lnTo>
                    <a:pt x="80" y="76"/>
                  </a:lnTo>
                  <a:lnTo>
                    <a:pt x="15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4" name="Freeform 2114"/>
            <p:cNvSpPr>
              <a:spLocks/>
            </p:cNvSpPr>
            <p:nvPr/>
          </p:nvSpPr>
          <p:spPr bwMode="auto">
            <a:xfrm>
              <a:off x="3541" y="1285"/>
              <a:ext cx="156" cy="76"/>
            </a:xfrm>
            <a:custGeom>
              <a:avLst/>
              <a:gdLst>
                <a:gd name="T0" fmla="*/ 156 w 156"/>
                <a:gd name="T1" fmla="*/ 76 h 76"/>
                <a:gd name="T2" fmla="*/ 0 w 156"/>
                <a:gd name="T3" fmla="*/ 76 h 76"/>
                <a:gd name="T4" fmla="*/ 80 w 156"/>
                <a:gd name="T5" fmla="*/ 0 h 76"/>
                <a:gd name="T6" fmla="*/ 156 w 156"/>
                <a:gd name="T7" fmla="*/ 76 h 76"/>
              </a:gdLst>
              <a:ahLst/>
              <a:cxnLst>
                <a:cxn ang="0">
                  <a:pos x="T0" y="T1"/>
                </a:cxn>
                <a:cxn ang="0">
                  <a:pos x="T2" y="T3"/>
                </a:cxn>
                <a:cxn ang="0">
                  <a:pos x="T4" y="T5"/>
                </a:cxn>
                <a:cxn ang="0">
                  <a:pos x="T6" y="T7"/>
                </a:cxn>
              </a:cxnLst>
              <a:rect l="0" t="0" r="r" b="b"/>
              <a:pathLst>
                <a:path w="156" h="76">
                  <a:moveTo>
                    <a:pt x="156" y="76"/>
                  </a:moveTo>
                  <a:lnTo>
                    <a:pt x="0" y="76"/>
                  </a:lnTo>
                  <a:lnTo>
                    <a:pt x="80" y="0"/>
                  </a:lnTo>
                  <a:lnTo>
                    <a:pt x="156" y="7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5" name="Rectangle 2115"/>
            <p:cNvSpPr>
              <a:spLocks noChangeArrowheads="1"/>
            </p:cNvSpPr>
            <p:nvPr/>
          </p:nvSpPr>
          <p:spPr bwMode="auto">
            <a:xfrm>
              <a:off x="3587" y="1338"/>
              <a:ext cx="61" cy="58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6" name="Freeform 2116"/>
            <p:cNvSpPr>
              <a:spLocks/>
            </p:cNvSpPr>
            <p:nvPr/>
          </p:nvSpPr>
          <p:spPr bwMode="auto">
            <a:xfrm>
              <a:off x="3507" y="1892"/>
              <a:ext cx="156" cy="75"/>
            </a:xfrm>
            <a:custGeom>
              <a:avLst/>
              <a:gdLst>
                <a:gd name="T0" fmla="*/ 156 w 156"/>
                <a:gd name="T1" fmla="*/ 0 h 75"/>
                <a:gd name="T2" fmla="*/ 0 w 156"/>
                <a:gd name="T3" fmla="*/ 0 h 75"/>
                <a:gd name="T4" fmla="*/ 81 w 156"/>
                <a:gd name="T5" fmla="*/ 75 h 75"/>
                <a:gd name="T6" fmla="*/ 156 w 156"/>
                <a:gd name="T7" fmla="*/ 0 h 75"/>
              </a:gdLst>
              <a:ahLst/>
              <a:cxnLst>
                <a:cxn ang="0">
                  <a:pos x="T0" y="T1"/>
                </a:cxn>
                <a:cxn ang="0">
                  <a:pos x="T2" y="T3"/>
                </a:cxn>
                <a:cxn ang="0">
                  <a:pos x="T4" y="T5"/>
                </a:cxn>
                <a:cxn ang="0">
                  <a:pos x="T6" y="T7"/>
                </a:cxn>
              </a:cxnLst>
              <a:rect l="0" t="0" r="r" b="b"/>
              <a:pathLst>
                <a:path w="156" h="75">
                  <a:moveTo>
                    <a:pt x="156" y="0"/>
                  </a:moveTo>
                  <a:lnTo>
                    <a:pt x="0" y="0"/>
                  </a:lnTo>
                  <a:lnTo>
                    <a:pt x="81" y="75"/>
                  </a:lnTo>
                  <a:lnTo>
                    <a:pt x="156"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7" name="Freeform 2117"/>
            <p:cNvSpPr>
              <a:spLocks/>
            </p:cNvSpPr>
            <p:nvPr/>
          </p:nvSpPr>
          <p:spPr bwMode="auto">
            <a:xfrm>
              <a:off x="3507" y="1272"/>
              <a:ext cx="156" cy="75"/>
            </a:xfrm>
            <a:custGeom>
              <a:avLst/>
              <a:gdLst>
                <a:gd name="T0" fmla="*/ 156 w 156"/>
                <a:gd name="T1" fmla="*/ 75 h 75"/>
                <a:gd name="T2" fmla="*/ 0 w 156"/>
                <a:gd name="T3" fmla="*/ 75 h 75"/>
                <a:gd name="T4" fmla="*/ 81 w 156"/>
                <a:gd name="T5" fmla="*/ 0 h 75"/>
                <a:gd name="T6" fmla="*/ 156 w 156"/>
                <a:gd name="T7" fmla="*/ 75 h 75"/>
              </a:gdLst>
              <a:ahLst/>
              <a:cxnLst>
                <a:cxn ang="0">
                  <a:pos x="T0" y="T1"/>
                </a:cxn>
                <a:cxn ang="0">
                  <a:pos x="T2" y="T3"/>
                </a:cxn>
                <a:cxn ang="0">
                  <a:pos x="T4" y="T5"/>
                </a:cxn>
                <a:cxn ang="0">
                  <a:pos x="T6" y="T7"/>
                </a:cxn>
              </a:cxnLst>
              <a:rect l="0" t="0" r="r" b="b"/>
              <a:pathLst>
                <a:path w="156" h="75">
                  <a:moveTo>
                    <a:pt x="156" y="75"/>
                  </a:moveTo>
                  <a:lnTo>
                    <a:pt x="0" y="75"/>
                  </a:lnTo>
                  <a:lnTo>
                    <a:pt x="81" y="0"/>
                  </a:lnTo>
                  <a:lnTo>
                    <a:pt x="156" y="75"/>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88" name="Group 2118"/>
            <p:cNvGrpSpPr>
              <a:grpSpLocks/>
            </p:cNvGrpSpPr>
            <p:nvPr/>
          </p:nvGrpSpPr>
          <p:grpSpPr bwMode="auto">
            <a:xfrm>
              <a:off x="3553" y="1324"/>
              <a:ext cx="61" cy="586"/>
              <a:chOff x="3553" y="1324"/>
              <a:chExt cx="61" cy="586"/>
            </a:xfrm>
          </p:grpSpPr>
          <p:grpSp>
            <p:nvGrpSpPr>
              <p:cNvPr id="836" name="Group 2119"/>
              <p:cNvGrpSpPr>
                <a:grpSpLocks/>
              </p:cNvGrpSpPr>
              <p:nvPr/>
            </p:nvGrpSpPr>
            <p:grpSpPr bwMode="auto">
              <a:xfrm>
                <a:off x="3553" y="1324"/>
                <a:ext cx="61" cy="559"/>
                <a:chOff x="3553" y="1324"/>
                <a:chExt cx="61" cy="559"/>
              </a:xfrm>
            </p:grpSpPr>
            <p:sp>
              <p:nvSpPr>
                <p:cNvPr id="852" name="Rectangle 2120"/>
                <p:cNvSpPr>
                  <a:spLocks noChangeArrowheads="1"/>
                </p:cNvSpPr>
                <p:nvPr/>
              </p:nvSpPr>
              <p:spPr bwMode="auto">
                <a:xfrm>
                  <a:off x="3553" y="1324"/>
                  <a:ext cx="61" cy="1"/>
                </a:xfrm>
                <a:prstGeom prst="rect">
                  <a:avLst/>
                </a:prstGeom>
                <a:solidFill>
                  <a:srgbClr val="FC0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3" name="Rectangle 2121"/>
                <p:cNvSpPr>
                  <a:spLocks noChangeArrowheads="1"/>
                </p:cNvSpPr>
                <p:nvPr/>
              </p:nvSpPr>
              <p:spPr bwMode="auto">
                <a:xfrm>
                  <a:off x="3553" y="1325"/>
                  <a:ext cx="61"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4" name="Rectangle 2122"/>
                <p:cNvSpPr>
                  <a:spLocks noChangeArrowheads="1"/>
                </p:cNvSpPr>
                <p:nvPr/>
              </p:nvSpPr>
              <p:spPr bwMode="auto">
                <a:xfrm>
                  <a:off x="3553" y="1326"/>
                  <a:ext cx="61" cy="2"/>
                </a:xfrm>
                <a:prstGeom prst="rect">
                  <a:avLst/>
                </a:prstGeom>
                <a:solidFill>
                  <a:srgbClr val="FC0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5" name="Rectangle 2123"/>
                <p:cNvSpPr>
                  <a:spLocks noChangeArrowheads="1"/>
                </p:cNvSpPr>
                <p:nvPr/>
              </p:nvSpPr>
              <p:spPr bwMode="auto">
                <a:xfrm>
                  <a:off x="3553" y="1328"/>
                  <a:ext cx="61" cy="1"/>
                </a:xfrm>
                <a:prstGeom prst="rect">
                  <a:avLst/>
                </a:prstGeom>
                <a:solidFill>
                  <a:srgbClr val="FC10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6" name="Rectangle 2124"/>
                <p:cNvSpPr>
                  <a:spLocks noChangeArrowheads="1"/>
                </p:cNvSpPr>
                <p:nvPr/>
              </p:nvSpPr>
              <p:spPr bwMode="auto">
                <a:xfrm>
                  <a:off x="3553" y="1329"/>
                  <a:ext cx="61" cy="1"/>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7" name="Rectangle 2125"/>
                <p:cNvSpPr>
                  <a:spLocks noChangeArrowheads="1"/>
                </p:cNvSpPr>
                <p:nvPr/>
              </p:nvSpPr>
              <p:spPr bwMode="auto">
                <a:xfrm>
                  <a:off x="3553" y="1330"/>
                  <a:ext cx="61" cy="2"/>
                </a:xfrm>
                <a:prstGeom prst="rect">
                  <a:avLst/>
                </a:prstGeom>
                <a:solidFill>
                  <a:srgbClr val="FC1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8" name="Rectangle 2126"/>
                <p:cNvSpPr>
                  <a:spLocks noChangeArrowheads="1"/>
                </p:cNvSpPr>
                <p:nvPr/>
              </p:nvSpPr>
              <p:spPr bwMode="auto">
                <a:xfrm>
                  <a:off x="3553" y="1332"/>
                  <a:ext cx="61" cy="1"/>
                </a:xfrm>
                <a:prstGeom prst="rect">
                  <a:avLst/>
                </a:prstGeom>
                <a:solidFill>
                  <a:srgbClr val="FC18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9" name="Rectangle 2127"/>
                <p:cNvSpPr>
                  <a:spLocks noChangeArrowheads="1"/>
                </p:cNvSpPr>
                <p:nvPr/>
              </p:nvSpPr>
              <p:spPr bwMode="auto">
                <a:xfrm>
                  <a:off x="3553" y="1333"/>
                  <a:ext cx="61" cy="2"/>
                </a:xfrm>
                <a:prstGeom prst="rect">
                  <a:avLst/>
                </a:prstGeom>
                <a:solidFill>
                  <a:srgbClr val="FC1A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0" name="Rectangle 2128"/>
                <p:cNvSpPr>
                  <a:spLocks noChangeArrowheads="1"/>
                </p:cNvSpPr>
                <p:nvPr/>
              </p:nvSpPr>
              <p:spPr bwMode="auto">
                <a:xfrm>
                  <a:off x="3553" y="1335"/>
                  <a:ext cx="61" cy="2"/>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1" name="Rectangle 2129"/>
                <p:cNvSpPr>
                  <a:spLocks noChangeArrowheads="1"/>
                </p:cNvSpPr>
                <p:nvPr/>
              </p:nvSpPr>
              <p:spPr bwMode="auto">
                <a:xfrm>
                  <a:off x="3553" y="1337"/>
                  <a:ext cx="61" cy="1"/>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2" name="Rectangle 2130"/>
                <p:cNvSpPr>
                  <a:spLocks noChangeArrowheads="1"/>
                </p:cNvSpPr>
                <p:nvPr/>
              </p:nvSpPr>
              <p:spPr bwMode="auto">
                <a:xfrm>
                  <a:off x="3553" y="1338"/>
                  <a:ext cx="61" cy="1"/>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3" name="Rectangle 2131"/>
                <p:cNvSpPr>
                  <a:spLocks noChangeArrowheads="1"/>
                </p:cNvSpPr>
                <p:nvPr/>
              </p:nvSpPr>
              <p:spPr bwMode="auto">
                <a:xfrm>
                  <a:off x="3553" y="1339"/>
                  <a:ext cx="61" cy="2"/>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4" name="Rectangle 2132"/>
                <p:cNvSpPr>
                  <a:spLocks noChangeArrowheads="1"/>
                </p:cNvSpPr>
                <p:nvPr/>
              </p:nvSpPr>
              <p:spPr bwMode="auto">
                <a:xfrm>
                  <a:off x="3553" y="1341"/>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5" name="Rectangle 2133"/>
                <p:cNvSpPr>
                  <a:spLocks noChangeArrowheads="1"/>
                </p:cNvSpPr>
                <p:nvPr/>
              </p:nvSpPr>
              <p:spPr bwMode="auto">
                <a:xfrm>
                  <a:off x="3553" y="1343"/>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6" name="Rectangle 2134"/>
                <p:cNvSpPr>
                  <a:spLocks noChangeArrowheads="1"/>
                </p:cNvSpPr>
                <p:nvPr/>
              </p:nvSpPr>
              <p:spPr bwMode="auto">
                <a:xfrm>
                  <a:off x="3553" y="1345"/>
                  <a:ext cx="61" cy="1"/>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7" name="Rectangle 2135"/>
                <p:cNvSpPr>
                  <a:spLocks noChangeArrowheads="1"/>
                </p:cNvSpPr>
                <p:nvPr/>
              </p:nvSpPr>
              <p:spPr bwMode="auto">
                <a:xfrm>
                  <a:off x="3553" y="1346"/>
                  <a:ext cx="61" cy="2"/>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8" name="Rectangle 2136"/>
                <p:cNvSpPr>
                  <a:spLocks noChangeArrowheads="1"/>
                </p:cNvSpPr>
                <p:nvPr/>
              </p:nvSpPr>
              <p:spPr bwMode="auto">
                <a:xfrm>
                  <a:off x="3553" y="1348"/>
                  <a:ext cx="61" cy="3"/>
                </a:xfrm>
                <a:prstGeom prst="rect">
                  <a:avLst/>
                </a:prstGeom>
                <a:solidFill>
                  <a:srgbClr val="FC2D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9" name="Rectangle 2137"/>
                <p:cNvSpPr>
                  <a:spLocks noChangeArrowheads="1"/>
                </p:cNvSpPr>
                <p:nvPr/>
              </p:nvSpPr>
              <p:spPr bwMode="auto">
                <a:xfrm>
                  <a:off x="3553" y="1351"/>
                  <a:ext cx="61" cy="3"/>
                </a:xfrm>
                <a:prstGeom prst="rect">
                  <a:avLst/>
                </a:prstGeom>
                <a:solidFill>
                  <a:srgbClr val="FC2F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0" name="Rectangle 2138"/>
                <p:cNvSpPr>
                  <a:spLocks noChangeArrowheads="1"/>
                </p:cNvSpPr>
                <p:nvPr/>
              </p:nvSpPr>
              <p:spPr bwMode="auto">
                <a:xfrm>
                  <a:off x="3553" y="1354"/>
                  <a:ext cx="61" cy="2"/>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1" name="Rectangle 2139"/>
                <p:cNvSpPr>
                  <a:spLocks noChangeArrowheads="1"/>
                </p:cNvSpPr>
                <p:nvPr/>
              </p:nvSpPr>
              <p:spPr bwMode="auto">
                <a:xfrm>
                  <a:off x="3553" y="1356"/>
                  <a:ext cx="61" cy="2"/>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2" name="Rectangle 2140"/>
                <p:cNvSpPr>
                  <a:spLocks noChangeArrowheads="1"/>
                </p:cNvSpPr>
                <p:nvPr/>
              </p:nvSpPr>
              <p:spPr bwMode="auto">
                <a:xfrm>
                  <a:off x="3553" y="1358"/>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3" name="Rectangle 2141"/>
                <p:cNvSpPr>
                  <a:spLocks noChangeArrowheads="1"/>
                </p:cNvSpPr>
                <p:nvPr/>
              </p:nvSpPr>
              <p:spPr bwMode="auto">
                <a:xfrm>
                  <a:off x="3553" y="1360"/>
                  <a:ext cx="61" cy="3"/>
                </a:xfrm>
                <a:prstGeom prst="rect">
                  <a:avLst/>
                </a:prstGeom>
                <a:solidFill>
                  <a:srgbClr val="FC39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4" name="Rectangle 2142"/>
                <p:cNvSpPr>
                  <a:spLocks noChangeArrowheads="1"/>
                </p:cNvSpPr>
                <p:nvPr/>
              </p:nvSpPr>
              <p:spPr bwMode="auto">
                <a:xfrm>
                  <a:off x="3553" y="1363"/>
                  <a:ext cx="61" cy="1"/>
                </a:xfrm>
                <a:prstGeom prst="rect">
                  <a:avLst/>
                </a:prstGeom>
                <a:solidFill>
                  <a:srgbClr val="FC3B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5" name="Rectangle 2143"/>
                <p:cNvSpPr>
                  <a:spLocks noChangeArrowheads="1"/>
                </p:cNvSpPr>
                <p:nvPr/>
              </p:nvSpPr>
              <p:spPr bwMode="auto">
                <a:xfrm>
                  <a:off x="3553" y="1364"/>
                  <a:ext cx="61" cy="3"/>
                </a:xfrm>
                <a:prstGeom prst="rect">
                  <a:avLst/>
                </a:prstGeom>
                <a:solidFill>
                  <a:srgbClr val="FC3D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6" name="Rectangle 2144"/>
                <p:cNvSpPr>
                  <a:spLocks noChangeArrowheads="1"/>
                </p:cNvSpPr>
                <p:nvPr/>
              </p:nvSpPr>
              <p:spPr bwMode="auto">
                <a:xfrm>
                  <a:off x="3553" y="1367"/>
                  <a:ext cx="61" cy="1"/>
                </a:xfrm>
                <a:prstGeom prst="rect">
                  <a:avLst/>
                </a:prstGeom>
                <a:solidFill>
                  <a:srgbClr val="FC3F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7" name="Rectangle 2145"/>
                <p:cNvSpPr>
                  <a:spLocks noChangeArrowheads="1"/>
                </p:cNvSpPr>
                <p:nvPr/>
              </p:nvSpPr>
              <p:spPr bwMode="auto">
                <a:xfrm>
                  <a:off x="3553" y="1368"/>
                  <a:ext cx="61" cy="1"/>
                </a:xfrm>
                <a:prstGeom prst="rect">
                  <a:avLst/>
                </a:prstGeom>
                <a:solidFill>
                  <a:srgbClr val="FC41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8" name="Rectangle 2146"/>
                <p:cNvSpPr>
                  <a:spLocks noChangeArrowheads="1"/>
                </p:cNvSpPr>
                <p:nvPr/>
              </p:nvSpPr>
              <p:spPr bwMode="auto">
                <a:xfrm>
                  <a:off x="3553" y="1369"/>
                  <a:ext cx="61" cy="3"/>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9" name="Rectangle 2147"/>
                <p:cNvSpPr>
                  <a:spLocks noChangeArrowheads="1"/>
                </p:cNvSpPr>
                <p:nvPr/>
              </p:nvSpPr>
              <p:spPr bwMode="auto">
                <a:xfrm>
                  <a:off x="3553" y="1372"/>
                  <a:ext cx="61" cy="3"/>
                </a:xfrm>
                <a:prstGeom prst="rect">
                  <a:avLst/>
                </a:prstGeom>
                <a:solidFill>
                  <a:srgbClr val="FC45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0" name="Rectangle 2148"/>
                <p:cNvSpPr>
                  <a:spLocks noChangeArrowheads="1"/>
                </p:cNvSpPr>
                <p:nvPr/>
              </p:nvSpPr>
              <p:spPr bwMode="auto">
                <a:xfrm>
                  <a:off x="3553" y="1375"/>
                  <a:ext cx="61" cy="2"/>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1" name="Rectangle 2149"/>
                <p:cNvSpPr>
                  <a:spLocks noChangeArrowheads="1"/>
                </p:cNvSpPr>
                <p:nvPr/>
              </p:nvSpPr>
              <p:spPr bwMode="auto">
                <a:xfrm>
                  <a:off x="3553" y="1377"/>
                  <a:ext cx="61" cy="1"/>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2" name="Rectangle 2150"/>
                <p:cNvSpPr>
                  <a:spLocks noChangeArrowheads="1"/>
                </p:cNvSpPr>
                <p:nvPr/>
              </p:nvSpPr>
              <p:spPr bwMode="auto">
                <a:xfrm>
                  <a:off x="3553" y="1378"/>
                  <a:ext cx="61" cy="3"/>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3" name="Rectangle 2151"/>
                <p:cNvSpPr>
                  <a:spLocks noChangeArrowheads="1"/>
                </p:cNvSpPr>
                <p:nvPr/>
              </p:nvSpPr>
              <p:spPr bwMode="auto">
                <a:xfrm>
                  <a:off x="3553" y="1381"/>
                  <a:ext cx="61" cy="1"/>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4" name="Rectangle 2152"/>
                <p:cNvSpPr>
                  <a:spLocks noChangeArrowheads="1"/>
                </p:cNvSpPr>
                <p:nvPr/>
              </p:nvSpPr>
              <p:spPr bwMode="auto">
                <a:xfrm>
                  <a:off x="3553" y="1382"/>
                  <a:ext cx="61" cy="3"/>
                </a:xfrm>
                <a:prstGeom prst="rect">
                  <a:avLst/>
                </a:prstGeom>
                <a:solidFill>
                  <a:srgbClr val="FC50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5" name="Rectangle 2153"/>
                <p:cNvSpPr>
                  <a:spLocks noChangeArrowheads="1"/>
                </p:cNvSpPr>
                <p:nvPr/>
              </p:nvSpPr>
              <p:spPr bwMode="auto">
                <a:xfrm>
                  <a:off x="3553" y="1385"/>
                  <a:ext cx="61" cy="1"/>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6" name="Rectangle 2154"/>
                <p:cNvSpPr>
                  <a:spLocks noChangeArrowheads="1"/>
                </p:cNvSpPr>
                <p:nvPr/>
              </p:nvSpPr>
              <p:spPr bwMode="auto">
                <a:xfrm>
                  <a:off x="3553" y="1386"/>
                  <a:ext cx="61" cy="2"/>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7" name="Rectangle 2155"/>
                <p:cNvSpPr>
                  <a:spLocks noChangeArrowheads="1"/>
                </p:cNvSpPr>
                <p:nvPr/>
              </p:nvSpPr>
              <p:spPr bwMode="auto">
                <a:xfrm>
                  <a:off x="3553" y="1388"/>
                  <a:ext cx="61" cy="2"/>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8" name="Rectangle 2156"/>
                <p:cNvSpPr>
                  <a:spLocks noChangeArrowheads="1"/>
                </p:cNvSpPr>
                <p:nvPr/>
              </p:nvSpPr>
              <p:spPr bwMode="auto">
                <a:xfrm>
                  <a:off x="3553" y="1390"/>
                  <a:ext cx="61" cy="3"/>
                </a:xfrm>
                <a:prstGeom prst="rect">
                  <a:avLst/>
                </a:prstGeom>
                <a:solidFill>
                  <a:srgbClr val="FC5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9" name="Rectangle 2157"/>
                <p:cNvSpPr>
                  <a:spLocks noChangeArrowheads="1"/>
                </p:cNvSpPr>
                <p:nvPr/>
              </p:nvSpPr>
              <p:spPr bwMode="auto">
                <a:xfrm>
                  <a:off x="3553" y="1393"/>
                  <a:ext cx="61" cy="1"/>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0" name="Rectangle 2158"/>
                <p:cNvSpPr>
                  <a:spLocks noChangeArrowheads="1"/>
                </p:cNvSpPr>
                <p:nvPr/>
              </p:nvSpPr>
              <p:spPr bwMode="auto">
                <a:xfrm>
                  <a:off x="3553" y="1394"/>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1" name="Rectangle 2159"/>
                <p:cNvSpPr>
                  <a:spLocks noChangeArrowheads="1"/>
                </p:cNvSpPr>
                <p:nvPr/>
              </p:nvSpPr>
              <p:spPr bwMode="auto">
                <a:xfrm>
                  <a:off x="3553" y="1395"/>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2" name="Rectangle 2160"/>
                <p:cNvSpPr>
                  <a:spLocks noChangeArrowheads="1"/>
                </p:cNvSpPr>
                <p:nvPr/>
              </p:nvSpPr>
              <p:spPr bwMode="auto">
                <a:xfrm>
                  <a:off x="3553" y="1398"/>
                  <a:ext cx="61" cy="1"/>
                </a:xfrm>
                <a:prstGeom prst="rect">
                  <a:avLst/>
                </a:prstGeom>
                <a:solidFill>
                  <a:srgbClr val="FC6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3" name="Rectangle 2161"/>
                <p:cNvSpPr>
                  <a:spLocks noChangeArrowheads="1"/>
                </p:cNvSpPr>
                <p:nvPr/>
              </p:nvSpPr>
              <p:spPr bwMode="auto">
                <a:xfrm>
                  <a:off x="3553" y="1399"/>
                  <a:ext cx="61" cy="3"/>
                </a:xfrm>
                <a:prstGeom prst="rect">
                  <a:avLst/>
                </a:prstGeom>
                <a:solidFill>
                  <a:srgbClr val="FC61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4" name="Rectangle 2162"/>
                <p:cNvSpPr>
                  <a:spLocks noChangeArrowheads="1"/>
                </p:cNvSpPr>
                <p:nvPr/>
              </p:nvSpPr>
              <p:spPr bwMode="auto">
                <a:xfrm>
                  <a:off x="3553" y="1402"/>
                  <a:ext cx="61" cy="1"/>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5" name="Rectangle 2163"/>
                <p:cNvSpPr>
                  <a:spLocks noChangeArrowheads="1"/>
                </p:cNvSpPr>
                <p:nvPr/>
              </p:nvSpPr>
              <p:spPr bwMode="auto">
                <a:xfrm>
                  <a:off x="3553" y="1403"/>
                  <a:ext cx="61" cy="1"/>
                </a:xfrm>
                <a:prstGeom prst="rect">
                  <a:avLst/>
                </a:prstGeom>
                <a:solidFill>
                  <a:srgbClr val="FC6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6" name="Rectangle 2164"/>
                <p:cNvSpPr>
                  <a:spLocks noChangeArrowheads="1"/>
                </p:cNvSpPr>
                <p:nvPr/>
              </p:nvSpPr>
              <p:spPr bwMode="auto">
                <a:xfrm>
                  <a:off x="3553" y="1404"/>
                  <a:ext cx="61" cy="3"/>
                </a:xfrm>
                <a:prstGeom prst="rect">
                  <a:avLst/>
                </a:prstGeom>
                <a:solidFill>
                  <a:srgbClr val="FC67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7" name="Rectangle 2165"/>
                <p:cNvSpPr>
                  <a:spLocks noChangeArrowheads="1"/>
                </p:cNvSpPr>
                <p:nvPr/>
              </p:nvSpPr>
              <p:spPr bwMode="auto">
                <a:xfrm>
                  <a:off x="3553" y="1407"/>
                  <a:ext cx="61" cy="3"/>
                </a:xfrm>
                <a:prstGeom prst="rect">
                  <a:avLst/>
                </a:prstGeom>
                <a:solidFill>
                  <a:srgbClr val="FC6A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8" name="Rectangle 2166"/>
                <p:cNvSpPr>
                  <a:spLocks noChangeArrowheads="1"/>
                </p:cNvSpPr>
                <p:nvPr/>
              </p:nvSpPr>
              <p:spPr bwMode="auto">
                <a:xfrm>
                  <a:off x="3553" y="1410"/>
                  <a:ext cx="61" cy="2"/>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9" name="Rectangle 2167"/>
                <p:cNvSpPr>
                  <a:spLocks noChangeArrowheads="1"/>
                </p:cNvSpPr>
                <p:nvPr/>
              </p:nvSpPr>
              <p:spPr bwMode="auto">
                <a:xfrm>
                  <a:off x="3553" y="1412"/>
                  <a:ext cx="61" cy="2"/>
                </a:xfrm>
                <a:prstGeom prst="rect">
                  <a:avLst/>
                </a:prstGeom>
                <a:solidFill>
                  <a:srgbClr val="FD6F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0" name="Rectangle 2168"/>
                <p:cNvSpPr>
                  <a:spLocks noChangeArrowheads="1"/>
                </p:cNvSpPr>
                <p:nvPr/>
              </p:nvSpPr>
              <p:spPr bwMode="auto">
                <a:xfrm>
                  <a:off x="3553" y="1414"/>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1" name="Rectangle 2169"/>
                <p:cNvSpPr>
                  <a:spLocks noChangeArrowheads="1"/>
                </p:cNvSpPr>
                <p:nvPr/>
              </p:nvSpPr>
              <p:spPr bwMode="auto">
                <a:xfrm>
                  <a:off x="3553" y="1416"/>
                  <a:ext cx="61" cy="2"/>
                </a:xfrm>
                <a:prstGeom prst="rect">
                  <a:avLst/>
                </a:prstGeom>
                <a:solidFill>
                  <a:srgbClr val="FD73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2" name="Rectangle 2170"/>
                <p:cNvSpPr>
                  <a:spLocks noChangeArrowheads="1"/>
                </p:cNvSpPr>
                <p:nvPr/>
              </p:nvSpPr>
              <p:spPr bwMode="auto">
                <a:xfrm>
                  <a:off x="3553" y="1418"/>
                  <a:ext cx="61" cy="1"/>
                </a:xfrm>
                <a:prstGeom prst="rect">
                  <a:avLst/>
                </a:prstGeom>
                <a:solidFill>
                  <a:srgbClr val="FD74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3" name="Rectangle 2171"/>
                <p:cNvSpPr>
                  <a:spLocks noChangeArrowheads="1"/>
                </p:cNvSpPr>
                <p:nvPr/>
              </p:nvSpPr>
              <p:spPr bwMode="auto">
                <a:xfrm>
                  <a:off x="3553" y="1419"/>
                  <a:ext cx="61" cy="2"/>
                </a:xfrm>
                <a:prstGeom prst="rect">
                  <a:avLst/>
                </a:prstGeom>
                <a:solidFill>
                  <a:srgbClr val="FD76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4" name="Rectangle 2172"/>
                <p:cNvSpPr>
                  <a:spLocks noChangeArrowheads="1"/>
                </p:cNvSpPr>
                <p:nvPr/>
              </p:nvSpPr>
              <p:spPr bwMode="auto">
                <a:xfrm>
                  <a:off x="3553" y="1421"/>
                  <a:ext cx="61" cy="2"/>
                </a:xfrm>
                <a:prstGeom prst="rect">
                  <a:avLst/>
                </a:prstGeom>
                <a:solidFill>
                  <a:srgbClr val="FD78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5" name="Rectangle 2173"/>
                <p:cNvSpPr>
                  <a:spLocks noChangeArrowheads="1"/>
                </p:cNvSpPr>
                <p:nvPr/>
              </p:nvSpPr>
              <p:spPr bwMode="auto">
                <a:xfrm>
                  <a:off x="3553" y="1423"/>
                  <a:ext cx="61" cy="2"/>
                </a:xfrm>
                <a:prstGeom prst="rect">
                  <a:avLst/>
                </a:prstGeom>
                <a:solidFill>
                  <a:srgbClr val="FD7A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6" name="Rectangle 2174"/>
                <p:cNvSpPr>
                  <a:spLocks noChangeArrowheads="1"/>
                </p:cNvSpPr>
                <p:nvPr/>
              </p:nvSpPr>
              <p:spPr bwMode="auto">
                <a:xfrm>
                  <a:off x="3553" y="1425"/>
                  <a:ext cx="61" cy="3"/>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7" name="Rectangle 2175"/>
                <p:cNvSpPr>
                  <a:spLocks noChangeArrowheads="1"/>
                </p:cNvSpPr>
                <p:nvPr/>
              </p:nvSpPr>
              <p:spPr bwMode="auto">
                <a:xfrm>
                  <a:off x="3553" y="1428"/>
                  <a:ext cx="61" cy="3"/>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8" name="Rectangle 2176"/>
                <p:cNvSpPr>
                  <a:spLocks noChangeArrowheads="1"/>
                </p:cNvSpPr>
                <p:nvPr/>
              </p:nvSpPr>
              <p:spPr bwMode="auto">
                <a:xfrm>
                  <a:off x="3553" y="1431"/>
                  <a:ext cx="61" cy="1"/>
                </a:xfrm>
                <a:prstGeom prst="rect">
                  <a:avLst/>
                </a:prstGeom>
                <a:solidFill>
                  <a:srgbClr val="FD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9" name="Rectangle 2177"/>
                <p:cNvSpPr>
                  <a:spLocks noChangeArrowheads="1"/>
                </p:cNvSpPr>
                <p:nvPr/>
              </p:nvSpPr>
              <p:spPr bwMode="auto">
                <a:xfrm>
                  <a:off x="3553" y="1432"/>
                  <a:ext cx="61" cy="1"/>
                </a:xfrm>
                <a:prstGeom prst="rect">
                  <a:avLst/>
                </a:prstGeom>
                <a:solidFill>
                  <a:srgbClr val="FD83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0" name="Rectangle 2178"/>
                <p:cNvSpPr>
                  <a:spLocks noChangeArrowheads="1"/>
                </p:cNvSpPr>
                <p:nvPr/>
              </p:nvSpPr>
              <p:spPr bwMode="auto">
                <a:xfrm>
                  <a:off x="3553" y="1433"/>
                  <a:ext cx="61" cy="1"/>
                </a:xfrm>
                <a:prstGeom prst="rect">
                  <a:avLst/>
                </a:prstGeom>
                <a:solidFill>
                  <a:srgbClr val="FD8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1" name="Rectangle 2179"/>
                <p:cNvSpPr>
                  <a:spLocks noChangeArrowheads="1"/>
                </p:cNvSpPr>
                <p:nvPr/>
              </p:nvSpPr>
              <p:spPr bwMode="auto">
                <a:xfrm>
                  <a:off x="3553" y="1434"/>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2" name="Rectangle 2180"/>
                <p:cNvSpPr>
                  <a:spLocks noChangeArrowheads="1"/>
                </p:cNvSpPr>
                <p:nvPr/>
              </p:nvSpPr>
              <p:spPr bwMode="auto">
                <a:xfrm>
                  <a:off x="3553" y="1437"/>
                  <a:ext cx="61" cy="3"/>
                </a:xfrm>
                <a:prstGeom prst="rect">
                  <a:avLst/>
                </a:prstGeom>
                <a:solidFill>
                  <a:srgbClr val="FD89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3" name="Rectangle 2181"/>
                <p:cNvSpPr>
                  <a:spLocks noChangeArrowheads="1"/>
                </p:cNvSpPr>
                <p:nvPr/>
              </p:nvSpPr>
              <p:spPr bwMode="auto">
                <a:xfrm>
                  <a:off x="3553" y="1440"/>
                  <a:ext cx="61" cy="2"/>
                </a:xfrm>
                <a:prstGeom prst="rect">
                  <a:avLst/>
                </a:prstGeom>
                <a:solidFill>
                  <a:srgbClr val="FD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4" name="Rectangle 2182"/>
                <p:cNvSpPr>
                  <a:spLocks noChangeArrowheads="1"/>
                </p:cNvSpPr>
                <p:nvPr/>
              </p:nvSpPr>
              <p:spPr bwMode="auto">
                <a:xfrm>
                  <a:off x="3553" y="1442"/>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5" name="Rectangle 2183"/>
                <p:cNvSpPr>
                  <a:spLocks noChangeArrowheads="1"/>
                </p:cNvSpPr>
                <p:nvPr/>
              </p:nvSpPr>
              <p:spPr bwMode="auto">
                <a:xfrm>
                  <a:off x="3553" y="1445"/>
                  <a:ext cx="61" cy="2"/>
                </a:xfrm>
                <a:prstGeom prst="rect">
                  <a:avLst/>
                </a:prstGeom>
                <a:solidFill>
                  <a:srgbClr val="FD9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6" name="Rectangle 2184"/>
                <p:cNvSpPr>
                  <a:spLocks noChangeArrowheads="1"/>
                </p:cNvSpPr>
                <p:nvPr/>
              </p:nvSpPr>
              <p:spPr bwMode="auto">
                <a:xfrm>
                  <a:off x="3553" y="1447"/>
                  <a:ext cx="61" cy="3"/>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7" name="Rectangle 2185"/>
                <p:cNvSpPr>
                  <a:spLocks noChangeArrowheads="1"/>
                </p:cNvSpPr>
                <p:nvPr/>
              </p:nvSpPr>
              <p:spPr bwMode="auto">
                <a:xfrm>
                  <a:off x="3553" y="1450"/>
                  <a:ext cx="61" cy="1"/>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8" name="Rectangle 2186"/>
                <p:cNvSpPr>
                  <a:spLocks noChangeArrowheads="1"/>
                </p:cNvSpPr>
                <p:nvPr/>
              </p:nvSpPr>
              <p:spPr bwMode="auto">
                <a:xfrm>
                  <a:off x="3553" y="1451"/>
                  <a:ext cx="61" cy="3"/>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9" name="Rectangle 2187"/>
                <p:cNvSpPr>
                  <a:spLocks noChangeArrowheads="1"/>
                </p:cNvSpPr>
                <p:nvPr/>
              </p:nvSpPr>
              <p:spPr bwMode="auto">
                <a:xfrm>
                  <a:off x="3553" y="1454"/>
                  <a:ext cx="61" cy="3"/>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0" name="Rectangle 2188"/>
                <p:cNvSpPr>
                  <a:spLocks noChangeArrowheads="1"/>
                </p:cNvSpPr>
                <p:nvPr/>
              </p:nvSpPr>
              <p:spPr bwMode="auto">
                <a:xfrm>
                  <a:off x="3553" y="1457"/>
                  <a:ext cx="61" cy="1"/>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1" name="Rectangle 2189"/>
                <p:cNvSpPr>
                  <a:spLocks noChangeArrowheads="1"/>
                </p:cNvSpPr>
                <p:nvPr/>
              </p:nvSpPr>
              <p:spPr bwMode="auto">
                <a:xfrm>
                  <a:off x="3553" y="1458"/>
                  <a:ext cx="61" cy="3"/>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2" name="Rectangle 2190"/>
                <p:cNvSpPr>
                  <a:spLocks noChangeArrowheads="1"/>
                </p:cNvSpPr>
                <p:nvPr/>
              </p:nvSpPr>
              <p:spPr bwMode="auto">
                <a:xfrm>
                  <a:off x="3553" y="1461"/>
                  <a:ext cx="61" cy="2"/>
                </a:xfrm>
                <a:prstGeom prst="rect">
                  <a:avLst/>
                </a:prstGeom>
                <a:solidFill>
                  <a:srgbClr val="FDA0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3" name="Rectangle 2191"/>
                <p:cNvSpPr>
                  <a:spLocks noChangeArrowheads="1"/>
                </p:cNvSpPr>
                <p:nvPr/>
              </p:nvSpPr>
              <p:spPr bwMode="auto">
                <a:xfrm>
                  <a:off x="3553" y="1463"/>
                  <a:ext cx="61" cy="3"/>
                </a:xfrm>
                <a:prstGeom prst="rect">
                  <a:avLst/>
                </a:prstGeom>
                <a:solidFill>
                  <a:srgbClr val="FDA2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4" name="Rectangle 2192"/>
                <p:cNvSpPr>
                  <a:spLocks noChangeArrowheads="1"/>
                </p:cNvSpPr>
                <p:nvPr/>
              </p:nvSpPr>
              <p:spPr bwMode="auto">
                <a:xfrm>
                  <a:off x="3553" y="1466"/>
                  <a:ext cx="61" cy="2"/>
                </a:xfrm>
                <a:prstGeom prst="rect">
                  <a:avLst/>
                </a:prstGeom>
                <a:solidFill>
                  <a:srgbClr val="FDA4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5" name="Rectangle 2193"/>
                <p:cNvSpPr>
                  <a:spLocks noChangeArrowheads="1"/>
                </p:cNvSpPr>
                <p:nvPr/>
              </p:nvSpPr>
              <p:spPr bwMode="auto">
                <a:xfrm>
                  <a:off x="3553" y="1468"/>
                  <a:ext cx="61" cy="3"/>
                </a:xfrm>
                <a:prstGeom prst="rect">
                  <a:avLst/>
                </a:prstGeom>
                <a:solidFill>
                  <a:srgbClr val="FEA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6" name="Rectangle 2194"/>
                <p:cNvSpPr>
                  <a:spLocks noChangeArrowheads="1"/>
                </p:cNvSpPr>
                <p:nvPr/>
              </p:nvSpPr>
              <p:spPr bwMode="auto">
                <a:xfrm>
                  <a:off x="3553" y="147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7" name="Rectangle 2195"/>
                <p:cNvSpPr>
                  <a:spLocks noChangeArrowheads="1"/>
                </p:cNvSpPr>
                <p:nvPr/>
              </p:nvSpPr>
              <p:spPr bwMode="auto">
                <a:xfrm>
                  <a:off x="3553" y="1474"/>
                  <a:ext cx="61" cy="2"/>
                </a:xfrm>
                <a:prstGeom prst="rect">
                  <a:avLst/>
                </a:prstGeom>
                <a:solidFill>
                  <a:srgbClr val="FEAB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8" name="Rectangle 2196"/>
                <p:cNvSpPr>
                  <a:spLocks noChangeArrowheads="1"/>
                </p:cNvSpPr>
                <p:nvPr/>
              </p:nvSpPr>
              <p:spPr bwMode="auto">
                <a:xfrm>
                  <a:off x="3553" y="1476"/>
                  <a:ext cx="61" cy="3"/>
                </a:xfrm>
                <a:prstGeom prst="rect">
                  <a:avLst/>
                </a:prstGeom>
                <a:solidFill>
                  <a:srgbClr val="FEAD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9" name="Rectangle 2197"/>
                <p:cNvSpPr>
                  <a:spLocks noChangeArrowheads="1"/>
                </p:cNvSpPr>
                <p:nvPr/>
              </p:nvSpPr>
              <p:spPr bwMode="auto">
                <a:xfrm>
                  <a:off x="3553" y="1479"/>
                  <a:ext cx="61" cy="1"/>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0" name="Rectangle 2198"/>
                <p:cNvSpPr>
                  <a:spLocks noChangeArrowheads="1"/>
                </p:cNvSpPr>
                <p:nvPr/>
              </p:nvSpPr>
              <p:spPr bwMode="auto">
                <a:xfrm>
                  <a:off x="3553" y="1480"/>
                  <a:ext cx="61" cy="3"/>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1" name="Rectangle 2199"/>
                <p:cNvSpPr>
                  <a:spLocks noChangeArrowheads="1"/>
                </p:cNvSpPr>
                <p:nvPr/>
              </p:nvSpPr>
              <p:spPr bwMode="auto">
                <a:xfrm>
                  <a:off x="3553" y="1483"/>
                  <a:ext cx="61" cy="2"/>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2" name="Rectangle 2200"/>
                <p:cNvSpPr>
                  <a:spLocks noChangeArrowheads="1"/>
                </p:cNvSpPr>
                <p:nvPr/>
              </p:nvSpPr>
              <p:spPr bwMode="auto">
                <a:xfrm>
                  <a:off x="3553" y="1485"/>
                  <a:ext cx="61" cy="3"/>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3" name="Rectangle 2201"/>
                <p:cNvSpPr>
                  <a:spLocks noChangeArrowheads="1"/>
                </p:cNvSpPr>
                <p:nvPr/>
              </p:nvSpPr>
              <p:spPr bwMode="auto">
                <a:xfrm>
                  <a:off x="3553" y="1488"/>
                  <a:ext cx="61" cy="1"/>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4" name="Rectangle 2202"/>
                <p:cNvSpPr>
                  <a:spLocks noChangeArrowheads="1"/>
                </p:cNvSpPr>
                <p:nvPr/>
              </p:nvSpPr>
              <p:spPr bwMode="auto">
                <a:xfrm>
                  <a:off x="3553" y="1489"/>
                  <a:ext cx="61" cy="3"/>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5" name="Rectangle 2203"/>
                <p:cNvSpPr>
                  <a:spLocks noChangeArrowheads="1"/>
                </p:cNvSpPr>
                <p:nvPr/>
              </p:nvSpPr>
              <p:spPr bwMode="auto">
                <a:xfrm>
                  <a:off x="3553" y="1492"/>
                  <a:ext cx="61" cy="2"/>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6" name="Rectangle 2204"/>
                <p:cNvSpPr>
                  <a:spLocks noChangeArrowheads="1"/>
                </p:cNvSpPr>
                <p:nvPr/>
              </p:nvSpPr>
              <p:spPr bwMode="auto">
                <a:xfrm>
                  <a:off x="3553" y="1494"/>
                  <a:ext cx="61" cy="3"/>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7" name="Rectangle 2205"/>
                <p:cNvSpPr>
                  <a:spLocks noChangeArrowheads="1"/>
                </p:cNvSpPr>
                <p:nvPr/>
              </p:nvSpPr>
              <p:spPr bwMode="auto">
                <a:xfrm>
                  <a:off x="3553" y="1497"/>
                  <a:ext cx="61" cy="1"/>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8" name="Rectangle 2206"/>
                <p:cNvSpPr>
                  <a:spLocks noChangeArrowheads="1"/>
                </p:cNvSpPr>
                <p:nvPr/>
              </p:nvSpPr>
              <p:spPr bwMode="auto">
                <a:xfrm>
                  <a:off x="3553" y="1498"/>
                  <a:ext cx="61" cy="3"/>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9" name="Rectangle 2207"/>
                <p:cNvSpPr>
                  <a:spLocks noChangeArrowheads="1"/>
                </p:cNvSpPr>
                <p:nvPr/>
              </p:nvSpPr>
              <p:spPr bwMode="auto">
                <a:xfrm>
                  <a:off x="3553" y="1501"/>
                  <a:ext cx="61" cy="3"/>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0" name="Rectangle 2208"/>
                <p:cNvSpPr>
                  <a:spLocks noChangeArrowheads="1"/>
                </p:cNvSpPr>
                <p:nvPr/>
              </p:nvSpPr>
              <p:spPr bwMode="auto">
                <a:xfrm>
                  <a:off x="3553" y="1504"/>
                  <a:ext cx="61" cy="3"/>
                </a:xfrm>
                <a:prstGeom prst="rect">
                  <a:avLst/>
                </a:prstGeom>
                <a:solidFill>
                  <a:srgbClr val="FEC2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1" name="Rectangle 2209"/>
                <p:cNvSpPr>
                  <a:spLocks noChangeArrowheads="1"/>
                </p:cNvSpPr>
                <p:nvPr/>
              </p:nvSpPr>
              <p:spPr bwMode="auto">
                <a:xfrm>
                  <a:off x="3553" y="1507"/>
                  <a:ext cx="61" cy="3"/>
                </a:xfrm>
                <a:prstGeom prst="rect">
                  <a:avLst/>
                </a:prstGeom>
                <a:solidFill>
                  <a:srgbClr val="FEC4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2" name="Rectangle 2210"/>
                <p:cNvSpPr>
                  <a:spLocks noChangeArrowheads="1"/>
                </p:cNvSpPr>
                <p:nvPr/>
              </p:nvSpPr>
              <p:spPr bwMode="auto">
                <a:xfrm>
                  <a:off x="3553" y="1510"/>
                  <a:ext cx="61" cy="3"/>
                </a:xfrm>
                <a:prstGeom prst="rect">
                  <a:avLst/>
                </a:prstGeom>
                <a:solidFill>
                  <a:srgbClr val="FEC6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3" name="Rectangle 2211"/>
                <p:cNvSpPr>
                  <a:spLocks noChangeArrowheads="1"/>
                </p:cNvSpPr>
                <p:nvPr/>
              </p:nvSpPr>
              <p:spPr bwMode="auto">
                <a:xfrm>
                  <a:off x="3553" y="1513"/>
                  <a:ext cx="61" cy="5"/>
                </a:xfrm>
                <a:prstGeom prst="rect">
                  <a:avLst/>
                </a:prstGeom>
                <a:solidFill>
                  <a:srgbClr val="FEC8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4" name="Rectangle 2212"/>
                <p:cNvSpPr>
                  <a:spLocks noChangeArrowheads="1"/>
                </p:cNvSpPr>
                <p:nvPr/>
              </p:nvSpPr>
              <p:spPr bwMode="auto">
                <a:xfrm>
                  <a:off x="3553" y="1518"/>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5" name="Rectangle 2213"/>
                <p:cNvSpPr>
                  <a:spLocks noChangeArrowheads="1"/>
                </p:cNvSpPr>
                <p:nvPr/>
              </p:nvSpPr>
              <p:spPr bwMode="auto">
                <a:xfrm>
                  <a:off x="3553" y="1520"/>
                  <a:ext cx="61" cy="4"/>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6" name="Rectangle 2214"/>
                <p:cNvSpPr>
                  <a:spLocks noChangeArrowheads="1"/>
                </p:cNvSpPr>
                <p:nvPr/>
              </p:nvSpPr>
              <p:spPr bwMode="auto">
                <a:xfrm>
                  <a:off x="3553" y="1524"/>
                  <a:ext cx="61" cy="3"/>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7" name="Rectangle 2215"/>
                <p:cNvSpPr>
                  <a:spLocks noChangeArrowheads="1"/>
                </p:cNvSpPr>
                <p:nvPr/>
              </p:nvSpPr>
              <p:spPr bwMode="auto">
                <a:xfrm>
                  <a:off x="3553" y="1527"/>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8" name="Rectangle 2216"/>
                <p:cNvSpPr>
                  <a:spLocks noChangeArrowheads="1"/>
                </p:cNvSpPr>
                <p:nvPr/>
              </p:nvSpPr>
              <p:spPr bwMode="auto">
                <a:xfrm>
                  <a:off x="3553" y="1530"/>
                  <a:ext cx="61" cy="3"/>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9" name="Rectangle 2217"/>
                <p:cNvSpPr>
                  <a:spLocks noChangeArrowheads="1"/>
                </p:cNvSpPr>
                <p:nvPr/>
              </p:nvSpPr>
              <p:spPr bwMode="auto">
                <a:xfrm>
                  <a:off x="3553" y="1533"/>
                  <a:ext cx="61" cy="6"/>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0" name="Rectangle 2218"/>
                <p:cNvSpPr>
                  <a:spLocks noChangeArrowheads="1"/>
                </p:cNvSpPr>
                <p:nvPr/>
              </p:nvSpPr>
              <p:spPr bwMode="auto">
                <a:xfrm>
                  <a:off x="3553" y="1539"/>
                  <a:ext cx="61" cy="4"/>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1" name="Rectangle 2219"/>
                <p:cNvSpPr>
                  <a:spLocks noChangeArrowheads="1"/>
                </p:cNvSpPr>
                <p:nvPr/>
              </p:nvSpPr>
              <p:spPr bwMode="auto">
                <a:xfrm>
                  <a:off x="3553" y="1543"/>
                  <a:ext cx="61" cy="5"/>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2" name="Rectangle 2220"/>
                <p:cNvSpPr>
                  <a:spLocks noChangeArrowheads="1"/>
                </p:cNvSpPr>
                <p:nvPr/>
              </p:nvSpPr>
              <p:spPr bwMode="auto">
                <a:xfrm>
                  <a:off x="3553" y="1548"/>
                  <a:ext cx="61" cy="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3" name="Rectangle 2221"/>
                <p:cNvSpPr>
                  <a:spLocks noChangeArrowheads="1"/>
                </p:cNvSpPr>
                <p:nvPr/>
              </p:nvSpPr>
              <p:spPr bwMode="auto">
                <a:xfrm>
                  <a:off x="3553" y="1552"/>
                  <a:ext cx="61" cy="8"/>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4" name="Rectangle 2222"/>
                <p:cNvSpPr>
                  <a:spLocks noChangeArrowheads="1"/>
                </p:cNvSpPr>
                <p:nvPr/>
              </p:nvSpPr>
              <p:spPr bwMode="auto">
                <a:xfrm>
                  <a:off x="3553" y="1560"/>
                  <a:ext cx="61" cy="6"/>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5" name="Rectangle 2223"/>
                <p:cNvSpPr>
                  <a:spLocks noChangeArrowheads="1"/>
                </p:cNvSpPr>
                <p:nvPr/>
              </p:nvSpPr>
              <p:spPr bwMode="auto">
                <a:xfrm>
                  <a:off x="3553" y="15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6" name="Rectangle 2224"/>
                <p:cNvSpPr>
                  <a:spLocks noChangeArrowheads="1"/>
                </p:cNvSpPr>
                <p:nvPr/>
              </p:nvSpPr>
              <p:spPr bwMode="auto">
                <a:xfrm>
                  <a:off x="3553" y="1573"/>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7" name="Rectangle 2225"/>
                <p:cNvSpPr>
                  <a:spLocks noChangeArrowheads="1"/>
                </p:cNvSpPr>
                <p:nvPr/>
              </p:nvSpPr>
              <p:spPr bwMode="auto">
                <a:xfrm>
                  <a:off x="3553" y="1582"/>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8" name="Rectangle 2226"/>
                <p:cNvSpPr>
                  <a:spLocks noChangeArrowheads="1"/>
                </p:cNvSpPr>
                <p:nvPr/>
              </p:nvSpPr>
              <p:spPr bwMode="auto">
                <a:xfrm>
                  <a:off x="3553" y="1593"/>
                  <a:ext cx="61" cy="10"/>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9" name="Rectangle 2227"/>
                <p:cNvSpPr>
                  <a:spLocks noChangeArrowheads="1"/>
                </p:cNvSpPr>
                <p:nvPr/>
              </p:nvSpPr>
              <p:spPr bwMode="auto">
                <a:xfrm>
                  <a:off x="3553" y="1603"/>
                  <a:ext cx="61" cy="36"/>
                </a:xfrm>
                <a:prstGeom prst="rect">
                  <a:avLst/>
                </a:prstGeom>
                <a:solidFill>
                  <a:srgbClr val="FFE5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0" name="Rectangle 2228"/>
                <p:cNvSpPr>
                  <a:spLocks noChangeArrowheads="1"/>
                </p:cNvSpPr>
                <p:nvPr/>
              </p:nvSpPr>
              <p:spPr bwMode="auto">
                <a:xfrm>
                  <a:off x="3553" y="1639"/>
                  <a:ext cx="61" cy="7"/>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1" name="Rectangle 2229"/>
                <p:cNvSpPr>
                  <a:spLocks noChangeArrowheads="1"/>
                </p:cNvSpPr>
                <p:nvPr/>
              </p:nvSpPr>
              <p:spPr bwMode="auto">
                <a:xfrm>
                  <a:off x="3553" y="1646"/>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2" name="Rectangle 2230"/>
                <p:cNvSpPr>
                  <a:spLocks noChangeArrowheads="1"/>
                </p:cNvSpPr>
                <p:nvPr/>
              </p:nvSpPr>
              <p:spPr bwMode="auto">
                <a:xfrm>
                  <a:off x="3553" y="1657"/>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3" name="Rectangle 2231"/>
                <p:cNvSpPr>
                  <a:spLocks noChangeArrowheads="1"/>
                </p:cNvSpPr>
                <p:nvPr/>
              </p:nvSpPr>
              <p:spPr bwMode="auto">
                <a:xfrm>
                  <a:off x="3553" y="16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4" name="Rectangle 2232"/>
                <p:cNvSpPr>
                  <a:spLocks noChangeArrowheads="1"/>
                </p:cNvSpPr>
                <p:nvPr/>
              </p:nvSpPr>
              <p:spPr bwMode="auto">
                <a:xfrm>
                  <a:off x="3553" y="1673"/>
                  <a:ext cx="61" cy="8"/>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5" name="Rectangle 2233"/>
                <p:cNvSpPr>
                  <a:spLocks noChangeArrowheads="1"/>
                </p:cNvSpPr>
                <p:nvPr/>
              </p:nvSpPr>
              <p:spPr bwMode="auto">
                <a:xfrm>
                  <a:off x="3553" y="1681"/>
                  <a:ext cx="61" cy="4"/>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6" name="Rectangle 2234"/>
                <p:cNvSpPr>
                  <a:spLocks noChangeArrowheads="1"/>
                </p:cNvSpPr>
                <p:nvPr/>
              </p:nvSpPr>
              <p:spPr bwMode="auto">
                <a:xfrm>
                  <a:off x="3553" y="1685"/>
                  <a:ext cx="61" cy="5"/>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7" name="Rectangle 2235"/>
                <p:cNvSpPr>
                  <a:spLocks noChangeArrowheads="1"/>
                </p:cNvSpPr>
                <p:nvPr/>
              </p:nvSpPr>
              <p:spPr bwMode="auto">
                <a:xfrm>
                  <a:off x="3553" y="1690"/>
                  <a:ext cx="61" cy="4"/>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8" name="Rectangle 2236"/>
                <p:cNvSpPr>
                  <a:spLocks noChangeArrowheads="1"/>
                </p:cNvSpPr>
                <p:nvPr/>
              </p:nvSpPr>
              <p:spPr bwMode="auto">
                <a:xfrm>
                  <a:off x="3553" y="1694"/>
                  <a:ext cx="61" cy="5"/>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9" name="Rectangle 2237"/>
                <p:cNvSpPr>
                  <a:spLocks noChangeArrowheads="1"/>
                </p:cNvSpPr>
                <p:nvPr/>
              </p:nvSpPr>
              <p:spPr bwMode="auto">
                <a:xfrm>
                  <a:off x="3553" y="1699"/>
                  <a:ext cx="61" cy="4"/>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0" name="Rectangle 2238"/>
                <p:cNvSpPr>
                  <a:spLocks noChangeArrowheads="1"/>
                </p:cNvSpPr>
                <p:nvPr/>
              </p:nvSpPr>
              <p:spPr bwMode="auto">
                <a:xfrm>
                  <a:off x="3553" y="1703"/>
                  <a:ext cx="61" cy="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1" name="Rectangle 2239"/>
                <p:cNvSpPr>
                  <a:spLocks noChangeArrowheads="1"/>
                </p:cNvSpPr>
                <p:nvPr/>
              </p:nvSpPr>
              <p:spPr bwMode="auto">
                <a:xfrm>
                  <a:off x="3553" y="1705"/>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2" name="Rectangle 2240"/>
                <p:cNvSpPr>
                  <a:spLocks noChangeArrowheads="1"/>
                </p:cNvSpPr>
                <p:nvPr/>
              </p:nvSpPr>
              <p:spPr bwMode="auto">
                <a:xfrm>
                  <a:off x="3553" y="1708"/>
                  <a:ext cx="61" cy="4"/>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3" name="Rectangle 2241"/>
                <p:cNvSpPr>
                  <a:spLocks noChangeArrowheads="1"/>
                </p:cNvSpPr>
                <p:nvPr/>
              </p:nvSpPr>
              <p:spPr bwMode="auto">
                <a:xfrm>
                  <a:off x="3553" y="1712"/>
                  <a:ext cx="61" cy="3"/>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4" name="Rectangle 2242"/>
                <p:cNvSpPr>
                  <a:spLocks noChangeArrowheads="1"/>
                </p:cNvSpPr>
                <p:nvPr/>
              </p:nvSpPr>
              <p:spPr bwMode="auto">
                <a:xfrm>
                  <a:off x="3553" y="1715"/>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5" name="Rectangle 2243"/>
                <p:cNvSpPr>
                  <a:spLocks noChangeArrowheads="1"/>
                </p:cNvSpPr>
                <p:nvPr/>
              </p:nvSpPr>
              <p:spPr bwMode="auto">
                <a:xfrm>
                  <a:off x="3553" y="1717"/>
                  <a:ext cx="61" cy="4"/>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6" name="Rectangle 2244"/>
                <p:cNvSpPr>
                  <a:spLocks noChangeArrowheads="1"/>
                </p:cNvSpPr>
                <p:nvPr/>
              </p:nvSpPr>
              <p:spPr bwMode="auto">
                <a:xfrm>
                  <a:off x="3553" y="1721"/>
                  <a:ext cx="61" cy="3"/>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7" name="Rectangle 2245"/>
                <p:cNvSpPr>
                  <a:spLocks noChangeArrowheads="1"/>
                </p:cNvSpPr>
                <p:nvPr/>
              </p:nvSpPr>
              <p:spPr bwMode="auto">
                <a:xfrm>
                  <a:off x="3553" y="1724"/>
                  <a:ext cx="61" cy="4"/>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8" name="Rectangle 2246"/>
                <p:cNvSpPr>
                  <a:spLocks noChangeArrowheads="1"/>
                </p:cNvSpPr>
                <p:nvPr/>
              </p:nvSpPr>
              <p:spPr bwMode="auto">
                <a:xfrm>
                  <a:off x="3553" y="1728"/>
                  <a:ext cx="61" cy="2"/>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9" name="Rectangle 2247"/>
                <p:cNvSpPr>
                  <a:spLocks noChangeArrowheads="1"/>
                </p:cNvSpPr>
                <p:nvPr/>
              </p:nvSpPr>
              <p:spPr bwMode="auto">
                <a:xfrm>
                  <a:off x="3553" y="1730"/>
                  <a:ext cx="61" cy="3"/>
                </a:xfrm>
                <a:prstGeom prst="rect">
                  <a:avLst/>
                </a:prstGeom>
                <a:solidFill>
                  <a:srgbClr val="FEC1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0" name="Rectangle 2248"/>
                <p:cNvSpPr>
                  <a:spLocks noChangeArrowheads="1"/>
                </p:cNvSpPr>
                <p:nvPr/>
              </p:nvSpPr>
              <p:spPr bwMode="auto">
                <a:xfrm>
                  <a:off x="3553" y="1733"/>
                  <a:ext cx="61" cy="2"/>
                </a:xfrm>
                <a:prstGeom prst="rect">
                  <a:avLst/>
                </a:prstGeom>
                <a:solidFill>
                  <a:srgbClr val="FEBF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1" name="Rectangle 2249"/>
                <p:cNvSpPr>
                  <a:spLocks noChangeArrowheads="1"/>
                </p:cNvSpPr>
                <p:nvPr/>
              </p:nvSpPr>
              <p:spPr bwMode="auto">
                <a:xfrm>
                  <a:off x="3553" y="1735"/>
                  <a:ext cx="61" cy="3"/>
                </a:xfrm>
                <a:prstGeom prst="rect">
                  <a:avLst/>
                </a:prstGeom>
                <a:solidFill>
                  <a:srgbClr val="FEBD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2" name="Rectangle 2250"/>
                <p:cNvSpPr>
                  <a:spLocks noChangeArrowheads="1"/>
                </p:cNvSpPr>
                <p:nvPr/>
              </p:nvSpPr>
              <p:spPr bwMode="auto">
                <a:xfrm>
                  <a:off x="3553" y="1738"/>
                  <a:ext cx="61" cy="3"/>
                </a:xfrm>
                <a:prstGeom prst="rect">
                  <a:avLst/>
                </a:prstGeom>
                <a:solidFill>
                  <a:srgbClr val="F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3" name="Rectangle 2251"/>
                <p:cNvSpPr>
                  <a:spLocks noChangeArrowheads="1"/>
                </p:cNvSpPr>
                <p:nvPr/>
              </p:nvSpPr>
              <p:spPr bwMode="auto">
                <a:xfrm>
                  <a:off x="3553" y="1741"/>
                  <a:ext cx="61" cy="1"/>
                </a:xfrm>
                <a:prstGeom prst="rect">
                  <a:avLst/>
                </a:prstGeom>
                <a:solidFill>
                  <a:srgbClr val="FEBA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4" name="Rectangle 2252"/>
                <p:cNvSpPr>
                  <a:spLocks noChangeArrowheads="1"/>
                </p:cNvSpPr>
                <p:nvPr/>
              </p:nvSpPr>
              <p:spPr bwMode="auto">
                <a:xfrm>
                  <a:off x="3553" y="1742"/>
                  <a:ext cx="61" cy="3"/>
                </a:xfrm>
                <a:prstGeom prst="rect">
                  <a:avLst/>
                </a:prstGeom>
                <a:solidFill>
                  <a:srgbClr val="FEB9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5" name="Rectangle 2253"/>
                <p:cNvSpPr>
                  <a:spLocks noChangeArrowheads="1"/>
                </p:cNvSpPr>
                <p:nvPr/>
              </p:nvSpPr>
              <p:spPr bwMode="auto">
                <a:xfrm>
                  <a:off x="3553" y="1745"/>
                  <a:ext cx="61" cy="2"/>
                </a:xfrm>
                <a:prstGeom prst="rect">
                  <a:avLst/>
                </a:prstGeom>
                <a:solidFill>
                  <a:srgbClr val="FEB7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6" name="Rectangle 2254"/>
                <p:cNvSpPr>
                  <a:spLocks noChangeArrowheads="1"/>
                </p:cNvSpPr>
                <p:nvPr/>
              </p:nvSpPr>
              <p:spPr bwMode="auto">
                <a:xfrm>
                  <a:off x="3553" y="1747"/>
                  <a:ext cx="61" cy="3"/>
                </a:xfrm>
                <a:prstGeom prst="rect">
                  <a:avLst/>
                </a:prstGeom>
                <a:solidFill>
                  <a:srgbClr val="FEB5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7" name="Rectangle 2255"/>
                <p:cNvSpPr>
                  <a:spLocks noChangeArrowheads="1"/>
                </p:cNvSpPr>
                <p:nvPr/>
              </p:nvSpPr>
              <p:spPr bwMode="auto">
                <a:xfrm>
                  <a:off x="3553" y="1750"/>
                  <a:ext cx="61" cy="1"/>
                </a:xfrm>
                <a:prstGeom prst="rect">
                  <a:avLst/>
                </a:prstGeom>
                <a:solidFill>
                  <a:srgbClr val="FEB3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8" name="Rectangle 2256"/>
                <p:cNvSpPr>
                  <a:spLocks noChangeArrowheads="1"/>
                </p:cNvSpPr>
                <p:nvPr/>
              </p:nvSpPr>
              <p:spPr bwMode="auto">
                <a:xfrm>
                  <a:off x="3553" y="1751"/>
                  <a:ext cx="61" cy="3"/>
                </a:xfrm>
                <a:prstGeom prst="rect">
                  <a:avLst/>
                </a:prstGeom>
                <a:solidFill>
                  <a:srgbClr val="FEB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9" name="Rectangle 2257"/>
                <p:cNvSpPr>
                  <a:spLocks noChangeArrowheads="1"/>
                </p:cNvSpPr>
                <p:nvPr/>
              </p:nvSpPr>
              <p:spPr bwMode="auto">
                <a:xfrm>
                  <a:off x="3553" y="1754"/>
                  <a:ext cx="61" cy="2"/>
                </a:xfrm>
                <a:prstGeom prst="rect">
                  <a:avLst/>
                </a:prstGeom>
                <a:solidFill>
                  <a:srgbClr val="FEB0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0" name="Rectangle 2258"/>
                <p:cNvSpPr>
                  <a:spLocks noChangeArrowheads="1"/>
                </p:cNvSpPr>
                <p:nvPr/>
              </p:nvSpPr>
              <p:spPr bwMode="auto">
                <a:xfrm>
                  <a:off x="3553" y="1756"/>
                  <a:ext cx="61" cy="3"/>
                </a:xfrm>
                <a:prstGeom prst="rect">
                  <a:avLst/>
                </a:prstGeom>
                <a:solidFill>
                  <a:srgbClr val="FEAE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1" name="Rectangle 2259"/>
                <p:cNvSpPr>
                  <a:spLocks noChangeArrowheads="1"/>
                </p:cNvSpPr>
                <p:nvPr/>
              </p:nvSpPr>
              <p:spPr bwMode="auto">
                <a:xfrm>
                  <a:off x="3553" y="1759"/>
                  <a:ext cx="61" cy="2"/>
                </a:xfrm>
                <a:prstGeom prst="rect">
                  <a:avLst/>
                </a:prstGeom>
                <a:solidFill>
                  <a:srgbClr val="FEAC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2" name="Rectangle 2260"/>
                <p:cNvSpPr>
                  <a:spLocks noChangeArrowheads="1"/>
                </p:cNvSpPr>
                <p:nvPr/>
              </p:nvSpPr>
              <p:spPr bwMode="auto">
                <a:xfrm>
                  <a:off x="3553" y="176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3" name="Rectangle 2261"/>
                <p:cNvSpPr>
                  <a:spLocks noChangeArrowheads="1"/>
                </p:cNvSpPr>
                <p:nvPr/>
              </p:nvSpPr>
              <p:spPr bwMode="auto">
                <a:xfrm>
                  <a:off x="3553" y="1764"/>
                  <a:ext cx="61" cy="3"/>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4" name="Rectangle 2262"/>
                <p:cNvSpPr>
                  <a:spLocks noChangeArrowheads="1"/>
                </p:cNvSpPr>
                <p:nvPr/>
              </p:nvSpPr>
              <p:spPr bwMode="auto">
                <a:xfrm>
                  <a:off x="3553" y="1767"/>
                  <a:ext cx="61" cy="2"/>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5" name="Rectangle 2263"/>
                <p:cNvSpPr>
                  <a:spLocks noChangeArrowheads="1"/>
                </p:cNvSpPr>
                <p:nvPr/>
              </p:nvSpPr>
              <p:spPr bwMode="auto">
                <a:xfrm>
                  <a:off x="3553" y="1769"/>
                  <a:ext cx="61" cy="2"/>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6" name="Rectangle 2264"/>
                <p:cNvSpPr>
                  <a:spLocks noChangeArrowheads="1"/>
                </p:cNvSpPr>
                <p:nvPr/>
              </p:nvSpPr>
              <p:spPr bwMode="auto">
                <a:xfrm>
                  <a:off x="3553" y="1771"/>
                  <a:ext cx="61" cy="2"/>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7" name="Rectangle 2265"/>
                <p:cNvSpPr>
                  <a:spLocks noChangeArrowheads="1"/>
                </p:cNvSpPr>
                <p:nvPr/>
              </p:nvSpPr>
              <p:spPr bwMode="auto">
                <a:xfrm>
                  <a:off x="3553" y="1773"/>
                  <a:ext cx="61" cy="3"/>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8" name="Rectangle 2266"/>
                <p:cNvSpPr>
                  <a:spLocks noChangeArrowheads="1"/>
                </p:cNvSpPr>
                <p:nvPr/>
              </p:nvSpPr>
              <p:spPr bwMode="auto">
                <a:xfrm>
                  <a:off x="3553" y="1776"/>
                  <a:ext cx="61" cy="2"/>
                </a:xfrm>
                <a:prstGeom prst="rect">
                  <a:avLst/>
                </a:prstGeom>
                <a:solidFill>
                  <a:srgbClr val="FD9C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9" name="Rectangle 2267"/>
                <p:cNvSpPr>
                  <a:spLocks noChangeArrowheads="1"/>
                </p:cNvSpPr>
                <p:nvPr/>
              </p:nvSpPr>
              <p:spPr bwMode="auto">
                <a:xfrm>
                  <a:off x="3553" y="1778"/>
                  <a:ext cx="61" cy="2"/>
                </a:xfrm>
                <a:prstGeom prst="rect">
                  <a:avLst/>
                </a:prstGeom>
                <a:solidFill>
                  <a:srgbClr val="FD9A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0" name="Rectangle 2268"/>
                <p:cNvSpPr>
                  <a:spLocks noChangeArrowheads="1"/>
                </p:cNvSpPr>
                <p:nvPr/>
              </p:nvSpPr>
              <p:spPr bwMode="auto">
                <a:xfrm>
                  <a:off x="3553" y="1780"/>
                  <a:ext cx="61" cy="2"/>
                </a:xfrm>
                <a:prstGeom prst="rect">
                  <a:avLst/>
                </a:prstGeom>
                <a:solidFill>
                  <a:srgbClr val="FD98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1" name="Rectangle 2269"/>
                <p:cNvSpPr>
                  <a:spLocks noChangeArrowheads="1"/>
                </p:cNvSpPr>
                <p:nvPr/>
              </p:nvSpPr>
              <p:spPr bwMode="auto">
                <a:xfrm>
                  <a:off x="3553" y="1782"/>
                  <a:ext cx="61" cy="3"/>
                </a:xfrm>
                <a:prstGeom prst="rect">
                  <a:avLst/>
                </a:prstGeom>
                <a:solidFill>
                  <a:srgbClr val="FD96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2" name="Rectangle 2270"/>
                <p:cNvSpPr>
                  <a:spLocks noChangeArrowheads="1"/>
                </p:cNvSpPr>
                <p:nvPr/>
              </p:nvSpPr>
              <p:spPr bwMode="auto">
                <a:xfrm>
                  <a:off x="3553" y="1785"/>
                  <a:ext cx="61" cy="3"/>
                </a:xfrm>
                <a:prstGeom prst="rect">
                  <a:avLst/>
                </a:prstGeom>
                <a:solidFill>
                  <a:srgbClr val="FD9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3" name="Rectangle 2271"/>
                <p:cNvSpPr>
                  <a:spLocks noChangeArrowheads="1"/>
                </p:cNvSpPr>
                <p:nvPr/>
              </p:nvSpPr>
              <p:spPr bwMode="auto">
                <a:xfrm>
                  <a:off x="3553" y="1788"/>
                  <a:ext cx="61" cy="1"/>
                </a:xfrm>
                <a:prstGeom prst="rect">
                  <a:avLst/>
                </a:prstGeom>
                <a:solidFill>
                  <a:srgbClr val="FD9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4" name="Rectangle 2272"/>
                <p:cNvSpPr>
                  <a:spLocks noChangeArrowheads="1"/>
                </p:cNvSpPr>
                <p:nvPr/>
              </p:nvSpPr>
              <p:spPr bwMode="auto">
                <a:xfrm>
                  <a:off x="3553" y="1789"/>
                  <a:ext cx="61" cy="1"/>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5" name="Rectangle 2273"/>
                <p:cNvSpPr>
                  <a:spLocks noChangeArrowheads="1"/>
                </p:cNvSpPr>
                <p:nvPr/>
              </p:nvSpPr>
              <p:spPr bwMode="auto">
                <a:xfrm>
                  <a:off x="3553" y="1790"/>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6" name="Rectangle 2274"/>
                <p:cNvSpPr>
                  <a:spLocks noChangeArrowheads="1"/>
                </p:cNvSpPr>
                <p:nvPr/>
              </p:nvSpPr>
              <p:spPr bwMode="auto">
                <a:xfrm>
                  <a:off x="3553" y="1793"/>
                  <a:ext cx="61" cy="2"/>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7" name="Rectangle 2275"/>
                <p:cNvSpPr>
                  <a:spLocks noChangeArrowheads="1"/>
                </p:cNvSpPr>
                <p:nvPr/>
              </p:nvSpPr>
              <p:spPr bwMode="auto">
                <a:xfrm>
                  <a:off x="3553" y="1795"/>
                  <a:ext cx="61" cy="2"/>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8" name="Rectangle 2276"/>
                <p:cNvSpPr>
                  <a:spLocks noChangeArrowheads="1"/>
                </p:cNvSpPr>
                <p:nvPr/>
              </p:nvSpPr>
              <p:spPr bwMode="auto">
                <a:xfrm>
                  <a:off x="3553" y="1797"/>
                  <a:ext cx="61" cy="1"/>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9" name="Rectangle 2277"/>
                <p:cNvSpPr>
                  <a:spLocks noChangeArrowheads="1"/>
                </p:cNvSpPr>
                <p:nvPr/>
              </p:nvSpPr>
              <p:spPr bwMode="auto">
                <a:xfrm>
                  <a:off x="3553" y="1798"/>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0" name="Rectangle 2278"/>
                <p:cNvSpPr>
                  <a:spLocks noChangeArrowheads="1"/>
                </p:cNvSpPr>
                <p:nvPr/>
              </p:nvSpPr>
              <p:spPr bwMode="auto">
                <a:xfrm>
                  <a:off x="3553" y="1801"/>
                  <a:ext cx="61" cy="1"/>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1" name="Rectangle 2279"/>
                <p:cNvSpPr>
                  <a:spLocks noChangeArrowheads="1"/>
                </p:cNvSpPr>
                <p:nvPr/>
              </p:nvSpPr>
              <p:spPr bwMode="auto">
                <a:xfrm>
                  <a:off x="3553" y="1802"/>
                  <a:ext cx="61" cy="1"/>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2" name="Rectangle 2280"/>
                <p:cNvSpPr>
                  <a:spLocks noChangeArrowheads="1"/>
                </p:cNvSpPr>
                <p:nvPr/>
              </p:nvSpPr>
              <p:spPr bwMode="auto">
                <a:xfrm>
                  <a:off x="3553" y="1803"/>
                  <a:ext cx="61" cy="3"/>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3" name="Rectangle 2281"/>
                <p:cNvSpPr>
                  <a:spLocks noChangeArrowheads="1"/>
                </p:cNvSpPr>
                <p:nvPr/>
              </p:nvSpPr>
              <p:spPr bwMode="auto">
                <a:xfrm>
                  <a:off x="3553" y="1806"/>
                  <a:ext cx="61" cy="2"/>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4" name="Rectangle 2282"/>
                <p:cNvSpPr>
                  <a:spLocks noChangeArrowheads="1"/>
                </p:cNvSpPr>
                <p:nvPr/>
              </p:nvSpPr>
              <p:spPr bwMode="auto">
                <a:xfrm>
                  <a:off x="3553" y="1808"/>
                  <a:ext cx="61" cy="3"/>
                </a:xfrm>
                <a:prstGeom prst="rect">
                  <a:avLst/>
                </a:prstGeom>
                <a:solidFill>
                  <a:srgbClr val="FD7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5" name="Rectangle 2283"/>
                <p:cNvSpPr>
                  <a:spLocks noChangeArrowheads="1"/>
                </p:cNvSpPr>
                <p:nvPr/>
              </p:nvSpPr>
              <p:spPr bwMode="auto">
                <a:xfrm>
                  <a:off x="3553" y="1811"/>
                  <a:ext cx="61" cy="3"/>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6" name="Rectangle 2284"/>
                <p:cNvSpPr>
                  <a:spLocks noChangeArrowheads="1"/>
                </p:cNvSpPr>
                <p:nvPr/>
              </p:nvSpPr>
              <p:spPr bwMode="auto">
                <a:xfrm>
                  <a:off x="3553" y="1814"/>
                  <a:ext cx="61" cy="1"/>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7" name="Rectangle 2285"/>
                <p:cNvSpPr>
                  <a:spLocks noChangeArrowheads="1"/>
                </p:cNvSpPr>
                <p:nvPr/>
              </p:nvSpPr>
              <p:spPr bwMode="auto">
                <a:xfrm>
                  <a:off x="3553" y="1815"/>
                  <a:ext cx="61" cy="1"/>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8" name="Rectangle 2286"/>
                <p:cNvSpPr>
                  <a:spLocks noChangeArrowheads="1"/>
                </p:cNvSpPr>
                <p:nvPr/>
              </p:nvSpPr>
              <p:spPr bwMode="auto">
                <a:xfrm>
                  <a:off x="3553" y="1816"/>
                  <a:ext cx="61" cy="1"/>
                </a:xfrm>
                <a:prstGeom prst="rect">
                  <a:avLst/>
                </a:prstGeom>
                <a:solidFill>
                  <a:srgbClr val="FD74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9" name="Rectangle 2287"/>
                <p:cNvSpPr>
                  <a:spLocks noChangeArrowheads="1"/>
                </p:cNvSpPr>
                <p:nvPr/>
              </p:nvSpPr>
              <p:spPr bwMode="auto">
                <a:xfrm>
                  <a:off x="3553" y="1817"/>
                  <a:ext cx="61" cy="2"/>
                </a:xfrm>
                <a:prstGeom prst="rect">
                  <a:avLst/>
                </a:prstGeom>
                <a:solidFill>
                  <a:srgbClr val="FD72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0" name="Rectangle 2288"/>
                <p:cNvSpPr>
                  <a:spLocks noChangeArrowheads="1"/>
                </p:cNvSpPr>
                <p:nvPr/>
              </p:nvSpPr>
              <p:spPr bwMode="auto">
                <a:xfrm>
                  <a:off x="3553" y="1819"/>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1" name="Rectangle 2289"/>
                <p:cNvSpPr>
                  <a:spLocks noChangeArrowheads="1"/>
                </p:cNvSpPr>
                <p:nvPr/>
              </p:nvSpPr>
              <p:spPr bwMode="auto">
                <a:xfrm>
                  <a:off x="3553" y="1821"/>
                  <a:ext cx="61" cy="3"/>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2" name="Rectangle 2290"/>
                <p:cNvSpPr>
                  <a:spLocks noChangeArrowheads="1"/>
                </p:cNvSpPr>
                <p:nvPr/>
              </p:nvSpPr>
              <p:spPr bwMode="auto">
                <a:xfrm>
                  <a:off x="3553" y="1824"/>
                  <a:ext cx="61" cy="3"/>
                </a:xfrm>
                <a:prstGeom prst="rect">
                  <a:avLst/>
                </a:prstGeom>
                <a:solidFill>
                  <a:srgbClr val="FD6C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3" name="Rectangle 2291"/>
                <p:cNvSpPr>
                  <a:spLocks noChangeArrowheads="1"/>
                </p:cNvSpPr>
                <p:nvPr/>
              </p:nvSpPr>
              <p:spPr bwMode="auto">
                <a:xfrm>
                  <a:off x="3553" y="1827"/>
                  <a:ext cx="61" cy="2"/>
                </a:xfrm>
                <a:prstGeom prst="rect">
                  <a:avLst/>
                </a:prstGeom>
                <a:solidFill>
                  <a:srgbClr val="FC69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4" name="Rectangle 2292"/>
                <p:cNvSpPr>
                  <a:spLocks noChangeArrowheads="1"/>
                </p:cNvSpPr>
                <p:nvPr/>
              </p:nvSpPr>
              <p:spPr bwMode="auto">
                <a:xfrm>
                  <a:off x="3553" y="1829"/>
                  <a:ext cx="61" cy="3"/>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5" name="Rectangle 2293"/>
                <p:cNvSpPr>
                  <a:spLocks noChangeArrowheads="1"/>
                </p:cNvSpPr>
                <p:nvPr/>
              </p:nvSpPr>
              <p:spPr bwMode="auto">
                <a:xfrm>
                  <a:off x="3553" y="1832"/>
                  <a:ext cx="61" cy="2"/>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6" name="Rectangle 2294"/>
                <p:cNvSpPr>
                  <a:spLocks noChangeArrowheads="1"/>
                </p:cNvSpPr>
                <p:nvPr/>
              </p:nvSpPr>
              <p:spPr bwMode="auto">
                <a:xfrm>
                  <a:off x="3553" y="1834"/>
                  <a:ext cx="61" cy="2"/>
                </a:xfrm>
                <a:prstGeom prst="rect">
                  <a:avLst/>
                </a:prstGeom>
                <a:solidFill>
                  <a:srgbClr val="FC61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7" name="Rectangle 2295"/>
                <p:cNvSpPr>
                  <a:spLocks noChangeArrowheads="1"/>
                </p:cNvSpPr>
                <p:nvPr/>
              </p:nvSpPr>
              <p:spPr bwMode="auto">
                <a:xfrm>
                  <a:off x="3553" y="1836"/>
                  <a:ext cx="61" cy="1"/>
                </a:xfrm>
                <a:prstGeom prst="rect">
                  <a:avLst/>
                </a:prstGeom>
                <a:solidFill>
                  <a:srgbClr val="FC5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8" name="Rectangle 2296"/>
                <p:cNvSpPr>
                  <a:spLocks noChangeArrowheads="1"/>
                </p:cNvSpPr>
                <p:nvPr/>
              </p:nvSpPr>
              <p:spPr bwMode="auto">
                <a:xfrm>
                  <a:off x="3553" y="1837"/>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9" name="Rectangle 2297"/>
                <p:cNvSpPr>
                  <a:spLocks noChangeArrowheads="1"/>
                </p:cNvSpPr>
                <p:nvPr/>
              </p:nvSpPr>
              <p:spPr bwMode="auto">
                <a:xfrm>
                  <a:off x="3553" y="1840"/>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0" name="Rectangle 2298"/>
                <p:cNvSpPr>
                  <a:spLocks noChangeArrowheads="1"/>
                </p:cNvSpPr>
                <p:nvPr/>
              </p:nvSpPr>
              <p:spPr bwMode="auto">
                <a:xfrm>
                  <a:off x="3553" y="1841"/>
                  <a:ext cx="61" cy="3"/>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1" name="Rectangle 2299"/>
                <p:cNvSpPr>
                  <a:spLocks noChangeArrowheads="1"/>
                </p:cNvSpPr>
                <p:nvPr/>
              </p:nvSpPr>
              <p:spPr bwMode="auto">
                <a:xfrm>
                  <a:off x="3553" y="1844"/>
                  <a:ext cx="61" cy="1"/>
                </a:xfrm>
                <a:prstGeom prst="rect">
                  <a:avLst/>
                </a:prstGeom>
                <a:solidFill>
                  <a:srgbClr val="FC57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2" name="Rectangle 2300"/>
                <p:cNvSpPr>
                  <a:spLocks noChangeArrowheads="1"/>
                </p:cNvSpPr>
                <p:nvPr/>
              </p:nvSpPr>
              <p:spPr bwMode="auto">
                <a:xfrm>
                  <a:off x="3553" y="1845"/>
                  <a:ext cx="61" cy="1"/>
                </a:xfrm>
                <a:prstGeom prst="rect">
                  <a:avLst/>
                </a:prstGeom>
                <a:solidFill>
                  <a:srgbClr val="FC56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3" name="Rectangle 2301"/>
                <p:cNvSpPr>
                  <a:spLocks noChangeArrowheads="1"/>
                </p:cNvSpPr>
                <p:nvPr/>
              </p:nvSpPr>
              <p:spPr bwMode="auto">
                <a:xfrm>
                  <a:off x="3553" y="1846"/>
                  <a:ext cx="61" cy="1"/>
                </a:xfrm>
                <a:prstGeom prst="rect">
                  <a:avLst/>
                </a:prstGeom>
                <a:solidFill>
                  <a:srgbClr val="FC5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4" name="Rectangle 2302"/>
                <p:cNvSpPr>
                  <a:spLocks noChangeArrowheads="1"/>
                </p:cNvSpPr>
                <p:nvPr/>
              </p:nvSpPr>
              <p:spPr bwMode="auto">
                <a:xfrm>
                  <a:off x="3553" y="1847"/>
                  <a:ext cx="61" cy="3"/>
                </a:xfrm>
                <a:prstGeom prst="rect">
                  <a:avLst/>
                </a:prstGeom>
                <a:solidFill>
                  <a:srgbClr val="FC5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5" name="Rectangle 2303"/>
                <p:cNvSpPr>
                  <a:spLocks noChangeArrowheads="1"/>
                </p:cNvSpPr>
                <p:nvPr/>
              </p:nvSpPr>
              <p:spPr bwMode="auto">
                <a:xfrm>
                  <a:off x="3553" y="1850"/>
                  <a:ext cx="61" cy="1"/>
                </a:xfrm>
                <a:prstGeom prst="rect">
                  <a:avLst/>
                </a:prstGeom>
                <a:solidFill>
                  <a:srgbClr val="FC51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6" name="Rectangle 2304"/>
                <p:cNvSpPr>
                  <a:spLocks noChangeArrowheads="1"/>
                </p:cNvSpPr>
                <p:nvPr/>
              </p:nvSpPr>
              <p:spPr bwMode="auto">
                <a:xfrm>
                  <a:off x="3553" y="1851"/>
                  <a:ext cx="61" cy="3"/>
                </a:xfrm>
                <a:prstGeom prst="rect">
                  <a:avLst/>
                </a:prstGeom>
                <a:solidFill>
                  <a:srgbClr val="FC4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7" name="Rectangle 2305"/>
                <p:cNvSpPr>
                  <a:spLocks noChangeArrowheads="1"/>
                </p:cNvSpPr>
                <p:nvPr/>
              </p:nvSpPr>
              <p:spPr bwMode="auto">
                <a:xfrm>
                  <a:off x="3553" y="1854"/>
                  <a:ext cx="61" cy="1"/>
                </a:xfrm>
                <a:prstGeom prst="rect">
                  <a:avLst/>
                </a:prstGeom>
                <a:solidFill>
                  <a:srgbClr val="FC4D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8" name="Rectangle 2306"/>
                <p:cNvSpPr>
                  <a:spLocks noChangeArrowheads="1"/>
                </p:cNvSpPr>
                <p:nvPr/>
              </p:nvSpPr>
              <p:spPr bwMode="auto">
                <a:xfrm>
                  <a:off x="3553" y="1855"/>
                  <a:ext cx="61" cy="2"/>
                </a:xfrm>
                <a:prstGeom prst="rect">
                  <a:avLst/>
                </a:prstGeom>
                <a:solidFill>
                  <a:srgbClr val="FC4B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9" name="Rectangle 2307"/>
                <p:cNvSpPr>
                  <a:spLocks noChangeArrowheads="1"/>
                </p:cNvSpPr>
                <p:nvPr/>
              </p:nvSpPr>
              <p:spPr bwMode="auto">
                <a:xfrm>
                  <a:off x="3553" y="1857"/>
                  <a:ext cx="61" cy="2"/>
                </a:xfrm>
                <a:prstGeom prst="rect">
                  <a:avLst/>
                </a:prstGeom>
                <a:solidFill>
                  <a:srgbClr val="FC49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0" name="Rectangle 2308"/>
                <p:cNvSpPr>
                  <a:spLocks noChangeArrowheads="1"/>
                </p:cNvSpPr>
                <p:nvPr/>
              </p:nvSpPr>
              <p:spPr bwMode="auto">
                <a:xfrm>
                  <a:off x="3553" y="1859"/>
                  <a:ext cx="61" cy="3"/>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1" name="Rectangle 2309"/>
                <p:cNvSpPr>
                  <a:spLocks noChangeArrowheads="1"/>
                </p:cNvSpPr>
                <p:nvPr/>
              </p:nvSpPr>
              <p:spPr bwMode="auto">
                <a:xfrm>
                  <a:off x="3553" y="1862"/>
                  <a:ext cx="61" cy="2"/>
                </a:xfrm>
                <a:prstGeom prst="rect">
                  <a:avLst/>
                </a:prstGeom>
                <a:solidFill>
                  <a:srgbClr val="FC4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2" name="Rectangle 2310"/>
                <p:cNvSpPr>
                  <a:spLocks noChangeArrowheads="1"/>
                </p:cNvSpPr>
                <p:nvPr/>
              </p:nvSpPr>
              <p:spPr bwMode="auto">
                <a:xfrm>
                  <a:off x="3553" y="1864"/>
                  <a:ext cx="61" cy="2"/>
                </a:xfrm>
                <a:prstGeom prst="rect">
                  <a:avLst/>
                </a:prstGeom>
                <a:solidFill>
                  <a:srgbClr val="FC41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3" name="Rectangle 2311"/>
                <p:cNvSpPr>
                  <a:spLocks noChangeArrowheads="1"/>
                </p:cNvSpPr>
                <p:nvPr/>
              </p:nvSpPr>
              <p:spPr bwMode="auto">
                <a:xfrm>
                  <a:off x="3553" y="1866"/>
                  <a:ext cx="61" cy="2"/>
                </a:xfrm>
                <a:prstGeom prst="rect">
                  <a:avLst/>
                </a:prstGeom>
                <a:solidFill>
                  <a:srgbClr val="FC4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4" name="Rectangle 2312"/>
                <p:cNvSpPr>
                  <a:spLocks noChangeArrowheads="1"/>
                </p:cNvSpPr>
                <p:nvPr/>
              </p:nvSpPr>
              <p:spPr bwMode="auto">
                <a:xfrm>
                  <a:off x="3553" y="1868"/>
                  <a:ext cx="61" cy="2"/>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5" name="Rectangle 2313"/>
                <p:cNvSpPr>
                  <a:spLocks noChangeArrowheads="1"/>
                </p:cNvSpPr>
                <p:nvPr/>
              </p:nvSpPr>
              <p:spPr bwMode="auto">
                <a:xfrm>
                  <a:off x="3553" y="1870"/>
                  <a:ext cx="61" cy="2"/>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6" name="Rectangle 2314"/>
                <p:cNvSpPr>
                  <a:spLocks noChangeArrowheads="1"/>
                </p:cNvSpPr>
                <p:nvPr/>
              </p:nvSpPr>
              <p:spPr bwMode="auto">
                <a:xfrm>
                  <a:off x="3553" y="1872"/>
                  <a:ext cx="61" cy="2"/>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7" name="Rectangle 2315"/>
                <p:cNvSpPr>
                  <a:spLocks noChangeArrowheads="1"/>
                </p:cNvSpPr>
                <p:nvPr/>
              </p:nvSpPr>
              <p:spPr bwMode="auto">
                <a:xfrm>
                  <a:off x="3553" y="1874"/>
                  <a:ext cx="61" cy="1"/>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8" name="Rectangle 2316"/>
                <p:cNvSpPr>
                  <a:spLocks noChangeArrowheads="1"/>
                </p:cNvSpPr>
                <p:nvPr/>
              </p:nvSpPr>
              <p:spPr bwMode="auto">
                <a:xfrm>
                  <a:off x="3553" y="1875"/>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9" name="Rectangle 2317"/>
                <p:cNvSpPr>
                  <a:spLocks noChangeArrowheads="1"/>
                </p:cNvSpPr>
                <p:nvPr/>
              </p:nvSpPr>
              <p:spPr bwMode="auto">
                <a:xfrm>
                  <a:off x="3553" y="1877"/>
                  <a:ext cx="61" cy="3"/>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0" name="Rectangle 2318"/>
                <p:cNvSpPr>
                  <a:spLocks noChangeArrowheads="1"/>
                </p:cNvSpPr>
                <p:nvPr/>
              </p:nvSpPr>
              <p:spPr bwMode="auto">
                <a:xfrm>
                  <a:off x="3553" y="1880"/>
                  <a:ext cx="61" cy="1"/>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1" name="Rectangle 2319"/>
                <p:cNvSpPr>
                  <a:spLocks noChangeArrowheads="1"/>
                </p:cNvSpPr>
                <p:nvPr/>
              </p:nvSpPr>
              <p:spPr bwMode="auto">
                <a:xfrm>
                  <a:off x="3553" y="1881"/>
                  <a:ext cx="61" cy="2"/>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837" name="Rectangle 2320"/>
              <p:cNvSpPr>
                <a:spLocks noChangeArrowheads="1"/>
              </p:cNvSpPr>
              <p:nvPr/>
            </p:nvSpPr>
            <p:spPr bwMode="auto">
              <a:xfrm>
                <a:off x="3553" y="1883"/>
                <a:ext cx="61" cy="2"/>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8" name="Rectangle 2321"/>
              <p:cNvSpPr>
                <a:spLocks noChangeArrowheads="1"/>
              </p:cNvSpPr>
              <p:nvPr/>
            </p:nvSpPr>
            <p:spPr bwMode="auto">
              <a:xfrm>
                <a:off x="3553" y="1885"/>
                <a:ext cx="61" cy="3"/>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9" name="Rectangle 2322"/>
              <p:cNvSpPr>
                <a:spLocks noChangeArrowheads="1"/>
              </p:cNvSpPr>
              <p:nvPr/>
            </p:nvSpPr>
            <p:spPr bwMode="auto">
              <a:xfrm>
                <a:off x="3553" y="1888"/>
                <a:ext cx="61" cy="2"/>
              </a:xfrm>
              <a:prstGeom prst="rect">
                <a:avLst/>
              </a:prstGeom>
              <a:solidFill>
                <a:srgbClr val="FC29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0" name="Rectangle 2323"/>
              <p:cNvSpPr>
                <a:spLocks noChangeArrowheads="1"/>
              </p:cNvSpPr>
              <p:nvPr/>
            </p:nvSpPr>
            <p:spPr bwMode="auto">
              <a:xfrm>
                <a:off x="3553" y="1890"/>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1" name="Rectangle 2324"/>
              <p:cNvSpPr>
                <a:spLocks noChangeArrowheads="1"/>
              </p:cNvSpPr>
              <p:nvPr/>
            </p:nvSpPr>
            <p:spPr bwMode="auto">
              <a:xfrm>
                <a:off x="3553" y="1892"/>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2" name="Rectangle 2325"/>
              <p:cNvSpPr>
                <a:spLocks noChangeArrowheads="1"/>
              </p:cNvSpPr>
              <p:nvPr/>
            </p:nvSpPr>
            <p:spPr bwMode="auto">
              <a:xfrm>
                <a:off x="3553" y="1894"/>
                <a:ext cx="61" cy="2"/>
              </a:xfrm>
              <a:prstGeom prst="rect">
                <a:avLst/>
              </a:prstGeom>
              <a:solidFill>
                <a:srgbClr val="FC21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3" name="Rectangle 2326"/>
              <p:cNvSpPr>
                <a:spLocks noChangeArrowheads="1"/>
              </p:cNvSpPr>
              <p:nvPr/>
            </p:nvSpPr>
            <p:spPr bwMode="auto">
              <a:xfrm>
                <a:off x="3553" y="1896"/>
                <a:ext cx="61" cy="1"/>
              </a:xfrm>
              <a:prstGeom prst="rect">
                <a:avLst/>
              </a:prstGeom>
              <a:solidFill>
                <a:srgbClr val="FC1F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4" name="Rectangle 2327"/>
              <p:cNvSpPr>
                <a:spLocks noChangeArrowheads="1"/>
              </p:cNvSpPr>
              <p:nvPr/>
            </p:nvSpPr>
            <p:spPr bwMode="auto">
              <a:xfrm>
                <a:off x="3553" y="1897"/>
                <a:ext cx="61" cy="3"/>
              </a:xfrm>
              <a:prstGeom prst="rect">
                <a:avLst/>
              </a:prstGeom>
              <a:solidFill>
                <a:srgbClr val="FC1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5" name="Rectangle 2328"/>
              <p:cNvSpPr>
                <a:spLocks noChangeArrowheads="1"/>
              </p:cNvSpPr>
              <p:nvPr/>
            </p:nvSpPr>
            <p:spPr bwMode="auto">
              <a:xfrm>
                <a:off x="3553" y="1900"/>
                <a:ext cx="61" cy="1"/>
              </a:xfrm>
              <a:prstGeom prst="rect">
                <a:avLst/>
              </a:prstGeom>
              <a:solidFill>
                <a:srgbClr val="FC1B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6" name="Rectangle 2329"/>
              <p:cNvSpPr>
                <a:spLocks noChangeArrowheads="1"/>
              </p:cNvSpPr>
              <p:nvPr/>
            </p:nvSpPr>
            <p:spPr bwMode="auto">
              <a:xfrm>
                <a:off x="3553" y="1901"/>
                <a:ext cx="61" cy="2"/>
              </a:xfrm>
              <a:prstGeom prst="rect">
                <a:avLst/>
              </a:prstGeom>
              <a:solidFill>
                <a:srgbClr val="FC19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7" name="Rectangle 2330"/>
              <p:cNvSpPr>
                <a:spLocks noChangeArrowheads="1"/>
              </p:cNvSpPr>
              <p:nvPr/>
            </p:nvSpPr>
            <p:spPr bwMode="auto">
              <a:xfrm>
                <a:off x="3553" y="1903"/>
                <a:ext cx="61" cy="2"/>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8" name="Rectangle 2331"/>
              <p:cNvSpPr>
                <a:spLocks noChangeArrowheads="1"/>
              </p:cNvSpPr>
              <p:nvPr/>
            </p:nvSpPr>
            <p:spPr bwMode="auto">
              <a:xfrm>
                <a:off x="3553" y="1905"/>
                <a:ext cx="61" cy="1"/>
              </a:xfrm>
              <a:prstGeom prst="rect">
                <a:avLst/>
              </a:prstGeom>
              <a:solidFill>
                <a:srgbClr val="FC1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9" name="Rectangle 2332"/>
              <p:cNvSpPr>
                <a:spLocks noChangeArrowheads="1"/>
              </p:cNvSpPr>
              <p:nvPr/>
            </p:nvSpPr>
            <p:spPr bwMode="auto">
              <a:xfrm>
                <a:off x="3553" y="1906"/>
                <a:ext cx="61" cy="1"/>
              </a:xfrm>
              <a:prstGeom prst="rect">
                <a:avLst/>
              </a:prstGeom>
              <a:solidFill>
                <a:srgbClr val="FC0E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0" name="Rectangle 2333"/>
              <p:cNvSpPr>
                <a:spLocks noChangeArrowheads="1"/>
              </p:cNvSpPr>
              <p:nvPr/>
            </p:nvSpPr>
            <p:spPr bwMode="auto">
              <a:xfrm>
                <a:off x="3553" y="1907"/>
                <a:ext cx="61" cy="2"/>
              </a:xfrm>
              <a:prstGeom prst="rect">
                <a:avLst/>
              </a:prstGeom>
              <a:solidFill>
                <a:srgbClr val="FC0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1" name="Rectangle 2334"/>
              <p:cNvSpPr>
                <a:spLocks noChangeArrowheads="1"/>
              </p:cNvSpPr>
              <p:nvPr/>
            </p:nvSpPr>
            <p:spPr bwMode="auto">
              <a:xfrm>
                <a:off x="3553" y="1909"/>
                <a:ext cx="61" cy="1"/>
              </a:xfrm>
              <a:prstGeom prst="rect">
                <a:avLst/>
              </a:prstGeom>
              <a:solidFill>
                <a:srgbClr val="FC04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89" name="Freeform 2335"/>
            <p:cNvSpPr>
              <a:spLocks/>
            </p:cNvSpPr>
            <p:nvPr/>
          </p:nvSpPr>
          <p:spPr bwMode="auto">
            <a:xfrm>
              <a:off x="3507" y="1892"/>
              <a:ext cx="156" cy="75"/>
            </a:xfrm>
            <a:custGeom>
              <a:avLst/>
              <a:gdLst>
                <a:gd name="T0" fmla="*/ 156 w 156"/>
                <a:gd name="T1" fmla="*/ 0 h 75"/>
                <a:gd name="T2" fmla="*/ 0 w 156"/>
                <a:gd name="T3" fmla="*/ 0 h 75"/>
                <a:gd name="T4" fmla="*/ 81 w 156"/>
                <a:gd name="T5" fmla="*/ 75 h 75"/>
                <a:gd name="T6" fmla="*/ 156 w 156"/>
                <a:gd name="T7" fmla="*/ 0 h 75"/>
              </a:gdLst>
              <a:ahLst/>
              <a:cxnLst>
                <a:cxn ang="0">
                  <a:pos x="T0" y="T1"/>
                </a:cxn>
                <a:cxn ang="0">
                  <a:pos x="T2" y="T3"/>
                </a:cxn>
                <a:cxn ang="0">
                  <a:pos x="T4" y="T5"/>
                </a:cxn>
                <a:cxn ang="0">
                  <a:pos x="T6" y="T7"/>
                </a:cxn>
              </a:cxnLst>
              <a:rect l="0" t="0" r="r" b="b"/>
              <a:pathLst>
                <a:path w="156" h="75">
                  <a:moveTo>
                    <a:pt x="156" y="0"/>
                  </a:moveTo>
                  <a:lnTo>
                    <a:pt x="0" y="0"/>
                  </a:lnTo>
                  <a:lnTo>
                    <a:pt x="81" y="75"/>
                  </a:lnTo>
                  <a:lnTo>
                    <a:pt x="156"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0" name="Freeform 2336"/>
            <p:cNvSpPr>
              <a:spLocks/>
            </p:cNvSpPr>
            <p:nvPr/>
          </p:nvSpPr>
          <p:spPr bwMode="auto">
            <a:xfrm>
              <a:off x="3507" y="1272"/>
              <a:ext cx="156" cy="75"/>
            </a:xfrm>
            <a:custGeom>
              <a:avLst/>
              <a:gdLst>
                <a:gd name="T0" fmla="*/ 156 w 156"/>
                <a:gd name="T1" fmla="*/ 75 h 75"/>
                <a:gd name="T2" fmla="*/ 0 w 156"/>
                <a:gd name="T3" fmla="*/ 75 h 75"/>
                <a:gd name="T4" fmla="*/ 81 w 156"/>
                <a:gd name="T5" fmla="*/ 0 h 75"/>
                <a:gd name="T6" fmla="*/ 156 w 156"/>
                <a:gd name="T7" fmla="*/ 75 h 75"/>
              </a:gdLst>
              <a:ahLst/>
              <a:cxnLst>
                <a:cxn ang="0">
                  <a:pos x="T0" y="T1"/>
                </a:cxn>
                <a:cxn ang="0">
                  <a:pos x="T2" y="T3"/>
                </a:cxn>
                <a:cxn ang="0">
                  <a:pos x="T4" y="T5"/>
                </a:cxn>
                <a:cxn ang="0">
                  <a:pos x="T6" y="T7"/>
                </a:cxn>
              </a:cxnLst>
              <a:rect l="0" t="0" r="r" b="b"/>
              <a:pathLst>
                <a:path w="156" h="75">
                  <a:moveTo>
                    <a:pt x="156" y="75"/>
                  </a:moveTo>
                  <a:lnTo>
                    <a:pt x="0" y="75"/>
                  </a:lnTo>
                  <a:lnTo>
                    <a:pt x="81" y="0"/>
                  </a:lnTo>
                  <a:lnTo>
                    <a:pt x="156" y="75"/>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91" name="Group 2337"/>
            <p:cNvGrpSpPr>
              <a:grpSpLocks/>
            </p:cNvGrpSpPr>
            <p:nvPr/>
          </p:nvGrpSpPr>
          <p:grpSpPr bwMode="auto">
            <a:xfrm>
              <a:off x="3553" y="1324"/>
              <a:ext cx="61" cy="586"/>
              <a:chOff x="3553" y="1324"/>
              <a:chExt cx="61" cy="586"/>
            </a:xfrm>
          </p:grpSpPr>
          <p:grpSp>
            <p:nvGrpSpPr>
              <p:cNvPr id="620" name="Group 2338"/>
              <p:cNvGrpSpPr>
                <a:grpSpLocks/>
              </p:cNvGrpSpPr>
              <p:nvPr/>
            </p:nvGrpSpPr>
            <p:grpSpPr bwMode="auto">
              <a:xfrm>
                <a:off x="3553" y="1324"/>
                <a:ext cx="61" cy="559"/>
                <a:chOff x="3553" y="1324"/>
                <a:chExt cx="61" cy="559"/>
              </a:xfrm>
            </p:grpSpPr>
            <p:sp>
              <p:nvSpPr>
                <p:cNvPr id="636" name="Rectangle 2339"/>
                <p:cNvSpPr>
                  <a:spLocks noChangeArrowheads="1"/>
                </p:cNvSpPr>
                <p:nvPr/>
              </p:nvSpPr>
              <p:spPr bwMode="auto">
                <a:xfrm>
                  <a:off x="3553" y="1324"/>
                  <a:ext cx="61" cy="1"/>
                </a:xfrm>
                <a:prstGeom prst="rect">
                  <a:avLst/>
                </a:prstGeom>
                <a:solidFill>
                  <a:srgbClr val="FC0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7" name="Rectangle 2340"/>
                <p:cNvSpPr>
                  <a:spLocks noChangeArrowheads="1"/>
                </p:cNvSpPr>
                <p:nvPr/>
              </p:nvSpPr>
              <p:spPr bwMode="auto">
                <a:xfrm>
                  <a:off x="3553" y="1325"/>
                  <a:ext cx="61" cy="1"/>
                </a:xfrm>
                <a:prstGeom prst="rect">
                  <a:avLst/>
                </a:prstGeom>
                <a:solidFill>
                  <a:srgbClr val="FC06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8" name="Rectangle 2341"/>
                <p:cNvSpPr>
                  <a:spLocks noChangeArrowheads="1"/>
                </p:cNvSpPr>
                <p:nvPr/>
              </p:nvSpPr>
              <p:spPr bwMode="auto">
                <a:xfrm>
                  <a:off x="3553" y="1326"/>
                  <a:ext cx="61" cy="2"/>
                </a:xfrm>
                <a:prstGeom prst="rect">
                  <a:avLst/>
                </a:prstGeom>
                <a:solidFill>
                  <a:srgbClr val="FC0C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9" name="Rectangle 2342"/>
                <p:cNvSpPr>
                  <a:spLocks noChangeArrowheads="1"/>
                </p:cNvSpPr>
                <p:nvPr/>
              </p:nvSpPr>
              <p:spPr bwMode="auto">
                <a:xfrm>
                  <a:off x="3553" y="1328"/>
                  <a:ext cx="61" cy="1"/>
                </a:xfrm>
                <a:prstGeom prst="rect">
                  <a:avLst/>
                </a:prstGeom>
                <a:solidFill>
                  <a:srgbClr val="FC10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0" name="Rectangle 2343"/>
                <p:cNvSpPr>
                  <a:spLocks noChangeArrowheads="1"/>
                </p:cNvSpPr>
                <p:nvPr/>
              </p:nvSpPr>
              <p:spPr bwMode="auto">
                <a:xfrm>
                  <a:off x="3553" y="1329"/>
                  <a:ext cx="61" cy="1"/>
                </a:xfrm>
                <a:prstGeom prst="rect">
                  <a:avLst/>
                </a:prstGeom>
                <a:solidFill>
                  <a:srgbClr val="FC13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1" name="Rectangle 2344"/>
                <p:cNvSpPr>
                  <a:spLocks noChangeArrowheads="1"/>
                </p:cNvSpPr>
                <p:nvPr/>
              </p:nvSpPr>
              <p:spPr bwMode="auto">
                <a:xfrm>
                  <a:off x="3553" y="1330"/>
                  <a:ext cx="61" cy="2"/>
                </a:xfrm>
                <a:prstGeom prst="rect">
                  <a:avLst/>
                </a:prstGeom>
                <a:solidFill>
                  <a:srgbClr val="FC1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2" name="Rectangle 2345"/>
                <p:cNvSpPr>
                  <a:spLocks noChangeArrowheads="1"/>
                </p:cNvSpPr>
                <p:nvPr/>
              </p:nvSpPr>
              <p:spPr bwMode="auto">
                <a:xfrm>
                  <a:off x="3553" y="1332"/>
                  <a:ext cx="61" cy="1"/>
                </a:xfrm>
                <a:prstGeom prst="rect">
                  <a:avLst/>
                </a:prstGeom>
                <a:solidFill>
                  <a:srgbClr val="FC18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3" name="Rectangle 2346"/>
                <p:cNvSpPr>
                  <a:spLocks noChangeArrowheads="1"/>
                </p:cNvSpPr>
                <p:nvPr/>
              </p:nvSpPr>
              <p:spPr bwMode="auto">
                <a:xfrm>
                  <a:off x="3553" y="1333"/>
                  <a:ext cx="61" cy="2"/>
                </a:xfrm>
                <a:prstGeom prst="rect">
                  <a:avLst/>
                </a:prstGeom>
                <a:solidFill>
                  <a:srgbClr val="FC1A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4" name="Rectangle 2347"/>
                <p:cNvSpPr>
                  <a:spLocks noChangeArrowheads="1"/>
                </p:cNvSpPr>
                <p:nvPr/>
              </p:nvSpPr>
              <p:spPr bwMode="auto">
                <a:xfrm>
                  <a:off x="3553" y="1335"/>
                  <a:ext cx="61" cy="2"/>
                </a:xfrm>
                <a:prstGeom prst="rect">
                  <a:avLst/>
                </a:prstGeom>
                <a:solidFill>
                  <a:srgbClr val="FC1C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5" name="Rectangle 2348"/>
                <p:cNvSpPr>
                  <a:spLocks noChangeArrowheads="1"/>
                </p:cNvSpPr>
                <p:nvPr/>
              </p:nvSpPr>
              <p:spPr bwMode="auto">
                <a:xfrm>
                  <a:off x="3553" y="1337"/>
                  <a:ext cx="61" cy="1"/>
                </a:xfrm>
                <a:prstGeom prst="rect">
                  <a:avLst/>
                </a:prstGeom>
                <a:solidFill>
                  <a:srgbClr val="FC1E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6" name="Rectangle 2349"/>
                <p:cNvSpPr>
                  <a:spLocks noChangeArrowheads="1"/>
                </p:cNvSpPr>
                <p:nvPr/>
              </p:nvSpPr>
              <p:spPr bwMode="auto">
                <a:xfrm>
                  <a:off x="3553" y="1338"/>
                  <a:ext cx="61" cy="1"/>
                </a:xfrm>
                <a:prstGeom prst="rect">
                  <a:avLst/>
                </a:prstGeom>
                <a:solidFill>
                  <a:srgbClr val="FC20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7" name="Rectangle 2350"/>
                <p:cNvSpPr>
                  <a:spLocks noChangeArrowheads="1"/>
                </p:cNvSpPr>
                <p:nvPr/>
              </p:nvSpPr>
              <p:spPr bwMode="auto">
                <a:xfrm>
                  <a:off x="3553" y="1339"/>
                  <a:ext cx="61" cy="2"/>
                </a:xfrm>
                <a:prstGeom prst="rect">
                  <a:avLst/>
                </a:prstGeom>
                <a:solidFill>
                  <a:srgbClr val="FC22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8" name="Rectangle 2351"/>
                <p:cNvSpPr>
                  <a:spLocks noChangeArrowheads="1"/>
                </p:cNvSpPr>
                <p:nvPr/>
              </p:nvSpPr>
              <p:spPr bwMode="auto">
                <a:xfrm>
                  <a:off x="3553" y="1341"/>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9" name="Rectangle 2352"/>
                <p:cNvSpPr>
                  <a:spLocks noChangeArrowheads="1"/>
                </p:cNvSpPr>
                <p:nvPr/>
              </p:nvSpPr>
              <p:spPr bwMode="auto">
                <a:xfrm>
                  <a:off x="3553" y="1343"/>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0" name="Rectangle 2353"/>
                <p:cNvSpPr>
                  <a:spLocks noChangeArrowheads="1"/>
                </p:cNvSpPr>
                <p:nvPr/>
              </p:nvSpPr>
              <p:spPr bwMode="auto">
                <a:xfrm>
                  <a:off x="3553" y="1345"/>
                  <a:ext cx="61" cy="1"/>
                </a:xfrm>
                <a:prstGeom prst="rect">
                  <a:avLst/>
                </a:prstGeom>
                <a:solidFill>
                  <a:srgbClr val="FC28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1" name="Rectangle 2354"/>
                <p:cNvSpPr>
                  <a:spLocks noChangeArrowheads="1"/>
                </p:cNvSpPr>
                <p:nvPr/>
              </p:nvSpPr>
              <p:spPr bwMode="auto">
                <a:xfrm>
                  <a:off x="3553" y="1346"/>
                  <a:ext cx="61" cy="2"/>
                </a:xfrm>
                <a:prstGeom prst="rect">
                  <a:avLst/>
                </a:prstGeom>
                <a:solidFill>
                  <a:srgbClr val="FC2A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2" name="Rectangle 2355"/>
                <p:cNvSpPr>
                  <a:spLocks noChangeArrowheads="1"/>
                </p:cNvSpPr>
                <p:nvPr/>
              </p:nvSpPr>
              <p:spPr bwMode="auto">
                <a:xfrm>
                  <a:off x="3553" y="1348"/>
                  <a:ext cx="61" cy="3"/>
                </a:xfrm>
                <a:prstGeom prst="rect">
                  <a:avLst/>
                </a:prstGeom>
                <a:solidFill>
                  <a:srgbClr val="FC2D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3" name="Rectangle 2356"/>
                <p:cNvSpPr>
                  <a:spLocks noChangeArrowheads="1"/>
                </p:cNvSpPr>
                <p:nvPr/>
              </p:nvSpPr>
              <p:spPr bwMode="auto">
                <a:xfrm>
                  <a:off x="3553" y="1351"/>
                  <a:ext cx="61" cy="3"/>
                </a:xfrm>
                <a:prstGeom prst="rect">
                  <a:avLst/>
                </a:prstGeom>
                <a:solidFill>
                  <a:srgbClr val="FC2F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4" name="Rectangle 2357"/>
                <p:cNvSpPr>
                  <a:spLocks noChangeArrowheads="1"/>
                </p:cNvSpPr>
                <p:nvPr/>
              </p:nvSpPr>
              <p:spPr bwMode="auto">
                <a:xfrm>
                  <a:off x="3553" y="1354"/>
                  <a:ext cx="61" cy="2"/>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 name="Rectangle 2358"/>
                <p:cNvSpPr>
                  <a:spLocks noChangeArrowheads="1"/>
                </p:cNvSpPr>
                <p:nvPr/>
              </p:nvSpPr>
              <p:spPr bwMode="auto">
                <a:xfrm>
                  <a:off x="3553" y="1356"/>
                  <a:ext cx="61" cy="2"/>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 name="Rectangle 2359"/>
                <p:cNvSpPr>
                  <a:spLocks noChangeArrowheads="1"/>
                </p:cNvSpPr>
                <p:nvPr/>
              </p:nvSpPr>
              <p:spPr bwMode="auto">
                <a:xfrm>
                  <a:off x="3553" y="1358"/>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7" name="Rectangle 2360"/>
                <p:cNvSpPr>
                  <a:spLocks noChangeArrowheads="1"/>
                </p:cNvSpPr>
                <p:nvPr/>
              </p:nvSpPr>
              <p:spPr bwMode="auto">
                <a:xfrm>
                  <a:off x="3553" y="1360"/>
                  <a:ext cx="61" cy="3"/>
                </a:xfrm>
                <a:prstGeom prst="rect">
                  <a:avLst/>
                </a:prstGeom>
                <a:solidFill>
                  <a:srgbClr val="FC39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8" name="Rectangle 2361"/>
                <p:cNvSpPr>
                  <a:spLocks noChangeArrowheads="1"/>
                </p:cNvSpPr>
                <p:nvPr/>
              </p:nvSpPr>
              <p:spPr bwMode="auto">
                <a:xfrm>
                  <a:off x="3553" y="1363"/>
                  <a:ext cx="61" cy="1"/>
                </a:xfrm>
                <a:prstGeom prst="rect">
                  <a:avLst/>
                </a:prstGeom>
                <a:solidFill>
                  <a:srgbClr val="FC3B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9" name="Rectangle 2362"/>
                <p:cNvSpPr>
                  <a:spLocks noChangeArrowheads="1"/>
                </p:cNvSpPr>
                <p:nvPr/>
              </p:nvSpPr>
              <p:spPr bwMode="auto">
                <a:xfrm>
                  <a:off x="3553" y="1364"/>
                  <a:ext cx="61" cy="3"/>
                </a:xfrm>
                <a:prstGeom prst="rect">
                  <a:avLst/>
                </a:prstGeom>
                <a:solidFill>
                  <a:srgbClr val="FC3D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0" name="Rectangle 2363"/>
                <p:cNvSpPr>
                  <a:spLocks noChangeArrowheads="1"/>
                </p:cNvSpPr>
                <p:nvPr/>
              </p:nvSpPr>
              <p:spPr bwMode="auto">
                <a:xfrm>
                  <a:off x="3553" y="1367"/>
                  <a:ext cx="61" cy="1"/>
                </a:xfrm>
                <a:prstGeom prst="rect">
                  <a:avLst/>
                </a:prstGeom>
                <a:solidFill>
                  <a:srgbClr val="FC3F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1" name="Rectangle 2364"/>
                <p:cNvSpPr>
                  <a:spLocks noChangeArrowheads="1"/>
                </p:cNvSpPr>
                <p:nvPr/>
              </p:nvSpPr>
              <p:spPr bwMode="auto">
                <a:xfrm>
                  <a:off x="3553" y="1368"/>
                  <a:ext cx="61" cy="1"/>
                </a:xfrm>
                <a:prstGeom prst="rect">
                  <a:avLst/>
                </a:prstGeom>
                <a:solidFill>
                  <a:srgbClr val="FC41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2" name="Rectangle 2365"/>
                <p:cNvSpPr>
                  <a:spLocks noChangeArrowheads="1"/>
                </p:cNvSpPr>
                <p:nvPr/>
              </p:nvSpPr>
              <p:spPr bwMode="auto">
                <a:xfrm>
                  <a:off x="3553" y="1369"/>
                  <a:ext cx="61" cy="3"/>
                </a:xfrm>
                <a:prstGeom prst="rect">
                  <a:avLst/>
                </a:prstGeom>
                <a:solidFill>
                  <a:srgbClr val="FC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3" name="Rectangle 2366"/>
                <p:cNvSpPr>
                  <a:spLocks noChangeArrowheads="1"/>
                </p:cNvSpPr>
                <p:nvPr/>
              </p:nvSpPr>
              <p:spPr bwMode="auto">
                <a:xfrm>
                  <a:off x="3553" y="1372"/>
                  <a:ext cx="61" cy="3"/>
                </a:xfrm>
                <a:prstGeom prst="rect">
                  <a:avLst/>
                </a:prstGeom>
                <a:solidFill>
                  <a:srgbClr val="FC45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4" name="Rectangle 2367"/>
                <p:cNvSpPr>
                  <a:spLocks noChangeArrowheads="1"/>
                </p:cNvSpPr>
                <p:nvPr/>
              </p:nvSpPr>
              <p:spPr bwMode="auto">
                <a:xfrm>
                  <a:off x="3553" y="1375"/>
                  <a:ext cx="61" cy="2"/>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5" name="Rectangle 2368"/>
                <p:cNvSpPr>
                  <a:spLocks noChangeArrowheads="1"/>
                </p:cNvSpPr>
                <p:nvPr/>
              </p:nvSpPr>
              <p:spPr bwMode="auto">
                <a:xfrm>
                  <a:off x="3553" y="1377"/>
                  <a:ext cx="61" cy="1"/>
                </a:xfrm>
                <a:prstGeom prst="rect">
                  <a:avLst/>
                </a:prstGeom>
                <a:solidFill>
                  <a:srgbClr val="FC4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6" name="Rectangle 2369"/>
                <p:cNvSpPr>
                  <a:spLocks noChangeArrowheads="1"/>
                </p:cNvSpPr>
                <p:nvPr/>
              </p:nvSpPr>
              <p:spPr bwMode="auto">
                <a:xfrm>
                  <a:off x="3553" y="1378"/>
                  <a:ext cx="61" cy="3"/>
                </a:xfrm>
                <a:prstGeom prst="rect">
                  <a:avLst/>
                </a:prstGeom>
                <a:solidFill>
                  <a:srgbClr val="FC4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7" name="Rectangle 2370"/>
                <p:cNvSpPr>
                  <a:spLocks noChangeArrowheads="1"/>
                </p:cNvSpPr>
                <p:nvPr/>
              </p:nvSpPr>
              <p:spPr bwMode="auto">
                <a:xfrm>
                  <a:off x="3553" y="1381"/>
                  <a:ext cx="61" cy="1"/>
                </a:xfrm>
                <a:prstGeom prst="rect">
                  <a:avLst/>
                </a:prstGeom>
                <a:solidFill>
                  <a:srgbClr val="FC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8" name="Rectangle 2371"/>
                <p:cNvSpPr>
                  <a:spLocks noChangeArrowheads="1"/>
                </p:cNvSpPr>
                <p:nvPr/>
              </p:nvSpPr>
              <p:spPr bwMode="auto">
                <a:xfrm>
                  <a:off x="3553" y="1382"/>
                  <a:ext cx="61" cy="3"/>
                </a:xfrm>
                <a:prstGeom prst="rect">
                  <a:avLst/>
                </a:prstGeom>
                <a:solidFill>
                  <a:srgbClr val="FC50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9" name="Rectangle 2372"/>
                <p:cNvSpPr>
                  <a:spLocks noChangeArrowheads="1"/>
                </p:cNvSpPr>
                <p:nvPr/>
              </p:nvSpPr>
              <p:spPr bwMode="auto">
                <a:xfrm>
                  <a:off x="3553" y="1385"/>
                  <a:ext cx="61" cy="1"/>
                </a:xfrm>
                <a:prstGeom prst="rect">
                  <a:avLst/>
                </a:prstGeom>
                <a:solidFill>
                  <a:srgbClr val="FC52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0" name="Rectangle 2373"/>
                <p:cNvSpPr>
                  <a:spLocks noChangeArrowheads="1"/>
                </p:cNvSpPr>
                <p:nvPr/>
              </p:nvSpPr>
              <p:spPr bwMode="auto">
                <a:xfrm>
                  <a:off x="3553" y="1386"/>
                  <a:ext cx="61" cy="2"/>
                </a:xfrm>
                <a:prstGeom prst="rect">
                  <a:avLst/>
                </a:prstGeom>
                <a:solidFill>
                  <a:srgbClr val="FC54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1" name="Rectangle 2374"/>
                <p:cNvSpPr>
                  <a:spLocks noChangeArrowheads="1"/>
                </p:cNvSpPr>
                <p:nvPr/>
              </p:nvSpPr>
              <p:spPr bwMode="auto">
                <a:xfrm>
                  <a:off x="3553" y="1388"/>
                  <a:ext cx="61" cy="2"/>
                </a:xfrm>
                <a:prstGeom prst="rect">
                  <a:avLst/>
                </a:prstGeom>
                <a:solidFill>
                  <a:srgbClr val="FC5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2" name="Rectangle 2375"/>
                <p:cNvSpPr>
                  <a:spLocks noChangeArrowheads="1"/>
                </p:cNvSpPr>
                <p:nvPr/>
              </p:nvSpPr>
              <p:spPr bwMode="auto">
                <a:xfrm>
                  <a:off x="3553" y="1390"/>
                  <a:ext cx="61" cy="3"/>
                </a:xfrm>
                <a:prstGeom prst="rect">
                  <a:avLst/>
                </a:prstGeom>
                <a:solidFill>
                  <a:srgbClr val="FC5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3" name="Rectangle 2376"/>
                <p:cNvSpPr>
                  <a:spLocks noChangeArrowheads="1"/>
                </p:cNvSpPr>
                <p:nvPr/>
              </p:nvSpPr>
              <p:spPr bwMode="auto">
                <a:xfrm>
                  <a:off x="3553" y="1393"/>
                  <a:ext cx="61" cy="1"/>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4" name="Rectangle 2377"/>
                <p:cNvSpPr>
                  <a:spLocks noChangeArrowheads="1"/>
                </p:cNvSpPr>
                <p:nvPr/>
              </p:nvSpPr>
              <p:spPr bwMode="auto">
                <a:xfrm>
                  <a:off x="3553" y="1394"/>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5" name="Rectangle 2378"/>
                <p:cNvSpPr>
                  <a:spLocks noChangeArrowheads="1"/>
                </p:cNvSpPr>
                <p:nvPr/>
              </p:nvSpPr>
              <p:spPr bwMode="auto">
                <a:xfrm>
                  <a:off x="3553" y="1395"/>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6" name="Rectangle 2379"/>
                <p:cNvSpPr>
                  <a:spLocks noChangeArrowheads="1"/>
                </p:cNvSpPr>
                <p:nvPr/>
              </p:nvSpPr>
              <p:spPr bwMode="auto">
                <a:xfrm>
                  <a:off x="3553" y="1398"/>
                  <a:ext cx="61" cy="1"/>
                </a:xfrm>
                <a:prstGeom prst="rect">
                  <a:avLst/>
                </a:prstGeom>
                <a:solidFill>
                  <a:srgbClr val="FC6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7" name="Rectangle 2380"/>
                <p:cNvSpPr>
                  <a:spLocks noChangeArrowheads="1"/>
                </p:cNvSpPr>
                <p:nvPr/>
              </p:nvSpPr>
              <p:spPr bwMode="auto">
                <a:xfrm>
                  <a:off x="3553" y="1399"/>
                  <a:ext cx="61" cy="3"/>
                </a:xfrm>
                <a:prstGeom prst="rect">
                  <a:avLst/>
                </a:prstGeom>
                <a:solidFill>
                  <a:srgbClr val="FC61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8" name="Rectangle 2381"/>
                <p:cNvSpPr>
                  <a:spLocks noChangeArrowheads="1"/>
                </p:cNvSpPr>
                <p:nvPr/>
              </p:nvSpPr>
              <p:spPr bwMode="auto">
                <a:xfrm>
                  <a:off x="3553" y="1402"/>
                  <a:ext cx="61" cy="1"/>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9" name="Rectangle 2382"/>
                <p:cNvSpPr>
                  <a:spLocks noChangeArrowheads="1"/>
                </p:cNvSpPr>
                <p:nvPr/>
              </p:nvSpPr>
              <p:spPr bwMode="auto">
                <a:xfrm>
                  <a:off x="3553" y="1403"/>
                  <a:ext cx="61" cy="1"/>
                </a:xfrm>
                <a:prstGeom prst="rect">
                  <a:avLst/>
                </a:prstGeom>
                <a:solidFill>
                  <a:srgbClr val="FC6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0" name="Rectangle 2383"/>
                <p:cNvSpPr>
                  <a:spLocks noChangeArrowheads="1"/>
                </p:cNvSpPr>
                <p:nvPr/>
              </p:nvSpPr>
              <p:spPr bwMode="auto">
                <a:xfrm>
                  <a:off x="3553" y="1404"/>
                  <a:ext cx="61" cy="3"/>
                </a:xfrm>
                <a:prstGeom prst="rect">
                  <a:avLst/>
                </a:prstGeom>
                <a:solidFill>
                  <a:srgbClr val="FC67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1" name="Rectangle 2384"/>
                <p:cNvSpPr>
                  <a:spLocks noChangeArrowheads="1"/>
                </p:cNvSpPr>
                <p:nvPr/>
              </p:nvSpPr>
              <p:spPr bwMode="auto">
                <a:xfrm>
                  <a:off x="3553" y="1407"/>
                  <a:ext cx="61" cy="3"/>
                </a:xfrm>
                <a:prstGeom prst="rect">
                  <a:avLst/>
                </a:prstGeom>
                <a:solidFill>
                  <a:srgbClr val="FC6A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2" name="Rectangle 2385"/>
                <p:cNvSpPr>
                  <a:spLocks noChangeArrowheads="1"/>
                </p:cNvSpPr>
                <p:nvPr/>
              </p:nvSpPr>
              <p:spPr bwMode="auto">
                <a:xfrm>
                  <a:off x="3553" y="1410"/>
                  <a:ext cx="61" cy="2"/>
                </a:xfrm>
                <a:prstGeom prst="rect">
                  <a:avLst/>
                </a:prstGeom>
                <a:solidFill>
                  <a:srgbClr val="FD6C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3" name="Rectangle 2386"/>
                <p:cNvSpPr>
                  <a:spLocks noChangeArrowheads="1"/>
                </p:cNvSpPr>
                <p:nvPr/>
              </p:nvSpPr>
              <p:spPr bwMode="auto">
                <a:xfrm>
                  <a:off x="3553" y="1412"/>
                  <a:ext cx="61" cy="2"/>
                </a:xfrm>
                <a:prstGeom prst="rect">
                  <a:avLst/>
                </a:prstGeom>
                <a:solidFill>
                  <a:srgbClr val="FD6F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4" name="Rectangle 2387"/>
                <p:cNvSpPr>
                  <a:spLocks noChangeArrowheads="1"/>
                </p:cNvSpPr>
                <p:nvPr/>
              </p:nvSpPr>
              <p:spPr bwMode="auto">
                <a:xfrm>
                  <a:off x="3553" y="1414"/>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5" name="Rectangle 2388"/>
                <p:cNvSpPr>
                  <a:spLocks noChangeArrowheads="1"/>
                </p:cNvSpPr>
                <p:nvPr/>
              </p:nvSpPr>
              <p:spPr bwMode="auto">
                <a:xfrm>
                  <a:off x="3553" y="1416"/>
                  <a:ext cx="61" cy="2"/>
                </a:xfrm>
                <a:prstGeom prst="rect">
                  <a:avLst/>
                </a:prstGeom>
                <a:solidFill>
                  <a:srgbClr val="FD73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6" name="Rectangle 2389"/>
                <p:cNvSpPr>
                  <a:spLocks noChangeArrowheads="1"/>
                </p:cNvSpPr>
                <p:nvPr/>
              </p:nvSpPr>
              <p:spPr bwMode="auto">
                <a:xfrm>
                  <a:off x="3553" y="1418"/>
                  <a:ext cx="61" cy="1"/>
                </a:xfrm>
                <a:prstGeom prst="rect">
                  <a:avLst/>
                </a:prstGeom>
                <a:solidFill>
                  <a:srgbClr val="FD74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7" name="Rectangle 2390"/>
                <p:cNvSpPr>
                  <a:spLocks noChangeArrowheads="1"/>
                </p:cNvSpPr>
                <p:nvPr/>
              </p:nvSpPr>
              <p:spPr bwMode="auto">
                <a:xfrm>
                  <a:off x="3553" y="1419"/>
                  <a:ext cx="61" cy="2"/>
                </a:xfrm>
                <a:prstGeom prst="rect">
                  <a:avLst/>
                </a:prstGeom>
                <a:solidFill>
                  <a:srgbClr val="FD76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8" name="Rectangle 2391"/>
                <p:cNvSpPr>
                  <a:spLocks noChangeArrowheads="1"/>
                </p:cNvSpPr>
                <p:nvPr/>
              </p:nvSpPr>
              <p:spPr bwMode="auto">
                <a:xfrm>
                  <a:off x="3553" y="1421"/>
                  <a:ext cx="61" cy="2"/>
                </a:xfrm>
                <a:prstGeom prst="rect">
                  <a:avLst/>
                </a:prstGeom>
                <a:solidFill>
                  <a:srgbClr val="FD78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9" name="Rectangle 2392"/>
                <p:cNvSpPr>
                  <a:spLocks noChangeArrowheads="1"/>
                </p:cNvSpPr>
                <p:nvPr/>
              </p:nvSpPr>
              <p:spPr bwMode="auto">
                <a:xfrm>
                  <a:off x="3553" y="1423"/>
                  <a:ext cx="61" cy="2"/>
                </a:xfrm>
                <a:prstGeom prst="rect">
                  <a:avLst/>
                </a:prstGeom>
                <a:solidFill>
                  <a:srgbClr val="FD7A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0" name="Rectangle 2393"/>
                <p:cNvSpPr>
                  <a:spLocks noChangeArrowheads="1"/>
                </p:cNvSpPr>
                <p:nvPr/>
              </p:nvSpPr>
              <p:spPr bwMode="auto">
                <a:xfrm>
                  <a:off x="3553" y="1425"/>
                  <a:ext cx="61" cy="3"/>
                </a:xfrm>
                <a:prstGeom prst="rect">
                  <a:avLst/>
                </a:prstGeom>
                <a:solidFill>
                  <a:srgbClr val="FD7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1" name="Rectangle 2394"/>
                <p:cNvSpPr>
                  <a:spLocks noChangeArrowheads="1"/>
                </p:cNvSpPr>
                <p:nvPr/>
              </p:nvSpPr>
              <p:spPr bwMode="auto">
                <a:xfrm>
                  <a:off x="3553" y="1428"/>
                  <a:ext cx="61" cy="3"/>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2" name="Rectangle 2395"/>
                <p:cNvSpPr>
                  <a:spLocks noChangeArrowheads="1"/>
                </p:cNvSpPr>
                <p:nvPr/>
              </p:nvSpPr>
              <p:spPr bwMode="auto">
                <a:xfrm>
                  <a:off x="3553" y="1431"/>
                  <a:ext cx="61" cy="1"/>
                </a:xfrm>
                <a:prstGeom prst="rect">
                  <a:avLst/>
                </a:prstGeom>
                <a:solidFill>
                  <a:srgbClr val="FD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3" name="Rectangle 2396"/>
                <p:cNvSpPr>
                  <a:spLocks noChangeArrowheads="1"/>
                </p:cNvSpPr>
                <p:nvPr/>
              </p:nvSpPr>
              <p:spPr bwMode="auto">
                <a:xfrm>
                  <a:off x="3553" y="1432"/>
                  <a:ext cx="61" cy="1"/>
                </a:xfrm>
                <a:prstGeom prst="rect">
                  <a:avLst/>
                </a:prstGeom>
                <a:solidFill>
                  <a:srgbClr val="FD83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4" name="Rectangle 2397"/>
                <p:cNvSpPr>
                  <a:spLocks noChangeArrowheads="1"/>
                </p:cNvSpPr>
                <p:nvPr/>
              </p:nvSpPr>
              <p:spPr bwMode="auto">
                <a:xfrm>
                  <a:off x="3553" y="1433"/>
                  <a:ext cx="61" cy="1"/>
                </a:xfrm>
                <a:prstGeom prst="rect">
                  <a:avLst/>
                </a:prstGeom>
                <a:solidFill>
                  <a:srgbClr val="FD8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5" name="Rectangle 2398"/>
                <p:cNvSpPr>
                  <a:spLocks noChangeArrowheads="1"/>
                </p:cNvSpPr>
                <p:nvPr/>
              </p:nvSpPr>
              <p:spPr bwMode="auto">
                <a:xfrm>
                  <a:off x="3553" y="1434"/>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6" name="Rectangle 2399"/>
                <p:cNvSpPr>
                  <a:spLocks noChangeArrowheads="1"/>
                </p:cNvSpPr>
                <p:nvPr/>
              </p:nvSpPr>
              <p:spPr bwMode="auto">
                <a:xfrm>
                  <a:off x="3553" y="1437"/>
                  <a:ext cx="61" cy="3"/>
                </a:xfrm>
                <a:prstGeom prst="rect">
                  <a:avLst/>
                </a:prstGeom>
                <a:solidFill>
                  <a:srgbClr val="FD89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7" name="Rectangle 2400"/>
                <p:cNvSpPr>
                  <a:spLocks noChangeArrowheads="1"/>
                </p:cNvSpPr>
                <p:nvPr/>
              </p:nvSpPr>
              <p:spPr bwMode="auto">
                <a:xfrm>
                  <a:off x="3553" y="1440"/>
                  <a:ext cx="61" cy="2"/>
                </a:xfrm>
                <a:prstGeom prst="rect">
                  <a:avLst/>
                </a:prstGeom>
                <a:solidFill>
                  <a:srgbClr val="FD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8" name="Rectangle 2401"/>
                <p:cNvSpPr>
                  <a:spLocks noChangeArrowheads="1"/>
                </p:cNvSpPr>
                <p:nvPr/>
              </p:nvSpPr>
              <p:spPr bwMode="auto">
                <a:xfrm>
                  <a:off x="3553" y="1442"/>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9" name="Rectangle 2402"/>
                <p:cNvSpPr>
                  <a:spLocks noChangeArrowheads="1"/>
                </p:cNvSpPr>
                <p:nvPr/>
              </p:nvSpPr>
              <p:spPr bwMode="auto">
                <a:xfrm>
                  <a:off x="3553" y="1445"/>
                  <a:ext cx="61" cy="2"/>
                </a:xfrm>
                <a:prstGeom prst="rect">
                  <a:avLst/>
                </a:prstGeom>
                <a:solidFill>
                  <a:srgbClr val="FD9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0" name="Rectangle 2403"/>
                <p:cNvSpPr>
                  <a:spLocks noChangeArrowheads="1"/>
                </p:cNvSpPr>
                <p:nvPr/>
              </p:nvSpPr>
              <p:spPr bwMode="auto">
                <a:xfrm>
                  <a:off x="3553" y="1447"/>
                  <a:ext cx="61" cy="3"/>
                </a:xfrm>
                <a:prstGeom prst="rect">
                  <a:avLst/>
                </a:prstGeom>
                <a:solidFill>
                  <a:srgbClr val="FD93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1" name="Rectangle 2404"/>
                <p:cNvSpPr>
                  <a:spLocks noChangeArrowheads="1"/>
                </p:cNvSpPr>
                <p:nvPr/>
              </p:nvSpPr>
              <p:spPr bwMode="auto">
                <a:xfrm>
                  <a:off x="3553" y="1450"/>
                  <a:ext cx="61" cy="1"/>
                </a:xfrm>
                <a:prstGeom prst="rect">
                  <a:avLst/>
                </a:prstGeom>
                <a:solidFill>
                  <a:srgbClr val="FD95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2" name="Rectangle 2405"/>
                <p:cNvSpPr>
                  <a:spLocks noChangeArrowheads="1"/>
                </p:cNvSpPr>
                <p:nvPr/>
              </p:nvSpPr>
              <p:spPr bwMode="auto">
                <a:xfrm>
                  <a:off x="3553" y="1451"/>
                  <a:ext cx="61" cy="3"/>
                </a:xfrm>
                <a:prstGeom prst="rect">
                  <a:avLst/>
                </a:prstGeom>
                <a:solidFill>
                  <a:srgbClr val="FD97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3" name="Rectangle 2406"/>
                <p:cNvSpPr>
                  <a:spLocks noChangeArrowheads="1"/>
                </p:cNvSpPr>
                <p:nvPr/>
              </p:nvSpPr>
              <p:spPr bwMode="auto">
                <a:xfrm>
                  <a:off x="3553" y="1454"/>
                  <a:ext cx="61" cy="3"/>
                </a:xfrm>
                <a:prstGeom prst="rect">
                  <a:avLst/>
                </a:prstGeom>
                <a:solidFill>
                  <a:srgbClr val="FD99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4" name="Rectangle 2407"/>
                <p:cNvSpPr>
                  <a:spLocks noChangeArrowheads="1"/>
                </p:cNvSpPr>
                <p:nvPr/>
              </p:nvSpPr>
              <p:spPr bwMode="auto">
                <a:xfrm>
                  <a:off x="3553" y="1457"/>
                  <a:ext cx="61" cy="1"/>
                </a:xfrm>
                <a:prstGeom prst="rect">
                  <a:avLst/>
                </a:prstGeom>
                <a:solidFill>
                  <a:srgbClr val="FD9B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5" name="Rectangle 2408"/>
                <p:cNvSpPr>
                  <a:spLocks noChangeArrowheads="1"/>
                </p:cNvSpPr>
                <p:nvPr/>
              </p:nvSpPr>
              <p:spPr bwMode="auto">
                <a:xfrm>
                  <a:off x="3553" y="1458"/>
                  <a:ext cx="61" cy="3"/>
                </a:xfrm>
                <a:prstGeom prst="rect">
                  <a:avLst/>
                </a:prstGeom>
                <a:solidFill>
                  <a:srgbClr val="FD9D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6" name="Rectangle 2409"/>
                <p:cNvSpPr>
                  <a:spLocks noChangeArrowheads="1"/>
                </p:cNvSpPr>
                <p:nvPr/>
              </p:nvSpPr>
              <p:spPr bwMode="auto">
                <a:xfrm>
                  <a:off x="3553" y="1461"/>
                  <a:ext cx="61" cy="2"/>
                </a:xfrm>
                <a:prstGeom prst="rect">
                  <a:avLst/>
                </a:prstGeom>
                <a:solidFill>
                  <a:srgbClr val="FDA0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7" name="Rectangle 2410"/>
                <p:cNvSpPr>
                  <a:spLocks noChangeArrowheads="1"/>
                </p:cNvSpPr>
                <p:nvPr/>
              </p:nvSpPr>
              <p:spPr bwMode="auto">
                <a:xfrm>
                  <a:off x="3553" y="1463"/>
                  <a:ext cx="61" cy="3"/>
                </a:xfrm>
                <a:prstGeom prst="rect">
                  <a:avLst/>
                </a:prstGeom>
                <a:solidFill>
                  <a:srgbClr val="FDA2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8" name="Rectangle 2411"/>
                <p:cNvSpPr>
                  <a:spLocks noChangeArrowheads="1"/>
                </p:cNvSpPr>
                <p:nvPr/>
              </p:nvSpPr>
              <p:spPr bwMode="auto">
                <a:xfrm>
                  <a:off x="3553" y="1466"/>
                  <a:ext cx="61" cy="2"/>
                </a:xfrm>
                <a:prstGeom prst="rect">
                  <a:avLst/>
                </a:prstGeom>
                <a:solidFill>
                  <a:srgbClr val="FDA4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9" name="Rectangle 2412"/>
                <p:cNvSpPr>
                  <a:spLocks noChangeArrowheads="1"/>
                </p:cNvSpPr>
                <p:nvPr/>
              </p:nvSpPr>
              <p:spPr bwMode="auto">
                <a:xfrm>
                  <a:off x="3553" y="1468"/>
                  <a:ext cx="61" cy="3"/>
                </a:xfrm>
                <a:prstGeom prst="rect">
                  <a:avLst/>
                </a:prstGeom>
                <a:solidFill>
                  <a:srgbClr val="FEA6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0" name="Rectangle 2413"/>
                <p:cNvSpPr>
                  <a:spLocks noChangeArrowheads="1"/>
                </p:cNvSpPr>
                <p:nvPr/>
              </p:nvSpPr>
              <p:spPr bwMode="auto">
                <a:xfrm>
                  <a:off x="3553" y="147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1" name="Rectangle 2414"/>
                <p:cNvSpPr>
                  <a:spLocks noChangeArrowheads="1"/>
                </p:cNvSpPr>
                <p:nvPr/>
              </p:nvSpPr>
              <p:spPr bwMode="auto">
                <a:xfrm>
                  <a:off x="3553" y="1474"/>
                  <a:ext cx="61" cy="2"/>
                </a:xfrm>
                <a:prstGeom prst="rect">
                  <a:avLst/>
                </a:prstGeom>
                <a:solidFill>
                  <a:srgbClr val="FEAB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2" name="Rectangle 2415"/>
                <p:cNvSpPr>
                  <a:spLocks noChangeArrowheads="1"/>
                </p:cNvSpPr>
                <p:nvPr/>
              </p:nvSpPr>
              <p:spPr bwMode="auto">
                <a:xfrm>
                  <a:off x="3553" y="1476"/>
                  <a:ext cx="61" cy="3"/>
                </a:xfrm>
                <a:prstGeom prst="rect">
                  <a:avLst/>
                </a:prstGeom>
                <a:solidFill>
                  <a:srgbClr val="FEAD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3" name="Rectangle 2416"/>
                <p:cNvSpPr>
                  <a:spLocks noChangeArrowheads="1"/>
                </p:cNvSpPr>
                <p:nvPr/>
              </p:nvSpPr>
              <p:spPr bwMode="auto">
                <a:xfrm>
                  <a:off x="3553" y="1479"/>
                  <a:ext cx="61" cy="1"/>
                </a:xfrm>
                <a:prstGeom prst="rect">
                  <a:avLst/>
                </a:prstGeom>
                <a:solidFill>
                  <a:srgbClr val="FE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4" name="Rectangle 2417"/>
                <p:cNvSpPr>
                  <a:spLocks noChangeArrowheads="1"/>
                </p:cNvSpPr>
                <p:nvPr/>
              </p:nvSpPr>
              <p:spPr bwMode="auto">
                <a:xfrm>
                  <a:off x="3553" y="1480"/>
                  <a:ext cx="61" cy="3"/>
                </a:xfrm>
                <a:prstGeom prst="rect">
                  <a:avLst/>
                </a:prstGeom>
                <a:solidFill>
                  <a:srgbClr val="FEB0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5" name="Rectangle 2418"/>
                <p:cNvSpPr>
                  <a:spLocks noChangeArrowheads="1"/>
                </p:cNvSpPr>
                <p:nvPr/>
              </p:nvSpPr>
              <p:spPr bwMode="auto">
                <a:xfrm>
                  <a:off x="3553" y="1483"/>
                  <a:ext cx="61" cy="2"/>
                </a:xfrm>
                <a:prstGeom prst="rect">
                  <a:avLst/>
                </a:prstGeom>
                <a:solidFill>
                  <a:srgbClr val="FEB2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6" name="Rectangle 2419"/>
                <p:cNvSpPr>
                  <a:spLocks noChangeArrowheads="1"/>
                </p:cNvSpPr>
                <p:nvPr/>
              </p:nvSpPr>
              <p:spPr bwMode="auto">
                <a:xfrm>
                  <a:off x="3553" y="1485"/>
                  <a:ext cx="61" cy="3"/>
                </a:xfrm>
                <a:prstGeom prst="rect">
                  <a:avLst/>
                </a:prstGeom>
                <a:solidFill>
                  <a:srgbClr val="FEB4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7" name="Rectangle 2420"/>
                <p:cNvSpPr>
                  <a:spLocks noChangeArrowheads="1"/>
                </p:cNvSpPr>
                <p:nvPr/>
              </p:nvSpPr>
              <p:spPr bwMode="auto">
                <a:xfrm>
                  <a:off x="3553" y="1488"/>
                  <a:ext cx="61" cy="1"/>
                </a:xfrm>
                <a:prstGeom prst="rect">
                  <a:avLst/>
                </a:prstGeom>
                <a:solidFill>
                  <a:srgbClr val="FE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8" name="Rectangle 2421"/>
                <p:cNvSpPr>
                  <a:spLocks noChangeArrowheads="1"/>
                </p:cNvSpPr>
                <p:nvPr/>
              </p:nvSpPr>
              <p:spPr bwMode="auto">
                <a:xfrm>
                  <a:off x="3553" y="1489"/>
                  <a:ext cx="61" cy="3"/>
                </a:xfrm>
                <a:prstGeom prst="rect">
                  <a:avLst/>
                </a:prstGeom>
                <a:solidFill>
                  <a:srgbClr val="FEB8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9" name="Rectangle 2422"/>
                <p:cNvSpPr>
                  <a:spLocks noChangeArrowheads="1"/>
                </p:cNvSpPr>
                <p:nvPr/>
              </p:nvSpPr>
              <p:spPr bwMode="auto">
                <a:xfrm>
                  <a:off x="3553" y="1492"/>
                  <a:ext cx="61" cy="2"/>
                </a:xfrm>
                <a:prstGeom prst="rect">
                  <a:avLst/>
                </a:prstGeom>
                <a:solidFill>
                  <a:srgbClr val="FEB9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0" name="Rectangle 2423"/>
                <p:cNvSpPr>
                  <a:spLocks noChangeArrowheads="1"/>
                </p:cNvSpPr>
                <p:nvPr/>
              </p:nvSpPr>
              <p:spPr bwMode="auto">
                <a:xfrm>
                  <a:off x="3553" y="1494"/>
                  <a:ext cx="61" cy="3"/>
                </a:xfrm>
                <a:prstGeom prst="rect">
                  <a:avLst/>
                </a:prstGeom>
                <a:solidFill>
                  <a:srgbClr val="FEBB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1" name="Rectangle 2424"/>
                <p:cNvSpPr>
                  <a:spLocks noChangeArrowheads="1"/>
                </p:cNvSpPr>
                <p:nvPr/>
              </p:nvSpPr>
              <p:spPr bwMode="auto">
                <a:xfrm>
                  <a:off x="3553" y="1497"/>
                  <a:ext cx="61" cy="1"/>
                </a:xfrm>
                <a:prstGeom prst="rect">
                  <a:avLst/>
                </a:prstGeom>
                <a:solidFill>
                  <a:srgbClr val="FEBD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2" name="Rectangle 2425"/>
                <p:cNvSpPr>
                  <a:spLocks noChangeArrowheads="1"/>
                </p:cNvSpPr>
                <p:nvPr/>
              </p:nvSpPr>
              <p:spPr bwMode="auto">
                <a:xfrm>
                  <a:off x="3553" y="1498"/>
                  <a:ext cx="61" cy="3"/>
                </a:xfrm>
                <a:prstGeom prst="rect">
                  <a:avLst/>
                </a:prstGeom>
                <a:solidFill>
                  <a:srgbClr val="FEBE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3" name="Rectangle 2426"/>
                <p:cNvSpPr>
                  <a:spLocks noChangeArrowheads="1"/>
                </p:cNvSpPr>
                <p:nvPr/>
              </p:nvSpPr>
              <p:spPr bwMode="auto">
                <a:xfrm>
                  <a:off x="3553" y="1501"/>
                  <a:ext cx="61" cy="3"/>
                </a:xfrm>
                <a:prstGeom prst="rect">
                  <a:avLst/>
                </a:prstGeom>
                <a:solidFill>
                  <a:srgbClr val="FEC0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4" name="Rectangle 2427"/>
                <p:cNvSpPr>
                  <a:spLocks noChangeArrowheads="1"/>
                </p:cNvSpPr>
                <p:nvPr/>
              </p:nvSpPr>
              <p:spPr bwMode="auto">
                <a:xfrm>
                  <a:off x="3553" y="1504"/>
                  <a:ext cx="61" cy="3"/>
                </a:xfrm>
                <a:prstGeom prst="rect">
                  <a:avLst/>
                </a:prstGeom>
                <a:solidFill>
                  <a:srgbClr val="FEC2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5" name="Rectangle 2428"/>
                <p:cNvSpPr>
                  <a:spLocks noChangeArrowheads="1"/>
                </p:cNvSpPr>
                <p:nvPr/>
              </p:nvSpPr>
              <p:spPr bwMode="auto">
                <a:xfrm>
                  <a:off x="3553" y="1507"/>
                  <a:ext cx="61" cy="3"/>
                </a:xfrm>
                <a:prstGeom prst="rect">
                  <a:avLst/>
                </a:prstGeom>
                <a:solidFill>
                  <a:srgbClr val="FEC4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6" name="Rectangle 2429"/>
                <p:cNvSpPr>
                  <a:spLocks noChangeArrowheads="1"/>
                </p:cNvSpPr>
                <p:nvPr/>
              </p:nvSpPr>
              <p:spPr bwMode="auto">
                <a:xfrm>
                  <a:off x="3553" y="1510"/>
                  <a:ext cx="61" cy="3"/>
                </a:xfrm>
                <a:prstGeom prst="rect">
                  <a:avLst/>
                </a:prstGeom>
                <a:solidFill>
                  <a:srgbClr val="FEC6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 name="Rectangle 2430"/>
                <p:cNvSpPr>
                  <a:spLocks noChangeArrowheads="1"/>
                </p:cNvSpPr>
                <p:nvPr/>
              </p:nvSpPr>
              <p:spPr bwMode="auto">
                <a:xfrm>
                  <a:off x="3553" y="1513"/>
                  <a:ext cx="61" cy="5"/>
                </a:xfrm>
                <a:prstGeom prst="rect">
                  <a:avLst/>
                </a:prstGeom>
                <a:solidFill>
                  <a:srgbClr val="FEC8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8" name="Rectangle 2431"/>
                <p:cNvSpPr>
                  <a:spLocks noChangeArrowheads="1"/>
                </p:cNvSpPr>
                <p:nvPr/>
              </p:nvSpPr>
              <p:spPr bwMode="auto">
                <a:xfrm>
                  <a:off x="3553" y="1518"/>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9" name="Rectangle 2432"/>
                <p:cNvSpPr>
                  <a:spLocks noChangeArrowheads="1"/>
                </p:cNvSpPr>
                <p:nvPr/>
              </p:nvSpPr>
              <p:spPr bwMode="auto">
                <a:xfrm>
                  <a:off x="3553" y="1520"/>
                  <a:ext cx="61" cy="4"/>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0" name="Rectangle 2433"/>
                <p:cNvSpPr>
                  <a:spLocks noChangeArrowheads="1"/>
                </p:cNvSpPr>
                <p:nvPr/>
              </p:nvSpPr>
              <p:spPr bwMode="auto">
                <a:xfrm>
                  <a:off x="3553" y="1524"/>
                  <a:ext cx="61" cy="3"/>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1" name="Rectangle 2434"/>
                <p:cNvSpPr>
                  <a:spLocks noChangeArrowheads="1"/>
                </p:cNvSpPr>
                <p:nvPr/>
              </p:nvSpPr>
              <p:spPr bwMode="auto">
                <a:xfrm>
                  <a:off x="3553" y="1527"/>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2" name="Rectangle 2435"/>
                <p:cNvSpPr>
                  <a:spLocks noChangeArrowheads="1"/>
                </p:cNvSpPr>
                <p:nvPr/>
              </p:nvSpPr>
              <p:spPr bwMode="auto">
                <a:xfrm>
                  <a:off x="3553" y="1530"/>
                  <a:ext cx="61" cy="3"/>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3" name="Rectangle 2436"/>
                <p:cNvSpPr>
                  <a:spLocks noChangeArrowheads="1"/>
                </p:cNvSpPr>
                <p:nvPr/>
              </p:nvSpPr>
              <p:spPr bwMode="auto">
                <a:xfrm>
                  <a:off x="3553" y="1533"/>
                  <a:ext cx="61" cy="6"/>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4" name="Rectangle 2437"/>
                <p:cNvSpPr>
                  <a:spLocks noChangeArrowheads="1"/>
                </p:cNvSpPr>
                <p:nvPr/>
              </p:nvSpPr>
              <p:spPr bwMode="auto">
                <a:xfrm>
                  <a:off x="3553" y="1539"/>
                  <a:ext cx="61" cy="4"/>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5" name="Rectangle 2438"/>
                <p:cNvSpPr>
                  <a:spLocks noChangeArrowheads="1"/>
                </p:cNvSpPr>
                <p:nvPr/>
              </p:nvSpPr>
              <p:spPr bwMode="auto">
                <a:xfrm>
                  <a:off x="3553" y="1543"/>
                  <a:ext cx="61" cy="5"/>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6" name="Rectangle 2439"/>
                <p:cNvSpPr>
                  <a:spLocks noChangeArrowheads="1"/>
                </p:cNvSpPr>
                <p:nvPr/>
              </p:nvSpPr>
              <p:spPr bwMode="auto">
                <a:xfrm>
                  <a:off x="3553" y="1548"/>
                  <a:ext cx="61" cy="4"/>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7" name="Rectangle 2440"/>
                <p:cNvSpPr>
                  <a:spLocks noChangeArrowheads="1"/>
                </p:cNvSpPr>
                <p:nvPr/>
              </p:nvSpPr>
              <p:spPr bwMode="auto">
                <a:xfrm>
                  <a:off x="3553" y="1552"/>
                  <a:ext cx="61" cy="8"/>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8" name="Rectangle 2441"/>
                <p:cNvSpPr>
                  <a:spLocks noChangeArrowheads="1"/>
                </p:cNvSpPr>
                <p:nvPr/>
              </p:nvSpPr>
              <p:spPr bwMode="auto">
                <a:xfrm>
                  <a:off x="3553" y="1560"/>
                  <a:ext cx="61" cy="6"/>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9" name="Rectangle 2442"/>
                <p:cNvSpPr>
                  <a:spLocks noChangeArrowheads="1"/>
                </p:cNvSpPr>
                <p:nvPr/>
              </p:nvSpPr>
              <p:spPr bwMode="auto">
                <a:xfrm>
                  <a:off x="3553" y="15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0" name="Rectangle 2443"/>
                <p:cNvSpPr>
                  <a:spLocks noChangeArrowheads="1"/>
                </p:cNvSpPr>
                <p:nvPr/>
              </p:nvSpPr>
              <p:spPr bwMode="auto">
                <a:xfrm>
                  <a:off x="3553" y="1573"/>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1" name="Rectangle 2444"/>
                <p:cNvSpPr>
                  <a:spLocks noChangeArrowheads="1"/>
                </p:cNvSpPr>
                <p:nvPr/>
              </p:nvSpPr>
              <p:spPr bwMode="auto">
                <a:xfrm>
                  <a:off x="3553" y="1582"/>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2" name="Rectangle 2445"/>
                <p:cNvSpPr>
                  <a:spLocks noChangeArrowheads="1"/>
                </p:cNvSpPr>
                <p:nvPr/>
              </p:nvSpPr>
              <p:spPr bwMode="auto">
                <a:xfrm>
                  <a:off x="3553" y="1593"/>
                  <a:ext cx="61" cy="10"/>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3" name="Rectangle 2446"/>
                <p:cNvSpPr>
                  <a:spLocks noChangeArrowheads="1"/>
                </p:cNvSpPr>
                <p:nvPr/>
              </p:nvSpPr>
              <p:spPr bwMode="auto">
                <a:xfrm>
                  <a:off x="3553" y="1603"/>
                  <a:ext cx="61" cy="36"/>
                </a:xfrm>
                <a:prstGeom prst="rect">
                  <a:avLst/>
                </a:prstGeom>
                <a:solidFill>
                  <a:srgbClr val="FFE5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4" name="Rectangle 2447"/>
                <p:cNvSpPr>
                  <a:spLocks noChangeArrowheads="1"/>
                </p:cNvSpPr>
                <p:nvPr/>
              </p:nvSpPr>
              <p:spPr bwMode="auto">
                <a:xfrm>
                  <a:off x="3553" y="1639"/>
                  <a:ext cx="61" cy="7"/>
                </a:xfrm>
                <a:prstGeom prst="rect">
                  <a:avLst/>
                </a:prstGeom>
                <a:solidFill>
                  <a:srgbClr val="FFE4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5" name="Rectangle 2448"/>
                <p:cNvSpPr>
                  <a:spLocks noChangeArrowheads="1"/>
                </p:cNvSpPr>
                <p:nvPr/>
              </p:nvSpPr>
              <p:spPr bwMode="auto">
                <a:xfrm>
                  <a:off x="3553" y="1646"/>
                  <a:ext cx="61" cy="11"/>
                </a:xfrm>
                <a:prstGeom prst="rect">
                  <a:avLst/>
                </a:prstGeom>
                <a:solidFill>
                  <a:srgbClr val="FFE2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6" name="Rectangle 2449"/>
                <p:cNvSpPr>
                  <a:spLocks noChangeArrowheads="1"/>
                </p:cNvSpPr>
                <p:nvPr/>
              </p:nvSpPr>
              <p:spPr bwMode="auto">
                <a:xfrm>
                  <a:off x="3553" y="1657"/>
                  <a:ext cx="61" cy="9"/>
                </a:xfrm>
                <a:prstGeom prst="rect">
                  <a:avLst/>
                </a:prstGeom>
                <a:solidFill>
                  <a:srgbClr val="FF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7" name="Rectangle 2450"/>
                <p:cNvSpPr>
                  <a:spLocks noChangeArrowheads="1"/>
                </p:cNvSpPr>
                <p:nvPr/>
              </p:nvSpPr>
              <p:spPr bwMode="auto">
                <a:xfrm>
                  <a:off x="3553" y="1666"/>
                  <a:ext cx="61" cy="7"/>
                </a:xfrm>
                <a:prstGeom prst="rect">
                  <a:avLst/>
                </a:prstGeom>
                <a:solidFill>
                  <a:srgbClr val="FFD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8" name="Rectangle 2451"/>
                <p:cNvSpPr>
                  <a:spLocks noChangeArrowheads="1"/>
                </p:cNvSpPr>
                <p:nvPr/>
              </p:nvSpPr>
              <p:spPr bwMode="auto">
                <a:xfrm>
                  <a:off x="3553" y="1673"/>
                  <a:ext cx="61" cy="8"/>
                </a:xfrm>
                <a:prstGeom prst="rect">
                  <a:avLst/>
                </a:prstGeom>
                <a:solidFill>
                  <a:srgbClr val="FFDC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9" name="Rectangle 2452"/>
                <p:cNvSpPr>
                  <a:spLocks noChangeArrowheads="1"/>
                </p:cNvSpPr>
                <p:nvPr/>
              </p:nvSpPr>
              <p:spPr bwMode="auto">
                <a:xfrm>
                  <a:off x="3553" y="1681"/>
                  <a:ext cx="61" cy="4"/>
                </a:xfrm>
                <a:prstGeom prst="rect">
                  <a:avLst/>
                </a:prstGeom>
                <a:solidFill>
                  <a:srgbClr val="FFDA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0" name="Rectangle 2453"/>
                <p:cNvSpPr>
                  <a:spLocks noChangeArrowheads="1"/>
                </p:cNvSpPr>
                <p:nvPr/>
              </p:nvSpPr>
              <p:spPr bwMode="auto">
                <a:xfrm>
                  <a:off x="3553" y="1685"/>
                  <a:ext cx="61" cy="5"/>
                </a:xfrm>
                <a:prstGeom prst="rect">
                  <a:avLst/>
                </a:prstGeom>
                <a:solidFill>
                  <a:srgbClr val="FFD8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1" name="Rectangle 2454"/>
                <p:cNvSpPr>
                  <a:spLocks noChangeArrowheads="1"/>
                </p:cNvSpPr>
                <p:nvPr/>
              </p:nvSpPr>
              <p:spPr bwMode="auto">
                <a:xfrm>
                  <a:off x="3553" y="1690"/>
                  <a:ext cx="61" cy="4"/>
                </a:xfrm>
                <a:prstGeom prst="rect">
                  <a:avLst/>
                </a:prstGeom>
                <a:solidFill>
                  <a:srgbClr val="FFD6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2" name="Rectangle 2455"/>
                <p:cNvSpPr>
                  <a:spLocks noChangeArrowheads="1"/>
                </p:cNvSpPr>
                <p:nvPr/>
              </p:nvSpPr>
              <p:spPr bwMode="auto">
                <a:xfrm>
                  <a:off x="3553" y="1694"/>
                  <a:ext cx="61" cy="5"/>
                </a:xfrm>
                <a:prstGeom prst="rect">
                  <a:avLst/>
                </a:prstGeom>
                <a:solidFill>
                  <a:srgbClr val="FFD5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3" name="Rectangle 2456"/>
                <p:cNvSpPr>
                  <a:spLocks noChangeArrowheads="1"/>
                </p:cNvSpPr>
                <p:nvPr/>
              </p:nvSpPr>
              <p:spPr bwMode="auto">
                <a:xfrm>
                  <a:off x="3553" y="1699"/>
                  <a:ext cx="61" cy="4"/>
                </a:xfrm>
                <a:prstGeom prst="rect">
                  <a:avLst/>
                </a:prstGeom>
                <a:solidFill>
                  <a:srgbClr val="FED3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4" name="Rectangle 2457"/>
                <p:cNvSpPr>
                  <a:spLocks noChangeArrowheads="1"/>
                </p:cNvSpPr>
                <p:nvPr/>
              </p:nvSpPr>
              <p:spPr bwMode="auto">
                <a:xfrm>
                  <a:off x="3553" y="1703"/>
                  <a:ext cx="61" cy="2"/>
                </a:xfrm>
                <a:prstGeom prst="rect">
                  <a:avLst/>
                </a:prstGeom>
                <a:solidFill>
                  <a:srgbClr val="FED1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5" name="Rectangle 2458"/>
                <p:cNvSpPr>
                  <a:spLocks noChangeArrowheads="1"/>
                </p:cNvSpPr>
                <p:nvPr/>
              </p:nvSpPr>
              <p:spPr bwMode="auto">
                <a:xfrm>
                  <a:off x="3553" y="1705"/>
                  <a:ext cx="61" cy="3"/>
                </a:xfrm>
                <a:prstGeom prst="rect">
                  <a:avLst/>
                </a:prstGeom>
                <a:solidFill>
                  <a:srgbClr val="FECF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6" name="Rectangle 2459"/>
                <p:cNvSpPr>
                  <a:spLocks noChangeArrowheads="1"/>
                </p:cNvSpPr>
                <p:nvPr/>
              </p:nvSpPr>
              <p:spPr bwMode="auto">
                <a:xfrm>
                  <a:off x="3553" y="1708"/>
                  <a:ext cx="61" cy="4"/>
                </a:xfrm>
                <a:prstGeom prst="rect">
                  <a:avLst/>
                </a:prstGeom>
                <a:solidFill>
                  <a:srgbClr val="FECE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7" name="Rectangle 2460"/>
                <p:cNvSpPr>
                  <a:spLocks noChangeArrowheads="1"/>
                </p:cNvSpPr>
                <p:nvPr/>
              </p:nvSpPr>
              <p:spPr bwMode="auto">
                <a:xfrm>
                  <a:off x="3553" y="1712"/>
                  <a:ext cx="61" cy="3"/>
                </a:xfrm>
                <a:prstGeom prst="rect">
                  <a:avLst/>
                </a:prstGeom>
                <a:solidFill>
                  <a:srgbClr val="FECC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8" name="Rectangle 2461"/>
                <p:cNvSpPr>
                  <a:spLocks noChangeArrowheads="1"/>
                </p:cNvSpPr>
                <p:nvPr/>
              </p:nvSpPr>
              <p:spPr bwMode="auto">
                <a:xfrm>
                  <a:off x="3553" y="1715"/>
                  <a:ext cx="61" cy="2"/>
                </a:xfrm>
                <a:prstGeom prst="rect">
                  <a:avLst/>
                </a:prstGeom>
                <a:solidFill>
                  <a:srgbClr val="FECA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9" name="Rectangle 2462"/>
                <p:cNvSpPr>
                  <a:spLocks noChangeArrowheads="1"/>
                </p:cNvSpPr>
                <p:nvPr/>
              </p:nvSpPr>
              <p:spPr bwMode="auto">
                <a:xfrm>
                  <a:off x="3553" y="1717"/>
                  <a:ext cx="61" cy="4"/>
                </a:xfrm>
                <a:prstGeom prst="rect">
                  <a:avLst/>
                </a:prstGeom>
                <a:solidFill>
                  <a:srgbClr val="FEC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0" name="Rectangle 2463"/>
                <p:cNvSpPr>
                  <a:spLocks noChangeArrowheads="1"/>
                </p:cNvSpPr>
                <p:nvPr/>
              </p:nvSpPr>
              <p:spPr bwMode="auto">
                <a:xfrm>
                  <a:off x="3553" y="1721"/>
                  <a:ext cx="61" cy="3"/>
                </a:xfrm>
                <a:prstGeom prst="rect">
                  <a:avLst/>
                </a:prstGeom>
                <a:solidFill>
                  <a:srgbClr val="FEC7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1" name="Rectangle 2464"/>
                <p:cNvSpPr>
                  <a:spLocks noChangeArrowheads="1"/>
                </p:cNvSpPr>
                <p:nvPr/>
              </p:nvSpPr>
              <p:spPr bwMode="auto">
                <a:xfrm>
                  <a:off x="3553" y="1724"/>
                  <a:ext cx="61" cy="4"/>
                </a:xfrm>
                <a:prstGeom prst="rect">
                  <a:avLst/>
                </a:prstGeom>
                <a:solidFill>
                  <a:srgbClr val="FEC5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2" name="Rectangle 2465"/>
                <p:cNvSpPr>
                  <a:spLocks noChangeArrowheads="1"/>
                </p:cNvSpPr>
                <p:nvPr/>
              </p:nvSpPr>
              <p:spPr bwMode="auto">
                <a:xfrm>
                  <a:off x="3553" y="1728"/>
                  <a:ext cx="61" cy="2"/>
                </a:xfrm>
                <a:prstGeom prst="rect">
                  <a:avLst/>
                </a:prstGeom>
                <a:solidFill>
                  <a:srgbClr val="FEC3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3" name="Rectangle 2466"/>
                <p:cNvSpPr>
                  <a:spLocks noChangeArrowheads="1"/>
                </p:cNvSpPr>
                <p:nvPr/>
              </p:nvSpPr>
              <p:spPr bwMode="auto">
                <a:xfrm>
                  <a:off x="3553" y="1730"/>
                  <a:ext cx="61" cy="3"/>
                </a:xfrm>
                <a:prstGeom prst="rect">
                  <a:avLst/>
                </a:prstGeom>
                <a:solidFill>
                  <a:srgbClr val="FEC1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4" name="Rectangle 2467"/>
                <p:cNvSpPr>
                  <a:spLocks noChangeArrowheads="1"/>
                </p:cNvSpPr>
                <p:nvPr/>
              </p:nvSpPr>
              <p:spPr bwMode="auto">
                <a:xfrm>
                  <a:off x="3553" y="1733"/>
                  <a:ext cx="61" cy="2"/>
                </a:xfrm>
                <a:prstGeom prst="rect">
                  <a:avLst/>
                </a:prstGeom>
                <a:solidFill>
                  <a:srgbClr val="FEBF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5" name="Rectangle 2468"/>
                <p:cNvSpPr>
                  <a:spLocks noChangeArrowheads="1"/>
                </p:cNvSpPr>
                <p:nvPr/>
              </p:nvSpPr>
              <p:spPr bwMode="auto">
                <a:xfrm>
                  <a:off x="3553" y="1735"/>
                  <a:ext cx="61" cy="3"/>
                </a:xfrm>
                <a:prstGeom prst="rect">
                  <a:avLst/>
                </a:prstGeom>
                <a:solidFill>
                  <a:srgbClr val="FEBD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6" name="Rectangle 2469"/>
                <p:cNvSpPr>
                  <a:spLocks noChangeArrowheads="1"/>
                </p:cNvSpPr>
                <p:nvPr/>
              </p:nvSpPr>
              <p:spPr bwMode="auto">
                <a:xfrm>
                  <a:off x="3553" y="1738"/>
                  <a:ext cx="61" cy="3"/>
                </a:xfrm>
                <a:prstGeom prst="rect">
                  <a:avLst/>
                </a:prstGeom>
                <a:solidFill>
                  <a:srgbClr val="FEBC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7" name="Rectangle 2470"/>
                <p:cNvSpPr>
                  <a:spLocks noChangeArrowheads="1"/>
                </p:cNvSpPr>
                <p:nvPr/>
              </p:nvSpPr>
              <p:spPr bwMode="auto">
                <a:xfrm>
                  <a:off x="3553" y="1741"/>
                  <a:ext cx="61" cy="1"/>
                </a:xfrm>
                <a:prstGeom prst="rect">
                  <a:avLst/>
                </a:prstGeom>
                <a:solidFill>
                  <a:srgbClr val="FEBA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8" name="Rectangle 2471"/>
                <p:cNvSpPr>
                  <a:spLocks noChangeArrowheads="1"/>
                </p:cNvSpPr>
                <p:nvPr/>
              </p:nvSpPr>
              <p:spPr bwMode="auto">
                <a:xfrm>
                  <a:off x="3553" y="1742"/>
                  <a:ext cx="61" cy="3"/>
                </a:xfrm>
                <a:prstGeom prst="rect">
                  <a:avLst/>
                </a:prstGeom>
                <a:solidFill>
                  <a:srgbClr val="FEB9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9" name="Rectangle 2472"/>
                <p:cNvSpPr>
                  <a:spLocks noChangeArrowheads="1"/>
                </p:cNvSpPr>
                <p:nvPr/>
              </p:nvSpPr>
              <p:spPr bwMode="auto">
                <a:xfrm>
                  <a:off x="3553" y="1745"/>
                  <a:ext cx="61" cy="2"/>
                </a:xfrm>
                <a:prstGeom prst="rect">
                  <a:avLst/>
                </a:prstGeom>
                <a:solidFill>
                  <a:srgbClr val="FEB7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0" name="Rectangle 2473"/>
                <p:cNvSpPr>
                  <a:spLocks noChangeArrowheads="1"/>
                </p:cNvSpPr>
                <p:nvPr/>
              </p:nvSpPr>
              <p:spPr bwMode="auto">
                <a:xfrm>
                  <a:off x="3553" y="1747"/>
                  <a:ext cx="61" cy="3"/>
                </a:xfrm>
                <a:prstGeom prst="rect">
                  <a:avLst/>
                </a:prstGeom>
                <a:solidFill>
                  <a:srgbClr val="FEB5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1" name="Rectangle 2474"/>
                <p:cNvSpPr>
                  <a:spLocks noChangeArrowheads="1"/>
                </p:cNvSpPr>
                <p:nvPr/>
              </p:nvSpPr>
              <p:spPr bwMode="auto">
                <a:xfrm>
                  <a:off x="3553" y="1750"/>
                  <a:ext cx="61" cy="1"/>
                </a:xfrm>
                <a:prstGeom prst="rect">
                  <a:avLst/>
                </a:prstGeom>
                <a:solidFill>
                  <a:srgbClr val="FEB3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2" name="Rectangle 2475"/>
                <p:cNvSpPr>
                  <a:spLocks noChangeArrowheads="1"/>
                </p:cNvSpPr>
                <p:nvPr/>
              </p:nvSpPr>
              <p:spPr bwMode="auto">
                <a:xfrm>
                  <a:off x="3553" y="1751"/>
                  <a:ext cx="61" cy="3"/>
                </a:xfrm>
                <a:prstGeom prst="rect">
                  <a:avLst/>
                </a:prstGeom>
                <a:solidFill>
                  <a:srgbClr val="FEB1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3" name="Rectangle 2476"/>
                <p:cNvSpPr>
                  <a:spLocks noChangeArrowheads="1"/>
                </p:cNvSpPr>
                <p:nvPr/>
              </p:nvSpPr>
              <p:spPr bwMode="auto">
                <a:xfrm>
                  <a:off x="3553" y="1754"/>
                  <a:ext cx="61" cy="2"/>
                </a:xfrm>
                <a:prstGeom prst="rect">
                  <a:avLst/>
                </a:prstGeom>
                <a:solidFill>
                  <a:srgbClr val="FEB0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4" name="Rectangle 2477"/>
                <p:cNvSpPr>
                  <a:spLocks noChangeArrowheads="1"/>
                </p:cNvSpPr>
                <p:nvPr/>
              </p:nvSpPr>
              <p:spPr bwMode="auto">
                <a:xfrm>
                  <a:off x="3553" y="1756"/>
                  <a:ext cx="61" cy="3"/>
                </a:xfrm>
                <a:prstGeom prst="rect">
                  <a:avLst/>
                </a:prstGeom>
                <a:solidFill>
                  <a:srgbClr val="FEAE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5" name="Rectangle 2478"/>
                <p:cNvSpPr>
                  <a:spLocks noChangeArrowheads="1"/>
                </p:cNvSpPr>
                <p:nvPr/>
              </p:nvSpPr>
              <p:spPr bwMode="auto">
                <a:xfrm>
                  <a:off x="3553" y="1759"/>
                  <a:ext cx="61" cy="2"/>
                </a:xfrm>
                <a:prstGeom prst="rect">
                  <a:avLst/>
                </a:prstGeom>
                <a:solidFill>
                  <a:srgbClr val="FEAC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6" name="Rectangle 2479"/>
                <p:cNvSpPr>
                  <a:spLocks noChangeArrowheads="1"/>
                </p:cNvSpPr>
                <p:nvPr/>
              </p:nvSpPr>
              <p:spPr bwMode="auto">
                <a:xfrm>
                  <a:off x="3553" y="1761"/>
                  <a:ext cx="61" cy="3"/>
                </a:xfrm>
                <a:prstGeom prst="rect">
                  <a:avLst/>
                </a:prstGeom>
                <a:solidFill>
                  <a:srgbClr val="FEA9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7" name="Rectangle 2480"/>
                <p:cNvSpPr>
                  <a:spLocks noChangeArrowheads="1"/>
                </p:cNvSpPr>
                <p:nvPr/>
              </p:nvSpPr>
              <p:spPr bwMode="auto">
                <a:xfrm>
                  <a:off x="3553" y="1764"/>
                  <a:ext cx="61" cy="3"/>
                </a:xfrm>
                <a:prstGeom prst="rect">
                  <a:avLst/>
                </a:prstGeom>
                <a:solidFill>
                  <a:srgbClr val="FEA7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8" name="Rectangle 2481"/>
                <p:cNvSpPr>
                  <a:spLocks noChangeArrowheads="1"/>
                </p:cNvSpPr>
                <p:nvPr/>
              </p:nvSpPr>
              <p:spPr bwMode="auto">
                <a:xfrm>
                  <a:off x="3553" y="1767"/>
                  <a:ext cx="61" cy="2"/>
                </a:xfrm>
                <a:prstGeom prst="rect">
                  <a:avLst/>
                </a:prstGeom>
                <a:solidFill>
                  <a:srgbClr val="FDA5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9" name="Rectangle 2482"/>
                <p:cNvSpPr>
                  <a:spLocks noChangeArrowheads="1"/>
                </p:cNvSpPr>
                <p:nvPr/>
              </p:nvSpPr>
              <p:spPr bwMode="auto">
                <a:xfrm>
                  <a:off x="3553" y="1769"/>
                  <a:ext cx="61" cy="2"/>
                </a:xfrm>
                <a:prstGeom prst="rect">
                  <a:avLst/>
                </a:prstGeom>
                <a:solidFill>
                  <a:srgbClr val="FDA3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0" name="Rectangle 2483"/>
                <p:cNvSpPr>
                  <a:spLocks noChangeArrowheads="1"/>
                </p:cNvSpPr>
                <p:nvPr/>
              </p:nvSpPr>
              <p:spPr bwMode="auto">
                <a:xfrm>
                  <a:off x="3553" y="1771"/>
                  <a:ext cx="61" cy="2"/>
                </a:xfrm>
                <a:prstGeom prst="rect">
                  <a:avLst/>
                </a:prstGeom>
                <a:solidFill>
                  <a:srgbClr val="FDA1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1" name="Rectangle 2484"/>
                <p:cNvSpPr>
                  <a:spLocks noChangeArrowheads="1"/>
                </p:cNvSpPr>
                <p:nvPr/>
              </p:nvSpPr>
              <p:spPr bwMode="auto">
                <a:xfrm>
                  <a:off x="3553" y="1773"/>
                  <a:ext cx="61" cy="3"/>
                </a:xfrm>
                <a:prstGeom prst="rect">
                  <a:avLst/>
                </a:prstGeom>
                <a:solidFill>
                  <a:srgbClr val="FD9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2" name="Rectangle 2485"/>
                <p:cNvSpPr>
                  <a:spLocks noChangeArrowheads="1"/>
                </p:cNvSpPr>
                <p:nvPr/>
              </p:nvSpPr>
              <p:spPr bwMode="auto">
                <a:xfrm>
                  <a:off x="3553" y="1776"/>
                  <a:ext cx="61" cy="2"/>
                </a:xfrm>
                <a:prstGeom prst="rect">
                  <a:avLst/>
                </a:prstGeom>
                <a:solidFill>
                  <a:srgbClr val="FD9C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3" name="Rectangle 2486"/>
                <p:cNvSpPr>
                  <a:spLocks noChangeArrowheads="1"/>
                </p:cNvSpPr>
                <p:nvPr/>
              </p:nvSpPr>
              <p:spPr bwMode="auto">
                <a:xfrm>
                  <a:off x="3553" y="1778"/>
                  <a:ext cx="61" cy="2"/>
                </a:xfrm>
                <a:prstGeom prst="rect">
                  <a:avLst/>
                </a:prstGeom>
                <a:solidFill>
                  <a:srgbClr val="FD9A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4" name="Rectangle 2487"/>
                <p:cNvSpPr>
                  <a:spLocks noChangeArrowheads="1"/>
                </p:cNvSpPr>
                <p:nvPr/>
              </p:nvSpPr>
              <p:spPr bwMode="auto">
                <a:xfrm>
                  <a:off x="3553" y="1780"/>
                  <a:ext cx="61" cy="2"/>
                </a:xfrm>
                <a:prstGeom prst="rect">
                  <a:avLst/>
                </a:prstGeom>
                <a:solidFill>
                  <a:srgbClr val="FD98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5" name="Rectangle 2488"/>
                <p:cNvSpPr>
                  <a:spLocks noChangeArrowheads="1"/>
                </p:cNvSpPr>
                <p:nvPr/>
              </p:nvSpPr>
              <p:spPr bwMode="auto">
                <a:xfrm>
                  <a:off x="3553" y="1782"/>
                  <a:ext cx="61" cy="3"/>
                </a:xfrm>
                <a:prstGeom prst="rect">
                  <a:avLst/>
                </a:prstGeom>
                <a:solidFill>
                  <a:srgbClr val="FD96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6" name="Rectangle 2489"/>
                <p:cNvSpPr>
                  <a:spLocks noChangeArrowheads="1"/>
                </p:cNvSpPr>
                <p:nvPr/>
              </p:nvSpPr>
              <p:spPr bwMode="auto">
                <a:xfrm>
                  <a:off x="3553" y="1785"/>
                  <a:ext cx="61" cy="3"/>
                </a:xfrm>
                <a:prstGeom prst="rect">
                  <a:avLst/>
                </a:prstGeom>
                <a:solidFill>
                  <a:srgbClr val="FD94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7" name="Rectangle 2490"/>
                <p:cNvSpPr>
                  <a:spLocks noChangeArrowheads="1"/>
                </p:cNvSpPr>
                <p:nvPr/>
              </p:nvSpPr>
              <p:spPr bwMode="auto">
                <a:xfrm>
                  <a:off x="3553" y="1788"/>
                  <a:ext cx="61" cy="1"/>
                </a:xfrm>
                <a:prstGeom prst="rect">
                  <a:avLst/>
                </a:prstGeom>
                <a:solidFill>
                  <a:srgbClr val="FD9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8" name="Rectangle 2491"/>
                <p:cNvSpPr>
                  <a:spLocks noChangeArrowheads="1"/>
                </p:cNvSpPr>
                <p:nvPr/>
              </p:nvSpPr>
              <p:spPr bwMode="auto">
                <a:xfrm>
                  <a:off x="3553" y="1789"/>
                  <a:ext cx="61" cy="1"/>
                </a:xfrm>
                <a:prstGeom prst="rect">
                  <a:avLst/>
                </a:prstGeom>
                <a:solidFill>
                  <a:srgbClr val="FD8F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9" name="Rectangle 2492"/>
                <p:cNvSpPr>
                  <a:spLocks noChangeArrowheads="1"/>
                </p:cNvSpPr>
                <p:nvPr/>
              </p:nvSpPr>
              <p:spPr bwMode="auto">
                <a:xfrm>
                  <a:off x="3553" y="1790"/>
                  <a:ext cx="61" cy="3"/>
                </a:xfrm>
                <a:prstGeom prst="rect">
                  <a:avLst/>
                </a:prstGeom>
                <a:solidFill>
                  <a:srgbClr val="FD8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0" name="Rectangle 2493"/>
                <p:cNvSpPr>
                  <a:spLocks noChangeArrowheads="1"/>
                </p:cNvSpPr>
                <p:nvPr/>
              </p:nvSpPr>
              <p:spPr bwMode="auto">
                <a:xfrm>
                  <a:off x="3553" y="1793"/>
                  <a:ext cx="61" cy="2"/>
                </a:xfrm>
                <a:prstGeom prst="rect">
                  <a:avLst/>
                </a:prstGeom>
                <a:solidFill>
                  <a:srgbClr val="FD8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1" name="Rectangle 2494"/>
                <p:cNvSpPr>
                  <a:spLocks noChangeArrowheads="1"/>
                </p:cNvSpPr>
                <p:nvPr/>
              </p:nvSpPr>
              <p:spPr bwMode="auto">
                <a:xfrm>
                  <a:off x="3553" y="1795"/>
                  <a:ext cx="61" cy="2"/>
                </a:xfrm>
                <a:prstGeom prst="rect">
                  <a:avLst/>
                </a:prstGeom>
                <a:solidFill>
                  <a:srgbClr val="FD8A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2" name="Rectangle 2495"/>
                <p:cNvSpPr>
                  <a:spLocks noChangeArrowheads="1"/>
                </p:cNvSpPr>
                <p:nvPr/>
              </p:nvSpPr>
              <p:spPr bwMode="auto">
                <a:xfrm>
                  <a:off x="3553" y="1797"/>
                  <a:ext cx="61" cy="1"/>
                </a:xfrm>
                <a:prstGeom prst="rect">
                  <a:avLst/>
                </a:prstGeom>
                <a:solidFill>
                  <a:srgbClr val="FD88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3" name="Rectangle 2496"/>
                <p:cNvSpPr>
                  <a:spLocks noChangeArrowheads="1"/>
                </p:cNvSpPr>
                <p:nvPr/>
              </p:nvSpPr>
              <p:spPr bwMode="auto">
                <a:xfrm>
                  <a:off x="3553" y="1798"/>
                  <a:ext cx="61" cy="3"/>
                </a:xfrm>
                <a:prstGeom prst="rect">
                  <a:avLst/>
                </a:prstGeom>
                <a:solidFill>
                  <a:srgbClr val="FD86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4" name="Rectangle 2497"/>
                <p:cNvSpPr>
                  <a:spLocks noChangeArrowheads="1"/>
                </p:cNvSpPr>
                <p:nvPr/>
              </p:nvSpPr>
              <p:spPr bwMode="auto">
                <a:xfrm>
                  <a:off x="3553" y="1801"/>
                  <a:ext cx="61" cy="1"/>
                </a:xfrm>
                <a:prstGeom prst="rect">
                  <a:avLst/>
                </a:prstGeom>
                <a:solidFill>
                  <a:srgbClr val="FD8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5" name="Rectangle 2498"/>
                <p:cNvSpPr>
                  <a:spLocks noChangeArrowheads="1"/>
                </p:cNvSpPr>
                <p:nvPr/>
              </p:nvSpPr>
              <p:spPr bwMode="auto">
                <a:xfrm>
                  <a:off x="3553" y="1802"/>
                  <a:ext cx="61" cy="1"/>
                </a:xfrm>
                <a:prstGeom prst="rect">
                  <a:avLst/>
                </a:prstGeom>
                <a:solidFill>
                  <a:srgbClr val="FD83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6" name="Rectangle 2499"/>
                <p:cNvSpPr>
                  <a:spLocks noChangeArrowheads="1"/>
                </p:cNvSpPr>
                <p:nvPr/>
              </p:nvSpPr>
              <p:spPr bwMode="auto">
                <a:xfrm>
                  <a:off x="3553" y="1803"/>
                  <a:ext cx="61" cy="3"/>
                </a:xfrm>
                <a:prstGeom prst="rect">
                  <a:avLst/>
                </a:prstGeom>
                <a:solidFill>
                  <a:srgbClr val="FD81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7" name="Rectangle 2500"/>
                <p:cNvSpPr>
                  <a:spLocks noChangeArrowheads="1"/>
                </p:cNvSpPr>
                <p:nvPr/>
              </p:nvSpPr>
              <p:spPr bwMode="auto">
                <a:xfrm>
                  <a:off x="3553" y="1806"/>
                  <a:ext cx="61" cy="2"/>
                </a:xfrm>
                <a:prstGeom prst="rect">
                  <a:avLst/>
                </a:prstGeom>
                <a:solidFill>
                  <a:srgbClr val="FD7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8" name="Rectangle 2501"/>
                <p:cNvSpPr>
                  <a:spLocks noChangeArrowheads="1"/>
                </p:cNvSpPr>
                <p:nvPr/>
              </p:nvSpPr>
              <p:spPr bwMode="auto">
                <a:xfrm>
                  <a:off x="3553" y="1808"/>
                  <a:ext cx="61" cy="3"/>
                </a:xfrm>
                <a:prstGeom prst="rect">
                  <a:avLst/>
                </a:prstGeom>
                <a:solidFill>
                  <a:srgbClr val="FD7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9" name="Rectangle 2502"/>
                <p:cNvSpPr>
                  <a:spLocks noChangeArrowheads="1"/>
                </p:cNvSpPr>
                <p:nvPr/>
              </p:nvSpPr>
              <p:spPr bwMode="auto">
                <a:xfrm>
                  <a:off x="3553" y="1811"/>
                  <a:ext cx="61" cy="3"/>
                </a:xfrm>
                <a:prstGeom prst="rect">
                  <a:avLst/>
                </a:prstGeom>
                <a:solidFill>
                  <a:srgbClr val="FD79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0" name="Rectangle 2503"/>
                <p:cNvSpPr>
                  <a:spLocks noChangeArrowheads="1"/>
                </p:cNvSpPr>
                <p:nvPr/>
              </p:nvSpPr>
              <p:spPr bwMode="auto">
                <a:xfrm>
                  <a:off x="3553" y="1814"/>
                  <a:ext cx="61" cy="1"/>
                </a:xfrm>
                <a:prstGeom prst="rect">
                  <a:avLst/>
                </a:prstGeom>
                <a:solidFill>
                  <a:srgbClr val="FD77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1" name="Rectangle 2504"/>
                <p:cNvSpPr>
                  <a:spLocks noChangeArrowheads="1"/>
                </p:cNvSpPr>
                <p:nvPr/>
              </p:nvSpPr>
              <p:spPr bwMode="auto">
                <a:xfrm>
                  <a:off x="3553" y="1815"/>
                  <a:ext cx="61" cy="1"/>
                </a:xfrm>
                <a:prstGeom prst="rect">
                  <a:avLst/>
                </a:prstGeom>
                <a:solidFill>
                  <a:srgbClr val="FD75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2" name="Rectangle 2505"/>
                <p:cNvSpPr>
                  <a:spLocks noChangeArrowheads="1"/>
                </p:cNvSpPr>
                <p:nvPr/>
              </p:nvSpPr>
              <p:spPr bwMode="auto">
                <a:xfrm>
                  <a:off x="3553" y="1816"/>
                  <a:ext cx="61" cy="1"/>
                </a:xfrm>
                <a:prstGeom prst="rect">
                  <a:avLst/>
                </a:prstGeom>
                <a:solidFill>
                  <a:srgbClr val="FD74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3" name="Rectangle 2506"/>
                <p:cNvSpPr>
                  <a:spLocks noChangeArrowheads="1"/>
                </p:cNvSpPr>
                <p:nvPr/>
              </p:nvSpPr>
              <p:spPr bwMode="auto">
                <a:xfrm>
                  <a:off x="3553" y="1817"/>
                  <a:ext cx="61" cy="2"/>
                </a:xfrm>
                <a:prstGeom prst="rect">
                  <a:avLst/>
                </a:prstGeom>
                <a:solidFill>
                  <a:srgbClr val="FD72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4" name="Rectangle 2507"/>
                <p:cNvSpPr>
                  <a:spLocks noChangeArrowheads="1"/>
                </p:cNvSpPr>
                <p:nvPr/>
              </p:nvSpPr>
              <p:spPr bwMode="auto">
                <a:xfrm>
                  <a:off x="3553" y="1819"/>
                  <a:ext cx="61" cy="2"/>
                </a:xfrm>
                <a:prstGeom prst="rect">
                  <a:avLst/>
                </a:prstGeom>
                <a:solidFill>
                  <a:srgbClr val="FD71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5" name="Rectangle 2508"/>
                <p:cNvSpPr>
                  <a:spLocks noChangeArrowheads="1"/>
                </p:cNvSpPr>
                <p:nvPr/>
              </p:nvSpPr>
              <p:spPr bwMode="auto">
                <a:xfrm>
                  <a:off x="3553" y="1821"/>
                  <a:ext cx="61" cy="3"/>
                </a:xfrm>
                <a:prstGeom prst="rect">
                  <a:avLst/>
                </a:prstGeom>
                <a:solidFill>
                  <a:srgbClr val="FD6E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6" name="Rectangle 2509"/>
                <p:cNvSpPr>
                  <a:spLocks noChangeArrowheads="1"/>
                </p:cNvSpPr>
                <p:nvPr/>
              </p:nvSpPr>
              <p:spPr bwMode="auto">
                <a:xfrm>
                  <a:off x="3553" y="1824"/>
                  <a:ext cx="61" cy="3"/>
                </a:xfrm>
                <a:prstGeom prst="rect">
                  <a:avLst/>
                </a:prstGeom>
                <a:solidFill>
                  <a:srgbClr val="FD6C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7" name="Rectangle 2510"/>
                <p:cNvSpPr>
                  <a:spLocks noChangeArrowheads="1"/>
                </p:cNvSpPr>
                <p:nvPr/>
              </p:nvSpPr>
              <p:spPr bwMode="auto">
                <a:xfrm>
                  <a:off x="3553" y="1827"/>
                  <a:ext cx="61" cy="2"/>
                </a:xfrm>
                <a:prstGeom prst="rect">
                  <a:avLst/>
                </a:prstGeom>
                <a:solidFill>
                  <a:srgbClr val="FC69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8" name="Rectangle 2511"/>
                <p:cNvSpPr>
                  <a:spLocks noChangeArrowheads="1"/>
                </p:cNvSpPr>
                <p:nvPr/>
              </p:nvSpPr>
              <p:spPr bwMode="auto">
                <a:xfrm>
                  <a:off x="3553" y="1829"/>
                  <a:ext cx="61" cy="3"/>
                </a:xfrm>
                <a:prstGeom prst="rect">
                  <a:avLst/>
                </a:prstGeom>
                <a:solidFill>
                  <a:srgbClr val="FC66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9" name="Rectangle 2512"/>
                <p:cNvSpPr>
                  <a:spLocks noChangeArrowheads="1"/>
                </p:cNvSpPr>
                <p:nvPr/>
              </p:nvSpPr>
              <p:spPr bwMode="auto">
                <a:xfrm>
                  <a:off x="3553" y="1832"/>
                  <a:ext cx="61" cy="2"/>
                </a:xfrm>
                <a:prstGeom prst="rect">
                  <a:avLst/>
                </a:prstGeom>
                <a:solidFill>
                  <a:srgbClr val="FC63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0" name="Rectangle 2513"/>
                <p:cNvSpPr>
                  <a:spLocks noChangeArrowheads="1"/>
                </p:cNvSpPr>
                <p:nvPr/>
              </p:nvSpPr>
              <p:spPr bwMode="auto">
                <a:xfrm>
                  <a:off x="3553" y="1834"/>
                  <a:ext cx="61" cy="2"/>
                </a:xfrm>
                <a:prstGeom prst="rect">
                  <a:avLst/>
                </a:prstGeom>
                <a:solidFill>
                  <a:srgbClr val="FC61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1" name="Rectangle 2514"/>
                <p:cNvSpPr>
                  <a:spLocks noChangeArrowheads="1"/>
                </p:cNvSpPr>
                <p:nvPr/>
              </p:nvSpPr>
              <p:spPr bwMode="auto">
                <a:xfrm>
                  <a:off x="3553" y="1836"/>
                  <a:ext cx="61" cy="1"/>
                </a:xfrm>
                <a:prstGeom prst="rect">
                  <a:avLst/>
                </a:prstGeom>
                <a:solidFill>
                  <a:srgbClr val="FC5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2" name="Rectangle 2515"/>
                <p:cNvSpPr>
                  <a:spLocks noChangeArrowheads="1"/>
                </p:cNvSpPr>
                <p:nvPr/>
              </p:nvSpPr>
              <p:spPr bwMode="auto">
                <a:xfrm>
                  <a:off x="3553" y="1837"/>
                  <a:ext cx="61" cy="3"/>
                </a:xfrm>
                <a:prstGeom prst="rect">
                  <a:avLst/>
                </a:prstGeom>
                <a:solidFill>
                  <a:srgbClr val="FC5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3" name="Rectangle 2516"/>
                <p:cNvSpPr>
                  <a:spLocks noChangeArrowheads="1"/>
                </p:cNvSpPr>
                <p:nvPr/>
              </p:nvSpPr>
              <p:spPr bwMode="auto">
                <a:xfrm>
                  <a:off x="3553" y="1840"/>
                  <a:ext cx="61" cy="1"/>
                </a:xfrm>
                <a:prstGeom prst="rect">
                  <a:avLst/>
                </a:prstGeom>
                <a:solidFill>
                  <a:srgbClr val="FC5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4" name="Rectangle 2517"/>
                <p:cNvSpPr>
                  <a:spLocks noChangeArrowheads="1"/>
                </p:cNvSpPr>
                <p:nvPr/>
              </p:nvSpPr>
              <p:spPr bwMode="auto">
                <a:xfrm>
                  <a:off x="3553" y="1841"/>
                  <a:ext cx="61" cy="3"/>
                </a:xfrm>
                <a:prstGeom prst="rect">
                  <a:avLst/>
                </a:prstGeom>
                <a:solidFill>
                  <a:srgbClr val="FC5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5" name="Rectangle 2518"/>
                <p:cNvSpPr>
                  <a:spLocks noChangeArrowheads="1"/>
                </p:cNvSpPr>
                <p:nvPr/>
              </p:nvSpPr>
              <p:spPr bwMode="auto">
                <a:xfrm>
                  <a:off x="3553" y="1844"/>
                  <a:ext cx="61" cy="1"/>
                </a:xfrm>
                <a:prstGeom prst="rect">
                  <a:avLst/>
                </a:prstGeom>
                <a:solidFill>
                  <a:srgbClr val="FC57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6" name="Rectangle 2519"/>
                <p:cNvSpPr>
                  <a:spLocks noChangeArrowheads="1"/>
                </p:cNvSpPr>
                <p:nvPr/>
              </p:nvSpPr>
              <p:spPr bwMode="auto">
                <a:xfrm>
                  <a:off x="3553" y="1845"/>
                  <a:ext cx="61" cy="1"/>
                </a:xfrm>
                <a:prstGeom prst="rect">
                  <a:avLst/>
                </a:prstGeom>
                <a:solidFill>
                  <a:srgbClr val="FC56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7" name="Rectangle 2520"/>
                <p:cNvSpPr>
                  <a:spLocks noChangeArrowheads="1"/>
                </p:cNvSpPr>
                <p:nvPr/>
              </p:nvSpPr>
              <p:spPr bwMode="auto">
                <a:xfrm>
                  <a:off x="3553" y="1846"/>
                  <a:ext cx="61" cy="1"/>
                </a:xfrm>
                <a:prstGeom prst="rect">
                  <a:avLst/>
                </a:prstGeom>
                <a:solidFill>
                  <a:srgbClr val="FC5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8" name="Rectangle 2521"/>
                <p:cNvSpPr>
                  <a:spLocks noChangeArrowheads="1"/>
                </p:cNvSpPr>
                <p:nvPr/>
              </p:nvSpPr>
              <p:spPr bwMode="auto">
                <a:xfrm>
                  <a:off x="3553" y="1847"/>
                  <a:ext cx="61" cy="3"/>
                </a:xfrm>
                <a:prstGeom prst="rect">
                  <a:avLst/>
                </a:prstGeom>
                <a:solidFill>
                  <a:srgbClr val="FC5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9" name="Rectangle 2522"/>
                <p:cNvSpPr>
                  <a:spLocks noChangeArrowheads="1"/>
                </p:cNvSpPr>
                <p:nvPr/>
              </p:nvSpPr>
              <p:spPr bwMode="auto">
                <a:xfrm>
                  <a:off x="3553" y="1850"/>
                  <a:ext cx="61" cy="1"/>
                </a:xfrm>
                <a:prstGeom prst="rect">
                  <a:avLst/>
                </a:prstGeom>
                <a:solidFill>
                  <a:srgbClr val="FC51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0" name="Rectangle 2523"/>
                <p:cNvSpPr>
                  <a:spLocks noChangeArrowheads="1"/>
                </p:cNvSpPr>
                <p:nvPr/>
              </p:nvSpPr>
              <p:spPr bwMode="auto">
                <a:xfrm>
                  <a:off x="3553" y="1851"/>
                  <a:ext cx="61" cy="3"/>
                </a:xfrm>
                <a:prstGeom prst="rect">
                  <a:avLst/>
                </a:prstGeom>
                <a:solidFill>
                  <a:srgbClr val="FC4F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1" name="Rectangle 2524"/>
                <p:cNvSpPr>
                  <a:spLocks noChangeArrowheads="1"/>
                </p:cNvSpPr>
                <p:nvPr/>
              </p:nvSpPr>
              <p:spPr bwMode="auto">
                <a:xfrm>
                  <a:off x="3553" y="1854"/>
                  <a:ext cx="61" cy="1"/>
                </a:xfrm>
                <a:prstGeom prst="rect">
                  <a:avLst/>
                </a:prstGeom>
                <a:solidFill>
                  <a:srgbClr val="FC4D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2" name="Rectangle 2525"/>
                <p:cNvSpPr>
                  <a:spLocks noChangeArrowheads="1"/>
                </p:cNvSpPr>
                <p:nvPr/>
              </p:nvSpPr>
              <p:spPr bwMode="auto">
                <a:xfrm>
                  <a:off x="3553" y="1855"/>
                  <a:ext cx="61" cy="2"/>
                </a:xfrm>
                <a:prstGeom prst="rect">
                  <a:avLst/>
                </a:prstGeom>
                <a:solidFill>
                  <a:srgbClr val="FC4B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3" name="Rectangle 2526"/>
                <p:cNvSpPr>
                  <a:spLocks noChangeArrowheads="1"/>
                </p:cNvSpPr>
                <p:nvPr/>
              </p:nvSpPr>
              <p:spPr bwMode="auto">
                <a:xfrm>
                  <a:off x="3553" y="1857"/>
                  <a:ext cx="61" cy="2"/>
                </a:xfrm>
                <a:prstGeom prst="rect">
                  <a:avLst/>
                </a:prstGeom>
                <a:solidFill>
                  <a:srgbClr val="FC49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4" name="Rectangle 2527"/>
                <p:cNvSpPr>
                  <a:spLocks noChangeArrowheads="1"/>
                </p:cNvSpPr>
                <p:nvPr/>
              </p:nvSpPr>
              <p:spPr bwMode="auto">
                <a:xfrm>
                  <a:off x="3553" y="1859"/>
                  <a:ext cx="61" cy="3"/>
                </a:xfrm>
                <a:prstGeom prst="rect">
                  <a:avLst/>
                </a:prstGeom>
                <a:solidFill>
                  <a:srgbClr val="FC47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5" name="Rectangle 2528"/>
                <p:cNvSpPr>
                  <a:spLocks noChangeArrowheads="1"/>
                </p:cNvSpPr>
                <p:nvPr/>
              </p:nvSpPr>
              <p:spPr bwMode="auto">
                <a:xfrm>
                  <a:off x="3553" y="1862"/>
                  <a:ext cx="61" cy="2"/>
                </a:xfrm>
                <a:prstGeom prst="rect">
                  <a:avLst/>
                </a:prstGeom>
                <a:solidFill>
                  <a:srgbClr val="FC4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6" name="Rectangle 2529"/>
                <p:cNvSpPr>
                  <a:spLocks noChangeArrowheads="1"/>
                </p:cNvSpPr>
                <p:nvPr/>
              </p:nvSpPr>
              <p:spPr bwMode="auto">
                <a:xfrm>
                  <a:off x="3553" y="1864"/>
                  <a:ext cx="61" cy="2"/>
                </a:xfrm>
                <a:prstGeom prst="rect">
                  <a:avLst/>
                </a:prstGeom>
                <a:solidFill>
                  <a:srgbClr val="FC41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7" name="Rectangle 2530"/>
                <p:cNvSpPr>
                  <a:spLocks noChangeArrowheads="1"/>
                </p:cNvSpPr>
                <p:nvPr/>
              </p:nvSpPr>
              <p:spPr bwMode="auto">
                <a:xfrm>
                  <a:off x="3553" y="1866"/>
                  <a:ext cx="61" cy="2"/>
                </a:xfrm>
                <a:prstGeom prst="rect">
                  <a:avLst/>
                </a:prstGeom>
                <a:solidFill>
                  <a:srgbClr val="FC4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8" name="Rectangle 2531"/>
                <p:cNvSpPr>
                  <a:spLocks noChangeArrowheads="1"/>
                </p:cNvSpPr>
                <p:nvPr/>
              </p:nvSpPr>
              <p:spPr bwMode="auto">
                <a:xfrm>
                  <a:off x="3553" y="1868"/>
                  <a:ext cx="61" cy="2"/>
                </a:xfrm>
                <a:prstGeom prst="rect">
                  <a:avLst/>
                </a:prstGeom>
                <a:solidFill>
                  <a:srgbClr val="FC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9" name="Rectangle 2532"/>
                <p:cNvSpPr>
                  <a:spLocks noChangeArrowheads="1"/>
                </p:cNvSpPr>
                <p:nvPr/>
              </p:nvSpPr>
              <p:spPr bwMode="auto">
                <a:xfrm>
                  <a:off x="3553" y="1870"/>
                  <a:ext cx="61" cy="2"/>
                </a:xfrm>
                <a:prstGeom prst="rect">
                  <a:avLst/>
                </a:prstGeom>
                <a:solidFill>
                  <a:srgbClr val="FC3C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0" name="Rectangle 2533"/>
                <p:cNvSpPr>
                  <a:spLocks noChangeArrowheads="1"/>
                </p:cNvSpPr>
                <p:nvPr/>
              </p:nvSpPr>
              <p:spPr bwMode="auto">
                <a:xfrm>
                  <a:off x="3553" y="1872"/>
                  <a:ext cx="61" cy="2"/>
                </a:xfrm>
                <a:prstGeom prst="rect">
                  <a:avLst/>
                </a:prstGeom>
                <a:solidFill>
                  <a:srgbClr val="FC3A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1" name="Rectangle 2534"/>
                <p:cNvSpPr>
                  <a:spLocks noChangeArrowheads="1"/>
                </p:cNvSpPr>
                <p:nvPr/>
              </p:nvSpPr>
              <p:spPr bwMode="auto">
                <a:xfrm>
                  <a:off x="3553" y="1874"/>
                  <a:ext cx="61" cy="1"/>
                </a:xfrm>
                <a:prstGeom prst="rect">
                  <a:avLst/>
                </a:prstGeom>
                <a:solidFill>
                  <a:srgbClr val="FC38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2" name="Rectangle 2535"/>
                <p:cNvSpPr>
                  <a:spLocks noChangeArrowheads="1"/>
                </p:cNvSpPr>
                <p:nvPr/>
              </p:nvSpPr>
              <p:spPr bwMode="auto">
                <a:xfrm>
                  <a:off x="3553" y="1875"/>
                  <a:ext cx="61" cy="2"/>
                </a:xfrm>
                <a:prstGeom prst="rect">
                  <a:avLst/>
                </a:prstGeom>
                <a:solidFill>
                  <a:srgbClr val="FC36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3" name="Rectangle 2536"/>
                <p:cNvSpPr>
                  <a:spLocks noChangeArrowheads="1"/>
                </p:cNvSpPr>
                <p:nvPr/>
              </p:nvSpPr>
              <p:spPr bwMode="auto">
                <a:xfrm>
                  <a:off x="3553" y="1877"/>
                  <a:ext cx="61" cy="3"/>
                </a:xfrm>
                <a:prstGeom prst="rect">
                  <a:avLst/>
                </a:prstGeom>
                <a:solidFill>
                  <a:srgbClr val="FC34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4" name="Rectangle 2537"/>
                <p:cNvSpPr>
                  <a:spLocks noChangeArrowheads="1"/>
                </p:cNvSpPr>
                <p:nvPr/>
              </p:nvSpPr>
              <p:spPr bwMode="auto">
                <a:xfrm>
                  <a:off x="3553" y="1880"/>
                  <a:ext cx="61" cy="1"/>
                </a:xfrm>
                <a:prstGeom prst="rect">
                  <a:avLst/>
                </a:prstGeom>
                <a:solidFill>
                  <a:srgbClr val="FC32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5" name="Rectangle 2538"/>
                <p:cNvSpPr>
                  <a:spLocks noChangeArrowheads="1"/>
                </p:cNvSpPr>
                <p:nvPr/>
              </p:nvSpPr>
              <p:spPr bwMode="auto">
                <a:xfrm>
                  <a:off x="3553" y="1881"/>
                  <a:ext cx="61" cy="2"/>
                </a:xfrm>
                <a:prstGeom prst="rect">
                  <a:avLst/>
                </a:prstGeom>
                <a:solidFill>
                  <a:srgbClr val="FC30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21" name="Rectangle 2539"/>
              <p:cNvSpPr>
                <a:spLocks noChangeArrowheads="1"/>
              </p:cNvSpPr>
              <p:nvPr/>
            </p:nvSpPr>
            <p:spPr bwMode="auto">
              <a:xfrm>
                <a:off x="3553" y="1883"/>
                <a:ext cx="61" cy="2"/>
              </a:xfrm>
              <a:prstGeom prst="rect">
                <a:avLst/>
              </a:prstGeom>
              <a:solidFill>
                <a:srgbClr val="FC2E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2" name="Rectangle 2540"/>
              <p:cNvSpPr>
                <a:spLocks noChangeArrowheads="1"/>
              </p:cNvSpPr>
              <p:nvPr/>
            </p:nvSpPr>
            <p:spPr bwMode="auto">
              <a:xfrm>
                <a:off x="3553" y="1885"/>
                <a:ext cx="61" cy="3"/>
              </a:xfrm>
              <a:prstGeom prst="rect">
                <a:avLst/>
              </a:prstGeom>
              <a:solidFill>
                <a:srgbClr val="FC2C3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3" name="Rectangle 2541"/>
              <p:cNvSpPr>
                <a:spLocks noChangeArrowheads="1"/>
              </p:cNvSpPr>
              <p:nvPr/>
            </p:nvSpPr>
            <p:spPr bwMode="auto">
              <a:xfrm>
                <a:off x="3553" y="1888"/>
                <a:ext cx="61" cy="2"/>
              </a:xfrm>
              <a:prstGeom prst="rect">
                <a:avLst/>
              </a:prstGeom>
              <a:solidFill>
                <a:srgbClr val="FC29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4" name="Rectangle 2542"/>
              <p:cNvSpPr>
                <a:spLocks noChangeArrowheads="1"/>
              </p:cNvSpPr>
              <p:nvPr/>
            </p:nvSpPr>
            <p:spPr bwMode="auto">
              <a:xfrm>
                <a:off x="3553" y="1890"/>
                <a:ext cx="61" cy="2"/>
              </a:xfrm>
              <a:prstGeom prst="rect">
                <a:avLst/>
              </a:prstGeom>
              <a:solidFill>
                <a:srgbClr val="FC2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5" name="Rectangle 2543"/>
              <p:cNvSpPr>
                <a:spLocks noChangeArrowheads="1"/>
              </p:cNvSpPr>
              <p:nvPr/>
            </p:nvSpPr>
            <p:spPr bwMode="auto">
              <a:xfrm>
                <a:off x="3553" y="1892"/>
                <a:ext cx="61" cy="2"/>
              </a:xfrm>
              <a:prstGeom prst="rect">
                <a:avLst/>
              </a:prstGeom>
              <a:solidFill>
                <a:srgbClr val="FC2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6" name="Rectangle 2544"/>
              <p:cNvSpPr>
                <a:spLocks noChangeArrowheads="1"/>
              </p:cNvSpPr>
              <p:nvPr/>
            </p:nvSpPr>
            <p:spPr bwMode="auto">
              <a:xfrm>
                <a:off x="3553" y="1894"/>
                <a:ext cx="61" cy="2"/>
              </a:xfrm>
              <a:prstGeom prst="rect">
                <a:avLst/>
              </a:prstGeom>
              <a:solidFill>
                <a:srgbClr val="FC21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7" name="Rectangle 2545"/>
              <p:cNvSpPr>
                <a:spLocks noChangeArrowheads="1"/>
              </p:cNvSpPr>
              <p:nvPr/>
            </p:nvSpPr>
            <p:spPr bwMode="auto">
              <a:xfrm>
                <a:off x="3553" y="1896"/>
                <a:ext cx="61" cy="1"/>
              </a:xfrm>
              <a:prstGeom prst="rect">
                <a:avLst/>
              </a:prstGeom>
              <a:solidFill>
                <a:srgbClr val="FC1F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8" name="Rectangle 2546"/>
              <p:cNvSpPr>
                <a:spLocks noChangeArrowheads="1"/>
              </p:cNvSpPr>
              <p:nvPr/>
            </p:nvSpPr>
            <p:spPr bwMode="auto">
              <a:xfrm>
                <a:off x="3553" y="1897"/>
                <a:ext cx="61" cy="3"/>
              </a:xfrm>
              <a:prstGeom prst="rect">
                <a:avLst/>
              </a:prstGeom>
              <a:solidFill>
                <a:srgbClr val="FC1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9" name="Rectangle 2547"/>
              <p:cNvSpPr>
                <a:spLocks noChangeArrowheads="1"/>
              </p:cNvSpPr>
              <p:nvPr/>
            </p:nvSpPr>
            <p:spPr bwMode="auto">
              <a:xfrm>
                <a:off x="3553" y="1900"/>
                <a:ext cx="61" cy="1"/>
              </a:xfrm>
              <a:prstGeom prst="rect">
                <a:avLst/>
              </a:prstGeom>
              <a:solidFill>
                <a:srgbClr val="FC1B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0" name="Rectangle 2548"/>
              <p:cNvSpPr>
                <a:spLocks noChangeArrowheads="1"/>
              </p:cNvSpPr>
              <p:nvPr/>
            </p:nvSpPr>
            <p:spPr bwMode="auto">
              <a:xfrm>
                <a:off x="3553" y="1901"/>
                <a:ext cx="61" cy="2"/>
              </a:xfrm>
              <a:prstGeom prst="rect">
                <a:avLst/>
              </a:prstGeom>
              <a:solidFill>
                <a:srgbClr val="FC19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1" name="Rectangle 2549"/>
              <p:cNvSpPr>
                <a:spLocks noChangeArrowheads="1"/>
              </p:cNvSpPr>
              <p:nvPr/>
            </p:nvSpPr>
            <p:spPr bwMode="auto">
              <a:xfrm>
                <a:off x="3553" y="1903"/>
                <a:ext cx="61" cy="2"/>
              </a:xfrm>
              <a:prstGeom prst="rect">
                <a:avLst/>
              </a:prstGeom>
              <a:solidFill>
                <a:srgbClr val="FC15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2" name="Rectangle 2550"/>
              <p:cNvSpPr>
                <a:spLocks noChangeArrowheads="1"/>
              </p:cNvSpPr>
              <p:nvPr/>
            </p:nvSpPr>
            <p:spPr bwMode="auto">
              <a:xfrm>
                <a:off x="3553" y="1905"/>
                <a:ext cx="61" cy="1"/>
              </a:xfrm>
              <a:prstGeom prst="rect">
                <a:avLst/>
              </a:prstGeom>
              <a:solidFill>
                <a:srgbClr val="FC12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3" name="Rectangle 2551"/>
              <p:cNvSpPr>
                <a:spLocks noChangeArrowheads="1"/>
              </p:cNvSpPr>
              <p:nvPr/>
            </p:nvSpPr>
            <p:spPr bwMode="auto">
              <a:xfrm>
                <a:off x="3553" y="1906"/>
                <a:ext cx="61" cy="1"/>
              </a:xfrm>
              <a:prstGeom prst="rect">
                <a:avLst/>
              </a:prstGeom>
              <a:solidFill>
                <a:srgbClr val="FC0E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4" name="Rectangle 2552"/>
              <p:cNvSpPr>
                <a:spLocks noChangeArrowheads="1"/>
              </p:cNvSpPr>
              <p:nvPr/>
            </p:nvSpPr>
            <p:spPr bwMode="auto">
              <a:xfrm>
                <a:off x="3553" y="1907"/>
                <a:ext cx="61" cy="2"/>
              </a:xfrm>
              <a:prstGeom prst="rect">
                <a:avLst/>
              </a:prstGeom>
              <a:solidFill>
                <a:srgbClr val="FC0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5" name="Rectangle 2553"/>
              <p:cNvSpPr>
                <a:spLocks noChangeArrowheads="1"/>
              </p:cNvSpPr>
              <p:nvPr/>
            </p:nvSpPr>
            <p:spPr bwMode="auto">
              <a:xfrm>
                <a:off x="3553" y="1909"/>
                <a:ext cx="61" cy="1"/>
              </a:xfrm>
              <a:prstGeom prst="rect">
                <a:avLst/>
              </a:prstGeom>
              <a:solidFill>
                <a:srgbClr val="FC04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2" name="Group 2554"/>
            <p:cNvGrpSpPr>
              <a:grpSpLocks/>
            </p:cNvGrpSpPr>
            <p:nvPr/>
          </p:nvGrpSpPr>
          <p:grpSpPr bwMode="auto">
            <a:xfrm>
              <a:off x="3078" y="1981"/>
              <a:ext cx="1056" cy="1139"/>
              <a:chOff x="3078" y="1981"/>
              <a:chExt cx="1056" cy="1139"/>
            </a:xfrm>
          </p:grpSpPr>
          <p:sp>
            <p:nvSpPr>
              <p:cNvPr id="617" name="Freeform 2555"/>
              <p:cNvSpPr>
                <a:spLocks/>
              </p:cNvSpPr>
              <p:nvPr/>
            </p:nvSpPr>
            <p:spPr bwMode="auto">
              <a:xfrm>
                <a:off x="3110" y="2014"/>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 name="Freeform 2556"/>
              <p:cNvSpPr>
                <a:spLocks/>
              </p:cNvSpPr>
              <p:nvPr/>
            </p:nvSpPr>
            <p:spPr bwMode="auto">
              <a:xfrm>
                <a:off x="3078" y="1981"/>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9" name="Freeform 2557"/>
              <p:cNvSpPr>
                <a:spLocks/>
              </p:cNvSpPr>
              <p:nvPr/>
            </p:nvSpPr>
            <p:spPr bwMode="auto">
              <a:xfrm>
                <a:off x="3078" y="1981"/>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3" name="Group 2558"/>
            <p:cNvGrpSpPr>
              <a:grpSpLocks/>
            </p:cNvGrpSpPr>
            <p:nvPr/>
          </p:nvGrpSpPr>
          <p:grpSpPr bwMode="auto">
            <a:xfrm>
              <a:off x="3828" y="2003"/>
              <a:ext cx="222" cy="189"/>
              <a:chOff x="3828" y="2003"/>
              <a:chExt cx="222" cy="189"/>
            </a:xfrm>
          </p:grpSpPr>
          <p:sp>
            <p:nvSpPr>
              <p:cNvPr id="615" name="Freeform 2559"/>
              <p:cNvSpPr>
                <a:spLocks/>
              </p:cNvSpPr>
              <p:nvPr/>
            </p:nvSpPr>
            <p:spPr bwMode="auto">
              <a:xfrm>
                <a:off x="3828" y="2003"/>
                <a:ext cx="222" cy="189"/>
              </a:xfrm>
              <a:custGeom>
                <a:avLst/>
                <a:gdLst>
                  <a:gd name="T0" fmla="*/ 7 w 222"/>
                  <a:gd name="T1" fmla="*/ 0 h 189"/>
                  <a:gd name="T2" fmla="*/ 0 w 222"/>
                  <a:gd name="T3" fmla="*/ 0 h 189"/>
                  <a:gd name="T4" fmla="*/ 5 w 222"/>
                  <a:gd name="T5" fmla="*/ 8 h 189"/>
                  <a:gd name="T6" fmla="*/ 11 w 222"/>
                  <a:gd name="T7" fmla="*/ 17 h 189"/>
                  <a:gd name="T8" fmla="*/ 17 w 222"/>
                  <a:gd name="T9" fmla="*/ 26 h 189"/>
                  <a:gd name="T10" fmla="*/ 20 w 222"/>
                  <a:gd name="T11" fmla="*/ 33 h 189"/>
                  <a:gd name="T12" fmla="*/ 26 w 222"/>
                  <a:gd name="T13" fmla="*/ 41 h 189"/>
                  <a:gd name="T14" fmla="*/ 30 w 222"/>
                  <a:gd name="T15" fmla="*/ 47 h 189"/>
                  <a:gd name="T16" fmla="*/ 34 w 222"/>
                  <a:gd name="T17" fmla="*/ 55 h 189"/>
                  <a:gd name="T18" fmla="*/ 38 w 222"/>
                  <a:gd name="T19" fmla="*/ 65 h 189"/>
                  <a:gd name="T20" fmla="*/ 40 w 222"/>
                  <a:gd name="T21" fmla="*/ 74 h 189"/>
                  <a:gd name="T22" fmla="*/ 44 w 222"/>
                  <a:gd name="T23" fmla="*/ 83 h 189"/>
                  <a:gd name="T24" fmla="*/ 47 w 222"/>
                  <a:gd name="T25" fmla="*/ 95 h 189"/>
                  <a:gd name="T26" fmla="*/ 48 w 222"/>
                  <a:gd name="T27" fmla="*/ 106 h 189"/>
                  <a:gd name="T28" fmla="*/ 50 w 222"/>
                  <a:gd name="T29" fmla="*/ 117 h 189"/>
                  <a:gd name="T30" fmla="*/ 51 w 222"/>
                  <a:gd name="T31" fmla="*/ 127 h 189"/>
                  <a:gd name="T32" fmla="*/ 51 w 222"/>
                  <a:gd name="T33" fmla="*/ 134 h 189"/>
                  <a:gd name="T34" fmla="*/ 53 w 222"/>
                  <a:gd name="T35" fmla="*/ 146 h 189"/>
                  <a:gd name="T36" fmla="*/ 53 w 222"/>
                  <a:gd name="T37" fmla="*/ 154 h 189"/>
                  <a:gd name="T38" fmla="*/ 53 w 222"/>
                  <a:gd name="T39" fmla="*/ 162 h 189"/>
                  <a:gd name="T40" fmla="*/ 53 w 222"/>
                  <a:gd name="T41" fmla="*/ 175 h 189"/>
                  <a:gd name="T42" fmla="*/ 54 w 222"/>
                  <a:gd name="T43" fmla="*/ 189 h 189"/>
                  <a:gd name="T44" fmla="*/ 61 w 222"/>
                  <a:gd name="T45" fmla="*/ 181 h 189"/>
                  <a:gd name="T46" fmla="*/ 67 w 222"/>
                  <a:gd name="T47" fmla="*/ 172 h 189"/>
                  <a:gd name="T48" fmla="*/ 76 w 222"/>
                  <a:gd name="T49" fmla="*/ 167 h 189"/>
                  <a:gd name="T50" fmla="*/ 82 w 222"/>
                  <a:gd name="T51" fmla="*/ 160 h 189"/>
                  <a:gd name="T52" fmla="*/ 90 w 222"/>
                  <a:gd name="T53" fmla="*/ 155 h 189"/>
                  <a:gd name="T54" fmla="*/ 96 w 222"/>
                  <a:gd name="T55" fmla="*/ 151 h 189"/>
                  <a:gd name="T56" fmla="*/ 104 w 222"/>
                  <a:gd name="T57" fmla="*/ 147 h 189"/>
                  <a:gd name="T58" fmla="*/ 112 w 222"/>
                  <a:gd name="T59" fmla="*/ 142 h 189"/>
                  <a:gd name="T60" fmla="*/ 121 w 222"/>
                  <a:gd name="T61" fmla="*/ 137 h 189"/>
                  <a:gd name="T62" fmla="*/ 130 w 222"/>
                  <a:gd name="T63" fmla="*/ 133 h 189"/>
                  <a:gd name="T64" fmla="*/ 139 w 222"/>
                  <a:gd name="T65" fmla="*/ 130 h 189"/>
                  <a:gd name="T66" fmla="*/ 149 w 222"/>
                  <a:gd name="T67" fmla="*/ 128 h 189"/>
                  <a:gd name="T68" fmla="*/ 158 w 222"/>
                  <a:gd name="T69" fmla="*/ 124 h 189"/>
                  <a:gd name="T70" fmla="*/ 169 w 222"/>
                  <a:gd name="T71" fmla="*/ 121 h 189"/>
                  <a:gd name="T72" fmla="*/ 182 w 222"/>
                  <a:gd name="T73" fmla="*/ 120 h 189"/>
                  <a:gd name="T74" fmla="*/ 196 w 222"/>
                  <a:gd name="T75" fmla="*/ 120 h 189"/>
                  <a:gd name="T76" fmla="*/ 203 w 222"/>
                  <a:gd name="T77" fmla="*/ 120 h 189"/>
                  <a:gd name="T78" fmla="*/ 212 w 222"/>
                  <a:gd name="T79" fmla="*/ 120 h 189"/>
                  <a:gd name="T80" fmla="*/ 222 w 222"/>
                  <a:gd name="T81" fmla="*/ 122 h 189"/>
                  <a:gd name="T82" fmla="*/ 222 w 222"/>
                  <a:gd name="T83" fmla="*/ 115 h 189"/>
                  <a:gd name="T84" fmla="*/ 7 w 222"/>
                  <a:gd name="T8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 h="189">
                    <a:moveTo>
                      <a:pt x="7" y="0"/>
                    </a:moveTo>
                    <a:lnTo>
                      <a:pt x="0" y="0"/>
                    </a:lnTo>
                    <a:lnTo>
                      <a:pt x="5" y="8"/>
                    </a:lnTo>
                    <a:lnTo>
                      <a:pt x="11" y="17"/>
                    </a:lnTo>
                    <a:lnTo>
                      <a:pt x="17" y="26"/>
                    </a:lnTo>
                    <a:lnTo>
                      <a:pt x="20" y="33"/>
                    </a:lnTo>
                    <a:lnTo>
                      <a:pt x="26" y="41"/>
                    </a:lnTo>
                    <a:lnTo>
                      <a:pt x="30" y="47"/>
                    </a:lnTo>
                    <a:lnTo>
                      <a:pt x="34" y="55"/>
                    </a:lnTo>
                    <a:lnTo>
                      <a:pt x="38" y="65"/>
                    </a:lnTo>
                    <a:lnTo>
                      <a:pt x="40" y="74"/>
                    </a:lnTo>
                    <a:lnTo>
                      <a:pt x="44" y="83"/>
                    </a:lnTo>
                    <a:lnTo>
                      <a:pt x="47" y="95"/>
                    </a:lnTo>
                    <a:lnTo>
                      <a:pt x="48" y="106"/>
                    </a:lnTo>
                    <a:lnTo>
                      <a:pt x="50" y="117"/>
                    </a:lnTo>
                    <a:lnTo>
                      <a:pt x="51" y="127"/>
                    </a:lnTo>
                    <a:lnTo>
                      <a:pt x="51" y="134"/>
                    </a:lnTo>
                    <a:lnTo>
                      <a:pt x="53" y="146"/>
                    </a:lnTo>
                    <a:lnTo>
                      <a:pt x="53" y="154"/>
                    </a:lnTo>
                    <a:lnTo>
                      <a:pt x="53" y="162"/>
                    </a:lnTo>
                    <a:lnTo>
                      <a:pt x="53" y="175"/>
                    </a:lnTo>
                    <a:lnTo>
                      <a:pt x="54" y="189"/>
                    </a:lnTo>
                    <a:lnTo>
                      <a:pt x="61" y="181"/>
                    </a:lnTo>
                    <a:lnTo>
                      <a:pt x="67" y="172"/>
                    </a:lnTo>
                    <a:lnTo>
                      <a:pt x="76" y="167"/>
                    </a:lnTo>
                    <a:lnTo>
                      <a:pt x="82" y="160"/>
                    </a:lnTo>
                    <a:lnTo>
                      <a:pt x="90" y="155"/>
                    </a:lnTo>
                    <a:lnTo>
                      <a:pt x="96" y="151"/>
                    </a:lnTo>
                    <a:lnTo>
                      <a:pt x="104" y="147"/>
                    </a:lnTo>
                    <a:lnTo>
                      <a:pt x="112" y="142"/>
                    </a:lnTo>
                    <a:lnTo>
                      <a:pt x="121" y="137"/>
                    </a:lnTo>
                    <a:lnTo>
                      <a:pt x="130" y="133"/>
                    </a:lnTo>
                    <a:lnTo>
                      <a:pt x="139" y="130"/>
                    </a:lnTo>
                    <a:lnTo>
                      <a:pt x="149" y="128"/>
                    </a:lnTo>
                    <a:lnTo>
                      <a:pt x="158" y="124"/>
                    </a:lnTo>
                    <a:lnTo>
                      <a:pt x="169" y="121"/>
                    </a:lnTo>
                    <a:lnTo>
                      <a:pt x="182" y="120"/>
                    </a:lnTo>
                    <a:lnTo>
                      <a:pt x="196" y="120"/>
                    </a:lnTo>
                    <a:lnTo>
                      <a:pt x="203" y="120"/>
                    </a:lnTo>
                    <a:lnTo>
                      <a:pt x="212" y="120"/>
                    </a:lnTo>
                    <a:lnTo>
                      <a:pt x="222" y="122"/>
                    </a:lnTo>
                    <a:lnTo>
                      <a:pt x="222" y="115"/>
                    </a:lnTo>
                    <a:lnTo>
                      <a:pt x="7"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 name="Freeform 2560"/>
              <p:cNvSpPr>
                <a:spLocks/>
              </p:cNvSpPr>
              <p:nvPr/>
            </p:nvSpPr>
            <p:spPr bwMode="auto">
              <a:xfrm>
                <a:off x="3828" y="2003"/>
                <a:ext cx="222" cy="189"/>
              </a:xfrm>
              <a:custGeom>
                <a:avLst/>
                <a:gdLst>
                  <a:gd name="T0" fmla="*/ 7 w 222"/>
                  <a:gd name="T1" fmla="*/ 0 h 189"/>
                  <a:gd name="T2" fmla="*/ 0 w 222"/>
                  <a:gd name="T3" fmla="*/ 0 h 189"/>
                  <a:gd name="T4" fmla="*/ 5 w 222"/>
                  <a:gd name="T5" fmla="*/ 8 h 189"/>
                  <a:gd name="T6" fmla="*/ 11 w 222"/>
                  <a:gd name="T7" fmla="*/ 17 h 189"/>
                  <a:gd name="T8" fmla="*/ 17 w 222"/>
                  <a:gd name="T9" fmla="*/ 26 h 189"/>
                  <a:gd name="T10" fmla="*/ 20 w 222"/>
                  <a:gd name="T11" fmla="*/ 33 h 189"/>
                  <a:gd name="T12" fmla="*/ 26 w 222"/>
                  <a:gd name="T13" fmla="*/ 41 h 189"/>
                  <a:gd name="T14" fmla="*/ 30 w 222"/>
                  <a:gd name="T15" fmla="*/ 47 h 189"/>
                  <a:gd name="T16" fmla="*/ 34 w 222"/>
                  <a:gd name="T17" fmla="*/ 55 h 189"/>
                  <a:gd name="T18" fmla="*/ 38 w 222"/>
                  <a:gd name="T19" fmla="*/ 65 h 189"/>
                  <a:gd name="T20" fmla="*/ 40 w 222"/>
                  <a:gd name="T21" fmla="*/ 74 h 189"/>
                  <a:gd name="T22" fmla="*/ 44 w 222"/>
                  <a:gd name="T23" fmla="*/ 83 h 189"/>
                  <a:gd name="T24" fmla="*/ 47 w 222"/>
                  <a:gd name="T25" fmla="*/ 95 h 189"/>
                  <a:gd name="T26" fmla="*/ 48 w 222"/>
                  <a:gd name="T27" fmla="*/ 106 h 189"/>
                  <a:gd name="T28" fmla="*/ 50 w 222"/>
                  <a:gd name="T29" fmla="*/ 117 h 189"/>
                  <a:gd name="T30" fmla="*/ 51 w 222"/>
                  <a:gd name="T31" fmla="*/ 127 h 189"/>
                  <a:gd name="T32" fmla="*/ 51 w 222"/>
                  <a:gd name="T33" fmla="*/ 134 h 189"/>
                  <a:gd name="T34" fmla="*/ 53 w 222"/>
                  <a:gd name="T35" fmla="*/ 146 h 189"/>
                  <a:gd name="T36" fmla="*/ 53 w 222"/>
                  <a:gd name="T37" fmla="*/ 154 h 189"/>
                  <a:gd name="T38" fmla="*/ 53 w 222"/>
                  <a:gd name="T39" fmla="*/ 162 h 189"/>
                  <a:gd name="T40" fmla="*/ 53 w 222"/>
                  <a:gd name="T41" fmla="*/ 175 h 189"/>
                  <a:gd name="T42" fmla="*/ 54 w 222"/>
                  <a:gd name="T43" fmla="*/ 189 h 189"/>
                  <a:gd name="T44" fmla="*/ 61 w 222"/>
                  <a:gd name="T45" fmla="*/ 181 h 189"/>
                  <a:gd name="T46" fmla="*/ 67 w 222"/>
                  <a:gd name="T47" fmla="*/ 172 h 189"/>
                  <a:gd name="T48" fmla="*/ 76 w 222"/>
                  <a:gd name="T49" fmla="*/ 167 h 189"/>
                  <a:gd name="T50" fmla="*/ 82 w 222"/>
                  <a:gd name="T51" fmla="*/ 160 h 189"/>
                  <a:gd name="T52" fmla="*/ 90 w 222"/>
                  <a:gd name="T53" fmla="*/ 155 h 189"/>
                  <a:gd name="T54" fmla="*/ 96 w 222"/>
                  <a:gd name="T55" fmla="*/ 151 h 189"/>
                  <a:gd name="T56" fmla="*/ 104 w 222"/>
                  <a:gd name="T57" fmla="*/ 147 h 189"/>
                  <a:gd name="T58" fmla="*/ 112 w 222"/>
                  <a:gd name="T59" fmla="*/ 142 h 189"/>
                  <a:gd name="T60" fmla="*/ 121 w 222"/>
                  <a:gd name="T61" fmla="*/ 137 h 189"/>
                  <a:gd name="T62" fmla="*/ 130 w 222"/>
                  <a:gd name="T63" fmla="*/ 133 h 189"/>
                  <a:gd name="T64" fmla="*/ 139 w 222"/>
                  <a:gd name="T65" fmla="*/ 130 h 189"/>
                  <a:gd name="T66" fmla="*/ 149 w 222"/>
                  <a:gd name="T67" fmla="*/ 128 h 189"/>
                  <a:gd name="T68" fmla="*/ 158 w 222"/>
                  <a:gd name="T69" fmla="*/ 124 h 189"/>
                  <a:gd name="T70" fmla="*/ 169 w 222"/>
                  <a:gd name="T71" fmla="*/ 121 h 189"/>
                  <a:gd name="T72" fmla="*/ 182 w 222"/>
                  <a:gd name="T73" fmla="*/ 120 h 189"/>
                  <a:gd name="T74" fmla="*/ 196 w 222"/>
                  <a:gd name="T75" fmla="*/ 120 h 189"/>
                  <a:gd name="T76" fmla="*/ 203 w 222"/>
                  <a:gd name="T77" fmla="*/ 120 h 189"/>
                  <a:gd name="T78" fmla="*/ 212 w 222"/>
                  <a:gd name="T79" fmla="*/ 120 h 189"/>
                  <a:gd name="T80" fmla="*/ 222 w 222"/>
                  <a:gd name="T81" fmla="*/ 122 h 189"/>
                  <a:gd name="T82" fmla="*/ 222 w 222"/>
                  <a:gd name="T83" fmla="*/ 115 h 189"/>
                  <a:gd name="T84" fmla="*/ 7 w 222"/>
                  <a:gd name="T8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 h="189">
                    <a:moveTo>
                      <a:pt x="7" y="0"/>
                    </a:moveTo>
                    <a:lnTo>
                      <a:pt x="0" y="0"/>
                    </a:lnTo>
                    <a:lnTo>
                      <a:pt x="5" y="8"/>
                    </a:lnTo>
                    <a:lnTo>
                      <a:pt x="11" y="17"/>
                    </a:lnTo>
                    <a:lnTo>
                      <a:pt x="17" y="26"/>
                    </a:lnTo>
                    <a:lnTo>
                      <a:pt x="20" y="33"/>
                    </a:lnTo>
                    <a:lnTo>
                      <a:pt x="26" y="41"/>
                    </a:lnTo>
                    <a:lnTo>
                      <a:pt x="30" y="47"/>
                    </a:lnTo>
                    <a:lnTo>
                      <a:pt x="34" y="55"/>
                    </a:lnTo>
                    <a:lnTo>
                      <a:pt x="38" y="65"/>
                    </a:lnTo>
                    <a:lnTo>
                      <a:pt x="40" y="74"/>
                    </a:lnTo>
                    <a:lnTo>
                      <a:pt x="44" y="83"/>
                    </a:lnTo>
                    <a:lnTo>
                      <a:pt x="47" y="95"/>
                    </a:lnTo>
                    <a:lnTo>
                      <a:pt x="48" y="106"/>
                    </a:lnTo>
                    <a:lnTo>
                      <a:pt x="50" y="117"/>
                    </a:lnTo>
                    <a:lnTo>
                      <a:pt x="51" y="127"/>
                    </a:lnTo>
                    <a:lnTo>
                      <a:pt x="51" y="134"/>
                    </a:lnTo>
                    <a:lnTo>
                      <a:pt x="53" y="146"/>
                    </a:lnTo>
                    <a:lnTo>
                      <a:pt x="53" y="154"/>
                    </a:lnTo>
                    <a:lnTo>
                      <a:pt x="53" y="162"/>
                    </a:lnTo>
                    <a:lnTo>
                      <a:pt x="53" y="175"/>
                    </a:lnTo>
                    <a:lnTo>
                      <a:pt x="54" y="189"/>
                    </a:lnTo>
                    <a:lnTo>
                      <a:pt x="61" y="181"/>
                    </a:lnTo>
                    <a:lnTo>
                      <a:pt x="67" y="172"/>
                    </a:lnTo>
                    <a:lnTo>
                      <a:pt x="76" y="167"/>
                    </a:lnTo>
                    <a:lnTo>
                      <a:pt x="82" y="160"/>
                    </a:lnTo>
                    <a:lnTo>
                      <a:pt x="90" y="155"/>
                    </a:lnTo>
                    <a:lnTo>
                      <a:pt x="96" y="151"/>
                    </a:lnTo>
                    <a:lnTo>
                      <a:pt x="104" y="147"/>
                    </a:lnTo>
                    <a:lnTo>
                      <a:pt x="112" y="142"/>
                    </a:lnTo>
                    <a:lnTo>
                      <a:pt x="121" y="137"/>
                    </a:lnTo>
                    <a:lnTo>
                      <a:pt x="130" y="133"/>
                    </a:lnTo>
                    <a:lnTo>
                      <a:pt x="139" y="130"/>
                    </a:lnTo>
                    <a:lnTo>
                      <a:pt x="149" y="128"/>
                    </a:lnTo>
                    <a:lnTo>
                      <a:pt x="158" y="124"/>
                    </a:lnTo>
                    <a:lnTo>
                      <a:pt x="169" y="121"/>
                    </a:lnTo>
                    <a:lnTo>
                      <a:pt x="182" y="120"/>
                    </a:lnTo>
                    <a:lnTo>
                      <a:pt x="196" y="120"/>
                    </a:lnTo>
                    <a:lnTo>
                      <a:pt x="203" y="120"/>
                    </a:lnTo>
                    <a:lnTo>
                      <a:pt x="212" y="120"/>
                    </a:lnTo>
                    <a:lnTo>
                      <a:pt x="222" y="122"/>
                    </a:lnTo>
                    <a:lnTo>
                      <a:pt x="222" y="115"/>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4" name="Group 2561"/>
            <p:cNvGrpSpPr>
              <a:grpSpLocks/>
            </p:cNvGrpSpPr>
            <p:nvPr/>
          </p:nvGrpSpPr>
          <p:grpSpPr bwMode="auto">
            <a:xfrm>
              <a:off x="3833" y="2007"/>
              <a:ext cx="212" cy="165"/>
              <a:chOff x="3833" y="2007"/>
              <a:chExt cx="212" cy="165"/>
            </a:xfrm>
          </p:grpSpPr>
          <p:sp>
            <p:nvSpPr>
              <p:cNvPr id="613" name="Freeform 2562"/>
              <p:cNvSpPr>
                <a:spLocks/>
              </p:cNvSpPr>
              <p:nvPr/>
            </p:nvSpPr>
            <p:spPr bwMode="auto">
              <a:xfrm>
                <a:off x="3833" y="2007"/>
                <a:ext cx="212" cy="165"/>
              </a:xfrm>
              <a:custGeom>
                <a:avLst/>
                <a:gdLst>
                  <a:gd name="T0" fmla="*/ 0 w 212"/>
                  <a:gd name="T1" fmla="*/ 0 h 165"/>
                  <a:gd name="T2" fmla="*/ 7 w 212"/>
                  <a:gd name="T3" fmla="*/ 8 h 165"/>
                  <a:gd name="T4" fmla="*/ 15 w 212"/>
                  <a:gd name="T5" fmla="*/ 19 h 165"/>
                  <a:gd name="T6" fmla="*/ 18 w 212"/>
                  <a:gd name="T7" fmla="*/ 24 h 165"/>
                  <a:gd name="T8" fmla="*/ 23 w 212"/>
                  <a:gd name="T9" fmla="*/ 31 h 165"/>
                  <a:gd name="T10" fmla="*/ 29 w 212"/>
                  <a:gd name="T11" fmla="*/ 39 h 165"/>
                  <a:gd name="T12" fmla="*/ 34 w 212"/>
                  <a:gd name="T13" fmla="*/ 52 h 165"/>
                  <a:gd name="T14" fmla="*/ 38 w 212"/>
                  <a:gd name="T15" fmla="*/ 64 h 165"/>
                  <a:gd name="T16" fmla="*/ 43 w 212"/>
                  <a:gd name="T17" fmla="*/ 75 h 165"/>
                  <a:gd name="T18" fmla="*/ 46 w 212"/>
                  <a:gd name="T19" fmla="*/ 85 h 165"/>
                  <a:gd name="T20" fmla="*/ 49 w 212"/>
                  <a:gd name="T21" fmla="*/ 99 h 165"/>
                  <a:gd name="T22" fmla="*/ 50 w 212"/>
                  <a:gd name="T23" fmla="*/ 110 h 165"/>
                  <a:gd name="T24" fmla="*/ 52 w 212"/>
                  <a:gd name="T25" fmla="*/ 119 h 165"/>
                  <a:gd name="T26" fmla="*/ 52 w 212"/>
                  <a:gd name="T27" fmla="*/ 131 h 165"/>
                  <a:gd name="T28" fmla="*/ 53 w 212"/>
                  <a:gd name="T29" fmla="*/ 142 h 165"/>
                  <a:gd name="T30" fmla="*/ 53 w 212"/>
                  <a:gd name="T31" fmla="*/ 153 h 165"/>
                  <a:gd name="T32" fmla="*/ 53 w 212"/>
                  <a:gd name="T33" fmla="*/ 165 h 165"/>
                  <a:gd name="T34" fmla="*/ 58 w 212"/>
                  <a:gd name="T35" fmla="*/ 158 h 165"/>
                  <a:gd name="T36" fmla="*/ 64 w 212"/>
                  <a:gd name="T37" fmla="*/ 154 h 165"/>
                  <a:gd name="T38" fmla="*/ 69 w 212"/>
                  <a:gd name="T39" fmla="*/ 147 h 165"/>
                  <a:gd name="T40" fmla="*/ 79 w 212"/>
                  <a:gd name="T41" fmla="*/ 141 h 165"/>
                  <a:gd name="T42" fmla="*/ 88 w 212"/>
                  <a:gd name="T43" fmla="*/ 135 h 165"/>
                  <a:gd name="T44" fmla="*/ 98 w 212"/>
                  <a:gd name="T45" fmla="*/ 131 h 165"/>
                  <a:gd name="T46" fmla="*/ 107 w 212"/>
                  <a:gd name="T47" fmla="*/ 126 h 165"/>
                  <a:gd name="T48" fmla="*/ 118 w 212"/>
                  <a:gd name="T49" fmla="*/ 121 h 165"/>
                  <a:gd name="T50" fmla="*/ 130 w 212"/>
                  <a:gd name="T51" fmla="*/ 118 h 165"/>
                  <a:gd name="T52" fmla="*/ 142 w 212"/>
                  <a:gd name="T53" fmla="*/ 114 h 165"/>
                  <a:gd name="T54" fmla="*/ 153 w 212"/>
                  <a:gd name="T55" fmla="*/ 112 h 165"/>
                  <a:gd name="T56" fmla="*/ 165 w 212"/>
                  <a:gd name="T57" fmla="*/ 111 h 165"/>
                  <a:gd name="T58" fmla="*/ 179 w 212"/>
                  <a:gd name="T59" fmla="*/ 110 h 165"/>
                  <a:gd name="T60" fmla="*/ 189 w 212"/>
                  <a:gd name="T61" fmla="*/ 107 h 165"/>
                  <a:gd name="T62" fmla="*/ 199 w 212"/>
                  <a:gd name="T63" fmla="*/ 107 h 165"/>
                  <a:gd name="T64" fmla="*/ 212 w 212"/>
                  <a:gd name="T65" fmla="*/ 107 h 165"/>
                  <a:gd name="T66" fmla="*/ 0 w 212"/>
                  <a:gd name="T6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165">
                    <a:moveTo>
                      <a:pt x="0" y="0"/>
                    </a:moveTo>
                    <a:lnTo>
                      <a:pt x="7" y="8"/>
                    </a:lnTo>
                    <a:lnTo>
                      <a:pt x="15" y="19"/>
                    </a:lnTo>
                    <a:lnTo>
                      <a:pt x="18" y="24"/>
                    </a:lnTo>
                    <a:lnTo>
                      <a:pt x="23" y="31"/>
                    </a:lnTo>
                    <a:lnTo>
                      <a:pt x="29" y="39"/>
                    </a:lnTo>
                    <a:lnTo>
                      <a:pt x="34" y="52"/>
                    </a:lnTo>
                    <a:lnTo>
                      <a:pt x="38" y="64"/>
                    </a:lnTo>
                    <a:lnTo>
                      <a:pt x="43" y="75"/>
                    </a:lnTo>
                    <a:lnTo>
                      <a:pt x="46" y="85"/>
                    </a:lnTo>
                    <a:lnTo>
                      <a:pt x="49" y="99"/>
                    </a:lnTo>
                    <a:lnTo>
                      <a:pt x="50" y="110"/>
                    </a:lnTo>
                    <a:lnTo>
                      <a:pt x="52" y="119"/>
                    </a:lnTo>
                    <a:lnTo>
                      <a:pt x="52" y="131"/>
                    </a:lnTo>
                    <a:lnTo>
                      <a:pt x="53" y="142"/>
                    </a:lnTo>
                    <a:lnTo>
                      <a:pt x="53" y="153"/>
                    </a:lnTo>
                    <a:lnTo>
                      <a:pt x="53" y="165"/>
                    </a:lnTo>
                    <a:lnTo>
                      <a:pt x="58" y="158"/>
                    </a:lnTo>
                    <a:lnTo>
                      <a:pt x="64" y="154"/>
                    </a:lnTo>
                    <a:lnTo>
                      <a:pt x="69" y="147"/>
                    </a:lnTo>
                    <a:lnTo>
                      <a:pt x="79" y="141"/>
                    </a:lnTo>
                    <a:lnTo>
                      <a:pt x="88" y="135"/>
                    </a:lnTo>
                    <a:lnTo>
                      <a:pt x="98" y="131"/>
                    </a:lnTo>
                    <a:lnTo>
                      <a:pt x="107" y="126"/>
                    </a:lnTo>
                    <a:lnTo>
                      <a:pt x="118" y="121"/>
                    </a:lnTo>
                    <a:lnTo>
                      <a:pt x="130" y="118"/>
                    </a:lnTo>
                    <a:lnTo>
                      <a:pt x="142" y="114"/>
                    </a:lnTo>
                    <a:lnTo>
                      <a:pt x="153" y="112"/>
                    </a:lnTo>
                    <a:lnTo>
                      <a:pt x="165" y="111"/>
                    </a:lnTo>
                    <a:lnTo>
                      <a:pt x="179" y="110"/>
                    </a:lnTo>
                    <a:lnTo>
                      <a:pt x="189" y="107"/>
                    </a:lnTo>
                    <a:lnTo>
                      <a:pt x="199" y="107"/>
                    </a:lnTo>
                    <a:lnTo>
                      <a:pt x="212" y="107"/>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4" name="Freeform 2563"/>
              <p:cNvSpPr>
                <a:spLocks/>
              </p:cNvSpPr>
              <p:nvPr/>
            </p:nvSpPr>
            <p:spPr bwMode="auto">
              <a:xfrm>
                <a:off x="3833" y="2007"/>
                <a:ext cx="212" cy="165"/>
              </a:xfrm>
              <a:custGeom>
                <a:avLst/>
                <a:gdLst>
                  <a:gd name="T0" fmla="*/ 0 w 212"/>
                  <a:gd name="T1" fmla="*/ 0 h 165"/>
                  <a:gd name="T2" fmla="*/ 7 w 212"/>
                  <a:gd name="T3" fmla="*/ 8 h 165"/>
                  <a:gd name="T4" fmla="*/ 15 w 212"/>
                  <a:gd name="T5" fmla="*/ 19 h 165"/>
                  <a:gd name="T6" fmla="*/ 18 w 212"/>
                  <a:gd name="T7" fmla="*/ 24 h 165"/>
                  <a:gd name="T8" fmla="*/ 23 w 212"/>
                  <a:gd name="T9" fmla="*/ 31 h 165"/>
                  <a:gd name="T10" fmla="*/ 29 w 212"/>
                  <a:gd name="T11" fmla="*/ 39 h 165"/>
                  <a:gd name="T12" fmla="*/ 34 w 212"/>
                  <a:gd name="T13" fmla="*/ 52 h 165"/>
                  <a:gd name="T14" fmla="*/ 38 w 212"/>
                  <a:gd name="T15" fmla="*/ 64 h 165"/>
                  <a:gd name="T16" fmla="*/ 43 w 212"/>
                  <a:gd name="T17" fmla="*/ 75 h 165"/>
                  <a:gd name="T18" fmla="*/ 46 w 212"/>
                  <a:gd name="T19" fmla="*/ 85 h 165"/>
                  <a:gd name="T20" fmla="*/ 49 w 212"/>
                  <a:gd name="T21" fmla="*/ 99 h 165"/>
                  <a:gd name="T22" fmla="*/ 50 w 212"/>
                  <a:gd name="T23" fmla="*/ 110 h 165"/>
                  <a:gd name="T24" fmla="*/ 52 w 212"/>
                  <a:gd name="T25" fmla="*/ 119 h 165"/>
                  <a:gd name="T26" fmla="*/ 52 w 212"/>
                  <a:gd name="T27" fmla="*/ 131 h 165"/>
                  <a:gd name="T28" fmla="*/ 53 w 212"/>
                  <a:gd name="T29" fmla="*/ 142 h 165"/>
                  <a:gd name="T30" fmla="*/ 53 w 212"/>
                  <a:gd name="T31" fmla="*/ 153 h 165"/>
                  <a:gd name="T32" fmla="*/ 53 w 212"/>
                  <a:gd name="T33" fmla="*/ 165 h 165"/>
                  <a:gd name="T34" fmla="*/ 58 w 212"/>
                  <a:gd name="T35" fmla="*/ 158 h 165"/>
                  <a:gd name="T36" fmla="*/ 64 w 212"/>
                  <a:gd name="T37" fmla="*/ 154 h 165"/>
                  <a:gd name="T38" fmla="*/ 69 w 212"/>
                  <a:gd name="T39" fmla="*/ 147 h 165"/>
                  <a:gd name="T40" fmla="*/ 79 w 212"/>
                  <a:gd name="T41" fmla="*/ 141 h 165"/>
                  <a:gd name="T42" fmla="*/ 88 w 212"/>
                  <a:gd name="T43" fmla="*/ 135 h 165"/>
                  <a:gd name="T44" fmla="*/ 98 w 212"/>
                  <a:gd name="T45" fmla="*/ 131 h 165"/>
                  <a:gd name="T46" fmla="*/ 107 w 212"/>
                  <a:gd name="T47" fmla="*/ 126 h 165"/>
                  <a:gd name="T48" fmla="*/ 118 w 212"/>
                  <a:gd name="T49" fmla="*/ 121 h 165"/>
                  <a:gd name="T50" fmla="*/ 130 w 212"/>
                  <a:gd name="T51" fmla="*/ 118 h 165"/>
                  <a:gd name="T52" fmla="*/ 142 w 212"/>
                  <a:gd name="T53" fmla="*/ 114 h 165"/>
                  <a:gd name="T54" fmla="*/ 153 w 212"/>
                  <a:gd name="T55" fmla="*/ 112 h 165"/>
                  <a:gd name="T56" fmla="*/ 165 w 212"/>
                  <a:gd name="T57" fmla="*/ 111 h 165"/>
                  <a:gd name="T58" fmla="*/ 179 w 212"/>
                  <a:gd name="T59" fmla="*/ 110 h 165"/>
                  <a:gd name="T60" fmla="*/ 189 w 212"/>
                  <a:gd name="T61" fmla="*/ 107 h 165"/>
                  <a:gd name="T62" fmla="*/ 199 w 212"/>
                  <a:gd name="T63" fmla="*/ 107 h 165"/>
                  <a:gd name="T64" fmla="*/ 212 w 212"/>
                  <a:gd name="T65" fmla="*/ 107 h 165"/>
                  <a:gd name="T66" fmla="*/ 0 w 212"/>
                  <a:gd name="T6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165">
                    <a:moveTo>
                      <a:pt x="0" y="0"/>
                    </a:moveTo>
                    <a:lnTo>
                      <a:pt x="7" y="8"/>
                    </a:lnTo>
                    <a:lnTo>
                      <a:pt x="15" y="19"/>
                    </a:lnTo>
                    <a:lnTo>
                      <a:pt x="18" y="24"/>
                    </a:lnTo>
                    <a:lnTo>
                      <a:pt x="23" y="31"/>
                    </a:lnTo>
                    <a:lnTo>
                      <a:pt x="29" y="39"/>
                    </a:lnTo>
                    <a:lnTo>
                      <a:pt x="34" y="52"/>
                    </a:lnTo>
                    <a:lnTo>
                      <a:pt x="38" y="64"/>
                    </a:lnTo>
                    <a:lnTo>
                      <a:pt x="43" y="75"/>
                    </a:lnTo>
                    <a:lnTo>
                      <a:pt x="46" y="85"/>
                    </a:lnTo>
                    <a:lnTo>
                      <a:pt x="49" y="99"/>
                    </a:lnTo>
                    <a:lnTo>
                      <a:pt x="50" y="110"/>
                    </a:lnTo>
                    <a:lnTo>
                      <a:pt x="52" y="119"/>
                    </a:lnTo>
                    <a:lnTo>
                      <a:pt x="52" y="131"/>
                    </a:lnTo>
                    <a:lnTo>
                      <a:pt x="53" y="142"/>
                    </a:lnTo>
                    <a:lnTo>
                      <a:pt x="53" y="153"/>
                    </a:lnTo>
                    <a:lnTo>
                      <a:pt x="53" y="165"/>
                    </a:lnTo>
                    <a:lnTo>
                      <a:pt x="58" y="158"/>
                    </a:lnTo>
                    <a:lnTo>
                      <a:pt x="64" y="154"/>
                    </a:lnTo>
                    <a:lnTo>
                      <a:pt x="69" y="147"/>
                    </a:lnTo>
                    <a:lnTo>
                      <a:pt x="79" y="141"/>
                    </a:lnTo>
                    <a:lnTo>
                      <a:pt x="88" y="135"/>
                    </a:lnTo>
                    <a:lnTo>
                      <a:pt x="98" y="131"/>
                    </a:lnTo>
                    <a:lnTo>
                      <a:pt x="107" y="126"/>
                    </a:lnTo>
                    <a:lnTo>
                      <a:pt x="118" y="121"/>
                    </a:lnTo>
                    <a:lnTo>
                      <a:pt x="130" y="118"/>
                    </a:lnTo>
                    <a:lnTo>
                      <a:pt x="142" y="114"/>
                    </a:lnTo>
                    <a:lnTo>
                      <a:pt x="153" y="112"/>
                    </a:lnTo>
                    <a:lnTo>
                      <a:pt x="165" y="111"/>
                    </a:lnTo>
                    <a:lnTo>
                      <a:pt x="179" y="110"/>
                    </a:lnTo>
                    <a:lnTo>
                      <a:pt x="189" y="107"/>
                    </a:lnTo>
                    <a:lnTo>
                      <a:pt x="199" y="107"/>
                    </a:lnTo>
                    <a:lnTo>
                      <a:pt x="212" y="107"/>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5" name="Group 2564"/>
            <p:cNvGrpSpPr>
              <a:grpSpLocks/>
            </p:cNvGrpSpPr>
            <p:nvPr/>
          </p:nvGrpSpPr>
          <p:grpSpPr bwMode="auto">
            <a:xfrm>
              <a:off x="3843" y="2022"/>
              <a:ext cx="186" cy="156"/>
              <a:chOff x="3843" y="2022"/>
              <a:chExt cx="186" cy="156"/>
            </a:xfrm>
          </p:grpSpPr>
          <p:sp>
            <p:nvSpPr>
              <p:cNvPr id="611" name="Freeform 2565"/>
              <p:cNvSpPr>
                <a:spLocks/>
              </p:cNvSpPr>
              <p:nvPr/>
            </p:nvSpPr>
            <p:spPr bwMode="auto">
              <a:xfrm>
                <a:off x="3843" y="2022"/>
                <a:ext cx="186" cy="156"/>
              </a:xfrm>
              <a:custGeom>
                <a:avLst/>
                <a:gdLst>
                  <a:gd name="T0" fmla="*/ 0 w 186"/>
                  <a:gd name="T1" fmla="*/ 0 h 156"/>
                  <a:gd name="T2" fmla="*/ 8 w 186"/>
                  <a:gd name="T3" fmla="*/ 8 h 156"/>
                  <a:gd name="T4" fmla="*/ 13 w 186"/>
                  <a:gd name="T5" fmla="*/ 18 h 156"/>
                  <a:gd name="T6" fmla="*/ 19 w 186"/>
                  <a:gd name="T7" fmla="*/ 23 h 156"/>
                  <a:gd name="T8" fmla="*/ 24 w 186"/>
                  <a:gd name="T9" fmla="*/ 32 h 156"/>
                  <a:gd name="T10" fmla="*/ 28 w 186"/>
                  <a:gd name="T11" fmla="*/ 40 h 156"/>
                  <a:gd name="T12" fmla="*/ 32 w 186"/>
                  <a:gd name="T13" fmla="*/ 46 h 156"/>
                  <a:gd name="T14" fmla="*/ 36 w 186"/>
                  <a:gd name="T15" fmla="*/ 53 h 156"/>
                  <a:gd name="T16" fmla="*/ 39 w 186"/>
                  <a:gd name="T17" fmla="*/ 62 h 156"/>
                  <a:gd name="T18" fmla="*/ 42 w 186"/>
                  <a:gd name="T19" fmla="*/ 71 h 156"/>
                  <a:gd name="T20" fmla="*/ 47 w 186"/>
                  <a:gd name="T21" fmla="*/ 84 h 156"/>
                  <a:gd name="T22" fmla="*/ 48 w 186"/>
                  <a:gd name="T23" fmla="*/ 96 h 156"/>
                  <a:gd name="T24" fmla="*/ 50 w 186"/>
                  <a:gd name="T25" fmla="*/ 106 h 156"/>
                  <a:gd name="T26" fmla="*/ 51 w 186"/>
                  <a:gd name="T27" fmla="*/ 119 h 156"/>
                  <a:gd name="T28" fmla="*/ 52 w 186"/>
                  <a:gd name="T29" fmla="*/ 128 h 156"/>
                  <a:gd name="T30" fmla="*/ 52 w 186"/>
                  <a:gd name="T31" fmla="*/ 138 h 156"/>
                  <a:gd name="T32" fmla="*/ 52 w 186"/>
                  <a:gd name="T33" fmla="*/ 148 h 156"/>
                  <a:gd name="T34" fmla="*/ 51 w 186"/>
                  <a:gd name="T35" fmla="*/ 156 h 156"/>
                  <a:gd name="T36" fmla="*/ 55 w 186"/>
                  <a:gd name="T37" fmla="*/ 151 h 156"/>
                  <a:gd name="T38" fmla="*/ 62 w 186"/>
                  <a:gd name="T39" fmla="*/ 146 h 156"/>
                  <a:gd name="T40" fmla="*/ 67 w 186"/>
                  <a:gd name="T41" fmla="*/ 140 h 156"/>
                  <a:gd name="T42" fmla="*/ 73 w 186"/>
                  <a:gd name="T43" fmla="*/ 137 h 156"/>
                  <a:gd name="T44" fmla="*/ 82 w 186"/>
                  <a:gd name="T45" fmla="*/ 132 h 156"/>
                  <a:gd name="T46" fmla="*/ 90 w 186"/>
                  <a:gd name="T47" fmla="*/ 126 h 156"/>
                  <a:gd name="T48" fmla="*/ 100 w 186"/>
                  <a:gd name="T49" fmla="*/ 123 h 156"/>
                  <a:gd name="T50" fmla="*/ 109 w 186"/>
                  <a:gd name="T51" fmla="*/ 118 h 156"/>
                  <a:gd name="T52" fmla="*/ 119 w 186"/>
                  <a:gd name="T53" fmla="*/ 114 h 156"/>
                  <a:gd name="T54" fmla="*/ 131 w 186"/>
                  <a:gd name="T55" fmla="*/ 111 h 156"/>
                  <a:gd name="T56" fmla="*/ 143 w 186"/>
                  <a:gd name="T57" fmla="*/ 109 h 156"/>
                  <a:gd name="T58" fmla="*/ 153 w 186"/>
                  <a:gd name="T59" fmla="*/ 106 h 156"/>
                  <a:gd name="T60" fmla="*/ 163 w 186"/>
                  <a:gd name="T61" fmla="*/ 106 h 156"/>
                  <a:gd name="T62" fmla="*/ 173 w 186"/>
                  <a:gd name="T63" fmla="*/ 105 h 156"/>
                  <a:gd name="T64" fmla="*/ 181 w 186"/>
                  <a:gd name="T65" fmla="*/ 105 h 156"/>
                  <a:gd name="T66" fmla="*/ 186 w 186"/>
                  <a:gd name="T67" fmla="*/ 103 h 156"/>
                  <a:gd name="T68" fmla="*/ 0 w 186"/>
                  <a:gd name="T6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56">
                    <a:moveTo>
                      <a:pt x="0" y="0"/>
                    </a:moveTo>
                    <a:lnTo>
                      <a:pt x="8" y="8"/>
                    </a:lnTo>
                    <a:lnTo>
                      <a:pt x="13" y="18"/>
                    </a:lnTo>
                    <a:lnTo>
                      <a:pt x="19" y="23"/>
                    </a:lnTo>
                    <a:lnTo>
                      <a:pt x="24" y="32"/>
                    </a:lnTo>
                    <a:lnTo>
                      <a:pt x="28" y="40"/>
                    </a:lnTo>
                    <a:lnTo>
                      <a:pt x="32" y="46"/>
                    </a:lnTo>
                    <a:lnTo>
                      <a:pt x="36" y="53"/>
                    </a:lnTo>
                    <a:lnTo>
                      <a:pt x="39" y="62"/>
                    </a:lnTo>
                    <a:lnTo>
                      <a:pt x="42" y="71"/>
                    </a:lnTo>
                    <a:lnTo>
                      <a:pt x="47" y="84"/>
                    </a:lnTo>
                    <a:lnTo>
                      <a:pt x="48" y="96"/>
                    </a:lnTo>
                    <a:lnTo>
                      <a:pt x="50" y="106"/>
                    </a:lnTo>
                    <a:lnTo>
                      <a:pt x="51" y="119"/>
                    </a:lnTo>
                    <a:lnTo>
                      <a:pt x="52" y="128"/>
                    </a:lnTo>
                    <a:lnTo>
                      <a:pt x="52" y="138"/>
                    </a:lnTo>
                    <a:lnTo>
                      <a:pt x="52" y="148"/>
                    </a:lnTo>
                    <a:lnTo>
                      <a:pt x="51" y="156"/>
                    </a:lnTo>
                    <a:lnTo>
                      <a:pt x="55" y="151"/>
                    </a:lnTo>
                    <a:lnTo>
                      <a:pt x="62" y="146"/>
                    </a:lnTo>
                    <a:lnTo>
                      <a:pt x="67" y="140"/>
                    </a:lnTo>
                    <a:lnTo>
                      <a:pt x="73" y="137"/>
                    </a:lnTo>
                    <a:lnTo>
                      <a:pt x="82" y="132"/>
                    </a:lnTo>
                    <a:lnTo>
                      <a:pt x="90" y="126"/>
                    </a:lnTo>
                    <a:lnTo>
                      <a:pt x="100" y="123"/>
                    </a:lnTo>
                    <a:lnTo>
                      <a:pt x="109" y="118"/>
                    </a:lnTo>
                    <a:lnTo>
                      <a:pt x="119" y="114"/>
                    </a:lnTo>
                    <a:lnTo>
                      <a:pt x="131" y="111"/>
                    </a:lnTo>
                    <a:lnTo>
                      <a:pt x="143" y="109"/>
                    </a:lnTo>
                    <a:lnTo>
                      <a:pt x="153" y="106"/>
                    </a:lnTo>
                    <a:lnTo>
                      <a:pt x="163" y="106"/>
                    </a:lnTo>
                    <a:lnTo>
                      <a:pt x="173" y="105"/>
                    </a:lnTo>
                    <a:lnTo>
                      <a:pt x="181" y="105"/>
                    </a:lnTo>
                    <a:lnTo>
                      <a:pt x="186" y="103"/>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2" name="Freeform 2566"/>
              <p:cNvSpPr>
                <a:spLocks/>
              </p:cNvSpPr>
              <p:nvPr/>
            </p:nvSpPr>
            <p:spPr bwMode="auto">
              <a:xfrm>
                <a:off x="3843" y="2022"/>
                <a:ext cx="186" cy="156"/>
              </a:xfrm>
              <a:custGeom>
                <a:avLst/>
                <a:gdLst>
                  <a:gd name="T0" fmla="*/ 0 w 186"/>
                  <a:gd name="T1" fmla="*/ 0 h 156"/>
                  <a:gd name="T2" fmla="*/ 8 w 186"/>
                  <a:gd name="T3" fmla="*/ 8 h 156"/>
                  <a:gd name="T4" fmla="*/ 13 w 186"/>
                  <a:gd name="T5" fmla="*/ 18 h 156"/>
                  <a:gd name="T6" fmla="*/ 19 w 186"/>
                  <a:gd name="T7" fmla="*/ 23 h 156"/>
                  <a:gd name="T8" fmla="*/ 24 w 186"/>
                  <a:gd name="T9" fmla="*/ 32 h 156"/>
                  <a:gd name="T10" fmla="*/ 28 w 186"/>
                  <a:gd name="T11" fmla="*/ 40 h 156"/>
                  <a:gd name="T12" fmla="*/ 32 w 186"/>
                  <a:gd name="T13" fmla="*/ 46 h 156"/>
                  <a:gd name="T14" fmla="*/ 36 w 186"/>
                  <a:gd name="T15" fmla="*/ 53 h 156"/>
                  <a:gd name="T16" fmla="*/ 39 w 186"/>
                  <a:gd name="T17" fmla="*/ 62 h 156"/>
                  <a:gd name="T18" fmla="*/ 42 w 186"/>
                  <a:gd name="T19" fmla="*/ 71 h 156"/>
                  <a:gd name="T20" fmla="*/ 47 w 186"/>
                  <a:gd name="T21" fmla="*/ 84 h 156"/>
                  <a:gd name="T22" fmla="*/ 48 w 186"/>
                  <a:gd name="T23" fmla="*/ 96 h 156"/>
                  <a:gd name="T24" fmla="*/ 50 w 186"/>
                  <a:gd name="T25" fmla="*/ 106 h 156"/>
                  <a:gd name="T26" fmla="*/ 51 w 186"/>
                  <a:gd name="T27" fmla="*/ 119 h 156"/>
                  <a:gd name="T28" fmla="*/ 52 w 186"/>
                  <a:gd name="T29" fmla="*/ 128 h 156"/>
                  <a:gd name="T30" fmla="*/ 52 w 186"/>
                  <a:gd name="T31" fmla="*/ 138 h 156"/>
                  <a:gd name="T32" fmla="*/ 52 w 186"/>
                  <a:gd name="T33" fmla="*/ 148 h 156"/>
                  <a:gd name="T34" fmla="*/ 51 w 186"/>
                  <a:gd name="T35" fmla="*/ 156 h 156"/>
                  <a:gd name="T36" fmla="*/ 55 w 186"/>
                  <a:gd name="T37" fmla="*/ 151 h 156"/>
                  <a:gd name="T38" fmla="*/ 62 w 186"/>
                  <a:gd name="T39" fmla="*/ 146 h 156"/>
                  <a:gd name="T40" fmla="*/ 67 w 186"/>
                  <a:gd name="T41" fmla="*/ 140 h 156"/>
                  <a:gd name="T42" fmla="*/ 73 w 186"/>
                  <a:gd name="T43" fmla="*/ 137 h 156"/>
                  <a:gd name="T44" fmla="*/ 82 w 186"/>
                  <a:gd name="T45" fmla="*/ 132 h 156"/>
                  <a:gd name="T46" fmla="*/ 90 w 186"/>
                  <a:gd name="T47" fmla="*/ 126 h 156"/>
                  <a:gd name="T48" fmla="*/ 100 w 186"/>
                  <a:gd name="T49" fmla="*/ 123 h 156"/>
                  <a:gd name="T50" fmla="*/ 109 w 186"/>
                  <a:gd name="T51" fmla="*/ 118 h 156"/>
                  <a:gd name="T52" fmla="*/ 119 w 186"/>
                  <a:gd name="T53" fmla="*/ 114 h 156"/>
                  <a:gd name="T54" fmla="*/ 131 w 186"/>
                  <a:gd name="T55" fmla="*/ 111 h 156"/>
                  <a:gd name="T56" fmla="*/ 143 w 186"/>
                  <a:gd name="T57" fmla="*/ 109 h 156"/>
                  <a:gd name="T58" fmla="*/ 153 w 186"/>
                  <a:gd name="T59" fmla="*/ 106 h 156"/>
                  <a:gd name="T60" fmla="*/ 163 w 186"/>
                  <a:gd name="T61" fmla="*/ 106 h 156"/>
                  <a:gd name="T62" fmla="*/ 173 w 186"/>
                  <a:gd name="T63" fmla="*/ 105 h 156"/>
                  <a:gd name="T64" fmla="*/ 181 w 186"/>
                  <a:gd name="T65" fmla="*/ 105 h 156"/>
                  <a:gd name="T66" fmla="*/ 186 w 186"/>
                  <a:gd name="T67" fmla="*/ 103 h 156"/>
                  <a:gd name="T68" fmla="*/ 0 w 186"/>
                  <a:gd name="T6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56">
                    <a:moveTo>
                      <a:pt x="0" y="0"/>
                    </a:moveTo>
                    <a:lnTo>
                      <a:pt x="8" y="8"/>
                    </a:lnTo>
                    <a:lnTo>
                      <a:pt x="13" y="18"/>
                    </a:lnTo>
                    <a:lnTo>
                      <a:pt x="19" y="23"/>
                    </a:lnTo>
                    <a:lnTo>
                      <a:pt x="24" y="32"/>
                    </a:lnTo>
                    <a:lnTo>
                      <a:pt x="28" y="40"/>
                    </a:lnTo>
                    <a:lnTo>
                      <a:pt x="32" y="46"/>
                    </a:lnTo>
                    <a:lnTo>
                      <a:pt x="36" y="53"/>
                    </a:lnTo>
                    <a:lnTo>
                      <a:pt x="39" y="62"/>
                    </a:lnTo>
                    <a:lnTo>
                      <a:pt x="42" y="71"/>
                    </a:lnTo>
                    <a:lnTo>
                      <a:pt x="47" y="84"/>
                    </a:lnTo>
                    <a:lnTo>
                      <a:pt x="48" y="96"/>
                    </a:lnTo>
                    <a:lnTo>
                      <a:pt x="50" y="106"/>
                    </a:lnTo>
                    <a:lnTo>
                      <a:pt x="51" y="119"/>
                    </a:lnTo>
                    <a:lnTo>
                      <a:pt x="52" y="128"/>
                    </a:lnTo>
                    <a:lnTo>
                      <a:pt x="52" y="138"/>
                    </a:lnTo>
                    <a:lnTo>
                      <a:pt x="52" y="148"/>
                    </a:lnTo>
                    <a:lnTo>
                      <a:pt x="51" y="156"/>
                    </a:lnTo>
                    <a:lnTo>
                      <a:pt x="55" y="151"/>
                    </a:lnTo>
                    <a:lnTo>
                      <a:pt x="62" y="146"/>
                    </a:lnTo>
                    <a:lnTo>
                      <a:pt x="67" y="140"/>
                    </a:lnTo>
                    <a:lnTo>
                      <a:pt x="73" y="137"/>
                    </a:lnTo>
                    <a:lnTo>
                      <a:pt x="82" y="132"/>
                    </a:lnTo>
                    <a:lnTo>
                      <a:pt x="90" y="126"/>
                    </a:lnTo>
                    <a:lnTo>
                      <a:pt x="100" y="123"/>
                    </a:lnTo>
                    <a:lnTo>
                      <a:pt x="109" y="118"/>
                    </a:lnTo>
                    <a:lnTo>
                      <a:pt x="119" y="114"/>
                    </a:lnTo>
                    <a:lnTo>
                      <a:pt x="131" y="111"/>
                    </a:lnTo>
                    <a:lnTo>
                      <a:pt x="143" y="109"/>
                    </a:lnTo>
                    <a:lnTo>
                      <a:pt x="153" y="106"/>
                    </a:lnTo>
                    <a:lnTo>
                      <a:pt x="163" y="106"/>
                    </a:lnTo>
                    <a:lnTo>
                      <a:pt x="173" y="105"/>
                    </a:lnTo>
                    <a:lnTo>
                      <a:pt x="181" y="105"/>
                    </a:lnTo>
                    <a:lnTo>
                      <a:pt x="186" y="10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6" name="Group 2567"/>
            <p:cNvGrpSpPr>
              <a:grpSpLocks/>
            </p:cNvGrpSpPr>
            <p:nvPr/>
          </p:nvGrpSpPr>
          <p:grpSpPr bwMode="auto">
            <a:xfrm>
              <a:off x="3078" y="1981"/>
              <a:ext cx="1056" cy="1139"/>
              <a:chOff x="3078" y="1981"/>
              <a:chExt cx="1056" cy="1139"/>
            </a:xfrm>
          </p:grpSpPr>
          <p:sp>
            <p:nvSpPr>
              <p:cNvPr id="608" name="Freeform 2568"/>
              <p:cNvSpPr>
                <a:spLocks/>
              </p:cNvSpPr>
              <p:nvPr/>
            </p:nvSpPr>
            <p:spPr bwMode="auto">
              <a:xfrm>
                <a:off x="3110" y="2014"/>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9" name="Freeform 2569"/>
              <p:cNvSpPr>
                <a:spLocks/>
              </p:cNvSpPr>
              <p:nvPr/>
            </p:nvSpPr>
            <p:spPr bwMode="auto">
              <a:xfrm>
                <a:off x="3078" y="1981"/>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0" name="Freeform 2570"/>
              <p:cNvSpPr>
                <a:spLocks/>
              </p:cNvSpPr>
              <p:nvPr/>
            </p:nvSpPr>
            <p:spPr bwMode="auto">
              <a:xfrm>
                <a:off x="3078" y="1981"/>
                <a:ext cx="1024" cy="1106"/>
              </a:xfrm>
              <a:custGeom>
                <a:avLst/>
                <a:gdLst>
                  <a:gd name="T0" fmla="*/ 714 w 1024"/>
                  <a:gd name="T1" fmla="*/ 0 h 1106"/>
                  <a:gd name="T2" fmla="*/ 0 w 1024"/>
                  <a:gd name="T3" fmla="*/ 0 h 1106"/>
                  <a:gd name="T4" fmla="*/ 0 w 1024"/>
                  <a:gd name="T5" fmla="*/ 1106 h 1106"/>
                  <a:gd name="T6" fmla="*/ 1024 w 1024"/>
                  <a:gd name="T7" fmla="*/ 1106 h 1106"/>
                  <a:gd name="T8" fmla="*/ 1024 w 1024"/>
                  <a:gd name="T9" fmla="*/ 177 h 1106"/>
                  <a:gd name="T10" fmla="*/ 714 w 1024"/>
                  <a:gd name="T11" fmla="*/ 0 h 1106"/>
                </a:gdLst>
                <a:ahLst/>
                <a:cxnLst>
                  <a:cxn ang="0">
                    <a:pos x="T0" y="T1"/>
                  </a:cxn>
                  <a:cxn ang="0">
                    <a:pos x="T2" y="T3"/>
                  </a:cxn>
                  <a:cxn ang="0">
                    <a:pos x="T4" y="T5"/>
                  </a:cxn>
                  <a:cxn ang="0">
                    <a:pos x="T6" y="T7"/>
                  </a:cxn>
                  <a:cxn ang="0">
                    <a:pos x="T8" y="T9"/>
                  </a:cxn>
                  <a:cxn ang="0">
                    <a:pos x="T10" y="T11"/>
                  </a:cxn>
                </a:cxnLst>
                <a:rect l="0" t="0" r="r" b="b"/>
                <a:pathLst>
                  <a:path w="1024" h="1106">
                    <a:moveTo>
                      <a:pt x="714" y="0"/>
                    </a:moveTo>
                    <a:lnTo>
                      <a:pt x="0" y="0"/>
                    </a:lnTo>
                    <a:lnTo>
                      <a:pt x="0" y="1106"/>
                    </a:lnTo>
                    <a:lnTo>
                      <a:pt x="1024" y="1106"/>
                    </a:lnTo>
                    <a:lnTo>
                      <a:pt x="1024" y="177"/>
                    </a:lnTo>
                    <a:lnTo>
                      <a:pt x="714"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7" name="Group 2571"/>
            <p:cNvGrpSpPr>
              <a:grpSpLocks/>
            </p:cNvGrpSpPr>
            <p:nvPr/>
          </p:nvGrpSpPr>
          <p:grpSpPr bwMode="auto">
            <a:xfrm>
              <a:off x="3828" y="2003"/>
              <a:ext cx="222" cy="189"/>
              <a:chOff x="3828" y="2003"/>
              <a:chExt cx="222" cy="189"/>
            </a:xfrm>
          </p:grpSpPr>
          <p:sp>
            <p:nvSpPr>
              <p:cNvPr id="606" name="Freeform 2572"/>
              <p:cNvSpPr>
                <a:spLocks/>
              </p:cNvSpPr>
              <p:nvPr/>
            </p:nvSpPr>
            <p:spPr bwMode="auto">
              <a:xfrm>
                <a:off x="3828" y="2003"/>
                <a:ext cx="222" cy="189"/>
              </a:xfrm>
              <a:custGeom>
                <a:avLst/>
                <a:gdLst>
                  <a:gd name="T0" fmla="*/ 7 w 222"/>
                  <a:gd name="T1" fmla="*/ 0 h 189"/>
                  <a:gd name="T2" fmla="*/ 0 w 222"/>
                  <a:gd name="T3" fmla="*/ 0 h 189"/>
                  <a:gd name="T4" fmla="*/ 5 w 222"/>
                  <a:gd name="T5" fmla="*/ 8 h 189"/>
                  <a:gd name="T6" fmla="*/ 11 w 222"/>
                  <a:gd name="T7" fmla="*/ 17 h 189"/>
                  <a:gd name="T8" fmla="*/ 17 w 222"/>
                  <a:gd name="T9" fmla="*/ 26 h 189"/>
                  <a:gd name="T10" fmla="*/ 20 w 222"/>
                  <a:gd name="T11" fmla="*/ 33 h 189"/>
                  <a:gd name="T12" fmla="*/ 26 w 222"/>
                  <a:gd name="T13" fmla="*/ 41 h 189"/>
                  <a:gd name="T14" fmla="*/ 30 w 222"/>
                  <a:gd name="T15" fmla="*/ 47 h 189"/>
                  <a:gd name="T16" fmla="*/ 34 w 222"/>
                  <a:gd name="T17" fmla="*/ 55 h 189"/>
                  <a:gd name="T18" fmla="*/ 38 w 222"/>
                  <a:gd name="T19" fmla="*/ 65 h 189"/>
                  <a:gd name="T20" fmla="*/ 40 w 222"/>
                  <a:gd name="T21" fmla="*/ 74 h 189"/>
                  <a:gd name="T22" fmla="*/ 44 w 222"/>
                  <a:gd name="T23" fmla="*/ 83 h 189"/>
                  <a:gd name="T24" fmla="*/ 47 w 222"/>
                  <a:gd name="T25" fmla="*/ 95 h 189"/>
                  <a:gd name="T26" fmla="*/ 48 w 222"/>
                  <a:gd name="T27" fmla="*/ 106 h 189"/>
                  <a:gd name="T28" fmla="*/ 50 w 222"/>
                  <a:gd name="T29" fmla="*/ 117 h 189"/>
                  <a:gd name="T30" fmla="*/ 51 w 222"/>
                  <a:gd name="T31" fmla="*/ 127 h 189"/>
                  <a:gd name="T32" fmla="*/ 51 w 222"/>
                  <a:gd name="T33" fmla="*/ 134 h 189"/>
                  <a:gd name="T34" fmla="*/ 53 w 222"/>
                  <a:gd name="T35" fmla="*/ 146 h 189"/>
                  <a:gd name="T36" fmla="*/ 53 w 222"/>
                  <a:gd name="T37" fmla="*/ 154 h 189"/>
                  <a:gd name="T38" fmla="*/ 53 w 222"/>
                  <a:gd name="T39" fmla="*/ 162 h 189"/>
                  <a:gd name="T40" fmla="*/ 53 w 222"/>
                  <a:gd name="T41" fmla="*/ 175 h 189"/>
                  <a:gd name="T42" fmla="*/ 54 w 222"/>
                  <a:gd name="T43" fmla="*/ 189 h 189"/>
                  <a:gd name="T44" fmla="*/ 61 w 222"/>
                  <a:gd name="T45" fmla="*/ 181 h 189"/>
                  <a:gd name="T46" fmla="*/ 67 w 222"/>
                  <a:gd name="T47" fmla="*/ 172 h 189"/>
                  <a:gd name="T48" fmla="*/ 76 w 222"/>
                  <a:gd name="T49" fmla="*/ 167 h 189"/>
                  <a:gd name="T50" fmla="*/ 82 w 222"/>
                  <a:gd name="T51" fmla="*/ 160 h 189"/>
                  <a:gd name="T52" fmla="*/ 90 w 222"/>
                  <a:gd name="T53" fmla="*/ 155 h 189"/>
                  <a:gd name="T54" fmla="*/ 96 w 222"/>
                  <a:gd name="T55" fmla="*/ 151 h 189"/>
                  <a:gd name="T56" fmla="*/ 104 w 222"/>
                  <a:gd name="T57" fmla="*/ 147 h 189"/>
                  <a:gd name="T58" fmla="*/ 112 w 222"/>
                  <a:gd name="T59" fmla="*/ 142 h 189"/>
                  <a:gd name="T60" fmla="*/ 121 w 222"/>
                  <a:gd name="T61" fmla="*/ 137 h 189"/>
                  <a:gd name="T62" fmla="*/ 130 w 222"/>
                  <a:gd name="T63" fmla="*/ 133 h 189"/>
                  <a:gd name="T64" fmla="*/ 139 w 222"/>
                  <a:gd name="T65" fmla="*/ 130 h 189"/>
                  <a:gd name="T66" fmla="*/ 149 w 222"/>
                  <a:gd name="T67" fmla="*/ 128 h 189"/>
                  <a:gd name="T68" fmla="*/ 158 w 222"/>
                  <a:gd name="T69" fmla="*/ 124 h 189"/>
                  <a:gd name="T70" fmla="*/ 169 w 222"/>
                  <a:gd name="T71" fmla="*/ 121 h 189"/>
                  <a:gd name="T72" fmla="*/ 182 w 222"/>
                  <a:gd name="T73" fmla="*/ 120 h 189"/>
                  <a:gd name="T74" fmla="*/ 196 w 222"/>
                  <a:gd name="T75" fmla="*/ 120 h 189"/>
                  <a:gd name="T76" fmla="*/ 203 w 222"/>
                  <a:gd name="T77" fmla="*/ 120 h 189"/>
                  <a:gd name="T78" fmla="*/ 212 w 222"/>
                  <a:gd name="T79" fmla="*/ 120 h 189"/>
                  <a:gd name="T80" fmla="*/ 222 w 222"/>
                  <a:gd name="T81" fmla="*/ 122 h 189"/>
                  <a:gd name="T82" fmla="*/ 222 w 222"/>
                  <a:gd name="T83" fmla="*/ 115 h 189"/>
                  <a:gd name="T84" fmla="*/ 7 w 222"/>
                  <a:gd name="T8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 h="189">
                    <a:moveTo>
                      <a:pt x="7" y="0"/>
                    </a:moveTo>
                    <a:lnTo>
                      <a:pt x="0" y="0"/>
                    </a:lnTo>
                    <a:lnTo>
                      <a:pt x="5" y="8"/>
                    </a:lnTo>
                    <a:lnTo>
                      <a:pt x="11" y="17"/>
                    </a:lnTo>
                    <a:lnTo>
                      <a:pt x="17" y="26"/>
                    </a:lnTo>
                    <a:lnTo>
                      <a:pt x="20" y="33"/>
                    </a:lnTo>
                    <a:lnTo>
                      <a:pt x="26" y="41"/>
                    </a:lnTo>
                    <a:lnTo>
                      <a:pt x="30" y="47"/>
                    </a:lnTo>
                    <a:lnTo>
                      <a:pt x="34" y="55"/>
                    </a:lnTo>
                    <a:lnTo>
                      <a:pt x="38" y="65"/>
                    </a:lnTo>
                    <a:lnTo>
                      <a:pt x="40" y="74"/>
                    </a:lnTo>
                    <a:lnTo>
                      <a:pt x="44" y="83"/>
                    </a:lnTo>
                    <a:lnTo>
                      <a:pt x="47" y="95"/>
                    </a:lnTo>
                    <a:lnTo>
                      <a:pt x="48" y="106"/>
                    </a:lnTo>
                    <a:lnTo>
                      <a:pt x="50" y="117"/>
                    </a:lnTo>
                    <a:lnTo>
                      <a:pt x="51" y="127"/>
                    </a:lnTo>
                    <a:lnTo>
                      <a:pt x="51" y="134"/>
                    </a:lnTo>
                    <a:lnTo>
                      <a:pt x="53" y="146"/>
                    </a:lnTo>
                    <a:lnTo>
                      <a:pt x="53" y="154"/>
                    </a:lnTo>
                    <a:lnTo>
                      <a:pt x="53" y="162"/>
                    </a:lnTo>
                    <a:lnTo>
                      <a:pt x="53" y="175"/>
                    </a:lnTo>
                    <a:lnTo>
                      <a:pt x="54" y="189"/>
                    </a:lnTo>
                    <a:lnTo>
                      <a:pt x="61" y="181"/>
                    </a:lnTo>
                    <a:lnTo>
                      <a:pt x="67" y="172"/>
                    </a:lnTo>
                    <a:lnTo>
                      <a:pt x="76" y="167"/>
                    </a:lnTo>
                    <a:lnTo>
                      <a:pt x="82" y="160"/>
                    </a:lnTo>
                    <a:lnTo>
                      <a:pt x="90" y="155"/>
                    </a:lnTo>
                    <a:lnTo>
                      <a:pt x="96" y="151"/>
                    </a:lnTo>
                    <a:lnTo>
                      <a:pt x="104" y="147"/>
                    </a:lnTo>
                    <a:lnTo>
                      <a:pt x="112" y="142"/>
                    </a:lnTo>
                    <a:lnTo>
                      <a:pt x="121" y="137"/>
                    </a:lnTo>
                    <a:lnTo>
                      <a:pt x="130" y="133"/>
                    </a:lnTo>
                    <a:lnTo>
                      <a:pt x="139" y="130"/>
                    </a:lnTo>
                    <a:lnTo>
                      <a:pt x="149" y="128"/>
                    </a:lnTo>
                    <a:lnTo>
                      <a:pt x="158" y="124"/>
                    </a:lnTo>
                    <a:lnTo>
                      <a:pt x="169" y="121"/>
                    </a:lnTo>
                    <a:lnTo>
                      <a:pt x="182" y="120"/>
                    </a:lnTo>
                    <a:lnTo>
                      <a:pt x="196" y="120"/>
                    </a:lnTo>
                    <a:lnTo>
                      <a:pt x="203" y="120"/>
                    </a:lnTo>
                    <a:lnTo>
                      <a:pt x="212" y="120"/>
                    </a:lnTo>
                    <a:lnTo>
                      <a:pt x="222" y="122"/>
                    </a:lnTo>
                    <a:lnTo>
                      <a:pt x="222" y="115"/>
                    </a:lnTo>
                    <a:lnTo>
                      <a:pt x="7"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7" name="Freeform 2573"/>
              <p:cNvSpPr>
                <a:spLocks/>
              </p:cNvSpPr>
              <p:nvPr/>
            </p:nvSpPr>
            <p:spPr bwMode="auto">
              <a:xfrm>
                <a:off x="3828" y="2003"/>
                <a:ext cx="222" cy="189"/>
              </a:xfrm>
              <a:custGeom>
                <a:avLst/>
                <a:gdLst>
                  <a:gd name="T0" fmla="*/ 7 w 222"/>
                  <a:gd name="T1" fmla="*/ 0 h 189"/>
                  <a:gd name="T2" fmla="*/ 0 w 222"/>
                  <a:gd name="T3" fmla="*/ 0 h 189"/>
                  <a:gd name="T4" fmla="*/ 5 w 222"/>
                  <a:gd name="T5" fmla="*/ 8 h 189"/>
                  <a:gd name="T6" fmla="*/ 11 w 222"/>
                  <a:gd name="T7" fmla="*/ 17 h 189"/>
                  <a:gd name="T8" fmla="*/ 17 w 222"/>
                  <a:gd name="T9" fmla="*/ 26 h 189"/>
                  <a:gd name="T10" fmla="*/ 20 w 222"/>
                  <a:gd name="T11" fmla="*/ 33 h 189"/>
                  <a:gd name="T12" fmla="*/ 26 w 222"/>
                  <a:gd name="T13" fmla="*/ 41 h 189"/>
                  <a:gd name="T14" fmla="*/ 30 w 222"/>
                  <a:gd name="T15" fmla="*/ 47 h 189"/>
                  <a:gd name="T16" fmla="*/ 34 w 222"/>
                  <a:gd name="T17" fmla="*/ 55 h 189"/>
                  <a:gd name="T18" fmla="*/ 38 w 222"/>
                  <a:gd name="T19" fmla="*/ 65 h 189"/>
                  <a:gd name="T20" fmla="*/ 40 w 222"/>
                  <a:gd name="T21" fmla="*/ 74 h 189"/>
                  <a:gd name="T22" fmla="*/ 44 w 222"/>
                  <a:gd name="T23" fmla="*/ 83 h 189"/>
                  <a:gd name="T24" fmla="*/ 47 w 222"/>
                  <a:gd name="T25" fmla="*/ 95 h 189"/>
                  <a:gd name="T26" fmla="*/ 48 w 222"/>
                  <a:gd name="T27" fmla="*/ 106 h 189"/>
                  <a:gd name="T28" fmla="*/ 50 w 222"/>
                  <a:gd name="T29" fmla="*/ 117 h 189"/>
                  <a:gd name="T30" fmla="*/ 51 w 222"/>
                  <a:gd name="T31" fmla="*/ 127 h 189"/>
                  <a:gd name="T32" fmla="*/ 51 w 222"/>
                  <a:gd name="T33" fmla="*/ 134 h 189"/>
                  <a:gd name="T34" fmla="*/ 53 w 222"/>
                  <a:gd name="T35" fmla="*/ 146 h 189"/>
                  <a:gd name="T36" fmla="*/ 53 w 222"/>
                  <a:gd name="T37" fmla="*/ 154 h 189"/>
                  <a:gd name="T38" fmla="*/ 53 w 222"/>
                  <a:gd name="T39" fmla="*/ 162 h 189"/>
                  <a:gd name="T40" fmla="*/ 53 w 222"/>
                  <a:gd name="T41" fmla="*/ 175 h 189"/>
                  <a:gd name="T42" fmla="*/ 54 w 222"/>
                  <a:gd name="T43" fmla="*/ 189 h 189"/>
                  <a:gd name="T44" fmla="*/ 61 w 222"/>
                  <a:gd name="T45" fmla="*/ 181 h 189"/>
                  <a:gd name="T46" fmla="*/ 67 w 222"/>
                  <a:gd name="T47" fmla="*/ 172 h 189"/>
                  <a:gd name="T48" fmla="*/ 76 w 222"/>
                  <a:gd name="T49" fmla="*/ 167 h 189"/>
                  <a:gd name="T50" fmla="*/ 82 w 222"/>
                  <a:gd name="T51" fmla="*/ 160 h 189"/>
                  <a:gd name="T52" fmla="*/ 90 w 222"/>
                  <a:gd name="T53" fmla="*/ 155 h 189"/>
                  <a:gd name="T54" fmla="*/ 96 w 222"/>
                  <a:gd name="T55" fmla="*/ 151 h 189"/>
                  <a:gd name="T56" fmla="*/ 104 w 222"/>
                  <a:gd name="T57" fmla="*/ 147 h 189"/>
                  <a:gd name="T58" fmla="*/ 112 w 222"/>
                  <a:gd name="T59" fmla="*/ 142 h 189"/>
                  <a:gd name="T60" fmla="*/ 121 w 222"/>
                  <a:gd name="T61" fmla="*/ 137 h 189"/>
                  <a:gd name="T62" fmla="*/ 130 w 222"/>
                  <a:gd name="T63" fmla="*/ 133 h 189"/>
                  <a:gd name="T64" fmla="*/ 139 w 222"/>
                  <a:gd name="T65" fmla="*/ 130 h 189"/>
                  <a:gd name="T66" fmla="*/ 149 w 222"/>
                  <a:gd name="T67" fmla="*/ 128 h 189"/>
                  <a:gd name="T68" fmla="*/ 158 w 222"/>
                  <a:gd name="T69" fmla="*/ 124 h 189"/>
                  <a:gd name="T70" fmla="*/ 169 w 222"/>
                  <a:gd name="T71" fmla="*/ 121 h 189"/>
                  <a:gd name="T72" fmla="*/ 182 w 222"/>
                  <a:gd name="T73" fmla="*/ 120 h 189"/>
                  <a:gd name="T74" fmla="*/ 196 w 222"/>
                  <a:gd name="T75" fmla="*/ 120 h 189"/>
                  <a:gd name="T76" fmla="*/ 203 w 222"/>
                  <a:gd name="T77" fmla="*/ 120 h 189"/>
                  <a:gd name="T78" fmla="*/ 212 w 222"/>
                  <a:gd name="T79" fmla="*/ 120 h 189"/>
                  <a:gd name="T80" fmla="*/ 222 w 222"/>
                  <a:gd name="T81" fmla="*/ 122 h 189"/>
                  <a:gd name="T82" fmla="*/ 222 w 222"/>
                  <a:gd name="T83" fmla="*/ 115 h 189"/>
                  <a:gd name="T84" fmla="*/ 7 w 222"/>
                  <a:gd name="T8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 h="189">
                    <a:moveTo>
                      <a:pt x="7" y="0"/>
                    </a:moveTo>
                    <a:lnTo>
                      <a:pt x="0" y="0"/>
                    </a:lnTo>
                    <a:lnTo>
                      <a:pt x="5" y="8"/>
                    </a:lnTo>
                    <a:lnTo>
                      <a:pt x="11" y="17"/>
                    </a:lnTo>
                    <a:lnTo>
                      <a:pt x="17" y="26"/>
                    </a:lnTo>
                    <a:lnTo>
                      <a:pt x="20" y="33"/>
                    </a:lnTo>
                    <a:lnTo>
                      <a:pt x="26" y="41"/>
                    </a:lnTo>
                    <a:lnTo>
                      <a:pt x="30" y="47"/>
                    </a:lnTo>
                    <a:lnTo>
                      <a:pt x="34" y="55"/>
                    </a:lnTo>
                    <a:lnTo>
                      <a:pt x="38" y="65"/>
                    </a:lnTo>
                    <a:lnTo>
                      <a:pt x="40" y="74"/>
                    </a:lnTo>
                    <a:lnTo>
                      <a:pt x="44" y="83"/>
                    </a:lnTo>
                    <a:lnTo>
                      <a:pt x="47" y="95"/>
                    </a:lnTo>
                    <a:lnTo>
                      <a:pt x="48" y="106"/>
                    </a:lnTo>
                    <a:lnTo>
                      <a:pt x="50" y="117"/>
                    </a:lnTo>
                    <a:lnTo>
                      <a:pt x="51" y="127"/>
                    </a:lnTo>
                    <a:lnTo>
                      <a:pt x="51" y="134"/>
                    </a:lnTo>
                    <a:lnTo>
                      <a:pt x="53" y="146"/>
                    </a:lnTo>
                    <a:lnTo>
                      <a:pt x="53" y="154"/>
                    </a:lnTo>
                    <a:lnTo>
                      <a:pt x="53" y="162"/>
                    </a:lnTo>
                    <a:lnTo>
                      <a:pt x="53" y="175"/>
                    </a:lnTo>
                    <a:lnTo>
                      <a:pt x="54" y="189"/>
                    </a:lnTo>
                    <a:lnTo>
                      <a:pt x="61" y="181"/>
                    </a:lnTo>
                    <a:lnTo>
                      <a:pt x="67" y="172"/>
                    </a:lnTo>
                    <a:lnTo>
                      <a:pt x="76" y="167"/>
                    </a:lnTo>
                    <a:lnTo>
                      <a:pt x="82" y="160"/>
                    </a:lnTo>
                    <a:lnTo>
                      <a:pt x="90" y="155"/>
                    </a:lnTo>
                    <a:lnTo>
                      <a:pt x="96" y="151"/>
                    </a:lnTo>
                    <a:lnTo>
                      <a:pt x="104" y="147"/>
                    </a:lnTo>
                    <a:lnTo>
                      <a:pt x="112" y="142"/>
                    </a:lnTo>
                    <a:lnTo>
                      <a:pt x="121" y="137"/>
                    </a:lnTo>
                    <a:lnTo>
                      <a:pt x="130" y="133"/>
                    </a:lnTo>
                    <a:lnTo>
                      <a:pt x="139" y="130"/>
                    </a:lnTo>
                    <a:lnTo>
                      <a:pt x="149" y="128"/>
                    </a:lnTo>
                    <a:lnTo>
                      <a:pt x="158" y="124"/>
                    </a:lnTo>
                    <a:lnTo>
                      <a:pt x="169" y="121"/>
                    </a:lnTo>
                    <a:lnTo>
                      <a:pt x="182" y="120"/>
                    </a:lnTo>
                    <a:lnTo>
                      <a:pt x="196" y="120"/>
                    </a:lnTo>
                    <a:lnTo>
                      <a:pt x="203" y="120"/>
                    </a:lnTo>
                    <a:lnTo>
                      <a:pt x="212" y="120"/>
                    </a:lnTo>
                    <a:lnTo>
                      <a:pt x="222" y="122"/>
                    </a:lnTo>
                    <a:lnTo>
                      <a:pt x="222" y="115"/>
                    </a:lnTo>
                    <a:lnTo>
                      <a:pt x="7"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8" name="Group 2574"/>
            <p:cNvGrpSpPr>
              <a:grpSpLocks/>
            </p:cNvGrpSpPr>
            <p:nvPr/>
          </p:nvGrpSpPr>
          <p:grpSpPr bwMode="auto">
            <a:xfrm>
              <a:off x="3833" y="2007"/>
              <a:ext cx="212" cy="165"/>
              <a:chOff x="3833" y="2007"/>
              <a:chExt cx="212" cy="165"/>
            </a:xfrm>
          </p:grpSpPr>
          <p:sp>
            <p:nvSpPr>
              <p:cNvPr id="604" name="Freeform 2575"/>
              <p:cNvSpPr>
                <a:spLocks/>
              </p:cNvSpPr>
              <p:nvPr/>
            </p:nvSpPr>
            <p:spPr bwMode="auto">
              <a:xfrm>
                <a:off x="3833" y="2007"/>
                <a:ext cx="212" cy="165"/>
              </a:xfrm>
              <a:custGeom>
                <a:avLst/>
                <a:gdLst>
                  <a:gd name="T0" fmla="*/ 0 w 212"/>
                  <a:gd name="T1" fmla="*/ 0 h 165"/>
                  <a:gd name="T2" fmla="*/ 7 w 212"/>
                  <a:gd name="T3" fmla="*/ 8 h 165"/>
                  <a:gd name="T4" fmla="*/ 15 w 212"/>
                  <a:gd name="T5" fmla="*/ 19 h 165"/>
                  <a:gd name="T6" fmla="*/ 18 w 212"/>
                  <a:gd name="T7" fmla="*/ 24 h 165"/>
                  <a:gd name="T8" fmla="*/ 23 w 212"/>
                  <a:gd name="T9" fmla="*/ 31 h 165"/>
                  <a:gd name="T10" fmla="*/ 29 w 212"/>
                  <a:gd name="T11" fmla="*/ 39 h 165"/>
                  <a:gd name="T12" fmla="*/ 34 w 212"/>
                  <a:gd name="T13" fmla="*/ 52 h 165"/>
                  <a:gd name="T14" fmla="*/ 38 w 212"/>
                  <a:gd name="T15" fmla="*/ 64 h 165"/>
                  <a:gd name="T16" fmla="*/ 43 w 212"/>
                  <a:gd name="T17" fmla="*/ 75 h 165"/>
                  <a:gd name="T18" fmla="*/ 46 w 212"/>
                  <a:gd name="T19" fmla="*/ 85 h 165"/>
                  <a:gd name="T20" fmla="*/ 49 w 212"/>
                  <a:gd name="T21" fmla="*/ 99 h 165"/>
                  <a:gd name="T22" fmla="*/ 50 w 212"/>
                  <a:gd name="T23" fmla="*/ 110 h 165"/>
                  <a:gd name="T24" fmla="*/ 52 w 212"/>
                  <a:gd name="T25" fmla="*/ 119 h 165"/>
                  <a:gd name="T26" fmla="*/ 52 w 212"/>
                  <a:gd name="T27" fmla="*/ 131 h 165"/>
                  <a:gd name="T28" fmla="*/ 53 w 212"/>
                  <a:gd name="T29" fmla="*/ 142 h 165"/>
                  <a:gd name="T30" fmla="*/ 53 w 212"/>
                  <a:gd name="T31" fmla="*/ 153 h 165"/>
                  <a:gd name="T32" fmla="*/ 53 w 212"/>
                  <a:gd name="T33" fmla="*/ 165 h 165"/>
                  <a:gd name="T34" fmla="*/ 58 w 212"/>
                  <a:gd name="T35" fmla="*/ 158 h 165"/>
                  <a:gd name="T36" fmla="*/ 64 w 212"/>
                  <a:gd name="T37" fmla="*/ 154 h 165"/>
                  <a:gd name="T38" fmla="*/ 69 w 212"/>
                  <a:gd name="T39" fmla="*/ 147 h 165"/>
                  <a:gd name="T40" fmla="*/ 79 w 212"/>
                  <a:gd name="T41" fmla="*/ 141 h 165"/>
                  <a:gd name="T42" fmla="*/ 88 w 212"/>
                  <a:gd name="T43" fmla="*/ 135 h 165"/>
                  <a:gd name="T44" fmla="*/ 98 w 212"/>
                  <a:gd name="T45" fmla="*/ 131 h 165"/>
                  <a:gd name="T46" fmla="*/ 107 w 212"/>
                  <a:gd name="T47" fmla="*/ 126 h 165"/>
                  <a:gd name="T48" fmla="*/ 118 w 212"/>
                  <a:gd name="T49" fmla="*/ 121 h 165"/>
                  <a:gd name="T50" fmla="*/ 130 w 212"/>
                  <a:gd name="T51" fmla="*/ 118 h 165"/>
                  <a:gd name="T52" fmla="*/ 142 w 212"/>
                  <a:gd name="T53" fmla="*/ 114 h 165"/>
                  <a:gd name="T54" fmla="*/ 153 w 212"/>
                  <a:gd name="T55" fmla="*/ 112 h 165"/>
                  <a:gd name="T56" fmla="*/ 165 w 212"/>
                  <a:gd name="T57" fmla="*/ 111 h 165"/>
                  <a:gd name="T58" fmla="*/ 179 w 212"/>
                  <a:gd name="T59" fmla="*/ 110 h 165"/>
                  <a:gd name="T60" fmla="*/ 189 w 212"/>
                  <a:gd name="T61" fmla="*/ 107 h 165"/>
                  <a:gd name="T62" fmla="*/ 199 w 212"/>
                  <a:gd name="T63" fmla="*/ 107 h 165"/>
                  <a:gd name="T64" fmla="*/ 212 w 212"/>
                  <a:gd name="T65" fmla="*/ 107 h 165"/>
                  <a:gd name="T66" fmla="*/ 0 w 212"/>
                  <a:gd name="T6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165">
                    <a:moveTo>
                      <a:pt x="0" y="0"/>
                    </a:moveTo>
                    <a:lnTo>
                      <a:pt x="7" y="8"/>
                    </a:lnTo>
                    <a:lnTo>
                      <a:pt x="15" y="19"/>
                    </a:lnTo>
                    <a:lnTo>
                      <a:pt x="18" y="24"/>
                    </a:lnTo>
                    <a:lnTo>
                      <a:pt x="23" y="31"/>
                    </a:lnTo>
                    <a:lnTo>
                      <a:pt x="29" y="39"/>
                    </a:lnTo>
                    <a:lnTo>
                      <a:pt x="34" y="52"/>
                    </a:lnTo>
                    <a:lnTo>
                      <a:pt x="38" y="64"/>
                    </a:lnTo>
                    <a:lnTo>
                      <a:pt x="43" y="75"/>
                    </a:lnTo>
                    <a:lnTo>
                      <a:pt x="46" y="85"/>
                    </a:lnTo>
                    <a:lnTo>
                      <a:pt x="49" y="99"/>
                    </a:lnTo>
                    <a:lnTo>
                      <a:pt x="50" y="110"/>
                    </a:lnTo>
                    <a:lnTo>
                      <a:pt x="52" y="119"/>
                    </a:lnTo>
                    <a:lnTo>
                      <a:pt x="52" y="131"/>
                    </a:lnTo>
                    <a:lnTo>
                      <a:pt x="53" y="142"/>
                    </a:lnTo>
                    <a:lnTo>
                      <a:pt x="53" y="153"/>
                    </a:lnTo>
                    <a:lnTo>
                      <a:pt x="53" y="165"/>
                    </a:lnTo>
                    <a:lnTo>
                      <a:pt x="58" y="158"/>
                    </a:lnTo>
                    <a:lnTo>
                      <a:pt x="64" y="154"/>
                    </a:lnTo>
                    <a:lnTo>
                      <a:pt x="69" y="147"/>
                    </a:lnTo>
                    <a:lnTo>
                      <a:pt x="79" y="141"/>
                    </a:lnTo>
                    <a:lnTo>
                      <a:pt x="88" y="135"/>
                    </a:lnTo>
                    <a:lnTo>
                      <a:pt x="98" y="131"/>
                    </a:lnTo>
                    <a:lnTo>
                      <a:pt x="107" y="126"/>
                    </a:lnTo>
                    <a:lnTo>
                      <a:pt x="118" y="121"/>
                    </a:lnTo>
                    <a:lnTo>
                      <a:pt x="130" y="118"/>
                    </a:lnTo>
                    <a:lnTo>
                      <a:pt x="142" y="114"/>
                    </a:lnTo>
                    <a:lnTo>
                      <a:pt x="153" y="112"/>
                    </a:lnTo>
                    <a:lnTo>
                      <a:pt x="165" y="111"/>
                    </a:lnTo>
                    <a:lnTo>
                      <a:pt x="179" y="110"/>
                    </a:lnTo>
                    <a:lnTo>
                      <a:pt x="189" y="107"/>
                    </a:lnTo>
                    <a:lnTo>
                      <a:pt x="199" y="107"/>
                    </a:lnTo>
                    <a:lnTo>
                      <a:pt x="212" y="107"/>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5" name="Freeform 2576"/>
              <p:cNvSpPr>
                <a:spLocks/>
              </p:cNvSpPr>
              <p:nvPr/>
            </p:nvSpPr>
            <p:spPr bwMode="auto">
              <a:xfrm>
                <a:off x="3833" y="2007"/>
                <a:ext cx="212" cy="165"/>
              </a:xfrm>
              <a:custGeom>
                <a:avLst/>
                <a:gdLst>
                  <a:gd name="T0" fmla="*/ 0 w 212"/>
                  <a:gd name="T1" fmla="*/ 0 h 165"/>
                  <a:gd name="T2" fmla="*/ 7 w 212"/>
                  <a:gd name="T3" fmla="*/ 8 h 165"/>
                  <a:gd name="T4" fmla="*/ 15 w 212"/>
                  <a:gd name="T5" fmla="*/ 19 h 165"/>
                  <a:gd name="T6" fmla="*/ 18 w 212"/>
                  <a:gd name="T7" fmla="*/ 24 h 165"/>
                  <a:gd name="T8" fmla="*/ 23 w 212"/>
                  <a:gd name="T9" fmla="*/ 31 h 165"/>
                  <a:gd name="T10" fmla="*/ 29 w 212"/>
                  <a:gd name="T11" fmla="*/ 39 h 165"/>
                  <a:gd name="T12" fmla="*/ 34 w 212"/>
                  <a:gd name="T13" fmla="*/ 52 h 165"/>
                  <a:gd name="T14" fmla="*/ 38 w 212"/>
                  <a:gd name="T15" fmla="*/ 64 h 165"/>
                  <a:gd name="T16" fmla="*/ 43 w 212"/>
                  <a:gd name="T17" fmla="*/ 75 h 165"/>
                  <a:gd name="T18" fmla="*/ 46 w 212"/>
                  <a:gd name="T19" fmla="*/ 85 h 165"/>
                  <a:gd name="T20" fmla="*/ 49 w 212"/>
                  <a:gd name="T21" fmla="*/ 99 h 165"/>
                  <a:gd name="T22" fmla="*/ 50 w 212"/>
                  <a:gd name="T23" fmla="*/ 110 h 165"/>
                  <a:gd name="T24" fmla="*/ 52 w 212"/>
                  <a:gd name="T25" fmla="*/ 119 h 165"/>
                  <a:gd name="T26" fmla="*/ 52 w 212"/>
                  <a:gd name="T27" fmla="*/ 131 h 165"/>
                  <a:gd name="T28" fmla="*/ 53 w 212"/>
                  <a:gd name="T29" fmla="*/ 142 h 165"/>
                  <a:gd name="T30" fmla="*/ 53 w 212"/>
                  <a:gd name="T31" fmla="*/ 153 h 165"/>
                  <a:gd name="T32" fmla="*/ 53 w 212"/>
                  <a:gd name="T33" fmla="*/ 165 h 165"/>
                  <a:gd name="T34" fmla="*/ 58 w 212"/>
                  <a:gd name="T35" fmla="*/ 158 h 165"/>
                  <a:gd name="T36" fmla="*/ 64 w 212"/>
                  <a:gd name="T37" fmla="*/ 154 h 165"/>
                  <a:gd name="T38" fmla="*/ 69 w 212"/>
                  <a:gd name="T39" fmla="*/ 147 h 165"/>
                  <a:gd name="T40" fmla="*/ 79 w 212"/>
                  <a:gd name="T41" fmla="*/ 141 h 165"/>
                  <a:gd name="T42" fmla="*/ 88 w 212"/>
                  <a:gd name="T43" fmla="*/ 135 h 165"/>
                  <a:gd name="T44" fmla="*/ 98 w 212"/>
                  <a:gd name="T45" fmla="*/ 131 h 165"/>
                  <a:gd name="T46" fmla="*/ 107 w 212"/>
                  <a:gd name="T47" fmla="*/ 126 h 165"/>
                  <a:gd name="T48" fmla="*/ 118 w 212"/>
                  <a:gd name="T49" fmla="*/ 121 h 165"/>
                  <a:gd name="T50" fmla="*/ 130 w 212"/>
                  <a:gd name="T51" fmla="*/ 118 h 165"/>
                  <a:gd name="T52" fmla="*/ 142 w 212"/>
                  <a:gd name="T53" fmla="*/ 114 h 165"/>
                  <a:gd name="T54" fmla="*/ 153 w 212"/>
                  <a:gd name="T55" fmla="*/ 112 h 165"/>
                  <a:gd name="T56" fmla="*/ 165 w 212"/>
                  <a:gd name="T57" fmla="*/ 111 h 165"/>
                  <a:gd name="T58" fmla="*/ 179 w 212"/>
                  <a:gd name="T59" fmla="*/ 110 h 165"/>
                  <a:gd name="T60" fmla="*/ 189 w 212"/>
                  <a:gd name="T61" fmla="*/ 107 h 165"/>
                  <a:gd name="T62" fmla="*/ 199 w 212"/>
                  <a:gd name="T63" fmla="*/ 107 h 165"/>
                  <a:gd name="T64" fmla="*/ 212 w 212"/>
                  <a:gd name="T65" fmla="*/ 107 h 165"/>
                  <a:gd name="T66" fmla="*/ 0 w 212"/>
                  <a:gd name="T6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165">
                    <a:moveTo>
                      <a:pt x="0" y="0"/>
                    </a:moveTo>
                    <a:lnTo>
                      <a:pt x="7" y="8"/>
                    </a:lnTo>
                    <a:lnTo>
                      <a:pt x="15" y="19"/>
                    </a:lnTo>
                    <a:lnTo>
                      <a:pt x="18" y="24"/>
                    </a:lnTo>
                    <a:lnTo>
                      <a:pt x="23" y="31"/>
                    </a:lnTo>
                    <a:lnTo>
                      <a:pt x="29" y="39"/>
                    </a:lnTo>
                    <a:lnTo>
                      <a:pt x="34" y="52"/>
                    </a:lnTo>
                    <a:lnTo>
                      <a:pt x="38" y="64"/>
                    </a:lnTo>
                    <a:lnTo>
                      <a:pt x="43" y="75"/>
                    </a:lnTo>
                    <a:lnTo>
                      <a:pt x="46" y="85"/>
                    </a:lnTo>
                    <a:lnTo>
                      <a:pt x="49" y="99"/>
                    </a:lnTo>
                    <a:lnTo>
                      <a:pt x="50" y="110"/>
                    </a:lnTo>
                    <a:lnTo>
                      <a:pt x="52" y="119"/>
                    </a:lnTo>
                    <a:lnTo>
                      <a:pt x="52" y="131"/>
                    </a:lnTo>
                    <a:lnTo>
                      <a:pt x="53" y="142"/>
                    </a:lnTo>
                    <a:lnTo>
                      <a:pt x="53" y="153"/>
                    </a:lnTo>
                    <a:lnTo>
                      <a:pt x="53" y="165"/>
                    </a:lnTo>
                    <a:lnTo>
                      <a:pt x="58" y="158"/>
                    </a:lnTo>
                    <a:lnTo>
                      <a:pt x="64" y="154"/>
                    </a:lnTo>
                    <a:lnTo>
                      <a:pt x="69" y="147"/>
                    </a:lnTo>
                    <a:lnTo>
                      <a:pt x="79" y="141"/>
                    </a:lnTo>
                    <a:lnTo>
                      <a:pt x="88" y="135"/>
                    </a:lnTo>
                    <a:lnTo>
                      <a:pt x="98" y="131"/>
                    </a:lnTo>
                    <a:lnTo>
                      <a:pt x="107" y="126"/>
                    </a:lnTo>
                    <a:lnTo>
                      <a:pt x="118" y="121"/>
                    </a:lnTo>
                    <a:lnTo>
                      <a:pt x="130" y="118"/>
                    </a:lnTo>
                    <a:lnTo>
                      <a:pt x="142" y="114"/>
                    </a:lnTo>
                    <a:lnTo>
                      <a:pt x="153" y="112"/>
                    </a:lnTo>
                    <a:lnTo>
                      <a:pt x="165" y="111"/>
                    </a:lnTo>
                    <a:lnTo>
                      <a:pt x="179" y="110"/>
                    </a:lnTo>
                    <a:lnTo>
                      <a:pt x="189" y="107"/>
                    </a:lnTo>
                    <a:lnTo>
                      <a:pt x="199" y="107"/>
                    </a:lnTo>
                    <a:lnTo>
                      <a:pt x="212" y="107"/>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99" name="Group 2577"/>
            <p:cNvGrpSpPr>
              <a:grpSpLocks/>
            </p:cNvGrpSpPr>
            <p:nvPr/>
          </p:nvGrpSpPr>
          <p:grpSpPr bwMode="auto">
            <a:xfrm>
              <a:off x="3843" y="2022"/>
              <a:ext cx="186" cy="156"/>
              <a:chOff x="3843" y="2022"/>
              <a:chExt cx="186" cy="156"/>
            </a:xfrm>
          </p:grpSpPr>
          <p:sp>
            <p:nvSpPr>
              <p:cNvPr id="602" name="Freeform 2578"/>
              <p:cNvSpPr>
                <a:spLocks/>
              </p:cNvSpPr>
              <p:nvPr/>
            </p:nvSpPr>
            <p:spPr bwMode="auto">
              <a:xfrm>
                <a:off x="3843" y="2022"/>
                <a:ext cx="186" cy="156"/>
              </a:xfrm>
              <a:custGeom>
                <a:avLst/>
                <a:gdLst>
                  <a:gd name="T0" fmla="*/ 0 w 186"/>
                  <a:gd name="T1" fmla="*/ 0 h 156"/>
                  <a:gd name="T2" fmla="*/ 8 w 186"/>
                  <a:gd name="T3" fmla="*/ 8 h 156"/>
                  <a:gd name="T4" fmla="*/ 13 w 186"/>
                  <a:gd name="T5" fmla="*/ 18 h 156"/>
                  <a:gd name="T6" fmla="*/ 19 w 186"/>
                  <a:gd name="T7" fmla="*/ 23 h 156"/>
                  <a:gd name="T8" fmla="*/ 24 w 186"/>
                  <a:gd name="T9" fmla="*/ 32 h 156"/>
                  <a:gd name="T10" fmla="*/ 28 w 186"/>
                  <a:gd name="T11" fmla="*/ 40 h 156"/>
                  <a:gd name="T12" fmla="*/ 32 w 186"/>
                  <a:gd name="T13" fmla="*/ 46 h 156"/>
                  <a:gd name="T14" fmla="*/ 36 w 186"/>
                  <a:gd name="T15" fmla="*/ 53 h 156"/>
                  <a:gd name="T16" fmla="*/ 39 w 186"/>
                  <a:gd name="T17" fmla="*/ 62 h 156"/>
                  <a:gd name="T18" fmla="*/ 42 w 186"/>
                  <a:gd name="T19" fmla="*/ 71 h 156"/>
                  <a:gd name="T20" fmla="*/ 47 w 186"/>
                  <a:gd name="T21" fmla="*/ 84 h 156"/>
                  <a:gd name="T22" fmla="*/ 48 w 186"/>
                  <a:gd name="T23" fmla="*/ 96 h 156"/>
                  <a:gd name="T24" fmla="*/ 50 w 186"/>
                  <a:gd name="T25" fmla="*/ 106 h 156"/>
                  <a:gd name="T26" fmla="*/ 51 w 186"/>
                  <a:gd name="T27" fmla="*/ 119 h 156"/>
                  <a:gd name="T28" fmla="*/ 52 w 186"/>
                  <a:gd name="T29" fmla="*/ 128 h 156"/>
                  <a:gd name="T30" fmla="*/ 52 w 186"/>
                  <a:gd name="T31" fmla="*/ 138 h 156"/>
                  <a:gd name="T32" fmla="*/ 52 w 186"/>
                  <a:gd name="T33" fmla="*/ 148 h 156"/>
                  <a:gd name="T34" fmla="*/ 51 w 186"/>
                  <a:gd name="T35" fmla="*/ 156 h 156"/>
                  <a:gd name="T36" fmla="*/ 55 w 186"/>
                  <a:gd name="T37" fmla="*/ 151 h 156"/>
                  <a:gd name="T38" fmla="*/ 62 w 186"/>
                  <a:gd name="T39" fmla="*/ 146 h 156"/>
                  <a:gd name="T40" fmla="*/ 67 w 186"/>
                  <a:gd name="T41" fmla="*/ 140 h 156"/>
                  <a:gd name="T42" fmla="*/ 73 w 186"/>
                  <a:gd name="T43" fmla="*/ 137 h 156"/>
                  <a:gd name="T44" fmla="*/ 82 w 186"/>
                  <a:gd name="T45" fmla="*/ 132 h 156"/>
                  <a:gd name="T46" fmla="*/ 90 w 186"/>
                  <a:gd name="T47" fmla="*/ 126 h 156"/>
                  <a:gd name="T48" fmla="*/ 100 w 186"/>
                  <a:gd name="T49" fmla="*/ 123 h 156"/>
                  <a:gd name="T50" fmla="*/ 109 w 186"/>
                  <a:gd name="T51" fmla="*/ 118 h 156"/>
                  <a:gd name="T52" fmla="*/ 119 w 186"/>
                  <a:gd name="T53" fmla="*/ 114 h 156"/>
                  <a:gd name="T54" fmla="*/ 131 w 186"/>
                  <a:gd name="T55" fmla="*/ 111 h 156"/>
                  <a:gd name="T56" fmla="*/ 143 w 186"/>
                  <a:gd name="T57" fmla="*/ 109 h 156"/>
                  <a:gd name="T58" fmla="*/ 153 w 186"/>
                  <a:gd name="T59" fmla="*/ 106 h 156"/>
                  <a:gd name="T60" fmla="*/ 163 w 186"/>
                  <a:gd name="T61" fmla="*/ 106 h 156"/>
                  <a:gd name="T62" fmla="*/ 173 w 186"/>
                  <a:gd name="T63" fmla="*/ 105 h 156"/>
                  <a:gd name="T64" fmla="*/ 181 w 186"/>
                  <a:gd name="T65" fmla="*/ 105 h 156"/>
                  <a:gd name="T66" fmla="*/ 186 w 186"/>
                  <a:gd name="T67" fmla="*/ 103 h 156"/>
                  <a:gd name="T68" fmla="*/ 0 w 186"/>
                  <a:gd name="T6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56">
                    <a:moveTo>
                      <a:pt x="0" y="0"/>
                    </a:moveTo>
                    <a:lnTo>
                      <a:pt x="8" y="8"/>
                    </a:lnTo>
                    <a:lnTo>
                      <a:pt x="13" y="18"/>
                    </a:lnTo>
                    <a:lnTo>
                      <a:pt x="19" y="23"/>
                    </a:lnTo>
                    <a:lnTo>
                      <a:pt x="24" y="32"/>
                    </a:lnTo>
                    <a:lnTo>
                      <a:pt x="28" y="40"/>
                    </a:lnTo>
                    <a:lnTo>
                      <a:pt x="32" y="46"/>
                    </a:lnTo>
                    <a:lnTo>
                      <a:pt x="36" y="53"/>
                    </a:lnTo>
                    <a:lnTo>
                      <a:pt x="39" y="62"/>
                    </a:lnTo>
                    <a:lnTo>
                      <a:pt x="42" y="71"/>
                    </a:lnTo>
                    <a:lnTo>
                      <a:pt x="47" y="84"/>
                    </a:lnTo>
                    <a:lnTo>
                      <a:pt x="48" y="96"/>
                    </a:lnTo>
                    <a:lnTo>
                      <a:pt x="50" y="106"/>
                    </a:lnTo>
                    <a:lnTo>
                      <a:pt x="51" y="119"/>
                    </a:lnTo>
                    <a:lnTo>
                      <a:pt x="52" y="128"/>
                    </a:lnTo>
                    <a:lnTo>
                      <a:pt x="52" y="138"/>
                    </a:lnTo>
                    <a:lnTo>
                      <a:pt x="52" y="148"/>
                    </a:lnTo>
                    <a:lnTo>
                      <a:pt x="51" y="156"/>
                    </a:lnTo>
                    <a:lnTo>
                      <a:pt x="55" y="151"/>
                    </a:lnTo>
                    <a:lnTo>
                      <a:pt x="62" y="146"/>
                    </a:lnTo>
                    <a:lnTo>
                      <a:pt x="67" y="140"/>
                    </a:lnTo>
                    <a:lnTo>
                      <a:pt x="73" y="137"/>
                    </a:lnTo>
                    <a:lnTo>
                      <a:pt x="82" y="132"/>
                    </a:lnTo>
                    <a:lnTo>
                      <a:pt x="90" y="126"/>
                    </a:lnTo>
                    <a:lnTo>
                      <a:pt x="100" y="123"/>
                    </a:lnTo>
                    <a:lnTo>
                      <a:pt x="109" y="118"/>
                    </a:lnTo>
                    <a:lnTo>
                      <a:pt x="119" y="114"/>
                    </a:lnTo>
                    <a:lnTo>
                      <a:pt x="131" y="111"/>
                    </a:lnTo>
                    <a:lnTo>
                      <a:pt x="143" y="109"/>
                    </a:lnTo>
                    <a:lnTo>
                      <a:pt x="153" y="106"/>
                    </a:lnTo>
                    <a:lnTo>
                      <a:pt x="163" y="106"/>
                    </a:lnTo>
                    <a:lnTo>
                      <a:pt x="173" y="105"/>
                    </a:lnTo>
                    <a:lnTo>
                      <a:pt x="181" y="105"/>
                    </a:lnTo>
                    <a:lnTo>
                      <a:pt x="186" y="103"/>
                    </a:lnTo>
                    <a:lnTo>
                      <a:pt x="0"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3" name="Freeform 2579"/>
              <p:cNvSpPr>
                <a:spLocks/>
              </p:cNvSpPr>
              <p:nvPr/>
            </p:nvSpPr>
            <p:spPr bwMode="auto">
              <a:xfrm>
                <a:off x="3843" y="2022"/>
                <a:ext cx="186" cy="156"/>
              </a:xfrm>
              <a:custGeom>
                <a:avLst/>
                <a:gdLst>
                  <a:gd name="T0" fmla="*/ 0 w 186"/>
                  <a:gd name="T1" fmla="*/ 0 h 156"/>
                  <a:gd name="T2" fmla="*/ 8 w 186"/>
                  <a:gd name="T3" fmla="*/ 8 h 156"/>
                  <a:gd name="T4" fmla="*/ 13 w 186"/>
                  <a:gd name="T5" fmla="*/ 18 h 156"/>
                  <a:gd name="T6" fmla="*/ 19 w 186"/>
                  <a:gd name="T7" fmla="*/ 23 h 156"/>
                  <a:gd name="T8" fmla="*/ 24 w 186"/>
                  <a:gd name="T9" fmla="*/ 32 h 156"/>
                  <a:gd name="T10" fmla="*/ 28 w 186"/>
                  <a:gd name="T11" fmla="*/ 40 h 156"/>
                  <a:gd name="T12" fmla="*/ 32 w 186"/>
                  <a:gd name="T13" fmla="*/ 46 h 156"/>
                  <a:gd name="T14" fmla="*/ 36 w 186"/>
                  <a:gd name="T15" fmla="*/ 53 h 156"/>
                  <a:gd name="T16" fmla="*/ 39 w 186"/>
                  <a:gd name="T17" fmla="*/ 62 h 156"/>
                  <a:gd name="T18" fmla="*/ 42 w 186"/>
                  <a:gd name="T19" fmla="*/ 71 h 156"/>
                  <a:gd name="T20" fmla="*/ 47 w 186"/>
                  <a:gd name="T21" fmla="*/ 84 h 156"/>
                  <a:gd name="T22" fmla="*/ 48 w 186"/>
                  <a:gd name="T23" fmla="*/ 96 h 156"/>
                  <a:gd name="T24" fmla="*/ 50 w 186"/>
                  <a:gd name="T25" fmla="*/ 106 h 156"/>
                  <a:gd name="T26" fmla="*/ 51 w 186"/>
                  <a:gd name="T27" fmla="*/ 119 h 156"/>
                  <a:gd name="T28" fmla="*/ 52 w 186"/>
                  <a:gd name="T29" fmla="*/ 128 h 156"/>
                  <a:gd name="T30" fmla="*/ 52 w 186"/>
                  <a:gd name="T31" fmla="*/ 138 h 156"/>
                  <a:gd name="T32" fmla="*/ 52 w 186"/>
                  <a:gd name="T33" fmla="*/ 148 h 156"/>
                  <a:gd name="T34" fmla="*/ 51 w 186"/>
                  <a:gd name="T35" fmla="*/ 156 h 156"/>
                  <a:gd name="T36" fmla="*/ 55 w 186"/>
                  <a:gd name="T37" fmla="*/ 151 h 156"/>
                  <a:gd name="T38" fmla="*/ 62 w 186"/>
                  <a:gd name="T39" fmla="*/ 146 h 156"/>
                  <a:gd name="T40" fmla="*/ 67 w 186"/>
                  <a:gd name="T41" fmla="*/ 140 h 156"/>
                  <a:gd name="T42" fmla="*/ 73 w 186"/>
                  <a:gd name="T43" fmla="*/ 137 h 156"/>
                  <a:gd name="T44" fmla="*/ 82 w 186"/>
                  <a:gd name="T45" fmla="*/ 132 h 156"/>
                  <a:gd name="T46" fmla="*/ 90 w 186"/>
                  <a:gd name="T47" fmla="*/ 126 h 156"/>
                  <a:gd name="T48" fmla="*/ 100 w 186"/>
                  <a:gd name="T49" fmla="*/ 123 h 156"/>
                  <a:gd name="T50" fmla="*/ 109 w 186"/>
                  <a:gd name="T51" fmla="*/ 118 h 156"/>
                  <a:gd name="T52" fmla="*/ 119 w 186"/>
                  <a:gd name="T53" fmla="*/ 114 h 156"/>
                  <a:gd name="T54" fmla="*/ 131 w 186"/>
                  <a:gd name="T55" fmla="*/ 111 h 156"/>
                  <a:gd name="T56" fmla="*/ 143 w 186"/>
                  <a:gd name="T57" fmla="*/ 109 h 156"/>
                  <a:gd name="T58" fmla="*/ 153 w 186"/>
                  <a:gd name="T59" fmla="*/ 106 h 156"/>
                  <a:gd name="T60" fmla="*/ 163 w 186"/>
                  <a:gd name="T61" fmla="*/ 106 h 156"/>
                  <a:gd name="T62" fmla="*/ 173 w 186"/>
                  <a:gd name="T63" fmla="*/ 105 h 156"/>
                  <a:gd name="T64" fmla="*/ 181 w 186"/>
                  <a:gd name="T65" fmla="*/ 105 h 156"/>
                  <a:gd name="T66" fmla="*/ 186 w 186"/>
                  <a:gd name="T67" fmla="*/ 103 h 156"/>
                  <a:gd name="T68" fmla="*/ 0 w 186"/>
                  <a:gd name="T6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56">
                    <a:moveTo>
                      <a:pt x="0" y="0"/>
                    </a:moveTo>
                    <a:lnTo>
                      <a:pt x="8" y="8"/>
                    </a:lnTo>
                    <a:lnTo>
                      <a:pt x="13" y="18"/>
                    </a:lnTo>
                    <a:lnTo>
                      <a:pt x="19" y="23"/>
                    </a:lnTo>
                    <a:lnTo>
                      <a:pt x="24" y="32"/>
                    </a:lnTo>
                    <a:lnTo>
                      <a:pt x="28" y="40"/>
                    </a:lnTo>
                    <a:lnTo>
                      <a:pt x="32" y="46"/>
                    </a:lnTo>
                    <a:lnTo>
                      <a:pt x="36" y="53"/>
                    </a:lnTo>
                    <a:lnTo>
                      <a:pt x="39" y="62"/>
                    </a:lnTo>
                    <a:lnTo>
                      <a:pt x="42" y="71"/>
                    </a:lnTo>
                    <a:lnTo>
                      <a:pt x="47" y="84"/>
                    </a:lnTo>
                    <a:lnTo>
                      <a:pt x="48" y="96"/>
                    </a:lnTo>
                    <a:lnTo>
                      <a:pt x="50" y="106"/>
                    </a:lnTo>
                    <a:lnTo>
                      <a:pt x="51" y="119"/>
                    </a:lnTo>
                    <a:lnTo>
                      <a:pt x="52" y="128"/>
                    </a:lnTo>
                    <a:lnTo>
                      <a:pt x="52" y="138"/>
                    </a:lnTo>
                    <a:lnTo>
                      <a:pt x="52" y="148"/>
                    </a:lnTo>
                    <a:lnTo>
                      <a:pt x="51" y="156"/>
                    </a:lnTo>
                    <a:lnTo>
                      <a:pt x="55" y="151"/>
                    </a:lnTo>
                    <a:lnTo>
                      <a:pt x="62" y="146"/>
                    </a:lnTo>
                    <a:lnTo>
                      <a:pt x="67" y="140"/>
                    </a:lnTo>
                    <a:lnTo>
                      <a:pt x="73" y="137"/>
                    </a:lnTo>
                    <a:lnTo>
                      <a:pt x="82" y="132"/>
                    </a:lnTo>
                    <a:lnTo>
                      <a:pt x="90" y="126"/>
                    </a:lnTo>
                    <a:lnTo>
                      <a:pt x="100" y="123"/>
                    </a:lnTo>
                    <a:lnTo>
                      <a:pt x="109" y="118"/>
                    </a:lnTo>
                    <a:lnTo>
                      <a:pt x="119" y="114"/>
                    </a:lnTo>
                    <a:lnTo>
                      <a:pt x="131" y="111"/>
                    </a:lnTo>
                    <a:lnTo>
                      <a:pt x="143" y="109"/>
                    </a:lnTo>
                    <a:lnTo>
                      <a:pt x="153" y="106"/>
                    </a:lnTo>
                    <a:lnTo>
                      <a:pt x="163" y="106"/>
                    </a:lnTo>
                    <a:lnTo>
                      <a:pt x="173" y="105"/>
                    </a:lnTo>
                    <a:lnTo>
                      <a:pt x="181" y="105"/>
                    </a:lnTo>
                    <a:lnTo>
                      <a:pt x="186" y="103"/>
                    </a:lnTo>
                    <a:lnTo>
                      <a:pt x="0" y="0"/>
                    </a:lnTo>
                  </a:path>
                </a:pathLst>
              </a:custGeom>
              <a:noFill/>
              <a:ln w="698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600" name="Rectangle 2580"/>
            <p:cNvSpPr>
              <a:spLocks noChangeArrowheads="1"/>
            </p:cNvSpPr>
            <p:nvPr/>
          </p:nvSpPr>
          <p:spPr bwMode="auto">
            <a:xfrm>
              <a:off x="3175" y="2327"/>
              <a:ext cx="71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900">
                  <a:solidFill>
                    <a:srgbClr val="000000"/>
                  </a:solidFill>
                  <a:latin typeface="微软雅黑" panose="020B0503020204020204" pitchFamily="34" charset="-122"/>
                  <a:ea typeface="微软雅黑" panose="020B0503020204020204" pitchFamily="34" charset="-122"/>
                </a:rPr>
                <a:t>生产订单</a:t>
              </a:r>
              <a:endParaRPr lang="zh-CN" altLang="en-US" sz="2000">
                <a:latin typeface="微软雅黑" panose="020B0503020204020204" pitchFamily="34" charset="-122"/>
                <a:ea typeface="微软雅黑" panose="020B0503020204020204" pitchFamily="34" charset="-122"/>
              </a:endParaRPr>
            </a:p>
          </p:txBody>
        </p:sp>
        <p:sp>
          <p:nvSpPr>
            <p:cNvPr id="601" name="Rectangle 2581"/>
            <p:cNvSpPr>
              <a:spLocks noChangeArrowheads="1"/>
            </p:cNvSpPr>
            <p:nvPr/>
          </p:nvSpPr>
          <p:spPr bwMode="auto">
            <a:xfrm>
              <a:off x="1692" y="-744"/>
              <a:ext cx="92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just"/>
              <a:r>
                <a:rPr lang="en-US" altLang="zh-CN" sz="1000" dirty="0">
                  <a:solidFill>
                    <a:schemeClr val="bg1"/>
                  </a:solidFill>
                  <a:latin typeface="微软雅黑" panose="020B0503020204020204" pitchFamily="34" charset="-122"/>
                  <a:ea typeface="微软雅黑" panose="020B0503020204020204" pitchFamily="34" charset="-122"/>
                </a:rPr>
                <a:t>   </a:t>
              </a:r>
              <a:r>
                <a:rPr lang="en-US" altLang="zh-CN" sz="1000" b="1" dirty="0">
                  <a:solidFill>
                    <a:schemeClr val="bg1"/>
                  </a:solidFill>
                  <a:latin typeface="微软雅黑" panose="020B0503020204020204" pitchFamily="34" charset="-122"/>
                  <a:ea typeface="微软雅黑" panose="020B0503020204020204" pitchFamily="34" charset="-122"/>
                </a:rPr>
                <a:t>MES</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2781" name="减号 2780"/>
          <p:cNvSpPr/>
          <p:nvPr/>
        </p:nvSpPr>
        <p:spPr>
          <a:xfrm>
            <a:off x="5006333" y="3912113"/>
            <a:ext cx="1919007" cy="914400"/>
          </a:xfrm>
          <a:prstGeom prst="mathMinus">
            <a:avLst/>
          </a:prstGeom>
          <a:ln>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046614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1" name="标题 4"/>
          <p:cNvSpPr>
            <a:spLocks noGrp="1"/>
          </p:cNvSpPr>
          <p:nvPr>
            <p:ph type="title"/>
          </p:nvPr>
        </p:nvSpPr>
        <p:spPr>
          <a:xfrm>
            <a:off x="35482" y="113676"/>
            <a:ext cx="5259773"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生产制造模块生产执行</a:t>
            </a:r>
            <a:r>
              <a:rPr lang="en-US" altLang="zh-CN" sz="1800" dirty="0">
                <a:solidFill>
                  <a:prstClr val="black"/>
                </a:solidFill>
                <a:cs typeface="+mn-cs"/>
              </a:rPr>
              <a:t>-</a:t>
            </a:r>
            <a:r>
              <a:rPr lang="zh-CN" altLang="en-US" sz="1800" dirty="0">
                <a:solidFill>
                  <a:prstClr val="black"/>
                </a:solidFill>
                <a:cs typeface="+mn-cs"/>
              </a:rPr>
              <a:t>生产订单工序外协</a:t>
            </a:r>
          </a:p>
        </p:txBody>
      </p:sp>
      <p:sp>
        <p:nvSpPr>
          <p:cNvPr id="2582" name="Rectangle 4"/>
          <p:cNvSpPr>
            <a:spLocks noChangeArrowheads="1"/>
          </p:cNvSpPr>
          <p:nvPr/>
        </p:nvSpPr>
        <p:spPr bwMode="auto">
          <a:xfrm>
            <a:off x="380999" y="722786"/>
            <a:ext cx="11445239" cy="1091249"/>
          </a:xfrm>
          <a:prstGeom prst="rect">
            <a:avLst/>
          </a:prstGeom>
          <a:solidFill>
            <a:srgbClr val="FAFAFA"/>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lnSpc>
                <a:spcPct val="150000"/>
              </a:lnSpc>
              <a:spcBef>
                <a:spcPct val="0"/>
              </a:spcBef>
              <a:spcAft>
                <a:spcPct val="0"/>
              </a:spcAft>
            </a:pPr>
            <a:r>
              <a:rPr lang="zh-CN" altLang="en-GB" sz="2000" dirty="0" smtClean="0">
                <a:solidFill>
                  <a:prstClr val="black"/>
                </a:solidFill>
                <a:latin typeface="微软雅黑" panose="020B0503020204020204" pitchFamily="34" charset="-122"/>
                <a:ea typeface="微软雅黑" pitchFamily="34" charset="-122"/>
              </a:rPr>
              <a:t>随着</a:t>
            </a:r>
            <a:r>
              <a:rPr lang="zh-CN" altLang="en-GB" sz="2000" dirty="0">
                <a:solidFill>
                  <a:prstClr val="black"/>
                </a:solidFill>
                <a:latin typeface="微软雅黑" panose="020B0503020204020204" pitchFamily="34" charset="-122"/>
                <a:ea typeface="微软雅黑" pitchFamily="34" charset="-122"/>
              </a:rPr>
              <a:t>制造业务的不断扩大，外协加工业务也随之增加。当系统下达有外协</a:t>
            </a:r>
            <a:r>
              <a:rPr lang="zh-CN" altLang="en-GB" sz="2000" dirty="0" smtClean="0">
                <a:solidFill>
                  <a:prstClr val="black"/>
                </a:solidFill>
                <a:latin typeface="微软雅黑" panose="020B0503020204020204" pitchFamily="34" charset="-122"/>
                <a:ea typeface="微软雅黑" pitchFamily="34" charset="-122"/>
              </a:rPr>
              <a:t>工序</a:t>
            </a:r>
            <a:r>
              <a:rPr lang="zh-CN" altLang="en-US" sz="2000" dirty="0" smtClean="0">
                <a:solidFill>
                  <a:prstClr val="black"/>
                </a:solidFill>
                <a:latin typeface="微软雅黑" panose="020B0503020204020204" pitchFamily="34" charset="-122"/>
                <a:ea typeface="微软雅黑" pitchFamily="34" charset="-122"/>
              </a:rPr>
              <a:t>物料</a:t>
            </a:r>
            <a:r>
              <a:rPr lang="zh-CN" altLang="en-GB" sz="2000" dirty="0" smtClean="0">
                <a:solidFill>
                  <a:prstClr val="black"/>
                </a:solidFill>
                <a:latin typeface="微软雅黑" panose="020B0503020204020204" pitchFamily="34" charset="-122"/>
                <a:ea typeface="微软雅黑" pitchFamily="34" charset="-122"/>
              </a:rPr>
              <a:t>的</a:t>
            </a:r>
            <a:r>
              <a:rPr lang="zh-CN" altLang="en-GB" sz="2000" dirty="0">
                <a:solidFill>
                  <a:prstClr val="black"/>
                </a:solidFill>
                <a:latin typeface="微软雅黑" panose="020B0503020204020204" pitchFamily="34" charset="-122"/>
                <a:ea typeface="微软雅黑" pitchFamily="34" charset="-122"/>
              </a:rPr>
              <a:t>生产订单时，</a:t>
            </a:r>
            <a:r>
              <a:rPr lang="en-GB" altLang="zh-CN" sz="2000" dirty="0">
                <a:solidFill>
                  <a:prstClr val="black"/>
                </a:solidFill>
                <a:latin typeface="微软雅黑" panose="020B0503020204020204" pitchFamily="34" charset="-122"/>
                <a:ea typeface="微软雅黑" pitchFamily="34" charset="-122"/>
              </a:rPr>
              <a:t>SAP</a:t>
            </a:r>
            <a:r>
              <a:rPr lang="zh-CN" altLang="en-GB" sz="2000" dirty="0">
                <a:solidFill>
                  <a:prstClr val="black"/>
                </a:solidFill>
                <a:latin typeface="微软雅黑" panose="020B0503020204020204" pitchFamily="34" charset="-122"/>
                <a:ea typeface="微软雅黑" pitchFamily="34" charset="-122"/>
              </a:rPr>
              <a:t>会自动生成采购申请，通知采购工程师。</a:t>
            </a:r>
            <a:r>
              <a:rPr lang="en-GB" altLang="zh-CN" sz="2000" dirty="0">
                <a:solidFill>
                  <a:prstClr val="black"/>
                </a:solidFill>
                <a:latin typeface="微软雅黑" panose="020B0503020204020204" pitchFamily="34" charset="-122"/>
                <a:ea typeface="微软雅黑" pitchFamily="34" charset="-122"/>
              </a:rPr>
              <a:t>SAP</a:t>
            </a:r>
            <a:r>
              <a:rPr lang="zh-CN" altLang="en-GB" sz="2000" dirty="0">
                <a:solidFill>
                  <a:prstClr val="black"/>
                </a:solidFill>
                <a:latin typeface="微软雅黑" panose="020B0503020204020204" pitchFamily="34" charset="-122"/>
                <a:ea typeface="微软雅黑" pitchFamily="34" charset="-122"/>
              </a:rPr>
              <a:t>将外协加工费用作为产品成本核算中的价格组成。</a:t>
            </a:r>
          </a:p>
        </p:txBody>
      </p:sp>
      <p:pic>
        <p:nvPicPr>
          <p:cNvPr id="25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678" y="2045651"/>
            <a:ext cx="73914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737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标题 4"/>
          <p:cNvSpPr>
            <a:spLocks noGrp="1"/>
          </p:cNvSpPr>
          <p:nvPr>
            <p:ph type="title"/>
          </p:nvPr>
        </p:nvSpPr>
        <p:spPr>
          <a:xfrm>
            <a:off x="35482" y="113676"/>
            <a:ext cx="3874779"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生产执行</a:t>
            </a:r>
            <a:r>
              <a:rPr lang="en-US" altLang="zh-CN" sz="1800" dirty="0">
                <a:solidFill>
                  <a:prstClr val="black"/>
                </a:solidFill>
                <a:cs typeface="+mn-cs"/>
              </a:rPr>
              <a:t>-</a:t>
            </a:r>
            <a:r>
              <a:rPr lang="zh-CN" altLang="en-US" sz="1800" dirty="0">
                <a:solidFill>
                  <a:prstClr val="black"/>
                </a:solidFill>
                <a:cs typeface="+mn-cs"/>
              </a:rPr>
              <a:t>生产订单成本核算</a:t>
            </a:r>
          </a:p>
        </p:txBody>
      </p:sp>
      <p:sp>
        <p:nvSpPr>
          <p:cNvPr id="508" name="Freeform 18"/>
          <p:cNvSpPr>
            <a:spLocks/>
          </p:cNvSpPr>
          <p:nvPr/>
        </p:nvSpPr>
        <p:spPr bwMode="auto">
          <a:xfrm>
            <a:off x="5008563" y="5340510"/>
            <a:ext cx="1603375" cy="228600"/>
          </a:xfrm>
          <a:custGeom>
            <a:avLst/>
            <a:gdLst>
              <a:gd name="T0" fmla="*/ 505 w 1010"/>
              <a:gd name="T1" fmla="*/ 144 h 144"/>
              <a:gd name="T2" fmla="*/ 0 w 1010"/>
              <a:gd name="T3" fmla="*/ 0 h 144"/>
              <a:gd name="T4" fmla="*/ 1010 w 1010"/>
              <a:gd name="T5" fmla="*/ 0 h 144"/>
              <a:gd name="T6" fmla="*/ 505 w 1010"/>
              <a:gd name="T7" fmla="*/ 144 h 144"/>
            </a:gdLst>
            <a:ahLst/>
            <a:cxnLst>
              <a:cxn ang="0">
                <a:pos x="T0" y="T1"/>
              </a:cxn>
              <a:cxn ang="0">
                <a:pos x="T2" y="T3"/>
              </a:cxn>
              <a:cxn ang="0">
                <a:pos x="T4" y="T5"/>
              </a:cxn>
              <a:cxn ang="0">
                <a:pos x="T6" y="T7"/>
              </a:cxn>
            </a:cxnLst>
            <a:rect l="0" t="0" r="r" b="b"/>
            <a:pathLst>
              <a:path w="1010" h="144">
                <a:moveTo>
                  <a:pt x="505" y="144"/>
                </a:moveTo>
                <a:lnTo>
                  <a:pt x="0" y="0"/>
                </a:lnTo>
                <a:lnTo>
                  <a:pt x="1010" y="0"/>
                </a:lnTo>
                <a:lnTo>
                  <a:pt x="505" y="144"/>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09" name="Freeform 19"/>
          <p:cNvSpPr>
            <a:spLocks/>
          </p:cNvSpPr>
          <p:nvPr/>
        </p:nvSpPr>
        <p:spPr bwMode="auto">
          <a:xfrm>
            <a:off x="2030413" y="4515962"/>
            <a:ext cx="1603375" cy="228600"/>
          </a:xfrm>
          <a:custGeom>
            <a:avLst/>
            <a:gdLst>
              <a:gd name="T0" fmla="*/ 505 w 1010"/>
              <a:gd name="T1" fmla="*/ 144 h 144"/>
              <a:gd name="T2" fmla="*/ 0 w 1010"/>
              <a:gd name="T3" fmla="*/ 0 h 144"/>
              <a:gd name="T4" fmla="*/ 1010 w 1010"/>
              <a:gd name="T5" fmla="*/ 0 h 144"/>
              <a:gd name="T6" fmla="*/ 505 w 1010"/>
              <a:gd name="T7" fmla="*/ 144 h 144"/>
            </a:gdLst>
            <a:ahLst/>
            <a:cxnLst>
              <a:cxn ang="0">
                <a:pos x="T0" y="T1"/>
              </a:cxn>
              <a:cxn ang="0">
                <a:pos x="T2" y="T3"/>
              </a:cxn>
              <a:cxn ang="0">
                <a:pos x="T4" y="T5"/>
              </a:cxn>
              <a:cxn ang="0">
                <a:pos x="T6" y="T7"/>
              </a:cxn>
            </a:cxnLst>
            <a:rect l="0" t="0" r="r" b="b"/>
            <a:pathLst>
              <a:path w="1010" h="144">
                <a:moveTo>
                  <a:pt x="505" y="144"/>
                </a:moveTo>
                <a:lnTo>
                  <a:pt x="0" y="0"/>
                </a:lnTo>
                <a:lnTo>
                  <a:pt x="1010" y="0"/>
                </a:lnTo>
                <a:lnTo>
                  <a:pt x="505" y="144"/>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0" name="Freeform 20"/>
          <p:cNvSpPr>
            <a:spLocks/>
          </p:cNvSpPr>
          <p:nvPr/>
        </p:nvSpPr>
        <p:spPr bwMode="auto">
          <a:xfrm>
            <a:off x="6307138" y="4500722"/>
            <a:ext cx="1603375" cy="228600"/>
          </a:xfrm>
          <a:custGeom>
            <a:avLst/>
            <a:gdLst>
              <a:gd name="T0" fmla="*/ 505 w 1010"/>
              <a:gd name="T1" fmla="*/ 144 h 144"/>
              <a:gd name="T2" fmla="*/ 0 w 1010"/>
              <a:gd name="T3" fmla="*/ 0 h 144"/>
              <a:gd name="T4" fmla="*/ 1010 w 1010"/>
              <a:gd name="T5" fmla="*/ 0 h 144"/>
              <a:gd name="T6" fmla="*/ 505 w 1010"/>
              <a:gd name="T7" fmla="*/ 144 h 144"/>
            </a:gdLst>
            <a:ahLst/>
            <a:cxnLst>
              <a:cxn ang="0">
                <a:pos x="T0" y="T1"/>
              </a:cxn>
              <a:cxn ang="0">
                <a:pos x="T2" y="T3"/>
              </a:cxn>
              <a:cxn ang="0">
                <a:pos x="T4" y="T5"/>
              </a:cxn>
              <a:cxn ang="0">
                <a:pos x="T6" y="T7"/>
              </a:cxn>
            </a:cxnLst>
            <a:rect l="0" t="0" r="r" b="b"/>
            <a:pathLst>
              <a:path w="1010" h="144">
                <a:moveTo>
                  <a:pt x="505" y="144"/>
                </a:moveTo>
                <a:lnTo>
                  <a:pt x="0" y="0"/>
                </a:lnTo>
                <a:lnTo>
                  <a:pt x="1010" y="0"/>
                </a:lnTo>
                <a:lnTo>
                  <a:pt x="505" y="144"/>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1" name="Rectangle 24"/>
          <p:cNvSpPr>
            <a:spLocks noChangeArrowheads="1"/>
          </p:cNvSpPr>
          <p:nvPr/>
        </p:nvSpPr>
        <p:spPr bwMode="auto">
          <a:xfrm>
            <a:off x="1655763" y="5566570"/>
            <a:ext cx="8389937" cy="677862"/>
          </a:xfrm>
          <a:prstGeom prst="rect">
            <a:avLst/>
          </a:prstGeom>
          <a:solidFill>
            <a:srgbClr val="FCD1C1"/>
          </a:solidFill>
          <a:ln w="12700">
            <a:solidFill>
              <a:srgbClr val="000000"/>
            </a:solidFill>
            <a:miter lim="800000"/>
            <a:headEnd/>
            <a:tailEnd/>
          </a:ln>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2" name="Rectangle 25"/>
          <p:cNvSpPr>
            <a:spLocks noChangeArrowheads="1"/>
          </p:cNvSpPr>
          <p:nvPr/>
        </p:nvSpPr>
        <p:spPr bwMode="auto">
          <a:xfrm>
            <a:off x="5191125" y="5791995"/>
            <a:ext cx="1381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生产订单成本</a:t>
            </a:r>
            <a:endParaRPr kumimoji="1" lang="zh-CN" altLang="en-US" sz="4400" b="1" smtClean="0">
              <a:solidFill>
                <a:srgbClr val="000000"/>
              </a:solidFill>
              <a:latin typeface="Arial" pitchFamily="34" charset="0"/>
              <a:ea typeface="方正楷体简体" pitchFamily="2" charset="-122"/>
            </a:endParaRPr>
          </a:p>
        </p:txBody>
      </p:sp>
      <p:sp>
        <p:nvSpPr>
          <p:cNvPr id="513" name="Rectangle 26"/>
          <p:cNvSpPr>
            <a:spLocks noChangeArrowheads="1"/>
          </p:cNvSpPr>
          <p:nvPr/>
        </p:nvSpPr>
        <p:spPr bwMode="auto">
          <a:xfrm>
            <a:off x="6564313" y="5776120"/>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Arial" pitchFamily="34" charset="0"/>
                <a:ea typeface="方正楷体简体" pitchFamily="2" charset="-122"/>
              </a:rPr>
              <a:t> </a:t>
            </a:r>
            <a:endParaRPr kumimoji="1" lang="zh-CN" altLang="en-US" sz="4400" b="1" smtClean="0">
              <a:solidFill>
                <a:srgbClr val="000000"/>
              </a:solidFill>
              <a:latin typeface="Arial" pitchFamily="34" charset="0"/>
              <a:ea typeface="方正楷体简体" pitchFamily="2" charset="-122"/>
            </a:endParaRPr>
          </a:p>
        </p:txBody>
      </p:sp>
      <p:sp>
        <p:nvSpPr>
          <p:cNvPr id="514" name="Rectangle 27"/>
          <p:cNvSpPr>
            <a:spLocks noChangeArrowheads="1"/>
          </p:cNvSpPr>
          <p:nvPr/>
        </p:nvSpPr>
        <p:spPr bwMode="auto">
          <a:xfrm>
            <a:off x="1655763" y="4720432"/>
            <a:ext cx="8389937" cy="677863"/>
          </a:xfrm>
          <a:prstGeom prst="rect">
            <a:avLst/>
          </a:prstGeom>
          <a:solidFill>
            <a:srgbClr val="CCFFCC"/>
          </a:solidFill>
          <a:ln w="12700">
            <a:solidFill>
              <a:srgbClr val="000000"/>
            </a:solidFill>
            <a:miter lim="800000"/>
            <a:headEnd/>
            <a:tailEnd/>
          </a:ln>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5" name="Rectangle 28"/>
          <p:cNvSpPr>
            <a:spLocks noChangeArrowheads="1"/>
          </p:cNvSpPr>
          <p:nvPr/>
        </p:nvSpPr>
        <p:spPr bwMode="auto">
          <a:xfrm>
            <a:off x="5222875" y="4958557"/>
            <a:ext cx="1381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间接费用分摊</a:t>
            </a:r>
            <a:endParaRPr kumimoji="1" lang="zh-CN" altLang="en-US" sz="4400" b="1" smtClean="0">
              <a:solidFill>
                <a:srgbClr val="000000"/>
              </a:solidFill>
              <a:latin typeface="Arial" pitchFamily="34" charset="0"/>
              <a:ea typeface="方正楷体简体" pitchFamily="2" charset="-122"/>
            </a:endParaRPr>
          </a:p>
        </p:txBody>
      </p:sp>
      <p:sp>
        <p:nvSpPr>
          <p:cNvPr id="516" name="Rectangle 29"/>
          <p:cNvSpPr>
            <a:spLocks noChangeArrowheads="1"/>
          </p:cNvSpPr>
          <p:nvPr/>
        </p:nvSpPr>
        <p:spPr bwMode="auto">
          <a:xfrm>
            <a:off x="1655763" y="902495"/>
            <a:ext cx="2357437" cy="3656012"/>
          </a:xfrm>
          <a:prstGeom prst="rect">
            <a:avLst/>
          </a:prstGeom>
          <a:solidFill>
            <a:srgbClr val="FCFEB9"/>
          </a:solidFill>
          <a:ln w="12700">
            <a:solidFill>
              <a:srgbClr val="000000"/>
            </a:solidFill>
            <a:miter lim="800000"/>
            <a:headEnd/>
            <a:tailEnd/>
          </a:ln>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7" name="Rectangle 30"/>
          <p:cNvSpPr>
            <a:spLocks noChangeArrowheads="1"/>
          </p:cNvSpPr>
          <p:nvPr/>
        </p:nvSpPr>
        <p:spPr bwMode="auto">
          <a:xfrm>
            <a:off x="4175125" y="902495"/>
            <a:ext cx="5870575" cy="3656012"/>
          </a:xfrm>
          <a:prstGeom prst="rect">
            <a:avLst/>
          </a:prstGeom>
          <a:solidFill>
            <a:srgbClr val="DADADA"/>
          </a:solidFill>
          <a:ln w="12700">
            <a:solidFill>
              <a:srgbClr val="000000"/>
            </a:solidFill>
            <a:miter lim="800000"/>
            <a:headEnd/>
            <a:tailEnd/>
          </a:ln>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8" name="Rectangle 31"/>
          <p:cNvSpPr>
            <a:spLocks noChangeArrowheads="1"/>
          </p:cNvSpPr>
          <p:nvPr/>
        </p:nvSpPr>
        <p:spPr bwMode="auto">
          <a:xfrm>
            <a:off x="6230938" y="1050132"/>
            <a:ext cx="1755775" cy="4572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19" name="Rectangle 32"/>
          <p:cNvSpPr>
            <a:spLocks noChangeArrowheads="1"/>
          </p:cNvSpPr>
          <p:nvPr/>
        </p:nvSpPr>
        <p:spPr bwMode="auto">
          <a:xfrm>
            <a:off x="6756400" y="118983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工作中心</a:t>
            </a:r>
            <a:endParaRPr kumimoji="1" lang="zh-CN" altLang="en-US" sz="4400" b="1" smtClean="0">
              <a:solidFill>
                <a:srgbClr val="000000"/>
              </a:solidFill>
              <a:latin typeface="Arial" pitchFamily="34" charset="0"/>
              <a:ea typeface="方正楷体简体" pitchFamily="2" charset="-122"/>
            </a:endParaRPr>
          </a:p>
        </p:txBody>
      </p:sp>
      <p:sp>
        <p:nvSpPr>
          <p:cNvPr id="520" name="Rectangle 33"/>
          <p:cNvSpPr>
            <a:spLocks noChangeArrowheads="1"/>
          </p:cNvSpPr>
          <p:nvPr/>
        </p:nvSpPr>
        <p:spPr bwMode="auto">
          <a:xfrm>
            <a:off x="8215313" y="1050132"/>
            <a:ext cx="1755775" cy="4572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21" name="Rectangle 34"/>
          <p:cNvSpPr>
            <a:spLocks noChangeArrowheads="1"/>
          </p:cNvSpPr>
          <p:nvPr/>
        </p:nvSpPr>
        <p:spPr bwMode="auto">
          <a:xfrm>
            <a:off x="8742363" y="118983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成本中心</a:t>
            </a:r>
            <a:endParaRPr kumimoji="1" lang="zh-CN" altLang="en-US" sz="4400" b="1" smtClean="0">
              <a:solidFill>
                <a:srgbClr val="000000"/>
              </a:solidFill>
              <a:latin typeface="Arial" pitchFamily="34" charset="0"/>
              <a:ea typeface="方正楷体简体" pitchFamily="2" charset="-122"/>
            </a:endParaRPr>
          </a:p>
        </p:txBody>
      </p:sp>
      <p:sp>
        <p:nvSpPr>
          <p:cNvPr id="522" name="Rectangle 35"/>
          <p:cNvSpPr>
            <a:spLocks noChangeArrowheads="1"/>
          </p:cNvSpPr>
          <p:nvPr/>
        </p:nvSpPr>
        <p:spPr bwMode="auto">
          <a:xfrm>
            <a:off x="8215313" y="2651920"/>
            <a:ext cx="1755775" cy="45878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23" name="Rectangle 36"/>
          <p:cNvSpPr>
            <a:spLocks noChangeArrowheads="1"/>
          </p:cNvSpPr>
          <p:nvPr/>
        </p:nvSpPr>
        <p:spPr bwMode="auto">
          <a:xfrm>
            <a:off x="8740775" y="2793207"/>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费用记账</a:t>
            </a:r>
            <a:endParaRPr kumimoji="1" lang="zh-CN" altLang="en-US" sz="4400" b="1" smtClean="0">
              <a:solidFill>
                <a:srgbClr val="000000"/>
              </a:solidFill>
              <a:latin typeface="Arial" pitchFamily="34" charset="0"/>
              <a:ea typeface="方正楷体简体" pitchFamily="2" charset="-122"/>
            </a:endParaRPr>
          </a:p>
        </p:txBody>
      </p:sp>
      <p:sp>
        <p:nvSpPr>
          <p:cNvPr id="524" name="Rectangle 37"/>
          <p:cNvSpPr>
            <a:spLocks noChangeArrowheads="1"/>
          </p:cNvSpPr>
          <p:nvPr/>
        </p:nvSpPr>
        <p:spPr bwMode="auto">
          <a:xfrm>
            <a:off x="4244975" y="1507332"/>
            <a:ext cx="1920875" cy="827088"/>
          </a:xfrm>
          <a:prstGeom prst="rect">
            <a:avLst/>
          </a:prstGeom>
          <a:solidFill>
            <a:srgbClr val="EAEC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25" name="Rectangle 38"/>
          <p:cNvSpPr>
            <a:spLocks noChangeArrowheads="1"/>
          </p:cNvSpPr>
          <p:nvPr/>
        </p:nvSpPr>
        <p:spPr bwMode="auto">
          <a:xfrm>
            <a:off x="4779963" y="1561307"/>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26" name="Rectangle 39"/>
          <p:cNvSpPr>
            <a:spLocks noChangeArrowheads="1"/>
          </p:cNvSpPr>
          <p:nvPr/>
        </p:nvSpPr>
        <p:spPr bwMode="auto">
          <a:xfrm>
            <a:off x="4914900" y="157718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工作中心</a:t>
            </a:r>
            <a:endParaRPr kumimoji="1" lang="zh-CN" altLang="en-US" sz="4400" b="1" dirty="0" smtClean="0">
              <a:solidFill>
                <a:srgbClr val="000000"/>
              </a:solidFill>
              <a:latin typeface="Arial" pitchFamily="34" charset="0"/>
              <a:ea typeface="方正楷体简体" pitchFamily="2" charset="-122"/>
            </a:endParaRPr>
          </a:p>
        </p:txBody>
      </p:sp>
      <p:sp>
        <p:nvSpPr>
          <p:cNvPr id="527" name="Rectangle 40"/>
          <p:cNvSpPr>
            <a:spLocks noChangeArrowheads="1"/>
          </p:cNvSpPr>
          <p:nvPr/>
        </p:nvSpPr>
        <p:spPr bwMode="auto">
          <a:xfrm>
            <a:off x="4779963" y="1807370"/>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28" name="Rectangle 41"/>
          <p:cNvSpPr>
            <a:spLocks noChangeArrowheads="1"/>
          </p:cNvSpPr>
          <p:nvPr/>
        </p:nvSpPr>
        <p:spPr bwMode="auto">
          <a:xfrm>
            <a:off x="4914900" y="1823245"/>
            <a:ext cx="6143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标准值</a:t>
            </a:r>
            <a:endParaRPr kumimoji="1" lang="zh-CN" altLang="en-US" sz="4400" b="1" dirty="0" smtClean="0">
              <a:solidFill>
                <a:srgbClr val="000000"/>
              </a:solidFill>
              <a:latin typeface="Arial" pitchFamily="34" charset="0"/>
              <a:ea typeface="方正楷体简体" pitchFamily="2" charset="-122"/>
            </a:endParaRPr>
          </a:p>
        </p:txBody>
      </p:sp>
      <p:sp>
        <p:nvSpPr>
          <p:cNvPr id="529" name="Rectangle 42"/>
          <p:cNvSpPr>
            <a:spLocks noChangeArrowheads="1"/>
          </p:cNvSpPr>
          <p:nvPr/>
        </p:nvSpPr>
        <p:spPr bwMode="auto">
          <a:xfrm>
            <a:off x="4779963" y="2051845"/>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30" name="Rectangle 43"/>
          <p:cNvSpPr>
            <a:spLocks noChangeArrowheads="1"/>
          </p:cNvSpPr>
          <p:nvPr/>
        </p:nvSpPr>
        <p:spPr bwMode="auto">
          <a:xfrm>
            <a:off x="4913313" y="206772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数量</a:t>
            </a:r>
            <a:endParaRPr kumimoji="1" lang="zh-CN" altLang="en-US" sz="4400" b="1" smtClean="0">
              <a:solidFill>
                <a:srgbClr val="000000"/>
              </a:solidFill>
              <a:latin typeface="Arial" pitchFamily="34" charset="0"/>
              <a:ea typeface="方正楷体简体" pitchFamily="2" charset="-122"/>
            </a:endParaRPr>
          </a:p>
        </p:txBody>
      </p:sp>
      <p:sp>
        <p:nvSpPr>
          <p:cNvPr id="531" name="Rectangle 44"/>
          <p:cNvSpPr>
            <a:spLocks noChangeArrowheads="1"/>
          </p:cNvSpPr>
          <p:nvPr/>
        </p:nvSpPr>
        <p:spPr bwMode="auto">
          <a:xfrm>
            <a:off x="6230938" y="1507332"/>
            <a:ext cx="1755775" cy="827088"/>
          </a:xfrm>
          <a:prstGeom prst="rect">
            <a:avLst/>
          </a:prstGeom>
          <a:solidFill>
            <a:srgbClr val="EAEC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32" name="Rectangle 45"/>
          <p:cNvSpPr>
            <a:spLocks noChangeArrowheads="1"/>
          </p:cNvSpPr>
          <p:nvPr/>
        </p:nvSpPr>
        <p:spPr bwMode="auto">
          <a:xfrm>
            <a:off x="6580188" y="1561307"/>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dirty="0" smtClean="0">
                <a:solidFill>
                  <a:srgbClr val="000000"/>
                </a:solidFill>
                <a:latin typeface="Arial" pitchFamily="34" charset="0"/>
                <a:ea typeface="方正楷体简体" pitchFamily="2" charset="-122"/>
              </a:rPr>
              <a:t>- </a:t>
            </a:r>
            <a:endParaRPr kumimoji="1" lang="en-US" altLang="zh-CN" sz="4400" b="1" dirty="0" smtClean="0">
              <a:solidFill>
                <a:srgbClr val="000000"/>
              </a:solidFill>
              <a:latin typeface="Arial" pitchFamily="34" charset="0"/>
              <a:ea typeface="方正楷体简体" pitchFamily="2" charset="-122"/>
            </a:endParaRPr>
          </a:p>
        </p:txBody>
      </p:sp>
      <p:sp>
        <p:nvSpPr>
          <p:cNvPr id="533" name="Rectangle 46"/>
          <p:cNvSpPr>
            <a:spLocks noChangeArrowheads="1"/>
          </p:cNvSpPr>
          <p:nvPr/>
        </p:nvSpPr>
        <p:spPr bwMode="auto">
          <a:xfrm>
            <a:off x="6753225" y="157718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成本中心</a:t>
            </a:r>
            <a:endParaRPr kumimoji="1" lang="zh-CN" altLang="en-US" sz="4400" b="1" smtClean="0">
              <a:solidFill>
                <a:srgbClr val="000000"/>
              </a:solidFill>
              <a:latin typeface="Arial" pitchFamily="34" charset="0"/>
              <a:ea typeface="方正楷体简体" pitchFamily="2" charset="-122"/>
            </a:endParaRPr>
          </a:p>
        </p:txBody>
      </p:sp>
      <p:sp>
        <p:nvSpPr>
          <p:cNvPr id="534" name="Rectangle 47"/>
          <p:cNvSpPr>
            <a:spLocks noChangeArrowheads="1"/>
          </p:cNvSpPr>
          <p:nvPr/>
        </p:nvSpPr>
        <p:spPr bwMode="auto">
          <a:xfrm>
            <a:off x="6580188" y="1807370"/>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35" name="Rectangle 48"/>
          <p:cNvSpPr>
            <a:spLocks noChangeArrowheads="1"/>
          </p:cNvSpPr>
          <p:nvPr/>
        </p:nvSpPr>
        <p:spPr bwMode="auto">
          <a:xfrm>
            <a:off x="6715125" y="1823245"/>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作业类型</a:t>
            </a:r>
            <a:endParaRPr kumimoji="1" lang="zh-CN" altLang="en-US" sz="4400" b="1" dirty="0" smtClean="0">
              <a:solidFill>
                <a:srgbClr val="000000"/>
              </a:solidFill>
              <a:latin typeface="Arial" pitchFamily="34" charset="0"/>
              <a:ea typeface="方正楷体简体" pitchFamily="2" charset="-122"/>
            </a:endParaRPr>
          </a:p>
        </p:txBody>
      </p:sp>
      <p:sp>
        <p:nvSpPr>
          <p:cNvPr id="536" name="Rectangle 49"/>
          <p:cNvSpPr>
            <a:spLocks noChangeArrowheads="1"/>
          </p:cNvSpPr>
          <p:nvPr/>
        </p:nvSpPr>
        <p:spPr bwMode="auto">
          <a:xfrm>
            <a:off x="6580188" y="2051845"/>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37" name="Rectangle 50"/>
          <p:cNvSpPr>
            <a:spLocks noChangeArrowheads="1"/>
          </p:cNvSpPr>
          <p:nvPr/>
        </p:nvSpPr>
        <p:spPr bwMode="auto">
          <a:xfrm>
            <a:off x="6713538" y="206772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公式</a:t>
            </a:r>
            <a:endParaRPr kumimoji="1" lang="zh-CN" altLang="en-US" sz="4400" b="1" smtClean="0">
              <a:solidFill>
                <a:srgbClr val="000000"/>
              </a:solidFill>
              <a:latin typeface="Arial" pitchFamily="34" charset="0"/>
              <a:ea typeface="方正楷体简体" pitchFamily="2" charset="-122"/>
            </a:endParaRPr>
          </a:p>
        </p:txBody>
      </p:sp>
      <p:sp>
        <p:nvSpPr>
          <p:cNvPr id="538" name="Rectangle 51"/>
          <p:cNvSpPr>
            <a:spLocks noChangeArrowheads="1"/>
          </p:cNvSpPr>
          <p:nvPr/>
        </p:nvSpPr>
        <p:spPr bwMode="auto">
          <a:xfrm>
            <a:off x="8215313" y="1507332"/>
            <a:ext cx="1755775" cy="827088"/>
          </a:xfrm>
          <a:prstGeom prst="rect">
            <a:avLst/>
          </a:prstGeom>
          <a:solidFill>
            <a:srgbClr val="EAEC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40" name="Rectangle 53"/>
          <p:cNvSpPr>
            <a:spLocks noChangeArrowheads="1"/>
          </p:cNvSpPr>
          <p:nvPr/>
        </p:nvSpPr>
        <p:spPr bwMode="auto">
          <a:xfrm>
            <a:off x="8601075" y="1664654"/>
            <a:ext cx="1228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作业类型价格</a:t>
            </a:r>
            <a:endParaRPr kumimoji="1" lang="zh-CN" altLang="en-US" sz="4400" b="1" dirty="0" smtClean="0">
              <a:solidFill>
                <a:srgbClr val="000000"/>
              </a:solidFill>
              <a:latin typeface="Arial" pitchFamily="34" charset="0"/>
              <a:ea typeface="方正楷体简体" pitchFamily="2" charset="-122"/>
            </a:endParaRPr>
          </a:p>
        </p:txBody>
      </p:sp>
      <p:sp>
        <p:nvSpPr>
          <p:cNvPr id="541" name="Rectangle 54"/>
          <p:cNvSpPr>
            <a:spLocks noChangeArrowheads="1"/>
          </p:cNvSpPr>
          <p:nvPr/>
        </p:nvSpPr>
        <p:spPr bwMode="auto">
          <a:xfrm>
            <a:off x="8215313" y="3110707"/>
            <a:ext cx="1755775" cy="827088"/>
          </a:xfrm>
          <a:prstGeom prst="rect">
            <a:avLst/>
          </a:prstGeom>
          <a:solidFill>
            <a:srgbClr val="EAEC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42" name="Rectangle 55"/>
          <p:cNvSpPr>
            <a:spLocks noChangeArrowheads="1"/>
          </p:cNvSpPr>
          <p:nvPr/>
        </p:nvSpPr>
        <p:spPr bwMode="auto">
          <a:xfrm>
            <a:off x="8355013" y="3161507"/>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43" name="Rectangle 56"/>
          <p:cNvSpPr>
            <a:spLocks noChangeArrowheads="1"/>
          </p:cNvSpPr>
          <p:nvPr/>
        </p:nvSpPr>
        <p:spPr bwMode="auto">
          <a:xfrm>
            <a:off x="8601075" y="3177382"/>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期间记账</a:t>
            </a:r>
            <a:endParaRPr kumimoji="1" lang="zh-CN" altLang="en-US" sz="4400" b="1" smtClean="0">
              <a:solidFill>
                <a:srgbClr val="000000"/>
              </a:solidFill>
              <a:latin typeface="Arial" pitchFamily="34" charset="0"/>
              <a:ea typeface="方正楷体简体" pitchFamily="2" charset="-122"/>
            </a:endParaRPr>
          </a:p>
        </p:txBody>
      </p:sp>
      <p:sp>
        <p:nvSpPr>
          <p:cNvPr id="544" name="Rectangle 57"/>
          <p:cNvSpPr>
            <a:spLocks noChangeArrowheads="1"/>
          </p:cNvSpPr>
          <p:nvPr/>
        </p:nvSpPr>
        <p:spPr bwMode="auto">
          <a:xfrm>
            <a:off x="4244975" y="1050132"/>
            <a:ext cx="1755775" cy="4572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45" name="Rectangle 58"/>
          <p:cNvSpPr>
            <a:spLocks noChangeArrowheads="1"/>
          </p:cNvSpPr>
          <p:nvPr/>
        </p:nvSpPr>
        <p:spPr bwMode="auto">
          <a:xfrm>
            <a:off x="4973638" y="1193007"/>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工序</a:t>
            </a:r>
            <a:endParaRPr kumimoji="1" lang="zh-CN" altLang="en-US" sz="4400" b="1" smtClean="0">
              <a:solidFill>
                <a:srgbClr val="000000"/>
              </a:solidFill>
              <a:latin typeface="Arial" pitchFamily="34" charset="0"/>
              <a:ea typeface="方正楷体简体" pitchFamily="2" charset="-122"/>
            </a:endParaRPr>
          </a:p>
        </p:txBody>
      </p:sp>
      <p:sp>
        <p:nvSpPr>
          <p:cNvPr id="546" name="Rectangle 59"/>
          <p:cNvSpPr>
            <a:spLocks noChangeArrowheads="1"/>
          </p:cNvSpPr>
          <p:nvPr/>
        </p:nvSpPr>
        <p:spPr bwMode="auto">
          <a:xfrm>
            <a:off x="1801813" y="1050132"/>
            <a:ext cx="1984375" cy="6096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47" name="Rectangle 60"/>
          <p:cNvSpPr>
            <a:spLocks noChangeArrowheads="1"/>
          </p:cNvSpPr>
          <p:nvPr/>
        </p:nvSpPr>
        <p:spPr bwMode="auto">
          <a:xfrm>
            <a:off x="2441575" y="1129507"/>
            <a:ext cx="819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FFFFFF"/>
                </a:solidFill>
                <a:latin typeface="宋体" pitchFamily="2" charset="-122"/>
              </a:rPr>
              <a:t>物料组件</a:t>
            </a:r>
            <a:endParaRPr kumimoji="1" lang="zh-CN" altLang="en-US" sz="4400" b="1" smtClean="0">
              <a:solidFill>
                <a:srgbClr val="000000"/>
              </a:solidFill>
              <a:latin typeface="Arial" pitchFamily="34" charset="0"/>
              <a:ea typeface="方正楷体简体" pitchFamily="2" charset="-122"/>
            </a:endParaRPr>
          </a:p>
        </p:txBody>
      </p:sp>
      <p:sp>
        <p:nvSpPr>
          <p:cNvPr id="548" name="Rectangle 61"/>
          <p:cNvSpPr>
            <a:spLocks noChangeArrowheads="1"/>
          </p:cNvSpPr>
          <p:nvPr/>
        </p:nvSpPr>
        <p:spPr bwMode="auto">
          <a:xfrm>
            <a:off x="1801813" y="1659732"/>
            <a:ext cx="1984375" cy="687388"/>
          </a:xfrm>
          <a:prstGeom prst="rect">
            <a:avLst/>
          </a:prstGeom>
          <a:solidFill>
            <a:srgbClr val="EAEC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49" name="Rectangle 62"/>
          <p:cNvSpPr>
            <a:spLocks noChangeArrowheads="1"/>
          </p:cNvSpPr>
          <p:nvPr/>
        </p:nvSpPr>
        <p:spPr bwMode="auto">
          <a:xfrm>
            <a:off x="2261553" y="1712120"/>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50" name="Rectangle 63"/>
          <p:cNvSpPr>
            <a:spLocks noChangeArrowheads="1"/>
          </p:cNvSpPr>
          <p:nvPr/>
        </p:nvSpPr>
        <p:spPr bwMode="auto">
          <a:xfrm>
            <a:off x="2394903" y="1727995"/>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smtClean="0">
                <a:solidFill>
                  <a:srgbClr val="000000"/>
                </a:solidFill>
                <a:latin typeface="宋体" pitchFamily="2" charset="-122"/>
              </a:rPr>
              <a:t>数量</a:t>
            </a:r>
            <a:endParaRPr kumimoji="1" lang="zh-CN" altLang="en-US" sz="4400" b="1" smtClean="0">
              <a:solidFill>
                <a:srgbClr val="000000"/>
              </a:solidFill>
              <a:latin typeface="Arial" pitchFamily="34" charset="0"/>
              <a:ea typeface="方正楷体简体" pitchFamily="2" charset="-122"/>
            </a:endParaRPr>
          </a:p>
        </p:txBody>
      </p:sp>
      <p:sp>
        <p:nvSpPr>
          <p:cNvPr id="551" name="Rectangle 64"/>
          <p:cNvSpPr>
            <a:spLocks noChangeArrowheads="1"/>
          </p:cNvSpPr>
          <p:nvPr/>
        </p:nvSpPr>
        <p:spPr bwMode="auto">
          <a:xfrm>
            <a:off x="2261553" y="1956595"/>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smtClean="0">
                <a:solidFill>
                  <a:srgbClr val="000000"/>
                </a:solidFill>
                <a:latin typeface="Arial" pitchFamily="34" charset="0"/>
                <a:ea typeface="方正楷体简体" pitchFamily="2" charset="-122"/>
              </a:rPr>
              <a:t>- </a:t>
            </a:r>
            <a:endParaRPr kumimoji="1" lang="en-US" altLang="zh-CN" sz="4400" b="1" smtClean="0">
              <a:solidFill>
                <a:srgbClr val="000000"/>
              </a:solidFill>
              <a:latin typeface="Arial" pitchFamily="34" charset="0"/>
              <a:ea typeface="方正楷体简体" pitchFamily="2" charset="-122"/>
            </a:endParaRPr>
          </a:p>
        </p:txBody>
      </p:sp>
      <p:sp>
        <p:nvSpPr>
          <p:cNvPr id="552" name="Rectangle 65"/>
          <p:cNvSpPr>
            <a:spLocks noChangeArrowheads="1"/>
          </p:cNvSpPr>
          <p:nvPr/>
        </p:nvSpPr>
        <p:spPr bwMode="auto">
          <a:xfrm>
            <a:off x="2394903" y="1972470"/>
            <a:ext cx="409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sz="1600" b="1" dirty="0" smtClean="0">
                <a:solidFill>
                  <a:srgbClr val="000000"/>
                </a:solidFill>
                <a:latin typeface="宋体" pitchFamily="2" charset="-122"/>
              </a:rPr>
              <a:t>价格</a:t>
            </a:r>
            <a:endParaRPr kumimoji="1" lang="zh-CN" altLang="en-US" sz="4400" b="1" dirty="0" smtClean="0">
              <a:solidFill>
                <a:srgbClr val="000000"/>
              </a:solidFill>
              <a:latin typeface="Arial" pitchFamily="34" charset="0"/>
              <a:ea typeface="方正楷体简体" pitchFamily="2" charset="-122"/>
            </a:endParaRPr>
          </a:p>
        </p:txBody>
      </p:sp>
      <p:sp>
        <p:nvSpPr>
          <p:cNvPr id="553" name="Rectangle 66"/>
          <p:cNvSpPr>
            <a:spLocks noChangeArrowheads="1"/>
          </p:cNvSpPr>
          <p:nvPr/>
        </p:nvSpPr>
        <p:spPr bwMode="auto">
          <a:xfrm>
            <a:off x="4225925" y="4150520"/>
            <a:ext cx="155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54" name="Rectangle 67"/>
          <p:cNvSpPr>
            <a:spLocks noChangeArrowheads="1"/>
          </p:cNvSpPr>
          <p:nvPr/>
        </p:nvSpPr>
        <p:spPr bwMode="auto">
          <a:xfrm>
            <a:off x="4379913" y="4236245"/>
            <a:ext cx="1381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内部作业成本</a:t>
            </a:r>
            <a:endParaRPr kumimoji="1" lang="zh-CN" altLang="en-US" sz="4400" b="1" smtClean="0">
              <a:solidFill>
                <a:srgbClr val="000000"/>
              </a:solidFill>
              <a:latin typeface="Arial" pitchFamily="34" charset="0"/>
              <a:ea typeface="方正楷体简体" pitchFamily="2" charset="-122"/>
            </a:endParaRPr>
          </a:p>
        </p:txBody>
      </p:sp>
      <p:sp>
        <p:nvSpPr>
          <p:cNvPr id="555" name="Freeform 68"/>
          <p:cNvSpPr>
            <a:spLocks/>
          </p:cNvSpPr>
          <p:nvPr/>
        </p:nvSpPr>
        <p:spPr bwMode="auto">
          <a:xfrm>
            <a:off x="8693150" y="2356645"/>
            <a:ext cx="725488" cy="285750"/>
          </a:xfrm>
          <a:custGeom>
            <a:avLst/>
            <a:gdLst>
              <a:gd name="T0" fmla="*/ 228 w 457"/>
              <a:gd name="T1" fmla="*/ 0 h 180"/>
              <a:gd name="T2" fmla="*/ 0 w 457"/>
              <a:gd name="T3" fmla="*/ 180 h 180"/>
              <a:gd name="T4" fmla="*/ 457 w 457"/>
              <a:gd name="T5" fmla="*/ 180 h 180"/>
              <a:gd name="T6" fmla="*/ 228 w 457"/>
              <a:gd name="T7" fmla="*/ 0 h 180"/>
            </a:gdLst>
            <a:ahLst/>
            <a:cxnLst>
              <a:cxn ang="0">
                <a:pos x="T0" y="T1"/>
              </a:cxn>
              <a:cxn ang="0">
                <a:pos x="T2" y="T3"/>
              </a:cxn>
              <a:cxn ang="0">
                <a:pos x="T4" y="T5"/>
              </a:cxn>
              <a:cxn ang="0">
                <a:pos x="T6" y="T7"/>
              </a:cxn>
            </a:cxnLst>
            <a:rect l="0" t="0" r="r" b="b"/>
            <a:pathLst>
              <a:path w="457" h="180">
                <a:moveTo>
                  <a:pt x="228" y="0"/>
                </a:moveTo>
                <a:lnTo>
                  <a:pt x="0" y="180"/>
                </a:lnTo>
                <a:lnTo>
                  <a:pt x="457" y="180"/>
                </a:lnTo>
                <a:lnTo>
                  <a:pt x="228"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56" name="Freeform 69"/>
          <p:cNvSpPr>
            <a:spLocks/>
          </p:cNvSpPr>
          <p:nvPr/>
        </p:nvSpPr>
        <p:spPr bwMode="auto">
          <a:xfrm>
            <a:off x="7996238" y="1393032"/>
            <a:ext cx="206375" cy="687388"/>
          </a:xfrm>
          <a:custGeom>
            <a:avLst/>
            <a:gdLst>
              <a:gd name="T0" fmla="*/ 0 w 130"/>
              <a:gd name="T1" fmla="*/ 216 h 433"/>
              <a:gd name="T2" fmla="*/ 130 w 130"/>
              <a:gd name="T3" fmla="*/ 433 h 433"/>
              <a:gd name="T4" fmla="*/ 130 w 130"/>
              <a:gd name="T5" fmla="*/ 0 h 433"/>
              <a:gd name="T6" fmla="*/ 0 w 130"/>
              <a:gd name="T7" fmla="*/ 216 h 433"/>
            </a:gdLst>
            <a:ahLst/>
            <a:cxnLst>
              <a:cxn ang="0">
                <a:pos x="T0" y="T1"/>
              </a:cxn>
              <a:cxn ang="0">
                <a:pos x="T2" y="T3"/>
              </a:cxn>
              <a:cxn ang="0">
                <a:pos x="T4" y="T5"/>
              </a:cxn>
              <a:cxn ang="0">
                <a:pos x="T6" y="T7"/>
              </a:cxn>
            </a:cxnLst>
            <a:rect l="0" t="0" r="r" b="b"/>
            <a:pathLst>
              <a:path w="130" h="433">
                <a:moveTo>
                  <a:pt x="0" y="216"/>
                </a:moveTo>
                <a:lnTo>
                  <a:pt x="130" y="433"/>
                </a:lnTo>
                <a:lnTo>
                  <a:pt x="130" y="0"/>
                </a:lnTo>
                <a:lnTo>
                  <a:pt x="0" y="216"/>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57" name="Freeform 70"/>
          <p:cNvSpPr>
            <a:spLocks/>
          </p:cNvSpPr>
          <p:nvPr/>
        </p:nvSpPr>
        <p:spPr bwMode="auto">
          <a:xfrm>
            <a:off x="6010275" y="1393032"/>
            <a:ext cx="206375" cy="687388"/>
          </a:xfrm>
          <a:custGeom>
            <a:avLst/>
            <a:gdLst>
              <a:gd name="T0" fmla="*/ 0 w 130"/>
              <a:gd name="T1" fmla="*/ 216 h 433"/>
              <a:gd name="T2" fmla="*/ 130 w 130"/>
              <a:gd name="T3" fmla="*/ 433 h 433"/>
              <a:gd name="T4" fmla="*/ 130 w 130"/>
              <a:gd name="T5" fmla="*/ 0 h 433"/>
              <a:gd name="T6" fmla="*/ 0 w 130"/>
              <a:gd name="T7" fmla="*/ 216 h 433"/>
            </a:gdLst>
            <a:ahLst/>
            <a:cxnLst>
              <a:cxn ang="0">
                <a:pos x="T0" y="T1"/>
              </a:cxn>
              <a:cxn ang="0">
                <a:pos x="T2" y="T3"/>
              </a:cxn>
              <a:cxn ang="0">
                <a:pos x="T4" y="T5"/>
              </a:cxn>
              <a:cxn ang="0">
                <a:pos x="T6" y="T7"/>
              </a:cxn>
            </a:cxnLst>
            <a:rect l="0" t="0" r="r" b="b"/>
            <a:pathLst>
              <a:path w="130" h="433">
                <a:moveTo>
                  <a:pt x="0" y="216"/>
                </a:moveTo>
                <a:lnTo>
                  <a:pt x="130" y="433"/>
                </a:lnTo>
                <a:lnTo>
                  <a:pt x="130" y="0"/>
                </a:lnTo>
                <a:lnTo>
                  <a:pt x="0" y="216"/>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58" name="Rectangle 71"/>
          <p:cNvSpPr>
            <a:spLocks noChangeArrowheads="1"/>
          </p:cNvSpPr>
          <p:nvPr/>
        </p:nvSpPr>
        <p:spPr bwMode="auto">
          <a:xfrm>
            <a:off x="1935163" y="4150520"/>
            <a:ext cx="1087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59" name="Rectangle 72"/>
          <p:cNvSpPr>
            <a:spLocks noChangeArrowheads="1"/>
          </p:cNvSpPr>
          <p:nvPr/>
        </p:nvSpPr>
        <p:spPr bwMode="auto">
          <a:xfrm>
            <a:off x="2085975" y="4236245"/>
            <a:ext cx="920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zh-CN" altLang="en-US" b="1" smtClean="0">
                <a:solidFill>
                  <a:srgbClr val="000000"/>
                </a:solidFill>
                <a:latin typeface="宋体" pitchFamily="2" charset="-122"/>
              </a:rPr>
              <a:t>物料成本</a:t>
            </a:r>
            <a:endParaRPr kumimoji="1" lang="zh-CN" altLang="en-US" sz="4400" b="1" smtClean="0">
              <a:solidFill>
                <a:srgbClr val="000000"/>
              </a:solidFill>
              <a:latin typeface="Arial" pitchFamily="34" charset="0"/>
              <a:ea typeface="方正楷体简体" pitchFamily="2" charset="-122"/>
            </a:endParaRPr>
          </a:p>
        </p:txBody>
      </p:sp>
      <p:sp>
        <p:nvSpPr>
          <p:cNvPr id="560" name="Freeform 73"/>
          <p:cNvSpPr>
            <a:spLocks/>
          </p:cNvSpPr>
          <p:nvPr/>
        </p:nvSpPr>
        <p:spPr bwMode="auto">
          <a:xfrm>
            <a:off x="5008563" y="2575720"/>
            <a:ext cx="381000" cy="1374775"/>
          </a:xfrm>
          <a:custGeom>
            <a:avLst/>
            <a:gdLst>
              <a:gd name="T0" fmla="*/ 0 w 240"/>
              <a:gd name="T1" fmla="*/ 433 h 866"/>
              <a:gd name="T2" fmla="*/ 60 w 240"/>
              <a:gd name="T3" fmla="*/ 433 h 866"/>
              <a:gd name="T4" fmla="*/ 60 w 240"/>
              <a:gd name="T5" fmla="*/ 0 h 866"/>
              <a:gd name="T6" fmla="*/ 180 w 240"/>
              <a:gd name="T7" fmla="*/ 0 h 866"/>
              <a:gd name="T8" fmla="*/ 180 w 240"/>
              <a:gd name="T9" fmla="*/ 433 h 866"/>
              <a:gd name="T10" fmla="*/ 240 w 240"/>
              <a:gd name="T11" fmla="*/ 433 h 866"/>
              <a:gd name="T12" fmla="*/ 120 w 240"/>
              <a:gd name="T13" fmla="*/ 866 h 866"/>
              <a:gd name="T14" fmla="*/ 0 w 24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866">
                <a:moveTo>
                  <a:pt x="0" y="433"/>
                </a:moveTo>
                <a:lnTo>
                  <a:pt x="60" y="433"/>
                </a:lnTo>
                <a:lnTo>
                  <a:pt x="60" y="0"/>
                </a:lnTo>
                <a:lnTo>
                  <a:pt x="180" y="0"/>
                </a:lnTo>
                <a:lnTo>
                  <a:pt x="180" y="433"/>
                </a:lnTo>
                <a:lnTo>
                  <a:pt x="240" y="433"/>
                </a:lnTo>
                <a:lnTo>
                  <a:pt x="120" y="866"/>
                </a:lnTo>
                <a:lnTo>
                  <a:pt x="0" y="433"/>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561" name="Freeform 74"/>
          <p:cNvSpPr>
            <a:spLocks/>
          </p:cNvSpPr>
          <p:nvPr/>
        </p:nvSpPr>
        <p:spPr bwMode="auto">
          <a:xfrm>
            <a:off x="2641600" y="2575720"/>
            <a:ext cx="381000" cy="1374775"/>
          </a:xfrm>
          <a:custGeom>
            <a:avLst/>
            <a:gdLst>
              <a:gd name="T0" fmla="*/ 0 w 240"/>
              <a:gd name="T1" fmla="*/ 433 h 866"/>
              <a:gd name="T2" fmla="*/ 60 w 240"/>
              <a:gd name="T3" fmla="*/ 433 h 866"/>
              <a:gd name="T4" fmla="*/ 60 w 240"/>
              <a:gd name="T5" fmla="*/ 0 h 866"/>
              <a:gd name="T6" fmla="*/ 180 w 240"/>
              <a:gd name="T7" fmla="*/ 0 h 866"/>
              <a:gd name="T8" fmla="*/ 180 w 240"/>
              <a:gd name="T9" fmla="*/ 433 h 866"/>
              <a:gd name="T10" fmla="*/ 240 w 240"/>
              <a:gd name="T11" fmla="*/ 433 h 866"/>
              <a:gd name="T12" fmla="*/ 120 w 240"/>
              <a:gd name="T13" fmla="*/ 866 h 866"/>
              <a:gd name="T14" fmla="*/ 0 w 240"/>
              <a:gd name="T15" fmla="*/ 433 h 8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866">
                <a:moveTo>
                  <a:pt x="0" y="433"/>
                </a:moveTo>
                <a:lnTo>
                  <a:pt x="60" y="433"/>
                </a:lnTo>
                <a:lnTo>
                  <a:pt x="60" y="0"/>
                </a:lnTo>
                <a:lnTo>
                  <a:pt x="180" y="0"/>
                </a:lnTo>
                <a:lnTo>
                  <a:pt x="180" y="433"/>
                </a:lnTo>
                <a:lnTo>
                  <a:pt x="240" y="433"/>
                </a:lnTo>
                <a:lnTo>
                  <a:pt x="120" y="866"/>
                </a:lnTo>
                <a:lnTo>
                  <a:pt x="0" y="433"/>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kumimoji="1" lang="zh-CN" altLang="en-US" sz="1600" b="1" smtClean="0">
              <a:solidFill>
                <a:srgbClr val="000000"/>
              </a:solidFill>
              <a:latin typeface="Times New Roman" pitchFamily="18" charset="0"/>
              <a:ea typeface="PMingLiU" pitchFamily="18" charset="-120"/>
            </a:endParaRPr>
          </a:p>
        </p:txBody>
      </p:sp>
      <p:sp>
        <p:nvSpPr>
          <p:cNvPr id="629" name="Rectangle 45"/>
          <p:cNvSpPr>
            <a:spLocks noChangeArrowheads="1"/>
          </p:cNvSpPr>
          <p:nvPr/>
        </p:nvSpPr>
        <p:spPr bwMode="auto">
          <a:xfrm>
            <a:off x="8417719" y="1623062"/>
            <a:ext cx="125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base">
              <a:spcBef>
                <a:spcPct val="0"/>
              </a:spcBef>
              <a:spcAft>
                <a:spcPct val="0"/>
              </a:spcAft>
            </a:pPr>
            <a:r>
              <a:rPr kumimoji="1" lang="en-US" altLang="zh-CN" sz="1600" b="1" dirty="0" smtClean="0">
                <a:solidFill>
                  <a:srgbClr val="000000"/>
                </a:solidFill>
                <a:latin typeface="Arial" pitchFamily="34" charset="0"/>
                <a:ea typeface="方正楷体简体" pitchFamily="2" charset="-122"/>
              </a:rPr>
              <a:t>- </a:t>
            </a:r>
            <a:endParaRPr kumimoji="1" lang="en-US" altLang="zh-CN" sz="4400" b="1" dirty="0" smtClean="0">
              <a:solidFill>
                <a:srgbClr val="000000"/>
              </a:solidFill>
              <a:latin typeface="Arial" pitchFamily="34" charset="0"/>
              <a:ea typeface="方正楷体简体" pitchFamily="2" charset="-122"/>
            </a:endParaRPr>
          </a:p>
        </p:txBody>
      </p:sp>
    </p:spTree>
    <p:extLst>
      <p:ext uri="{BB962C8B-B14F-4D97-AF65-F5344CB8AC3E}">
        <p14:creationId xmlns:p14="http://schemas.microsoft.com/office/powerpoint/2010/main" val="14385759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rPr>
              <a:t>目录</a:t>
            </a:r>
          </a:p>
        </p:txBody>
      </p:sp>
      <p:sp>
        <p:nvSpPr>
          <p:cNvPr id="4" name="Line 2"/>
          <p:cNvSpPr>
            <a:spLocks noChangeShapeType="1"/>
          </p:cNvSpPr>
          <p:nvPr/>
        </p:nvSpPr>
        <p:spPr bwMode="auto">
          <a:xfrm flipH="1">
            <a:off x="2066630" y="1299294"/>
            <a:ext cx="0" cy="355903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itchFamily="34" charset="-122"/>
              <a:cs typeface="+mn-cs"/>
            </a:endParaRPr>
          </a:p>
        </p:txBody>
      </p:sp>
      <p:pic>
        <p:nvPicPr>
          <p:cNvPr id="5" name="Picture 2" descr="PPT_title_ar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6"/>
            <a:chOff x="649081" y="1774860"/>
            <a:chExt cx="5294313" cy="431801"/>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8" name="Rectangle 5"/>
            <p:cNvSpPr>
              <a:spLocks noChangeArrowheads="1"/>
            </p:cNvSpPr>
            <p:nvPr/>
          </p:nvSpPr>
          <p:spPr bwMode="auto">
            <a:xfrm>
              <a:off x="1415844" y="1774861"/>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fontAlgn="base" latinLnBrk="1">
                <a:spcBef>
                  <a:spcPct val="0"/>
                </a:spcBef>
                <a:spcAft>
                  <a:spcPct val="0"/>
                </a:spcAft>
                <a:buClr>
                  <a:srgbClr val="006600"/>
                </a:buClr>
                <a:buSzPct val="85000"/>
              </a:pPr>
              <a:r>
                <a:rPr lang="en-US" altLang="zh-CN" b="1" dirty="0">
                  <a:solidFill>
                    <a:srgbClr val="333399"/>
                  </a:solidFill>
                  <a:latin typeface="微软雅黑" panose="020B0503020204020204" pitchFamily="34" charset="-122"/>
                  <a:ea typeface="微软雅黑" pitchFamily="34" charset="-122"/>
                  <a:sym typeface="微软雅黑" panose="020B0503020204020204" pitchFamily="34" charset="-122"/>
                </a:rPr>
                <a:t>E</a:t>
              </a:r>
              <a:r>
                <a:rPr lang="en-US" altLang="zh-CN" b="1" dirty="0">
                  <a:solidFill>
                    <a:srgbClr val="333399"/>
                  </a:solidFill>
                  <a:latin typeface="微软雅黑" panose="020B0503020204020204" pitchFamily="34" charset="-122"/>
                  <a:ea typeface="微软雅黑" pitchFamily="34" charset="-122"/>
                </a:rPr>
                <a:t>RP PP</a:t>
              </a:r>
              <a:r>
                <a:rPr lang="zh-CN" altLang="en-US" b="1" dirty="0">
                  <a:solidFill>
                    <a:srgbClr val="333399"/>
                  </a:solidFill>
                  <a:latin typeface="微软雅黑" panose="020B0503020204020204" pitchFamily="34" charset="-122"/>
                  <a:ea typeface="微软雅黑" pitchFamily="34" charset="-122"/>
                </a:rPr>
                <a:t>生产制造概述</a:t>
              </a:r>
            </a:p>
          </p:txBody>
        </p:sp>
      </p:grpSp>
      <p:grpSp>
        <p:nvGrpSpPr>
          <p:cNvPr id="25" name="组合 24"/>
          <p:cNvGrpSpPr/>
          <p:nvPr/>
        </p:nvGrpSpPr>
        <p:grpSpPr>
          <a:xfrm>
            <a:off x="2199808" y="4158936"/>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fontAlgn="base" latinLnBrk="1">
                <a:spcBef>
                  <a:spcPct val="0"/>
                </a:spcBef>
                <a:spcAft>
                  <a:spcPct val="0"/>
                </a:spcAft>
                <a:buClr>
                  <a:srgbClr val="006600"/>
                </a:buClr>
                <a:buSzPct val="85000"/>
              </a:pPr>
              <a:r>
                <a:rPr lang="zh-CN" altLang="en-US" b="1" dirty="0">
                  <a:solidFill>
                    <a:srgbClr val="333399"/>
                  </a:solidFill>
                  <a:latin typeface="微软雅黑" panose="020B0503020204020204" pitchFamily="34" charset="-122"/>
                  <a:ea typeface="微软雅黑" pitchFamily="34" charset="-122"/>
                  <a:sym typeface="微软雅黑" panose="020B0503020204020204" pitchFamily="34" charset="-122"/>
                </a:rPr>
                <a:t>生产计划与执行</a:t>
              </a:r>
            </a:p>
          </p:txBody>
        </p:sp>
      </p:grpSp>
      <p:grpSp>
        <p:nvGrpSpPr>
          <p:cNvPr id="35" name="组合 34"/>
          <p:cNvGrpSpPr/>
          <p:nvPr/>
        </p:nvGrpSpPr>
        <p:grpSpPr>
          <a:xfrm>
            <a:off x="2202789" y="3088369"/>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fontAlgn="base" latinLnBrk="1">
                <a:spcBef>
                  <a:spcPct val="0"/>
                </a:spcBef>
                <a:spcAft>
                  <a:spcPct val="0"/>
                </a:spcAft>
                <a:buClr>
                  <a:srgbClr val="006600"/>
                </a:buClr>
                <a:buSzPct val="85000"/>
              </a:pPr>
              <a:r>
                <a:rPr lang="zh-CN" altLang="en-US" b="1" dirty="0">
                  <a:solidFill>
                    <a:srgbClr val="333399"/>
                  </a:solidFill>
                  <a:latin typeface="微软雅黑" panose="020B0503020204020204" pitchFamily="34" charset="-122"/>
                  <a:ea typeface="微软雅黑" pitchFamily="34" charset="-122"/>
                  <a:sym typeface="微软雅黑" panose="020B0503020204020204" pitchFamily="34" charset="-122"/>
                </a:rPr>
                <a:t>生产制造模块涉及主数据</a:t>
              </a:r>
            </a:p>
          </p:txBody>
        </p:sp>
      </p:grpSp>
    </p:spTree>
    <p:extLst>
      <p:ext uri="{BB962C8B-B14F-4D97-AF65-F5344CB8AC3E}">
        <p14:creationId xmlns:p14="http://schemas.microsoft.com/office/powerpoint/2010/main" val="491303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vert="horz" lIns="91440" tIns="45720" rIns="91440" bIns="45720" rtlCol="0" anchor="ctr">
            <a:normAutofit/>
          </a:bodyPr>
          <a:lstStyle/>
          <a:p>
            <a:r>
              <a:rPr kumimoji="1" lang="zh-CN" altLang="en-US" dirty="0" smtClean="0">
                <a:solidFill>
                  <a:schemeClr val="tx1">
                    <a:lumMod val="65000"/>
                    <a:lumOff val="35000"/>
                  </a:schemeClr>
                </a:solidFill>
              </a:rPr>
              <a:t>名词说明</a:t>
            </a:r>
            <a:endParaRPr kumimoji="1" lang="en-US" dirty="0">
              <a:solidFill>
                <a:srgbClr val="FF0000"/>
              </a:solidFill>
            </a:endParaRPr>
          </a:p>
        </p:txBody>
      </p:sp>
      <p:sp>
        <p:nvSpPr>
          <p:cNvPr id="4" name="文本框 3"/>
          <p:cNvSpPr txBox="1"/>
          <p:nvPr/>
        </p:nvSpPr>
        <p:spPr>
          <a:xfrm>
            <a:off x="353360" y="795077"/>
            <a:ext cx="11694261" cy="5478423"/>
          </a:xfrm>
          <a:prstGeom prst="rect">
            <a:avLst/>
          </a:prstGeom>
          <a:noFill/>
        </p:spPr>
        <p:txBody>
          <a:bodyPr wrap="square" rtlCol="0">
            <a:spAutoFit/>
          </a:bodyPr>
          <a:lstStyle/>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PLM</a:t>
            </a:r>
            <a:r>
              <a:rPr kumimoji="0" lang="zh-CN" altLang="en-US"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产品生命周期管理（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Product Life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Cycle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），是研发领域最基础、最核心的管理</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平台。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ERP</a:t>
            </a:r>
            <a:r>
              <a:rPr kumimoji="0" lang="zh-CN" altLang="en-US"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企业资源计划（</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Enterprise Resource Planning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），是企业供应链资源管理的核心</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系统。</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CRM</a:t>
            </a:r>
            <a:r>
              <a:rPr kumimoji="0" lang="zh-CN" altLang="en-US"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客户关系管理（</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Customer Relationship Management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），是营销服务管理的核心系统，主要面向代理商和企业内部用户 </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FSSC</a:t>
            </a:r>
            <a:r>
              <a:rPr kumimoji="0" lang="zh-CN" altLang="en-US"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财务共享服务中心（</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Finance Shared Service Center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），通过对财务、技术和流程的有效整合，是企业一种创新的集约化管理</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模式。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BW\BI</a:t>
            </a:r>
            <a:r>
              <a:rPr kumimoji="0" lang="zh-CN" altLang="en-US"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商务信息仓库和商务智能系统（</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BW: Business Information Warehouse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BI</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Business Intelligence</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），三一选用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SAP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的产品，是构建企业级信息仓库和基于该信息仓库可进行多维度、多主题的综合分析，为数字化决策提供</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基础。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GCP</a:t>
            </a:r>
            <a:r>
              <a:rPr kumimoji="0" lang="zh-CN" altLang="en-US" sz="1800" b="1"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全球客户门户（</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Globe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Customer</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 Portal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），三一自主开发系统，是面向三一用户提供资料查询、设备监管、配件查询的统一系统入口，该系统需重构和整合。</a:t>
            </a: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sym typeface="Wingdings" panose="05000000000000000000" pitchFamily="2" charset="2"/>
              </a:rPr>
              <a:t>GSP</a:t>
            </a:r>
            <a:r>
              <a:rPr kumimoji="0" lang="zh-CN" altLang="en-US" sz="1800" b="1"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全球供应商门户（</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Global Supplier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 Portal</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），三一自主开发系统，是面向供应商提供商务和采购协同的统一系统入口</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rPr>
              <a:t>。</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sym typeface="Wingdings" panose="05000000000000000000" pitchFamily="2" charset="2"/>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MES</a:t>
            </a:r>
            <a:r>
              <a:rPr kumimoji="0" lang="zh-CN" altLang="en-US" sz="1800" b="1"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 </a:t>
            </a:r>
            <a:r>
              <a:rPr kumimoji="0" lang="zh-CN" altLang="en-US" sz="1800" b="0"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en-US" altLang="zh-CN" sz="1800" b="0"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制造执行系统（</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Manufacture Execution System</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），三一自主开发系统，是面向车间调度和生产资源管理的系统</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DNC</a:t>
            </a:r>
            <a:r>
              <a:rPr kumimoji="0" lang="zh-CN" altLang="en-US" sz="1800" b="1" i="0" u="none" strike="noStrike" kern="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分布式数控</a:t>
            </a:r>
            <a:r>
              <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Distributed Numerical Control</a:t>
            </a:r>
            <a:r>
              <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是网络化数控机床常用的制造术语。其本质是计算机与具有数控装置的机床群使用计算机网络技术组成的分布在车间中的数控系统。</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p:txBody>
      </p:sp>
    </p:spTree>
    <p:extLst>
      <p:ext uri="{BB962C8B-B14F-4D97-AF65-F5344CB8AC3E}">
        <p14:creationId xmlns:p14="http://schemas.microsoft.com/office/powerpoint/2010/main" val="162425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vert="horz" lIns="91440" tIns="45720" rIns="91440" bIns="45720" rtlCol="0" anchor="ctr">
            <a:normAutofit/>
          </a:bodyPr>
          <a:lstStyle/>
          <a:p>
            <a:r>
              <a:rPr kumimoji="1" lang="zh-CN" altLang="en-US" dirty="0" smtClean="0">
                <a:solidFill>
                  <a:schemeClr val="tx1">
                    <a:lumMod val="65000"/>
                    <a:lumOff val="35000"/>
                  </a:schemeClr>
                </a:solidFill>
              </a:rPr>
              <a:t>名词说明                                                                     </a:t>
            </a:r>
            <a:r>
              <a:rPr kumimoji="1" lang="zh-CN" altLang="en-US" sz="2000" dirty="0" smtClean="0">
                <a:solidFill>
                  <a:schemeClr val="tx1">
                    <a:lumMod val="65000"/>
                    <a:lumOff val="35000"/>
                  </a:schemeClr>
                </a:solidFill>
              </a:rPr>
              <a:t>（续）</a:t>
            </a:r>
            <a:endParaRPr kumimoji="1" lang="en-US" dirty="0">
              <a:solidFill>
                <a:srgbClr val="FF0000"/>
              </a:solidFill>
            </a:endParaRPr>
          </a:p>
        </p:txBody>
      </p:sp>
      <p:sp>
        <p:nvSpPr>
          <p:cNvPr id="4" name="文本框 3"/>
          <p:cNvSpPr txBox="1"/>
          <p:nvPr/>
        </p:nvSpPr>
        <p:spPr>
          <a:xfrm>
            <a:off x="247368" y="818978"/>
            <a:ext cx="11609716" cy="5562228"/>
          </a:xfrm>
          <a:prstGeom prst="rect">
            <a:avLst/>
          </a:prstGeom>
          <a:noFill/>
        </p:spPr>
        <p:txBody>
          <a:bodyPr wrap="square" rtlCol="0">
            <a:spAutoFit/>
          </a:bodyPr>
          <a:lstStyle/>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120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SCM</a:t>
            </a:r>
            <a:r>
              <a:rPr kumimoji="0" lang="zh-CN" altLang="en-US" sz="1800" b="1" i="0" u="none" strike="noStrike" kern="120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体系：</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供应链管理体系（</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 Supply Chain Management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，满足客户订单完美交付，对内外部供应链的管理体系，包括机制、流程、执行、系统等。</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APS</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 </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高级计划排程系统（</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Advance Planning System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），资源约束的条件下，实现辅助计划的生产排程、排序的管理</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IBP</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mn-cs"/>
              </a:rPr>
              <a: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集成</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BOM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管理平台（</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Integrated BOM Platform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），提供</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EBOM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转化</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PBOM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的功能及工程变更执行管理，</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PLM</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的上线后该系统逐步会演进。</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MDM</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物料主数据管理平台</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(Material Data Management)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，用于管理物料分类、物料技术参数、物料申请、与物料统一下发。</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EPM</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企业绩效管理系统（</a:t>
            </a: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 Enterprise performance management </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itchFamily="34" charset="-122"/>
                <a:cs typeface="微软雅黑" charset="0"/>
              </a:rPr>
              <a:t>）提供</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有效地管理战略和计划制定，执行分析等。</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IOT</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物联网</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(Internet of Things)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，是将各种传感设备（如射频识别装置）等互联，而形成的一个巨大网络。</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EMS</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费用管理系统（</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 Expense Management System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），用于费用报销与管理</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err="1">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Creo</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PTC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三维</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设计工具</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zh-CN" altLang="en-US" sz="1800" b="1" i="0" u="none" strike="noStrike" kern="0" cap="none" spc="0" normalizeH="0" baseline="0" noProof="0" dirty="0" smtClean="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数字化双胞胎：</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是</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指以数字化方式拷贝一个物理对象，模拟对象在现实环境中的行为，对产品、制造过程乃至整个工厂进行虚拟仿真，从而提高制造企业产品研发、制造的生产</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效率。</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en-US" altLang="zh-CN"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C2M</a:t>
            </a: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顾客对</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工厂（</a:t>
            </a:r>
            <a:r>
              <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Customer-to- Manufactory</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是一种新型的、满足大规模定制生产的电子商务互联网商业模式</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endPar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endParaRPr>
          </a:p>
          <a:p>
            <a:pPr marL="0" marR="0" lvl="0" indent="0" algn="l" defTabSz="914400" rtl="0" eaLnBrk="1" fontAlgn="base" latinLnBrk="0" hangingPunct="1">
              <a:lnSpc>
                <a:spcPct val="125000"/>
              </a:lnSpc>
              <a:spcBef>
                <a:spcPts val="300"/>
              </a:spcBef>
              <a:spcAft>
                <a:spcPts val="300"/>
              </a:spcAft>
              <a:buClrTx/>
              <a:buSzTx/>
              <a:buFontTx/>
              <a:buNone/>
              <a:tabLst/>
              <a:defRPr/>
            </a:pPr>
            <a:r>
              <a:rPr kumimoji="0" lang="zh-CN" altLang="en-US" sz="1800" b="1" i="0" u="none" strike="noStrike" kern="0" cap="none" spc="0" normalizeH="0" baseline="0" noProof="0" dirty="0">
                <a:ln>
                  <a:noFill/>
                </a:ln>
                <a:solidFill>
                  <a:srgbClr val="1F497D">
                    <a:lumMod val="60000"/>
                    <a:lumOff val="40000"/>
                  </a:srgbClr>
                </a:solidFill>
                <a:effectLst/>
                <a:uLnTx/>
                <a:uFillTx/>
                <a:latin typeface="微软雅黑" panose="020B0503020204020204" pitchFamily="34" charset="-122"/>
                <a:ea typeface="微软雅黑" pitchFamily="34" charset="-122"/>
                <a:cs typeface="微软雅黑" charset="0"/>
              </a:rPr>
              <a:t>互联网思维：</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itchFamily="34" charset="-122"/>
                <a:cs typeface="+mn-cs"/>
              </a:rPr>
              <a:t>用户体验、产品至上、人人是产品经理、产品快速迭代、产业链资源整合、</a:t>
            </a:r>
            <a:r>
              <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itchFamily="34" charset="-122"/>
                <a:cs typeface="+mn-cs"/>
              </a:rPr>
              <a:t>…….</a:t>
            </a:r>
          </a:p>
        </p:txBody>
      </p:sp>
    </p:spTree>
    <p:extLst>
      <p:ext uri="{BB962C8B-B14F-4D97-AF65-F5344CB8AC3E}">
        <p14:creationId xmlns:p14="http://schemas.microsoft.com/office/powerpoint/2010/main" val="3097359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3" y="113676"/>
            <a:ext cx="1465466"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功能</a:t>
            </a:r>
          </a:p>
        </p:txBody>
      </p:sp>
      <p:sp>
        <p:nvSpPr>
          <p:cNvPr id="59" name="矩形 58"/>
          <p:cNvSpPr/>
          <p:nvPr/>
        </p:nvSpPr>
        <p:spPr>
          <a:xfrm>
            <a:off x="230039" y="733503"/>
            <a:ext cx="11643528" cy="1099194"/>
          </a:xfrm>
          <a:prstGeom prst="rect">
            <a:avLst/>
          </a:prstGeom>
          <a:solidFill>
            <a:srgbClr val="FAFAFA"/>
          </a:solidFill>
          <a:ln w="6350">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pPr eaLnBrk="0" fontAlgn="base" hangingPunct="0">
              <a:lnSpc>
                <a:spcPct val="150000"/>
              </a:lnSpc>
              <a:spcBef>
                <a:spcPct val="0"/>
              </a:spcBef>
              <a:spcAft>
                <a:spcPct val="0"/>
              </a:spcAft>
            </a:pPr>
            <a:r>
              <a:rPr lang="zh-CN" altLang="en-US" sz="2000" b="1" dirty="0">
                <a:solidFill>
                  <a:prstClr val="black"/>
                </a:solidFill>
                <a:latin typeface="微软雅黑" panose="020B0503020204020204" pitchFamily="34" charset="-122"/>
                <a:ea typeface="微软雅黑" pitchFamily="34" charset="-122"/>
              </a:rPr>
              <a:t>功能说明</a:t>
            </a:r>
            <a:r>
              <a:rPr lang="zh-CN" altLang="en-US" sz="2000" b="1" dirty="0" smtClean="0">
                <a:solidFill>
                  <a:prstClr val="black"/>
                </a:solidFill>
                <a:latin typeface="微软雅黑" panose="020B0503020204020204" pitchFamily="34" charset="-122"/>
                <a:ea typeface="微软雅黑" pitchFamily="34" charset="-122"/>
              </a:rPr>
              <a:t>：</a:t>
            </a:r>
            <a:r>
              <a:rPr lang="zh-CN" altLang="en-US" dirty="0">
                <a:solidFill>
                  <a:prstClr val="black"/>
                </a:solidFill>
                <a:latin typeface="微软雅黑" panose="020B0503020204020204" pitchFamily="34" charset="-122"/>
                <a:ea typeface="微软雅黑" pitchFamily="34" charset="-122"/>
              </a:rPr>
              <a:t>平台</a:t>
            </a:r>
            <a:r>
              <a:rPr lang="zh-CN" altLang="en-US" dirty="0" smtClean="0">
                <a:solidFill>
                  <a:prstClr val="black"/>
                </a:solidFill>
                <a:latin typeface="微软雅黑" panose="020B0503020204020204" pitchFamily="34" charset="-122"/>
                <a:ea typeface="微软雅黑" pitchFamily="34" charset="-122"/>
              </a:rPr>
              <a:t>主要包括</a:t>
            </a:r>
            <a:r>
              <a:rPr lang="zh-CN" altLang="en-US" b="1" dirty="0" smtClean="0">
                <a:solidFill>
                  <a:prstClr val="black"/>
                </a:solidFill>
                <a:latin typeface="微软雅黑" panose="020B0503020204020204" pitchFamily="34" charset="-122"/>
                <a:ea typeface="微软雅黑" pitchFamily="34" charset="-122"/>
              </a:rPr>
              <a:t>主数据、生产计划管理、生产执行</a:t>
            </a:r>
            <a:r>
              <a:rPr lang="zh-CN" altLang="en-US" b="1" dirty="0">
                <a:solidFill>
                  <a:prstClr val="black"/>
                </a:solidFill>
                <a:latin typeface="微软雅黑" panose="020B0503020204020204" pitchFamily="34" charset="-122"/>
                <a:ea typeface="微软雅黑" pitchFamily="34" charset="-122"/>
              </a:rPr>
              <a:t>、</a:t>
            </a:r>
            <a:r>
              <a:rPr lang="zh-CN" altLang="en-US" b="1" dirty="0" smtClean="0">
                <a:solidFill>
                  <a:prstClr val="black"/>
                </a:solidFill>
                <a:latin typeface="微软雅黑" panose="020B0503020204020204" pitchFamily="34" charset="-122"/>
                <a:ea typeface="微软雅黑" pitchFamily="34" charset="-122"/>
              </a:rPr>
              <a:t>报表</a:t>
            </a:r>
            <a:r>
              <a:rPr lang="zh-CN" altLang="en-US" dirty="0" smtClean="0">
                <a:solidFill>
                  <a:prstClr val="black"/>
                </a:solidFill>
                <a:latin typeface="微软雅黑" panose="020B0503020204020204" pitchFamily="34" charset="-122"/>
                <a:ea typeface="微软雅黑" pitchFamily="34" charset="-122"/>
              </a:rPr>
              <a:t>四</a:t>
            </a:r>
            <a:r>
              <a:rPr lang="zh-CN" altLang="en-US" dirty="0">
                <a:solidFill>
                  <a:prstClr val="black"/>
                </a:solidFill>
                <a:latin typeface="微软雅黑" panose="020B0503020204020204" pitchFamily="34" charset="-122"/>
                <a:ea typeface="微软雅黑" pitchFamily="34" charset="-122"/>
              </a:rPr>
              <a:t>大功能模块，打通</a:t>
            </a:r>
            <a:r>
              <a:rPr lang="zh-CN" altLang="en-US" dirty="0" smtClean="0">
                <a:solidFill>
                  <a:prstClr val="black"/>
                </a:solidFill>
                <a:latin typeface="微软雅黑" panose="020B0503020204020204" pitchFamily="34" charset="-122"/>
                <a:ea typeface="微软雅黑" pitchFamily="34" charset="-122"/>
              </a:rPr>
              <a:t>了营销、商务、物流、财务与生产环节</a:t>
            </a:r>
            <a:r>
              <a:rPr lang="zh-CN" altLang="en-US" dirty="0">
                <a:solidFill>
                  <a:prstClr val="black"/>
                </a:solidFill>
                <a:latin typeface="微软雅黑" panose="020B0503020204020204" pitchFamily="34" charset="-122"/>
                <a:ea typeface="微软雅黑" pitchFamily="34" charset="-122"/>
              </a:rPr>
              <a:t>的</a:t>
            </a:r>
            <a:r>
              <a:rPr lang="zh-CN" altLang="en-US" dirty="0" smtClean="0">
                <a:solidFill>
                  <a:prstClr val="black"/>
                </a:solidFill>
                <a:latin typeface="微软雅黑" panose="020B0503020204020204" pitchFamily="34" charset="-122"/>
                <a:ea typeface="微软雅黑" pitchFamily="34" charset="-122"/>
              </a:rPr>
              <a:t>信息，</a:t>
            </a:r>
            <a:r>
              <a:rPr lang="zh-CN" altLang="en-US" dirty="0">
                <a:solidFill>
                  <a:prstClr val="black"/>
                </a:solidFill>
                <a:latin typeface="微软雅黑" panose="020B0503020204020204" pitchFamily="34" charset="-122"/>
                <a:ea typeface="微软雅黑" pitchFamily="34" charset="-122"/>
              </a:rPr>
              <a:t>实现</a:t>
            </a:r>
            <a:r>
              <a:rPr lang="zh-CN" altLang="en-US" dirty="0" smtClean="0">
                <a:solidFill>
                  <a:prstClr val="black"/>
                </a:solidFill>
                <a:latin typeface="微软雅黑" panose="020B0503020204020204" pitchFamily="34" charset="-122"/>
                <a:ea typeface="微软雅黑" pitchFamily="34" charset="-122"/>
              </a:rPr>
              <a:t>了生产计划管理和生产执行的控制，为精细化成本核算提供依据。</a:t>
            </a:r>
            <a:endParaRPr lang="en-US" altLang="zh-CN" sz="2000" b="1" dirty="0">
              <a:solidFill>
                <a:prstClr val="black"/>
              </a:solidFill>
              <a:latin typeface="微软雅黑" panose="020B0503020204020204" pitchFamily="34" charset="-122"/>
              <a:ea typeface="微软雅黑" pitchFamily="34" charset="-122"/>
            </a:endParaRPr>
          </a:p>
          <a:p>
            <a:pPr eaLnBrk="0" fontAlgn="base" hangingPunct="0">
              <a:lnSpc>
                <a:spcPct val="150000"/>
              </a:lnSpc>
              <a:spcBef>
                <a:spcPct val="0"/>
              </a:spcBef>
              <a:spcAft>
                <a:spcPct val="0"/>
              </a:spcAft>
            </a:pPr>
            <a:endParaRPr lang="en-US" altLang="zh-CN" sz="2000" b="1" dirty="0">
              <a:solidFill>
                <a:prstClr val="black"/>
              </a:solidFill>
              <a:latin typeface="微软雅黑" panose="020B0503020204020204" pitchFamily="34" charset="-122"/>
              <a:ea typeface="微软雅黑" pitchFamily="34" charset="-122"/>
            </a:endParaRPr>
          </a:p>
        </p:txBody>
      </p:sp>
      <p:sp>
        <p:nvSpPr>
          <p:cNvPr id="2" name="矩形 1"/>
          <p:cNvSpPr/>
          <p:nvPr/>
        </p:nvSpPr>
        <p:spPr>
          <a:xfrm>
            <a:off x="230039" y="2032972"/>
            <a:ext cx="11643528" cy="4156224"/>
          </a:xfrm>
          <a:prstGeom prst="rect">
            <a:avLst/>
          </a:prstGeom>
          <a:ln w="6350">
            <a:solidFill>
              <a:schemeClr val="bg1">
                <a:lumMod val="85000"/>
              </a:schemeClr>
            </a:solidFill>
            <a:headEnd type="none" w="med" len="lg"/>
            <a:tailEnd type="stealth" w="lg" len="lg"/>
          </a:ln>
          <a:effectLst/>
        </p:spPr>
        <p:style>
          <a:lnRef idx="2">
            <a:schemeClr val="accent4"/>
          </a:lnRef>
          <a:fillRef idx="0">
            <a:schemeClr val="accent4"/>
          </a:fillRef>
          <a:effectRef idx="1">
            <a:schemeClr val="accent4"/>
          </a:effectRef>
          <a:fontRef idx="minor">
            <a:schemeClr val="tx1"/>
          </a:fontRef>
        </p:style>
        <p:txBody>
          <a:bodyPr rtlCol="0" anchor="ctr"/>
          <a:lstStyle/>
          <a:p>
            <a:pPr algn="ctr" fontAlgn="base">
              <a:spcBef>
                <a:spcPct val="0"/>
              </a:spcBef>
              <a:spcAft>
                <a:spcPct val="0"/>
              </a:spcAft>
            </a:pPr>
            <a:endParaRPr lang="zh-CN" altLang="en-US" sz="2000" b="1">
              <a:solidFill>
                <a:prstClr val="black"/>
              </a:solidFill>
            </a:endParaRPr>
          </a:p>
        </p:txBody>
      </p:sp>
      <p:sp>
        <p:nvSpPr>
          <p:cNvPr id="3" name="TextBox 2"/>
          <p:cNvSpPr txBox="1"/>
          <p:nvPr/>
        </p:nvSpPr>
        <p:spPr>
          <a:xfrm>
            <a:off x="128123" y="2279537"/>
            <a:ext cx="492443" cy="1437177"/>
          </a:xfrm>
          <a:prstGeom prst="rect">
            <a:avLst/>
          </a:prstGeom>
          <a:solidFill>
            <a:schemeClr val="bg1"/>
          </a:solidFill>
        </p:spPr>
        <p:txBody>
          <a:bodyPr vert="eaVert" wrap="square" rtlCol="0">
            <a:spAutoFit/>
          </a:bodyPr>
          <a:lstStyle/>
          <a:p>
            <a:pPr fontAlgn="base">
              <a:spcBef>
                <a:spcPct val="0"/>
              </a:spcBef>
              <a:spcAft>
                <a:spcPct val="0"/>
              </a:spcAft>
            </a:pPr>
            <a:r>
              <a:rPr lang="zh-CN" altLang="en-US" sz="2000" b="1" dirty="0" smtClean="0">
                <a:solidFill>
                  <a:prstClr val="black"/>
                </a:solidFill>
                <a:latin typeface="微软雅黑" panose="020B0503020204020204" pitchFamily="34" charset="-122"/>
                <a:ea typeface="微软雅黑" pitchFamily="34" charset="-122"/>
              </a:rPr>
              <a:t>系统功能</a:t>
            </a:r>
            <a:endParaRPr lang="zh-CN" altLang="en-US" sz="2000" b="1" dirty="0">
              <a:solidFill>
                <a:prstClr val="black"/>
              </a:solidFill>
              <a:latin typeface="微软雅黑" panose="020B0503020204020204" pitchFamily="34" charset="-122"/>
              <a:ea typeface="微软雅黑" pitchFamily="34" charset="-122"/>
            </a:endParaRPr>
          </a:p>
        </p:txBody>
      </p:sp>
      <p:sp>
        <p:nvSpPr>
          <p:cNvPr id="4" name="矩形 3"/>
          <p:cNvSpPr/>
          <p:nvPr/>
        </p:nvSpPr>
        <p:spPr>
          <a:xfrm>
            <a:off x="5225911" y="2141336"/>
            <a:ext cx="4296231" cy="1257006"/>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10069007" y="2163107"/>
            <a:ext cx="1680325" cy="286398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2000" b="1">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5197355" y="5284296"/>
            <a:ext cx="6562798" cy="6143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2000" b="1">
              <a:solidFill>
                <a:prstClr val="white"/>
              </a:solidFill>
              <a:latin typeface="微软雅黑" panose="020B0503020204020204" pitchFamily="34" charset="-122"/>
              <a:ea typeface="微软雅黑" panose="020B0503020204020204" pitchFamily="34" charset="-122"/>
            </a:endParaRPr>
          </a:p>
        </p:txBody>
      </p:sp>
      <p:sp>
        <p:nvSpPr>
          <p:cNvPr id="9" name="等腰三角形 8"/>
          <p:cNvSpPr/>
          <p:nvPr/>
        </p:nvSpPr>
        <p:spPr>
          <a:xfrm>
            <a:off x="5420858" y="5027087"/>
            <a:ext cx="5876875" cy="233024"/>
          </a:xfrm>
          <a:prstGeom prst="triangle">
            <a:avLst/>
          </a:prstGeom>
          <a:solidFill>
            <a:schemeClr val="bg1">
              <a:lumMod val="85000"/>
            </a:schemeClr>
          </a:solidFill>
          <a:ln>
            <a:no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fontAlgn="base">
              <a:spcBef>
                <a:spcPct val="0"/>
              </a:spcBef>
              <a:spcAft>
                <a:spcPct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33" name="右箭头 32"/>
          <p:cNvSpPr/>
          <p:nvPr/>
        </p:nvSpPr>
        <p:spPr>
          <a:xfrm rot="10800000">
            <a:off x="9488323" y="2645407"/>
            <a:ext cx="462282" cy="485066"/>
          </a:xfrm>
          <a:prstGeom prst="rightArrow">
            <a:avLst/>
          </a:prstGeom>
          <a:solidFill>
            <a:schemeClr val="bg1">
              <a:lumMod val="85000"/>
            </a:schemeClr>
          </a:solidFill>
          <a:ln>
            <a:no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fontAlgn="base">
              <a:spcBef>
                <a:spcPct val="0"/>
              </a:spcBef>
              <a:spcAft>
                <a:spcPct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37" name="文本框 65"/>
          <p:cNvSpPr txBox="1"/>
          <p:nvPr/>
        </p:nvSpPr>
        <p:spPr>
          <a:xfrm>
            <a:off x="5541257" y="2284304"/>
            <a:ext cx="2553606" cy="1038746"/>
          </a:xfrm>
          <a:prstGeom prst="rect">
            <a:avLst/>
          </a:prstGeom>
          <a:noFill/>
        </p:spPr>
        <p:txBody>
          <a:bodyPr wrap="square" lIns="68580" tIns="34290" rIns="68580" bIns="34290" numCol="1" rtlCol="0">
            <a:spAutoFit/>
          </a:bodyPr>
          <a:lstStyle/>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需求管理</a:t>
            </a:r>
            <a:endParaRPr kumimoji="1" lang="en-US" altLang="zh-CN" sz="1400" b="1" dirty="0" smtClean="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物料需求计划（</a:t>
            </a:r>
            <a:r>
              <a:rPr kumimoji="1" lang="en-US" altLang="zh-CN" sz="1400" b="1" dirty="0" smtClean="0">
                <a:solidFill>
                  <a:prstClr val="black"/>
                </a:solidFill>
                <a:latin typeface="微软雅黑" panose="020B0503020204020204" pitchFamily="34" charset="-122"/>
                <a:ea typeface="微软雅黑" pitchFamily="34" charset="-122"/>
                <a:cs typeface="微软雅黑"/>
              </a:rPr>
              <a:t>MRP</a:t>
            </a:r>
            <a:r>
              <a:rPr kumimoji="1" lang="zh-CN" altLang="en-US" sz="1400" b="1" dirty="0" smtClean="0">
                <a:solidFill>
                  <a:prstClr val="black"/>
                </a:solidFill>
                <a:latin typeface="微软雅黑" panose="020B0503020204020204" pitchFamily="34" charset="-122"/>
                <a:ea typeface="微软雅黑" pitchFamily="34" charset="-122"/>
                <a:cs typeface="微软雅黑"/>
              </a:rPr>
              <a:t>） </a:t>
            </a:r>
            <a:endParaRPr kumimoji="1" lang="en-US" altLang="zh-CN" sz="1400" b="1" dirty="0" smtClean="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 生产订单下达</a:t>
            </a:r>
            <a:endParaRPr kumimoji="1" lang="en-US" altLang="zh-CN" sz="1100" b="1" dirty="0" smtClean="0">
              <a:solidFill>
                <a:prstClr val="black"/>
              </a:solidFill>
              <a:latin typeface="微软雅黑" panose="020B0503020204020204" pitchFamily="34" charset="-122"/>
              <a:ea typeface="微软雅黑" pitchFamily="34" charset="-122"/>
              <a:cs typeface="微软雅黑"/>
            </a:endParaRPr>
          </a:p>
        </p:txBody>
      </p:sp>
      <p:sp>
        <p:nvSpPr>
          <p:cNvPr id="38" name="圆角矩形 37"/>
          <p:cNvSpPr/>
          <p:nvPr/>
        </p:nvSpPr>
        <p:spPr>
          <a:xfrm>
            <a:off x="5230990" y="2154104"/>
            <a:ext cx="609600" cy="1244238"/>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r>
              <a:rPr lang="zh-CN" altLang="en-US" sz="1600" b="1" dirty="0" smtClean="0">
                <a:solidFill>
                  <a:prstClr val="white"/>
                </a:solidFill>
                <a:latin typeface="微软雅黑" pitchFamily="34" charset="-122"/>
                <a:ea typeface="微软雅黑" panose="020B0503020204020204" pitchFamily="34" charset="-122"/>
              </a:rPr>
              <a:t>计划</a:t>
            </a:r>
            <a:endParaRPr lang="en-US" altLang="zh-CN" sz="1600" b="1" dirty="0" smtClean="0">
              <a:solidFill>
                <a:prstClr val="white"/>
              </a:solidFill>
              <a:latin typeface="微软雅黑" pitchFamily="34" charset="-122"/>
              <a:ea typeface="微软雅黑" panose="020B0503020204020204" pitchFamily="34" charset="-122"/>
            </a:endParaRPr>
          </a:p>
          <a:p>
            <a:pPr algn="ctr" fontAlgn="base">
              <a:spcBef>
                <a:spcPct val="0"/>
              </a:spcBef>
              <a:spcAft>
                <a:spcPct val="0"/>
              </a:spcAft>
            </a:pPr>
            <a:r>
              <a:rPr lang="zh-CN" altLang="en-US" sz="1600" b="1" dirty="0" smtClean="0">
                <a:solidFill>
                  <a:prstClr val="white"/>
                </a:solidFill>
                <a:latin typeface="微软雅黑" pitchFamily="34" charset="-122"/>
                <a:ea typeface="微软雅黑" panose="020B0503020204020204" pitchFamily="34" charset="-122"/>
              </a:rPr>
              <a:t>管理</a:t>
            </a:r>
            <a:endParaRPr lang="zh-HK" altLang="en-US" sz="1600" b="1" dirty="0">
              <a:solidFill>
                <a:prstClr val="white"/>
              </a:solidFill>
              <a:latin typeface="微软雅黑" pitchFamily="34" charset="-122"/>
              <a:ea typeface="微软雅黑" panose="020B0503020204020204" pitchFamily="34" charset="-122"/>
            </a:endParaRPr>
          </a:p>
        </p:txBody>
      </p:sp>
      <p:sp>
        <p:nvSpPr>
          <p:cNvPr id="40" name="矩形 39"/>
          <p:cNvSpPr/>
          <p:nvPr/>
        </p:nvSpPr>
        <p:spPr>
          <a:xfrm>
            <a:off x="5214496" y="3748310"/>
            <a:ext cx="4307646" cy="1257006"/>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2000" b="1">
              <a:solidFill>
                <a:prstClr val="white"/>
              </a:solidFill>
              <a:latin typeface="微软雅黑" panose="020B0503020204020204" pitchFamily="34" charset="-122"/>
              <a:ea typeface="微软雅黑" panose="020B0503020204020204" pitchFamily="34" charset="-122"/>
            </a:endParaRPr>
          </a:p>
        </p:txBody>
      </p:sp>
      <p:sp>
        <p:nvSpPr>
          <p:cNvPr id="41" name="文本框 65"/>
          <p:cNvSpPr txBox="1"/>
          <p:nvPr/>
        </p:nvSpPr>
        <p:spPr>
          <a:xfrm>
            <a:off x="6233554" y="3921551"/>
            <a:ext cx="3500015" cy="1038746"/>
          </a:xfrm>
          <a:prstGeom prst="rect">
            <a:avLst/>
          </a:prstGeom>
          <a:noFill/>
        </p:spPr>
        <p:txBody>
          <a:bodyPr wrap="square" lIns="68580" tIns="34290" rIns="68580" bIns="34290" numCol="1" rtlCol="0">
            <a:spAutoFit/>
          </a:bodyPr>
          <a:lstStyle/>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生产订单报工</a:t>
            </a:r>
            <a:r>
              <a:rPr kumimoji="1" lang="en-US" altLang="zh-CN" sz="1400" b="1" dirty="0" smtClean="0">
                <a:solidFill>
                  <a:prstClr val="black"/>
                </a:solidFill>
                <a:latin typeface="微软雅黑" panose="020B0503020204020204" pitchFamily="34" charset="-122"/>
                <a:ea typeface="微软雅黑" pitchFamily="34" charset="-122"/>
                <a:cs typeface="微软雅黑"/>
              </a:rPr>
              <a:t>			</a:t>
            </a:r>
            <a:r>
              <a:rPr kumimoji="1" lang="zh-CN" altLang="en-US" sz="1400" b="1" dirty="0" smtClean="0">
                <a:solidFill>
                  <a:prstClr val="black"/>
                </a:solidFill>
                <a:latin typeface="微软雅黑" panose="020B0503020204020204" pitchFamily="34" charset="-122"/>
                <a:ea typeface="微软雅黑" pitchFamily="34" charset="-122"/>
                <a:cs typeface="微软雅黑"/>
              </a:rPr>
              <a:t>                     </a:t>
            </a:r>
            <a:endParaRPr kumimoji="1" lang="en-US" altLang="zh-CN" sz="1400" b="1" dirty="0" smtClean="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生产订单成本计算</a:t>
            </a:r>
            <a:endParaRPr kumimoji="1" lang="en-US" altLang="zh-CN" sz="1400" b="1" dirty="0">
              <a:solidFill>
                <a:prstClr val="black"/>
              </a:solidFill>
              <a:latin typeface="微软雅黑" panose="020B0503020204020204" pitchFamily="34" charset="-122"/>
              <a:ea typeface="微软雅黑" pitchFamily="34" charset="-122"/>
              <a:cs typeface="微软雅黑"/>
            </a:endParaRPr>
          </a:p>
        </p:txBody>
      </p:sp>
      <p:sp>
        <p:nvSpPr>
          <p:cNvPr id="42" name="圆角矩形 41"/>
          <p:cNvSpPr/>
          <p:nvPr/>
        </p:nvSpPr>
        <p:spPr>
          <a:xfrm>
            <a:off x="5214495" y="3748310"/>
            <a:ext cx="609600" cy="1257006"/>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r>
              <a:rPr lang="zh-CN" altLang="en-US" sz="1600" b="1" dirty="0" smtClean="0">
                <a:solidFill>
                  <a:prstClr val="white"/>
                </a:solidFill>
                <a:latin typeface="微软雅黑" panose="020B0503020204020204" pitchFamily="34" charset="-122"/>
                <a:ea typeface="微软雅黑" panose="020B0503020204020204" pitchFamily="34" charset="-122"/>
              </a:rPr>
              <a:t>生产执行</a:t>
            </a:r>
            <a:endParaRPr lang="en-US" altLang="zh-CN" sz="1600" b="1" dirty="0" smtClean="0">
              <a:solidFill>
                <a:prstClr val="white"/>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10079828" y="2141336"/>
            <a:ext cx="1680325" cy="433866"/>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HK" altLang="en-US" sz="1600" b="1">
              <a:solidFill>
                <a:prstClr val="white"/>
              </a:solidFill>
              <a:latin typeface="微软雅黑" panose="020B0503020204020204" pitchFamily="34" charset="-122"/>
              <a:ea typeface="微软雅黑" panose="020B0503020204020204" pitchFamily="34" charset="-122"/>
            </a:endParaRPr>
          </a:p>
        </p:txBody>
      </p:sp>
      <p:sp>
        <p:nvSpPr>
          <p:cNvPr id="44" name="文本框 11"/>
          <p:cNvSpPr txBox="1"/>
          <p:nvPr/>
        </p:nvSpPr>
        <p:spPr>
          <a:xfrm>
            <a:off x="10338289" y="2141336"/>
            <a:ext cx="1198362" cy="346249"/>
          </a:xfrm>
          <a:prstGeom prst="rect">
            <a:avLst/>
          </a:prstGeom>
          <a:noFill/>
        </p:spPr>
        <p:txBody>
          <a:bodyPr wrap="square" lIns="68580" tIns="34290" rIns="68580" bIns="34290" rtlCol="0">
            <a:spAutoFit/>
          </a:bodyPr>
          <a:lstStyle/>
          <a:p>
            <a:pPr algn="ctr" fontAlgn="base">
              <a:spcBef>
                <a:spcPct val="0"/>
              </a:spcBef>
              <a:spcAft>
                <a:spcPct val="0"/>
              </a:spcAft>
            </a:pPr>
            <a:r>
              <a:rPr lang="zh-CN" altLang="en-US" b="1" dirty="0">
                <a:solidFill>
                  <a:prstClr val="white"/>
                </a:solidFill>
                <a:latin typeface="微软雅黑" pitchFamily="34" charset="-122"/>
                <a:ea typeface="微软雅黑" pitchFamily="34" charset="-122"/>
              </a:rPr>
              <a:t>主数据</a:t>
            </a:r>
            <a:endParaRPr lang="zh-HK" altLang="en-US" b="1" dirty="0">
              <a:solidFill>
                <a:prstClr val="white"/>
              </a:solidFill>
              <a:latin typeface="微软雅黑" pitchFamily="34" charset="-122"/>
              <a:ea typeface="微软雅黑" pitchFamily="34" charset="-122"/>
            </a:endParaRPr>
          </a:p>
        </p:txBody>
      </p:sp>
      <p:sp>
        <p:nvSpPr>
          <p:cNvPr id="45" name="文本框 65"/>
          <p:cNvSpPr txBox="1"/>
          <p:nvPr/>
        </p:nvSpPr>
        <p:spPr>
          <a:xfrm>
            <a:off x="9753905" y="2697633"/>
            <a:ext cx="1934737" cy="1592744"/>
          </a:xfrm>
          <a:prstGeom prst="rect">
            <a:avLst/>
          </a:prstGeom>
          <a:noFill/>
        </p:spPr>
        <p:txBody>
          <a:bodyPr wrap="square" lIns="68580" tIns="34290" rIns="68580" bIns="34290" rtlCol="0">
            <a:spAutoFit/>
          </a:bodyPr>
          <a:lstStyle/>
          <a:p>
            <a:pPr marL="514350" indent="-171450" fontAlgn="base">
              <a:lnSpc>
                <a:spcPct val="150000"/>
              </a:lnSpc>
              <a:spcBef>
                <a:spcPts val="300"/>
              </a:spcBef>
              <a:spcAft>
                <a:spcPts val="30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主数据计划视图</a:t>
            </a:r>
            <a:endParaRPr kumimoji="1" lang="en-US" altLang="zh-CN" sz="1400" b="1" dirty="0" smtClean="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ts val="300"/>
              </a:spcBef>
              <a:spcAft>
                <a:spcPts val="30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工作中心</a:t>
            </a:r>
            <a:endParaRPr kumimoji="1" lang="en-US" altLang="zh-CN" sz="1400" b="1" dirty="0" smtClean="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ts val="300"/>
              </a:spcBef>
              <a:spcAft>
                <a:spcPts val="300"/>
              </a:spcAft>
              <a:buFont typeface="Wingdings" panose="05000000000000000000" pitchFamily="2" charset="2"/>
              <a:buChar char="l"/>
            </a:pPr>
            <a:r>
              <a:rPr kumimoji="1" lang="en-US" altLang="zh-CN" sz="1400" b="1" dirty="0" smtClean="0">
                <a:solidFill>
                  <a:prstClr val="black"/>
                </a:solidFill>
                <a:latin typeface="微软雅黑" panose="020B0503020204020204" pitchFamily="34" charset="-122"/>
                <a:ea typeface="微软雅黑" pitchFamily="34" charset="-122"/>
                <a:cs typeface="微软雅黑"/>
              </a:rPr>
              <a:t>BOM</a:t>
            </a:r>
            <a:endParaRPr kumimoji="1" lang="en-US" altLang="zh-CN" sz="1400" b="1" dirty="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ts val="300"/>
              </a:spcBef>
              <a:spcAft>
                <a:spcPts val="30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工艺路线</a:t>
            </a:r>
            <a:endParaRPr kumimoji="1" lang="en-US" altLang="zh-CN" sz="1400" b="1" dirty="0">
              <a:solidFill>
                <a:prstClr val="black"/>
              </a:solidFill>
              <a:latin typeface="微软雅黑" panose="020B0503020204020204" pitchFamily="34" charset="-122"/>
              <a:ea typeface="微软雅黑" pitchFamily="34" charset="-122"/>
              <a:cs typeface="微软雅黑"/>
            </a:endParaRPr>
          </a:p>
        </p:txBody>
      </p:sp>
      <p:sp>
        <p:nvSpPr>
          <p:cNvPr id="13" name="下箭头 12"/>
          <p:cNvSpPr/>
          <p:nvPr/>
        </p:nvSpPr>
        <p:spPr>
          <a:xfrm>
            <a:off x="6234372" y="3428621"/>
            <a:ext cx="609600" cy="277113"/>
          </a:xfrm>
          <a:prstGeom prst="downArrow">
            <a:avLst/>
          </a:prstGeom>
          <a:solidFill>
            <a:schemeClr val="bg1">
              <a:lumMod val="85000"/>
            </a:schemeClr>
          </a:solidFill>
          <a:ln>
            <a:no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fontAlgn="base">
              <a:spcBef>
                <a:spcPct val="0"/>
              </a:spcBef>
              <a:spcAft>
                <a:spcPct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14" name="上箭头 13"/>
          <p:cNvSpPr/>
          <p:nvPr/>
        </p:nvSpPr>
        <p:spPr>
          <a:xfrm>
            <a:off x="7694924" y="3397986"/>
            <a:ext cx="550887" cy="277113"/>
          </a:xfrm>
          <a:prstGeom prst="upArrow">
            <a:avLst/>
          </a:prstGeom>
          <a:solidFill>
            <a:schemeClr val="bg1">
              <a:lumMod val="85000"/>
            </a:schemeClr>
          </a:solidFill>
          <a:ln>
            <a:no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fontAlgn="base">
              <a:spcBef>
                <a:spcPct val="0"/>
              </a:spcBef>
              <a:spcAft>
                <a:spcPct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5197354" y="5284295"/>
            <a:ext cx="609600" cy="614301"/>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r>
              <a:rPr lang="zh-CN" altLang="en-US" sz="1600" b="1" dirty="0">
                <a:solidFill>
                  <a:prstClr val="white"/>
                </a:solidFill>
                <a:latin typeface="微软雅黑" panose="020B0503020204020204" pitchFamily="34" charset="-122"/>
                <a:ea typeface="微软雅黑" panose="020B0503020204020204" pitchFamily="34" charset="-122"/>
              </a:rPr>
              <a:t>报</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fontAlgn="base">
              <a:spcBef>
                <a:spcPct val="0"/>
              </a:spcBef>
              <a:spcAft>
                <a:spcPct val="0"/>
              </a:spcAft>
            </a:pPr>
            <a:r>
              <a:rPr lang="zh-CN" altLang="en-US" sz="1600" b="1" dirty="0">
                <a:solidFill>
                  <a:prstClr val="white"/>
                </a:solidFill>
                <a:latin typeface="微软雅黑" panose="020B0503020204020204" pitchFamily="34" charset="-122"/>
                <a:ea typeface="微软雅黑" panose="020B0503020204020204" pitchFamily="34" charset="-122"/>
              </a:rPr>
              <a:t>表</a:t>
            </a:r>
            <a:endParaRPr lang="zh-HK" altLang="en-US" sz="1600"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7585136" y="2279537"/>
            <a:ext cx="2816881" cy="1038746"/>
          </a:xfrm>
          <a:prstGeom prst="rect">
            <a:avLst/>
          </a:prstGeom>
          <a:noFill/>
        </p:spPr>
        <p:txBody>
          <a:bodyPr wrap="square" lIns="68580" tIns="34290" rIns="68580" bIns="34290" numCol="1" rtlCol="0">
            <a:spAutoFit/>
          </a:bodyPr>
          <a:lstStyle/>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a:solidFill>
                  <a:prstClr val="black"/>
                </a:solidFill>
                <a:latin typeface="微软雅黑" panose="020B0503020204020204" pitchFamily="34" charset="-122"/>
                <a:ea typeface="微软雅黑" pitchFamily="34" charset="-122"/>
                <a:cs typeface="微软雅黑"/>
              </a:rPr>
              <a:t>预测</a:t>
            </a:r>
            <a:r>
              <a:rPr kumimoji="1" lang="zh-CN" altLang="en-US" sz="1400" b="1" dirty="0" smtClean="0">
                <a:solidFill>
                  <a:prstClr val="black"/>
                </a:solidFill>
                <a:latin typeface="微软雅黑" panose="020B0503020204020204" pitchFamily="34" charset="-122"/>
                <a:ea typeface="微软雅黑" pitchFamily="34" charset="-122"/>
                <a:cs typeface="微软雅黑"/>
              </a:rPr>
              <a:t>计划</a:t>
            </a:r>
            <a:endParaRPr kumimoji="1" lang="en-US" altLang="zh-CN" sz="1400" b="1" dirty="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主生产计划</a:t>
            </a:r>
            <a:endParaRPr kumimoji="1" lang="en-US" altLang="zh-CN" sz="1400" b="1" dirty="0">
              <a:solidFill>
                <a:prstClr val="black"/>
              </a:solidFill>
              <a:latin typeface="微软雅黑" panose="020B0503020204020204" pitchFamily="34" charset="-122"/>
              <a:ea typeface="微软雅黑" pitchFamily="34" charset="-122"/>
              <a:cs typeface="微软雅黑"/>
            </a:endParaRPr>
          </a:p>
          <a:p>
            <a:pPr marL="514350" indent="-171450" fontAlgn="base">
              <a:lnSpc>
                <a:spcPct val="150000"/>
              </a:lnSpc>
              <a:spcBef>
                <a:spcPct val="0"/>
              </a:spcBef>
              <a:spcAft>
                <a:spcPct val="0"/>
              </a:spcAft>
              <a:buFont typeface="Wingdings" panose="05000000000000000000" pitchFamily="2" charset="2"/>
              <a:buChar char="l"/>
            </a:pPr>
            <a:r>
              <a:rPr kumimoji="1" lang="zh-CN" altLang="en-US" sz="1400" b="1" dirty="0" smtClean="0">
                <a:solidFill>
                  <a:prstClr val="black"/>
                </a:solidFill>
                <a:latin typeface="微软雅黑" panose="020B0503020204020204" pitchFamily="34" charset="-122"/>
                <a:ea typeface="微软雅黑" pitchFamily="34" charset="-122"/>
                <a:cs typeface="微软雅黑"/>
              </a:rPr>
              <a:t>机号管理</a:t>
            </a:r>
            <a:endParaRPr kumimoji="1" lang="en-US" altLang="zh-CN" sz="1400" b="1" dirty="0">
              <a:solidFill>
                <a:prstClr val="black"/>
              </a:solidFill>
              <a:latin typeface="微软雅黑" panose="020B0503020204020204" pitchFamily="34" charset="-122"/>
              <a:ea typeface="微软雅黑" pitchFamily="34" charset="-122"/>
              <a:cs typeface="微软雅黑"/>
            </a:endParaRPr>
          </a:p>
        </p:txBody>
      </p:sp>
      <p:sp>
        <p:nvSpPr>
          <p:cNvPr id="25" name="文本框 65"/>
          <p:cNvSpPr txBox="1"/>
          <p:nvPr/>
        </p:nvSpPr>
        <p:spPr>
          <a:xfrm>
            <a:off x="5840591" y="5383146"/>
            <a:ext cx="5457142" cy="392415"/>
          </a:xfrm>
          <a:prstGeom prst="rect">
            <a:avLst/>
          </a:prstGeom>
          <a:noFill/>
        </p:spPr>
        <p:txBody>
          <a:bodyPr wrap="square" lIns="68580" tIns="34290" rIns="68580" bIns="34290" numCol="1" rtlCol="0">
            <a:spAutoFit/>
          </a:bodyPr>
          <a:lstStyle/>
          <a:p>
            <a:pPr marL="342900" fontAlgn="base">
              <a:lnSpc>
                <a:spcPct val="150000"/>
              </a:lnSpc>
              <a:spcBef>
                <a:spcPct val="0"/>
              </a:spcBef>
              <a:spcAft>
                <a:spcPct val="0"/>
              </a:spcAft>
            </a:pPr>
            <a:r>
              <a:rPr kumimoji="1" lang="zh-CN" altLang="en-US" sz="1400" b="1" dirty="0" smtClean="0">
                <a:solidFill>
                  <a:prstClr val="black"/>
                </a:solidFill>
                <a:latin typeface="微软雅黑" panose="020B0503020204020204" pitchFamily="34" charset="-122"/>
                <a:ea typeface="微软雅黑" pitchFamily="34" charset="-122"/>
                <a:cs typeface="微软雅黑"/>
              </a:rPr>
              <a:t>生产订单信息系统     日生产计划准确率     生产订单执行准时率</a:t>
            </a:r>
            <a:endParaRPr kumimoji="1" lang="en-US" altLang="zh-CN" sz="1400" b="1" dirty="0">
              <a:solidFill>
                <a:prstClr val="black"/>
              </a:solidFill>
              <a:latin typeface="微软雅黑" panose="020B0503020204020204" pitchFamily="34" charset="-122"/>
              <a:ea typeface="微软雅黑" pitchFamily="34" charset="-122"/>
              <a:cs typeface="微软雅黑"/>
            </a:endParaRPr>
          </a:p>
        </p:txBody>
      </p:sp>
      <p:sp>
        <p:nvSpPr>
          <p:cNvPr id="24" name="右箭头 23"/>
          <p:cNvSpPr/>
          <p:nvPr/>
        </p:nvSpPr>
        <p:spPr>
          <a:xfrm rot="10800000">
            <a:off x="9544471" y="4097217"/>
            <a:ext cx="462282" cy="485066"/>
          </a:xfrm>
          <a:prstGeom prst="rightArrow">
            <a:avLst/>
          </a:prstGeom>
          <a:solidFill>
            <a:schemeClr val="bg1">
              <a:lumMod val="85000"/>
            </a:schemeClr>
          </a:solidFill>
          <a:ln>
            <a:noFill/>
            <a:headEnd type="none" w="med" len="lg"/>
            <a:tailEnd type="stealth" w="lg" len="lg"/>
          </a:ln>
        </p:spPr>
        <p:style>
          <a:lnRef idx="2">
            <a:schemeClr val="accent4"/>
          </a:lnRef>
          <a:fillRef idx="0">
            <a:schemeClr val="accent4"/>
          </a:fillRef>
          <a:effectRef idx="1">
            <a:schemeClr val="accent4"/>
          </a:effectRef>
          <a:fontRef idx="minor">
            <a:schemeClr val="tx1"/>
          </a:fontRef>
        </p:style>
        <p:txBody>
          <a:bodyPr rtlCol="0" anchor="ctr"/>
          <a:lstStyle/>
          <a:p>
            <a:pPr algn="ctr" fontAlgn="base">
              <a:spcBef>
                <a:spcPct val="0"/>
              </a:spcBef>
              <a:spcAft>
                <a:spcPct val="0"/>
              </a:spcAft>
            </a:pPr>
            <a:endParaRPr lang="zh-CN" altLang="en-US" sz="2000" b="1">
              <a:solidFill>
                <a:prstClr val="black"/>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279681" y="2856564"/>
            <a:ext cx="4855419" cy="2966372"/>
          </a:xfrm>
          <a:prstGeom prst="rect">
            <a:avLst/>
          </a:prstGeom>
        </p:spPr>
      </p:pic>
    </p:spTree>
    <p:extLst>
      <p:ext uri="{BB962C8B-B14F-4D97-AF65-F5344CB8AC3E}">
        <p14:creationId xmlns:p14="http://schemas.microsoft.com/office/powerpoint/2010/main" val="3841785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rPr>
              <a:t>目录</a:t>
            </a:r>
          </a:p>
        </p:txBody>
      </p:sp>
      <p:sp>
        <p:nvSpPr>
          <p:cNvPr id="4" name="Line 2"/>
          <p:cNvSpPr>
            <a:spLocks noChangeShapeType="1"/>
          </p:cNvSpPr>
          <p:nvPr/>
        </p:nvSpPr>
        <p:spPr bwMode="auto">
          <a:xfrm flipH="1">
            <a:off x="2066630" y="1299293"/>
            <a:ext cx="0" cy="352208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itchFamily="34" charset="-122"/>
              <a:cs typeface="+mn-cs"/>
            </a:endParaRPr>
          </a:p>
        </p:txBody>
      </p:sp>
      <p:pic>
        <p:nvPicPr>
          <p:cNvPr id="5" name="Picture 2" descr="PPT_title_ar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6"/>
            <a:chOff x="649081" y="1774860"/>
            <a:chExt cx="5294313" cy="431801"/>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8" name="Rectangle 5"/>
            <p:cNvSpPr>
              <a:spLocks noChangeArrowheads="1"/>
            </p:cNvSpPr>
            <p:nvPr/>
          </p:nvSpPr>
          <p:spPr bwMode="auto">
            <a:xfrm>
              <a:off x="1415844" y="1774861"/>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en-US" altLang="zh-CN"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E</a:t>
              </a:r>
              <a:r>
                <a:rPr kumimoji="0" lang="en-US" altLang="zh-CN"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rPr>
                <a:t>RP PP</a:t>
              </a:r>
              <a:r>
                <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rPr>
                <a:t>生产制造概述</a:t>
              </a:r>
            </a:p>
          </p:txBody>
        </p:sp>
      </p:grpSp>
      <p:grpSp>
        <p:nvGrpSpPr>
          <p:cNvPr id="25" name="组合 24"/>
          <p:cNvGrpSpPr/>
          <p:nvPr/>
        </p:nvGrpSpPr>
        <p:grpSpPr>
          <a:xfrm>
            <a:off x="2199808" y="4112746"/>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生产</a:t>
              </a:r>
              <a:r>
                <a:rPr kumimoji="0" lang="zh-CN" altLang="en-US" sz="1800" b="1" i="0" u="none" strike="noStrike" kern="1200" cap="none" spc="0" normalizeH="0" baseline="0" noProof="0" dirty="0" smtClean="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计划与执行</a:t>
              </a:r>
              <a:endPar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grpSp>
      <p:grpSp>
        <p:nvGrpSpPr>
          <p:cNvPr id="35" name="组合 34"/>
          <p:cNvGrpSpPr/>
          <p:nvPr/>
        </p:nvGrpSpPr>
        <p:grpSpPr>
          <a:xfrm>
            <a:off x="2202789" y="2931348"/>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2</a:t>
              </a:r>
              <a:endPar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endParaRPr>
            </a:p>
          </p:txBody>
        </p:sp>
        <p:sp>
          <p:nvSpPr>
            <p:cNvPr id="37" name="Rectangle 5"/>
            <p:cNvSpPr>
              <a:spLocks noChangeArrowheads="1"/>
            </p:cNvSpPr>
            <p:nvPr/>
          </p:nvSpPr>
          <p:spPr bwMode="auto">
            <a:xfrm>
              <a:off x="1415844" y="1774860"/>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生产制造模块涉及主数据</a:t>
              </a:r>
            </a:p>
          </p:txBody>
        </p:sp>
      </p:grpSp>
      <p:sp>
        <p:nvSpPr>
          <p:cNvPr id="12" name="AutoShape 10"/>
          <p:cNvSpPr>
            <a:spLocks noChangeArrowheads="1"/>
          </p:cNvSpPr>
          <p:nvPr/>
        </p:nvSpPr>
        <p:spPr bwMode="auto">
          <a:xfrm rot="5400000">
            <a:off x="2111524" y="2046171"/>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4180253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3081293"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p>
        </p:txBody>
      </p:sp>
      <p:sp>
        <p:nvSpPr>
          <p:cNvPr id="48" name="Rectangle 8"/>
          <p:cNvSpPr>
            <a:spLocks noChangeArrowheads="1"/>
          </p:cNvSpPr>
          <p:nvPr/>
        </p:nvSpPr>
        <p:spPr bwMode="auto">
          <a:xfrm>
            <a:off x="2160894" y="5205621"/>
            <a:ext cx="2819400" cy="609600"/>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rPr>
              <a:t>我们怎样制造</a:t>
            </a:r>
            <a:r>
              <a:rPr kumimoji="1" lang="en-US" altLang="zh-CN" sz="1600" b="0"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49" name="Rectangle 9"/>
          <p:cNvSpPr>
            <a:spLocks noChangeArrowheads="1"/>
          </p:cNvSpPr>
          <p:nvPr/>
        </p:nvSpPr>
        <p:spPr bwMode="auto">
          <a:xfrm>
            <a:off x="6275693" y="5129421"/>
            <a:ext cx="2116139" cy="609600"/>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smtClean="0">
                <a:ln>
                  <a:noFill/>
                </a:ln>
                <a:solidFill>
                  <a:srgbClr val="333399"/>
                </a:solidFill>
                <a:effectLst/>
                <a:uLnTx/>
                <a:uFillTx/>
                <a:latin typeface="黑体" pitchFamily="49" charset="-122"/>
                <a:ea typeface="黑体" pitchFamily="49" charset="-122"/>
              </a:rPr>
              <a:t>工艺路线</a:t>
            </a:r>
            <a:endParaRPr kumimoji="1" lang="en-US" altLang="zh-CN" sz="1600" b="0" i="0" u="none" strike="noStrike" kern="0" cap="none" spc="0" normalizeH="0" baseline="0" noProof="0" smtClean="0">
              <a:ln>
                <a:noFill/>
              </a:ln>
              <a:solidFill>
                <a:srgbClr val="FFFF00"/>
              </a:solidFill>
              <a:effectLst/>
              <a:uLnTx/>
              <a:uFillTx/>
              <a:latin typeface="黑体" pitchFamily="49" charset="-122"/>
              <a:ea typeface="黑体" pitchFamily="49" charset="-122"/>
            </a:endParaRPr>
          </a:p>
        </p:txBody>
      </p:sp>
      <p:sp>
        <p:nvSpPr>
          <p:cNvPr id="50" name="AutoShape 10"/>
          <p:cNvSpPr>
            <a:spLocks noChangeArrowheads="1"/>
          </p:cNvSpPr>
          <p:nvPr/>
        </p:nvSpPr>
        <p:spPr bwMode="auto">
          <a:xfrm>
            <a:off x="5208894" y="5281821"/>
            <a:ext cx="762000" cy="45720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endParaRPr>
          </a:p>
        </p:txBody>
      </p:sp>
      <p:sp>
        <p:nvSpPr>
          <p:cNvPr id="52" name="Text Box 18"/>
          <p:cNvSpPr txBox="1">
            <a:spLocks noChangeArrowheads="1"/>
          </p:cNvSpPr>
          <p:nvPr/>
        </p:nvSpPr>
        <p:spPr bwMode="auto">
          <a:xfrm>
            <a:off x="2167244" y="919371"/>
            <a:ext cx="2811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fontAlgn="base">
              <a:spcBef>
                <a:spcPct val="0"/>
              </a:spcBef>
              <a:spcAft>
                <a:spcPct val="0"/>
              </a:spcAft>
            </a:pPr>
            <a:r>
              <a:rPr lang="zh-CN" altLang="en-US" dirty="0" smtClean="0">
                <a:solidFill>
                  <a:srgbClr val="000000"/>
                </a:solidFill>
                <a:latin typeface="微软雅黑" panose="020B0503020204020204" pitchFamily="34" charset="-122"/>
                <a:ea typeface="微软雅黑" panose="020B0503020204020204" pitchFamily="34" charset="-122"/>
              </a:rPr>
              <a:t>为了生产一个产品</a:t>
            </a:r>
            <a:r>
              <a:rPr lang="en-US" altLang="zh-CN" dirty="0" smtClean="0">
                <a:solidFill>
                  <a:srgbClr val="000000"/>
                </a:solidFill>
                <a:latin typeface="微软雅黑" panose="020B0503020204020204" pitchFamily="34" charset="-122"/>
                <a:ea typeface="微软雅黑" panose="020B0503020204020204" pitchFamily="34" charset="-122"/>
              </a:rPr>
              <a:t>: </a:t>
            </a:r>
          </a:p>
        </p:txBody>
      </p:sp>
      <p:sp>
        <p:nvSpPr>
          <p:cNvPr id="53" name="Rectangle 20"/>
          <p:cNvSpPr>
            <a:spLocks noChangeArrowheads="1"/>
          </p:cNvSpPr>
          <p:nvPr/>
        </p:nvSpPr>
        <p:spPr bwMode="auto">
          <a:xfrm>
            <a:off x="2160894" y="1714708"/>
            <a:ext cx="2819400" cy="609600"/>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rPr>
              <a:t>生产计划如何排程</a:t>
            </a:r>
            <a:r>
              <a:rPr kumimoji="1" lang="en-US" altLang="zh-CN" sz="1600" b="0"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54" name="Rectangle 21"/>
          <p:cNvSpPr>
            <a:spLocks noChangeArrowheads="1"/>
          </p:cNvSpPr>
          <p:nvPr/>
        </p:nvSpPr>
        <p:spPr bwMode="auto">
          <a:xfrm>
            <a:off x="6275693" y="1638508"/>
            <a:ext cx="2116139" cy="609600"/>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dirty="0" smtClean="0">
                <a:ln>
                  <a:noFill/>
                </a:ln>
                <a:solidFill>
                  <a:srgbClr val="333399"/>
                </a:solidFill>
                <a:effectLst/>
                <a:uLnTx/>
                <a:uFillTx/>
                <a:latin typeface="黑体" pitchFamily="49" charset="-122"/>
                <a:ea typeface="黑体" pitchFamily="49" charset="-122"/>
              </a:rPr>
              <a:t>物料主数据计划视图</a:t>
            </a:r>
            <a:endParaRPr kumimoji="1" lang="en-US" altLang="zh-CN" sz="1600" b="0" i="0" u="none" strike="noStrike" kern="0" cap="none" spc="0" normalizeH="0" baseline="0" noProof="0" dirty="0" smtClean="0">
              <a:ln>
                <a:noFill/>
              </a:ln>
              <a:solidFill>
                <a:srgbClr val="FFFF00"/>
              </a:solidFill>
              <a:effectLst/>
              <a:uLnTx/>
              <a:uFillTx/>
              <a:latin typeface="黑体" pitchFamily="49" charset="-122"/>
              <a:ea typeface="黑体" pitchFamily="49" charset="-122"/>
            </a:endParaRPr>
          </a:p>
        </p:txBody>
      </p:sp>
      <p:sp>
        <p:nvSpPr>
          <p:cNvPr id="55" name="AutoShape 22"/>
          <p:cNvSpPr>
            <a:spLocks noChangeArrowheads="1"/>
          </p:cNvSpPr>
          <p:nvPr/>
        </p:nvSpPr>
        <p:spPr bwMode="auto">
          <a:xfrm>
            <a:off x="5208894" y="1790908"/>
            <a:ext cx="762000" cy="45720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endParaRPr>
          </a:p>
        </p:txBody>
      </p:sp>
      <p:sp>
        <p:nvSpPr>
          <p:cNvPr id="56" name="Rectangle 14"/>
          <p:cNvSpPr>
            <a:spLocks noChangeArrowheads="1"/>
          </p:cNvSpPr>
          <p:nvPr/>
        </p:nvSpPr>
        <p:spPr bwMode="auto">
          <a:xfrm>
            <a:off x="6275693" y="3930858"/>
            <a:ext cx="2116139" cy="609600"/>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smtClean="0">
                <a:ln>
                  <a:noFill/>
                </a:ln>
                <a:solidFill>
                  <a:srgbClr val="333399"/>
                </a:solidFill>
                <a:effectLst/>
                <a:uLnTx/>
                <a:uFillTx/>
                <a:latin typeface="黑体" pitchFamily="49" charset="-122"/>
                <a:ea typeface="黑体" pitchFamily="49" charset="-122"/>
              </a:rPr>
              <a:t>工作中心</a:t>
            </a:r>
            <a:endParaRPr kumimoji="1" lang="en-US" altLang="zh-CN" sz="1600" b="0" i="0" u="none" strike="noStrike" kern="0" cap="none" spc="0" normalizeH="0" baseline="0" noProof="0" smtClean="0">
              <a:ln>
                <a:noFill/>
              </a:ln>
              <a:solidFill>
                <a:srgbClr val="333399"/>
              </a:solidFill>
              <a:effectLst/>
              <a:uLnTx/>
              <a:uFillTx/>
              <a:latin typeface="黑体" pitchFamily="49" charset="-122"/>
              <a:ea typeface="黑体" pitchFamily="49" charset="-122"/>
            </a:endParaRPr>
          </a:p>
        </p:txBody>
      </p:sp>
      <p:sp>
        <p:nvSpPr>
          <p:cNvPr id="57" name="AutoShape 15"/>
          <p:cNvSpPr>
            <a:spLocks noChangeArrowheads="1"/>
          </p:cNvSpPr>
          <p:nvPr/>
        </p:nvSpPr>
        <p:spPr bwMode="auto">
          <a:xfrm>
            <a:off x="5208894" y="4083258"/>
            <a:ext cx="762000" cy="457200"/>
          </a:xfrm>
          <a:custGeom>
            <a:avLst/>
            <a:gdLst>
              <a:gd name="T0" fmla="*/ 20161252 w 21600"/>
              <a:gd name="T1" fmla="*/ 0 h 21600"/>
              <a:gd name="T2" fmla="*/ 0 w 21600"/>
              <a:gd name="T3" fmla="*/ 4838700 h 21600"/>
              <a:gd name="T4" fmla="*/ 20161252 w 21600"/>
              <a:gd name="T5" fmla="*/ 9677399 h 21600"/>
              <a:gd name="T6" fmla="*/ 26881666 w 21600"/>
              <a:gd name="T7" fmla="*/ 48387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endParaRPr>
          </a:p>
        </p:txBody>
      </p:sp>
      <p:sp>
        <p:nvSpPr>
          <p:cNvPr id="58" name="Rectangle 24"/>
          <p:cNvSpPr>
            <a:spLocks noChangeArrowheads="1"/>
          </p:cNvSpPr>
          <p:nvPr/>
        </p:nvSpPr>
        <p:spPr bwMode="auto">
          <a:xfrm>
            <a:off x="2160894" y="4007058"/>
            <a:ext cx="2819400" cy="609600"/>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rPr>
              <a:t>我们在哪里制造</a:t>
            </a:r>
            <a:r>
              <a:rPr kumimoji="1" lang="en-US" altLang="zh-CN" sz="1600" b="0"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60" name="Rectangle 4"/>
          <p:cNvSpPr>
            <a:spLocks noChangeArrowheads="1"/>
          </p:cNvSpPr>
          <p:nvPr/>
        </p:nvSpPr>
        <p:spPr bwMode="auto">
          <a:xfrm>
            <a:off x="2160894" y="2867233"/>
            <a:ext cx="2819400" cy="609600"/>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我们用什么制造一个产品</a:t>
            </a:r>
            <a:r>
              <a:rPr kumimoji="1" lang="en-US" altLang="zh-CN"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p:txBody>
      </p:sp>
      <p:sp>
        <p:nvSpPr>
          <p:cNvPr id="61" name="Rectangle 5"/>
          <p:cNvSpPr>
            <a:spLocks noChangeArrowheads="1"/>
          </p:cNvSpPr>
          <p:nvPr/>
        </p:nvSpPr>
        <p:spPr bwMode="auto">
          <a:xfrm>
            <a:off x="6275693" y="2791033"/>
            <a:ext cx="2116139" cy="609600"/>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0" i="0" u="none" strike="noStrike" kern="0" cap="none" spc="0" normalizeH="0" baseline="0" noProof="0" dirty="0" smtClean="0">
                <a:ln>
                  <a:noFill/>
                </a:ln>
                <a:solidFill>
                  <a:srgbClr val="333399"/>
                </a:solidFill>
                <a:effectLst/>
                <a:uLnTx/>
                <a:uFillTx/>
                <a:latin typeface="黑体" pitchFamily="49" charset="-122"/>
                <a:ea typeface="黑体" pitchFamily="49" charset="-122"/>
              </a:rPr>
              <a:t>物料清单</a:t>
            </a:r>
            <a:r>
              <a:rPr kumimoji="1" lang="en-US" altLang="zh-CN" sz="1600" b="0" i="0" u="none" strike="noStrike" kern="0" cap="none" spc="0" normalizeH="0" baseline="0" noProof="0" dirty="0" smtClean="0">
                <a:ln>
                  <a:noFill/>
                </a:ln>
                <a:solidFill>
                  <a:srgbClr val="333399"/>
                </a:solidFill>
                <a:effectLst/>
                <a:uLnTx/>
                <a:uFillTx/>
                <a:latin typeface="黑体" pitchFamily="49" charset="-122"/>
                <a:ea typeface="黑体" pitchFamily="49" charset="-122"/>
              </a:rPr>
              <a:t>BOM</a:t>
            </a:r>
          </a:p>
        </p:txBody>
      </p:sp>
      <p:sp>
        <p:nvSpPr>
          <p:cNvPr id="62" name="AutoShape 6"/>
          <p:cNvSpPr>
            <a:spLocks noChangeArrowheads="1"/>
          </p:cNvSpPr>
          <p:nvPr/>
        </p:nvSpPr>
        <p:spPr bwMode="auto">
          <a:xfrm>
            <a:off x="5208894" y="2943433"/>
            <a:ext cx="762000" cy="45720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srgbClr val="000000"/>
              </a:solidFill>
              <a:effectLst/>
              <a:uLnTx/>
              <a:uFillTx/>
              <a:latin typeface="黑体" pitchFamily="49" charset="-122"/>
              <a:ea typeface="黑体" pitchFamily="49" charset="-122"/>
            </a:endParaRPr>
          </a:p>
        </p:txBody>
      </p:sp>
    </p:spTree>
    <p:extLst>
      <p:ext uri="{BB962C8B-B14F-4D97-AF65-F5344CB8AC3E}">
        <p14:creationId xmlns:p14="http://schemas.microsoft.com/office/powerpoint/2010/main" val="36914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strVal val="#ppt_w*0.70"/>
                                          </p:val>
                                        </p:tav>
                                        <p:tav tm="100000">
                                          <p:val>
                                            <p:strVal val="#ppt_w"/>
                                          </p:val>
                                        </p:tav>
                                      </p:tavLst>
                                    </p:anim>
                                    <p:anim calcmode="lin" valueType="num">
                                      <p:cBhvr>
                                        <p:cTn id="12" dur="500" fill="hold"/>
                                        <p:tgtEl>
                                          <p:spTgt spid="55"/>
                                        </p:tgtEl>
                                        <p:attrNameLst>
                                          <p:attrName>ppt_h</p:attrName>
                                        </p:attrNameLst>
                                      </p:cBhvr>
                                      <p:tavLst>
                                        <p:tav tm="0">
                                          <p:val>
                                            <p:strVal val="#ppt_h"/>
                                          </p:val>
                                        </p:tav>
                                        <p:tav tm="100000">
                                          <p:val>
                                            <p:strVal val="#ppt_h"/>
                                          </p:val>
                                        </p:tav>
                                      </p:tavLst>
                                    </p:anim>
                                    <p:animEffect transition="in" filter="fade">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strVal val="#ppt_w*0.70"/>
                                          </p:val>
                                        </p:tav>
                                        <p:tav tm="100000">
                                          <p:val>
                                            <p:strVal val="#ppt_w"/>
                                          </p:val>
                                        </p:tav>
                                      </p:tavLst>
                                    </p:anim>
                                    <p:anim calcmode="lin" valueType="num">
                                      <p:cBhvr>
                                        <p:cTn id="27" dur="500" fill="hold"/>
                                        <p:tgtEl>
                                          <p:spTgt spid="62"/>
                                        </p:tgtEl>
                                        <p:attrNameLst>
                                          <p:attrName>ppt_h</p:attrName>
                                        </p:attrNameLst>
                                      </p:cBhvr>
                                      <p:tavLst>
                                        <p:tav tm="0">
                                          <p:val>
                                            <p:strVal val="#ppt_h"/>
                                          </p:val>
                                        </p:tav>
                                        <p:tav tm="100000">
                                          <p:val>
                                            <p:strVal val="#ppt_h"/>
                                          </p:val>
                                        </p:tav>
                                      </p:tavLst>
                                    </p:anim>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p:cTn id="41" dur="500" fill="hold"/>
                                        <p:tgtEl>
                                          <p:spTgt spid="57"/>
                                        </p:tgtEl>
                                        <p:attrNameLst>
                                          <p:attrName>ppt_w</p:attrName>
                                        </p:attrNameLst>
                                      </p:cBhvr>
                                      <p:tavLst>
                                        <p:tav tm="0">
                                          <p:val>
                                            <p:strVal val="#ppt_w*0.70"/>
                                          </p:val>
                                        </p:tav>
                                        <p:tav tm="100000">
                                          <p:val>
                                            <p:strVal val="#ppt_w"/>
                                          </p:val>
                                        </p:tav>
                                      </p:tavLst>
                                    </p:anim>
                                    <p:anim calcmode="lin" valueType="num">
                                      <p:cBhvr>
                                        <p:cTn id="42" dur="500" fill="hold"/>
                                        <p:tgtEl>
                                          <p:spTgt spid="57"/>
                                        </p:tgtEl>
                                        <p:attrNameLst>
                                          <p:attrName>ppt_h</p:attrName>
                                        </p:attrNameLst>
                                      </p:cBhvr>
                                      <p:tavLst>
                                        <p:tav tm="0">
                                          <p:val>
                                            <p:strVal val="#ppt_h"/>
                                          </p:val>
                                        </p:tav>
                                        <p:tav tm="100000">
                                          <p:val>
                                            <p:strVal val="#ppt_h"/>
                                          </p:val>
                                        </p:tav>
                                      </p:tavLst>
                                    </p:anim>
                                    <p:animEffect transition="in" filter="fade">
                                      <p:cBhvr>
                                        <p:cTn id="43" dur="500"/>
                                        <p:tgtEl>
                                          <p:spTgt spid="5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strVal val="#ppt_w*0.70"/>
                                          </p:val>
                                        </p:tav>
                                        <p:tav tm="100000">
                                          <p:val>
                                            <p:strVal val="#ppt_w"/>
                                          </p:val>
                                        </p:tav>
                                      </p:tavLst>
                                    </p:anim>
                                    <p:anim calcmode="lin" valueType="num">
                                      <p:cBhvr>
                                        <p:cTn id="57" dur="500" fill="hold"/>
                                        <p:tgtEl>
                                          <p:spTgt spid="50"/>
                                        </p:tgtEl>
                                        <p:attrNameLst>
                                          <p:attrName>ppt_h</p:attrName>
                                        </p:attrNameLst>
                                      </p:cBhvr>
                                      <p:tavLst>
                                        <p:tav tm="0">
                                          <p:val>
                                            <p:strVal val="#ppt_h"/>
                                          </p:val>
                                        </p:tav>
                                        <p:tav tm="100000">
                                          <p:val>
                                            <p:strVal val="#ppt_h"/>
                                          </p:val>
                                        </p:tav>
                                      </p:tavLst>
                                    </p:anim>
                                    <p:animEffect transition="in" filter="fade">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3" grpId="0" animBg="1"/>
      <p:bldP spid="54" grpId="0" animBg="1"/>
      <p:bldP spid="55" grpId="0" animBg="1"/>
      <p:bldP spid="56" grpId="0" animBg="1"/>
      <p:bldP spid="57" grpId="0" animBg="1"/>
      <p:bldP spid="58"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482" y="113676"/>
            <a:ext cx="4105611" cy="412934"/>
          </a:xfrm>
          <a:noFill/>
          <a:ln w="9525">
            <a:noFill/>
            <a:miter lim="800000"/>
            <a:headEnd/>
            <a:tailEnd/>
          </a:ln>
        </p:spPr>
        <p:txBody>
          <a:bodyPr vert="horz" wrap="none" lIns="91440" tIns="45720" rIns="91440" bIns="45720" numCol="1" anchor="ctr" anchorCtr="0" compatLnSpc="1">
            <a:prstTxWarp prst="textNoShape">
              <a:avLst/>
            </a:prstTxWarp>
            <a:spAutoFit/>
          </a:bodyPr>
          <a:lstStyle/>
          <a:p>
            <a:pPr defTabSz="1219170" eaLnBrk="1" hangingPunct="1"/>
            <a:r>
              <a:rPr lang="en-US" altLang="zh-CN" sz="1800" dirty="0">
                <a:solidFill>
                  <a:prstClr val="black"/>
                </a:solidFill>
                <a:cs typeface="+mn-cs"/>
              </a:rPr>
              <a:t>ERP PP</a:t>
            </a:r>
            <a:r>
              <a:rPr lang="zh-CN" altLang="en-US" sz="1800" dirty="0">
                <a:solidFill>
                  <a:prstClr val="black"/>
                </a:solidFill>
                <a:cs typeface="+mn-cs"/>
              </a:rPr>
              <a:t>生产制造模块主数据</a:t>
            </a:r>
            <a:r>
              <a:rPr lang="en-US" altLang="zh-CN" sz="1800" dirty="0">
                <a:solidFill>
                  <a:prstClr val="black"/>
                </a:solidFill>
                <a:cs typeface="+mn-cs"/>
              </a:rPr>
              <a:t>-</a:t>
            </a:r>
            <a:r>
              <a:rPr lang="zh-CN" altLang="en-US" sz="1800" dirty="0">
                <a:solidFill>
                  <a:prstClr val="black"/>
                </a:solidFill>
                <a:cs typeface="+mn-cs"/>
              </a:rPr>
              <a:t>计划视图</a:t>
            </a:r>
          </a:p>
        </p:txBody>
      </p:sp>
      <p:grpSp>
        <p:nvGrpSpPr>
          <p:cNvPr id="16" name="组合 15"/>
          <p:cNvGrpSpPr/>
          <p:nvPr/>
        </p:nvGrpSpPr>
        <p:grpSpPr>
          <a:xfrm>
            <a:off x="4351732" y="800291"/>
            <a:ext cx="7311513" cy="5578259"/>
            <a:chOff x="1257300" y="1323975"/>
            <a:chExt cx="7065963" cy="5210175"/>
          </a:xfrm>
        </p:grpSpPr>
        <p:grpSp>
          <p:nvGrpSpPr>
            <p:cNvPr id="17" name="Group 5"/>
            <p:cNvGrpSpPr>
              <a:grpSpLocks/>
            </p:cNvGrpSpPr>
            <p:nvPr/>
          </p:nvGrpSpPr>
          <p:grpSpPr bwMode="auto">
            <a:xfrm>
              <a:off x="6567488" y="6021388"/>
              <a:ext cx="1138237" cy="512762"/>
              <a:chOff x="4137" y="3793"/>
              <a:chExt cx="717" cy="323"/>
            </a:xfrm>
          </p:grpSpPr>
          <p:grpSp>
            <p:nvGrpSpPr>
              <p:cNvPr id="219" name="Group 6"/>
              <p:cNvGrpSpPr>
                <a:grpSpLocks/>
              </p:cNvGrpSpPr>
              <p:nvPr/>
            </p:nvGrpSpPr>
            <p:grpSpPr bwMode="auto">
              <a:xfrm>
                <a:off x="4798" y="3795"/>
                <a:ext cx="56" cy="54"/>
                <a:chOff x="4798" y="3795"/>
                <a:chExt cx="56" cy="54"/>
              </a:xfrm>
            </p:grpSpPr>
            <p:sp>
              <p:nvSpPr>
                <p:cNvPr id="227" name="Oval 7"/>
                <p:cNvSpPr>
                  <a:spLocks noChangeArrowheads="1"/>
                </p:cNvSpPr>
                <p:nvPr/>
              </p:nvSpPr>
              <p:spPr bwMode="auto">
                <a:xfrm>
                  <a:off x="4798" y="3795"/>
                  <a:ext cx="56" cy="54"/>
                </a:xfrm>
                <a:prstGeom prst="ellipse">
                  <a:avLst/>
                </a:pr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8" name="Oval 8"/>
                <p:cNvSpPr>
                  <a:spLocks noChangeArrowheads="1"/>
                </p:cNvSpPr>
                <p:nvPr/>
              </p:nvSpPr>
              <p:spPr bwMode="auto">
                <a:xfrm>
                  <a:off x="4800" y="3797"/>
                  <a:ext cx="52" cy="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9" name="Rectangle 9"/>
                <p:cNvSpPr>
                  <a:spLocks noChangeArrowheads="1"/>
                </p:cNvSpPr>
                <p:nvPr/>
              </p:nvSpPr>
              <p:spPr bwMode="auto">
                <a:xfrm>
                  <a:off x="4812" y="3799"/>
                  <a:ext cx="34"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30" name="Rectangle 10"/>
                <p:cNvSpPr>
                  <a:spLocks noChangeArrowheads="1"/>
                </p:cNvSpPr>
                <p:nvPr/>
              </p:nvSpPr>
              <p:spPr bwMode="auto">
                <a:xfrm>
                  <a:off x="4814" y="3801"/>
                  <a:ext cx="2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500" b="1">
                      <a:solidFill>
                        <a:srgbClr val="0019D1"/>
                      </a:solidFill>
                      <a:latin typeface="Arial" pitchFamily="34" charset="0"/>
                      <a:ea typeface="方正楷体简体" pitchFamily="2" charset="-122"/>
                    </a:rPr>
                    <a:t>R</a:t>
                  </a:r>
                  <a:endParaRPr lang="en-US" altLang="zh-CN" sz="4400" b="1">
                    <a:latin typeface="Arial" pitchFamily="34" charset="0"/>
                    <a:ea typeface="方正楷体简体" pitchFamily="2" charset="-122"/>
                  </a:endParaRPr>
                </a:p>
              </p:txBody>
            </p:sp>
          </p:grpSp>
          <p:sp>
            <p:nvSpPr>
              <p:cNvPr id="220" name="Freeform 11"/>
              <p:cNvSpPr>
                <a:spLocks/>
              </p:cNvSpPr>
              <p:nvPr/>
            </p:nvSpPr>
            <p:spPr bwMode="auto">
              <a:xfrm>
                <a:off x="4479" y="3793"/>
                <a:ext cx="321" cy="321"/>
              </a:xfrm>
              <a:custGeom>
                <a:avLst/>
                <a:gdLst>
                  <a:gd name="T0" fmla="*/ 321 w 321"/>
                  <a:gd name="T1" fmla="*/ 0 h 321"/>
                  <a:gd name="T2" fmla="*/ 0 w 321"/>
                  <a:gd name="T3" fmla="*/ 0 h 321"/>
                  <a:gd name="T4" fmla="*/ 0 w 321"/>
                  <a:gd name="T5" fmla="*/ 321 h 321"/>
                  <a:gd name="T6" fmla="*/ 321 w 321"/>
                  <a:gd name="T7" fmla="*/ 0 h 321"/>
                </a:gdLst>
                <a:ahLst/>
                <a:cxnLst>
                  <a:cxn ang="0">
                    <a:pos x="T0" y="T1"/>
                  </a:cxn>
                  <a:cxn ang="0">
                    <a:pos x="T2" y="T3"/>
                  </a:cxn>
                  <a:cxn ang="0">
                    <a:pos x="T4" y="T5"/>
                  </a:cxn>
                  <a:cxn ang="0">
                    <a:pos x="T6" y="T7"/>
                  </a:cxn>
                </a:cxnLst>
                <a:rect l="0" t="0" r="r" b="b"/>
                <a:pathLst>
                  <a:path w="321" h="321">
                    <a:moveTo>
                      <a:pt x="321" y="0"/>
                    </a:moveTo>
                    <a:lnTo>
                      <a:pt x="0" y="0"/>
                    </a:lnTo>
                    <a:lnTo>
                      <a:pt x="0" y="321"/>
                    </a:lnTo>
                    <a:lnTo>
                      <a:pt x="32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1" name="Rectangle 12"/>
              <p:cNvSpPr>
                <a:spLocks noChangeArrowheads="1"/>
              </p:cNvSpPr>
              <p:nvPr/>
            </p:nvSpPr>
            <p:spPr bwMode="auto">
              <a:xfrm>
                <a:off x="4137" y="3793"/>
                <a:ext cx="318" cy="32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22" name="Freeform 13"/>
              <p:cNvSpPr>
                <a:spLocks/>
              </p:cNvSpPr>
              <p:nvPr/>
            </p:nvSpPr>
            <p:spPr bwMode="auto">
              <a:xfrm>
                <a:off x="4235" y="4001"/>
                <a:ext cx="114" cy="115"/>
              </a:xfrm>
              <a:custGeom>
                <a:avLst/>
                <a:gdLst>
                  <a:gd name="T0" fmla="*/ 38 w 114"/>
                  <a:gd name="T1" fmla="*/ 0 h 115"/>
                  <a:gd name="T2" fmla="*/ 74 w 114"/>
                  <a:gd name="T3" fmla="*/ 0 h 115"/>
                  <a:gd name="T4" fmla="*/ 114 w 114"/>
                  <a:gd name="T5" fmla="*/ 115 h 115"/>
                  <a:gd name="T6" fmla="*/ 76 w 114"/>
                  <a:gd name="T7" fmla="*/ 115 h 115"/>
                  <a:gd name="T8" fmla="*/ 74 w 114"/>
                  <a:gd name="T9" fmla="*/ 99 h 115"/>
                  <a:gd name="T10" fmla="*/ 38 w 114"/>
                  <a:gd name="T11" fmla="*/ 99 h 115"/>
                  <a:gd name="T12" fmla="*/ 34 w 114"/>
                  <a:gd name="T13" fmla="*/ 115 h 115"/>
                  <a:gd name="T14" fmla="*/ 0 w 114"/>
                  <a:gd name="T15" fmla="*/ 115 h 115"/>
                  <a:gd name="T16" fmla="*/ 38 w 114"/>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5">
                    <a:moveTo>
                      <a:pt x="38" y="0"/>
                    </a:moveTo>
                    <a:lnTo>
                      <a:pt x="74" y="0"/>
                    </a:lnTo>
                    <a:lnTo>
                      <a:pt x="114" y="115"/>
                    </a:lnTo>
                    <a:lnTo>
                      <a:pt x="76" y="115"/>
                    </a:lnTo>
                    <a:lnTo>
                      <a:pt x="74" y="99"/>
                    </a:lnTo>
                    <a:lnTo>
                      <a:pt x="38" y="99"/>
                    </a:lnTo>
                    <a:lnTo>
                      <a:pt x="34" y="115"/>
                    </a:lnTo>
                    <a:lnTo>
                      <a:pt x="0" y="115"/>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3" name="Freeform 14"/>
              <p:cNvSpPr>
                <a:spLocks/>
              </p:cNvSpPr>
              <p:nvPr/>
            </p:nvSpPr>
            <p:spPr bwMode="auto">
              <a:xfrm>
                <a:off x="4141" y="4001"/>
                <a:ext cx="98" cy="115"/>
              </a:xfrm>
              <a:custGeom>
                <a:avLst/>
                <a:gdLst>
                  <a:gd name="T0" fmla="*/ 58 w 98"/>
                  <a:gd name="T1" fmla="*/ 30 h 115"/>
                  <a:gd name="T2" fmla="*/ 52 w 98"/>
                  <a:gd name="T3" fmla="*/ 26 h 115"/>
                  <a:gd name="T4" fmla="*/ 44 w 98"/>
                  <a:gd name="T5" fmla="*/ 26 h 115"/>
                  <a:gd name="T6" fmla="*/ 36 w 98"/>
                  <a:gd name="T7" fmla="*/ 26 h 115"/>
                  <a:gd name="T8" fmla="*/ 36 w 98"/>
                  <a:gd name="T9" fmla="*/ 30 h 115"/>
                  <a:gd name="T10" fmla="*/ 38 w 98"/>
                  <a:gd name="T11" fmla="*/ 36 h 115"/>
                  <a:gd name="T12" fmla="*/ 44 w 98"/>
                  <a:gd name="T13" fmla="*/ 38 h 115"/>
                  <a:gd name="T14" fmla="*/ 52 w 98"/>
                  <a:gd name="T15" fmla="*/ 40 h 115"/>
                  <a:gd name="T16" fmla="*/ 64 w 98"/>
                  <a:gd name="T17" fmla="*/ 44 h 115"/>
                  <a:gd name="T18" fmla="*/ 80 w 98"/>
                  <a:gd name="T19" fmla="*/ 49 h 115"/>
                  <a:gd name="T20" fmla="*/ 90 w 98"/>
                  <a:gd name="T21" fmla="*/ 57 h 115"/>
                  <a:gd name="T22" fmla="*/ 98 w 98"/>
                  <a:gd name="T23" fmla="*/ 69 h 115"/>
                  <a:gd name="T24" fmla="*/ 98 w 98"/>
                  <a:gd name="T25" fmla="*/ 85 h 115"/>
                  <a:gd name="T26" fmla="*/ 90 w 98"/>
                  <a:gd name="T27" fmla="*/ 99 h 115"/>
                  <a:gd name="T28" fmla="*/ 74 w 98"/>
                  <a:gd name="T29" fmla="*/ 109 h 115"/>
                  <a:gd name="T30" fmla="*/ 58 w 98"/>
                  <a:gd name="T31" fmla="*/ 113 h 115"/>
                  <a:gd name="T32" fmla="*/ 40 w 98"/>
                  <a:gd name="T33" fmla="*/ 113 h 115"/>
                  <a:gd name="T34" fmla="*/ 22 w 98"/>
                  <a:gd name="T35" fmla="*/ 109 h 115"/>
                  <a:gd name="T36" fmla="*/ 8 w 98"/>
                  <a:gd name="T37" fmla="*/ 101 h 115"/>
                  <a:gd name="T38" fmla="*/ 0 w 98"/>
                  <a:gd name="T39" fmla="*/ 87 h 115"/>
                  <a:gd name="T40" fmla="*/ 34 w 98"/>
                  <a:gd name="T41" fmla="*/ 77 h 115"/>
                  <a:gd name="T42" fmla="*/ 36 w 98"/>
                  <a:gd name="T43" fmla="*/ 83 h 115"/>
                  <a:gd name="T44" fmla="*/ 40 w 98"/>
                  <a:gd name="T45" fmla="*/ 87 h 115"/>
                  <a:gd name="T46" fmla="*/ 46 w 98"/>
                  <a:gd name="T47" fmla="*/ 87 h 115"/>
                  <a:gd name="T48" fmla="*/ 50 w 98"/>
                  <a:gd name="T49" fmla="*/ 87 h 115"/>
                  <a:gd name="T50" fmla="*/ 58 w 98"/>
                  <a:gd name="T51" fmla="*/ 87 h 115"/>
                  <a:gd name="T52" fmla="*/ 62 w 98"/>
                  <a:gd name="T53" fmla="*/ 83 h 115"/>
                  <a:gd name="T54" fmla="*/ 60 w 98"/>
                  <a:gd name="T55" fmla="*/ 77 h 115"/>
                  <a:gd name="T56" fmla="*/ 56 w 98"/>
                  <a:gd name="T57" fmla="*/ 73 h 115"/>
                  <a:gd name="T58" fmla="*/ 44 w 98"/>
                  <a:gd name="T59" fmla="*/ 71 h 115"/>
                  <a:gd name="T60" fmla="*/ 36 w 98"/>
                  <a:gd name="T61" fmla="*/ 69 h 115"/>
                  <a:gd name="T62" fmla="*/ 24 w 98"/>
                  <a:gd name="T63" fmla="*/ 65 h 115"/>
                  <a:gd name="T64" fmla="*/ 16 w 98"/>
                  <a:gd name="T65" fmla="*/ 61 h 115"/>
                  <a:gd name="T66" fmla="*/ 8 w 98"/>
                  <a:gd name="T67" fmla="*/ 55 h 115"/>
                  <a:gd name="T68" fmla="*/ 4 w 98"/>
                  <a:gd name="T69" fmla="*/ 49 h 115"/>
                  <a:gd name="T70" fmla="*/ 0 w 98"/>
                  <a:gd name="T71" fmla="*/ 38 h 115"/>
                  <a:gd name="T72" fmla="*/ 0 w 98"/>
                  <a:gd name="T73" fmla="*/ 28 h 115"/>
                  <a:gd name="T74" fmla="*/ 6 w 98"/>
                  <a:gd name="T75" fmla="*/ 16 h 115"/>
                  <a:gd name="T76" fmla="*/ 14 w 98"/>
                  <a:gd name="T77" fmla="*/ 8 h 115"/>
                  <a:gd name="T78" fmla="*/ 28 w 98"/>
                  <a:gd name="T79" fmla="*/ 0 h 115"/>
                  <a:gd name="T80" fmla="*/ 48 w 98"/>
                  <a:gd name="T81" fmla="*/ 0 h 115"/>
                  <a:gd name="T82" fmla="*/ 62 w 98"/>
                  <a:gd name="T83" fmla="*/ 0 h 115"/>
                  <a:gd name="T84" fmla="*/ 76 w 98"/>
                  <a:gd name="T85" fmla="*/ 6 h 115"/>
                  <a:gd name="T86" fmla="*/ 90 w 98"/>
                  <a:gd name="T87" fmla="*/ 16 h 115"/>
                  <a:gd name="T88" fmla="*/ 94 w 98"/>
                  <a:gd name="T89"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115">
                    <a:moveTo>
                      <a:pt x="60" y="34"/>
                    </a:moveTo>
                    <a:lnTo>
                      <a:pt x="58" y="30"/>
                    </a:lnTo>
                    <a:lnTo>
                      <a:pt x="56" y="28"/>
                    </a:lnTo>
                    <a:lnTo>
                      <a:pt x="52" y="26"/>
                    </a:lnTo>
                    <a:lnTo>
                      <a:pt x="48" y="26"/>
                    </a:lnTo>
                    <a:lnTo>
                      <a:pt x="44" y="26"/>
                    </a:lnTo>
                    <a:lnTo>
                      <a:pt x="40" y="26"/>
                    </a:lnTo>
                    <a:lnTo>
                      <a:pt x="36" y="26"/>
                    </a:lnTo>
                    <a:lnTo>
                      <a:pt x="36" y="28"/>
                    </a:lnTo>
                    <a:lnTo>
                      <a:pt x="36" y="30"/>
                    </a:lnTo>
                    <a:lnTo>
                      <a:pt x="36" y="32"/>
                    </a:lnTo>
                    <a:lnTo>
                      <a:pt x="38" y="36"/>
                    </a:lnTo>
                    <a:lnTo>
                      <a:pt x="40" y="38"/>
                    </a:lnTo>
                    <a:lnTo>
                      <a:pt x="44" y="38"/>
                    </a:lnTo>
                    <a:lnTo>
                      <a:pt x="48" y="38"/>
                    </a:lnTo>
                    <a:lnTo>
                      <a:pt x="52" y="40"/>
                    </a:lnTo>
                    <a:lnTo>
                      <a:pt x="56" y="42"/>
                    </a:lnTo>
                    <a:lnTo>
                      <a:pt x="64" y="44"/>
                    </a:lnTo>
                    <a:lnTo>
                      <a:pt x="74" y="47"/>
                    </a:lnTo>
                    <a:lnTo>
                      <a:pt x="80" y="49"/>
                    </a:lnTo>
                    <a:lnTo>
                      <a:pt x="86" y="53"/>
                    </a:lnTo>
                    <a:lnTo>
                      <a:pt x="90" y="57"/>
                    </a:lnTo>
                    <a:lnTo>
                      <a:pt x="94" y="63"/>
                    </a:lnTo>
                    <a:lnTo>
                      <a:pt x="98" y="69"/>
                    </a:lnTo>
                    <a:lnTo>
                      <a:pt x="98" y="75"/>
                    </a:lnTo>
                    <a:lnTo>
                      <a:pt x="98" y="85"/>
                    </a:lnTo>
                    <a:lnTo>
                      <a:pt x="94" y="91"/>
                    </a:lnTo>
                    <a:lnTo>
                      <a:pt x="90" y="99"/>
                    </a:lnTo>
                    <a:lnTo>
                      <a:pt x="84" y="105"/>
                    </a:lnTo>
                    <a:lnTo>
                      <a:pt x="74" y="109"/>
                    </a:lnTo>
                    <a:lnTo>
                      <a:pt x="68" y="111"/>
                    </a:lnTo>
                    <a:lnTo>
                      <a:pt x="58" y="113"/>
                    </a:lnTo>
                    <a:lnTo>
                      <a:pt x="48" y="115"/>
                    </a:lnTo>
                    <a:lnTo>
                      <a:pt x="40" y="113"/>
                    </a:lnTo>
                    <a:lnTo>
                      <a:pt x="30" y="113"/>
                    </a:lnTo>
                    <a:lnTo>
                      <a:pt x="22" y="109"/>
                    </a:lnTo>
                    <a:lnTo>
                      <a:pt x="14" y="105"/>
                    </a:lnTo>
                    <a:lnTo>
                      <a:pt x="8" y="101"/>
                    </a:lnTo>
                    <a:lnTo>
                      <a:pt x="2" y="95"/>
                    </a:lnTo>
                    <a:lnTo>
                      <a:pt x="0" y="87"/>
                    </a:lnTo>
                    <a:lnTo>
                      <a:pt x="0" y="77"/>
                    </a:lnTo>
                    <a:lnTo>
                      <a:pt x="34" y="77"/>
                    </a:lnTo>
                    <a:lnTo>
                      <a:pt x="34" y="81"/>
                    </a:lnTo>
                    <a:lnTo>
                      <a:pt x="36" y="83"/>
                    </a:lnTo>
                    <a:lnTo>
                      <a:pt x="38" y="85"/>
                    </a:lnTo>
                    <a:lnTo>
                      <a:pt x="40" y="87"/>
                    </a:lnTo>
                    <a:lnTo>
                      <a:pt x="42" y="87"/>
                    </a:lnTo>
                    <a:lnTo>
                      <a:pt x="46" y="87"/>
                    </a:lnTo>
                    <a:lnTo>
                      <a:pt x="48" y="87"/>
                    </a:lnTo>
                    <a:lnTo>
                      <a:pt x="50" y="87"/>
                    </a:lnTo>
                    <a:lnTo>
                      <a:pt x="56" y="87"/>
                    </a:lnTo>
                    <a:lnTo>
                      <a:pt x="58" y="87"/>
                    </a:lnTo>
                    <a:lnTo>
                      <a:pt x="60" y="85"/>
                    </a:lnTo>
                    <a:lnTo>
                      <a:pt x="62" y="83"/>
                    </a:lnTo>
                    <a:lnTo>
                      <a:pt x="62" y="81"/>
                    </a:lnTo>
                    <a:lnTo>
                      <a:pt x="60" y="77"/>
                    </a:lnTo>
                    <a:lnTo>
                      <a:pt x="60" y="75"/>
                    </a:lnTo>
                    <a:lnTo>
                      <a:pt x="56" y="73"/>
                    </a:lnTo>
                    <a:lnTo>
                      <a:pt x="50" y="73"/>
                    </a:lnTo>
                    <a:lnTo>
                      <a:pt x="44" y="71"/>
                    </a:lnTo>
                    <a:lnTo>
                      <a:pt x="40" y="69"/>
                    </a:lnTo>
                    <a:lnTo>
                      <a:pt x="36" y="69"/>
                    </a:lnTo>
                    <a:lnTo>
                      <a:pt x="30" y="67"/>
                    </a:lnTo>
                    <a:lnTo>
                      <a:pt x="24" y="65"/>
                    </a:lnTo>
                    <a:lnTo>
                      <a:pt x="22" y="63"/>
                    </a:lnTo>
                    <a:lnTo>
                      <a:pt x="16" y="61"/>
                    </a:lnTo>
                    <a:lnTo>
                      <a:pt x="12" y="59"/>
                    </a:lnTo>
                    <a:lnTo>
                      <a:pt x="8" y="55"/>
                    </a:lnTo>
                    <a:lnTo>
                      <a:pt x="6" y="53"/>
                    </a:lnTo>
                    <a:lnTo>
                      <a:pt x="4" y="49"/>
                    </a:lnTo>
                    <a:lnTo>
                      <a:pt x="2" y="44"/>
                    </a:lnTo>
                    <a:lnTo>
                      <a:pt x="0" y="38"/>
                    </a:lnTo>
                    <a:lnTo>
                      <a:pt x="0" y="34"/>
                    </a:lnTo>
                    <a:lnTo>
                      <a:pt x="0" y="28"/>
                    </a:lnTo>
                    <a:lnTo>
                      <a:pt x="2" y="22"/>
                    </a:lnTo>
                    <a:lnTo>
                      <a:pt x="6" y="16"/>
                    </a:lnTo>
                    <a:lnTo>
                      <a:pt x="8" y="10"/>
                    </a:lnTo>
                    <a:lnTo>
                      <a:pt x="14" y="8"/>
                    </a:lnTo>
                    <a:lnTo>
                      <a:pt x="22" y="4"/>
                    </a:lnTo>
                    <a:lnTo>
                      <a:pt x="28" y="0"/>
                    </a:lnTo>
                    <a:lnTo>
                      <a:pt x="36" y="0"/>
                    </a:lnTo>
                    <a:lnTo>
                      <a:pt x="48" y="0"/>
                    </a:lnTo>
                    <a:lnTo>
                      <a:pt x="56" y="0"/>
                    </a:lnTo>
                    <a:lnTo>
                      <a:pt x="62" y="0"/>
                    </a:lnTo>
                    <a:lnTo>
                      <a:pt x="72" y="2"/>
                    </a:lnTo>
                    <a:lnTo>
                      <a:pt x="76" y="6"/>
                    </a:lnTo>
                    <a:lnTo>
                      <a:pt x="84" y="10"/>
                    </a:lnTo>
                    <a:lnTo>
                      <a:pt x="90" y="16"/>
                    </a:lnTo>
                    <a:lnTo>
                      <a:pt x="92" y="26"/>
                    </a:lnTo>
                    <a:lnTo>
                      <a:pt x="94" y="34"/>
                    </a:lnTo>
                    <a:lnTo>
                      <a:pt x="6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4" name="Freeform 15"/>
              <p:cNvSpPr>
                <a:spLocks/>
              </p:cNvSpPr>
              <p:nvPr/>
            </p:nvSpPr>
            <p:spPr bwMode="auto">
              <a:xfrm>
                <a:off x="4283" y="4037"/>
                <a:ext cx="18" cy="37"/>
              </a:xfrm>
              <a:custGeom>
                <a:avLst/>
                <a:gdLst>
                  <a:gd name="T0" fmla="*/ 0 w 18"/>
                  <a:gd name="T1" fmla="*/ 37 h 37"/>
                  <a:gd name="T2" fmla="*/ 18 w 18"/>
                  <a:gd name="T3" fmla="*/ 37 h 37"/>
                  <a:gd name="T4" fmla="*/ 8 w 18"/>
                  <a:gd name="T5" fmla="*/ 0 h 37"/>
                  <a:gd name="T6" fmla="*/ 0 w 18"/>
                  <a:gd name="T7" fmla="*/ 37 h 37"/>
                </a:gdLst>
                <a:ahLst/>
                <a:cxnLst>
                  <a:cxn ang="0">
                    <a:pos x="T0" y="T1"/>
                  </a:cxn>
                  <a:cxn ang="0">
                    <a:pos x="T2" y="T3"/>
                  </a:cxn>
                  <a:cxn ang="0">
                    <a:pos x="T4" y="T5"/>
                  </a:cxn>
                  <a:cxn ang="0">
                    <a:pos x="T6" y="T7"/>
                  </a:cxn>
                </a:cxnLst>
                <a:rect l="0" t="0" r="r" b="b"/>
                <a:pathLst>
                  <a:path w="18" h="37">
                    <a:moveTo>
                      <a:pt x="0" y="37"/>
                    </a:moveTo>
                    <a:lnTo>
                      <a:pt x="18" y="37"/>
                    </a:lnTo>
                    <a:lnTo>
                      <a:pt x="8" y="0"/>
                    </a:lnTo>
                    <a:lnTo>
                      <a:pt x="0" y="3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5" name="Freeform 16"/>
              <p:cNvSpPr>
                <a:spLocks/>
              </p:cNvSpPr>
              <p:nvPr/>
            </p:nvSpPr>
            <p:spPr bwMode="auto">
              <a:xfrm>
                <a:off x="4353" y="4001"/>
                <a:ext cx="98" cy="115"/>
              </a:xfrm>
              <a:custGeom>
                <a:avLst/>
                <a:gdLst>
                  <a:gd name="T0" fmla="*/ 0 w 98"/>
                  <a:gd name="T1" fmla="*/ 0 h 115"/>
                  <a:gd name="T2" fmla="*/ 54 w 98"/>
                  <a:gd name="T3" fmla="*/ 0 h 115"/>
                  <a:gd name="T4" fmla="*/ 64 w 98"/>
                  <a:gd name="T5" fmla="*/ 0 h 115"/>
                  <a:gd name="T6" fmla="*/ 74 w 98"/>
                  <a:gd name="T7" fmla="*/ 2 h 115"/>
                  <a:gd name="T8" fmla="*/ 80 w 98"/>
                  <a:gd name="T9" fmla="*/ 6 h 115"/>
                  <a:gd name="T10" fmla="*/ 88 w 98"/>
                  <a:gd name="T11" fmla="*/ 10 h 115"/>
                  <a:gd name="T12" fmla="*/ 92 w 98"/>
                  <a:gd name="T13" fmla="*/ 16 h 115"/>
                  <a:gd name="T14" fmla="*/ 96 w 98"/>
                  <a:gd name="T15" fmla="*/ 24 h 115"/>
                  <a:gd name="T16" fmla="*/ 98 w 98"/>
                  <a:gd name="T17" fmla="*/ 30 h 115"/>
                  <a:gd name="T18" fmla="*/ 98 w 98"/>
                  <a:gd name="T19" fmla="*/ 40 h 115"/>
                  <a:gd name="T20" fmla="*/ 98 w 98"/>
                  <a:gd name="T21" fmla="*/ 47 h 115"/>
                  <a:gd name="T22" fmla="*/ 96 w 98"/>
                  <a:gd name="T23" fmla="*/ 55 h 115"/>
                  <a:gd name="T24" fmla="*/ 92 w 98"/>
                  <a:gd name="T25" fmla="*/ 61 h 115"/>
                  <a:gd name="T26" fmla="*/ 88 w 98"/>
                  <a:gd name="T27" fmla="*/ 67 h 115"/>
                  <a:gd name="T28" fmla="*/ 82 w 98"/>
                  <a:gd name="T29" fmla="*/ 73 h 115"/>
                  <a:gd name="T30" fmla="*/ 74 w 98"/>
                  <a:gd name="T31" fmla="*/ 75 h 115"/>
                  <a:gd name="T32" fmla="*/ 66 w 98"/>
                  <a:gd name="T33" fmla="*/ 77 h 115"/>
                  <a:gd name="T34" fmla="*/ 54 w 98"/>
                  <a:gd name="T35" fmla="*/ 81 h 115"/>
                  <a:gd name="T36" fmla="*/ 36 w 98"/>
                  <a:gd name="T37" fmla="*/ 81 h 115"/>
                  <a:gd name="T38" fmla="*/ 36 w 98"/>
                  <a:gd name="T39" fmla="*/ 115 h 115"/>
                  <a:gd name="T40" fmla="*/ 0 w 98"/>
                  <a:gd name="T41" fmla="*/ 115 h 115"/>
                  <a:gd name="T42" fmla="*/ 0 w 98"/>
                  <a:gd name="T4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 h="115">
                    <a:moveTo>
                      <a:pt x="0" y="0"/>
                    </a:moveTo>
                    <a:lnTo>
                      <a:pt x="54" y="0"/>
                    </a:lnTo>
                    <a:lnTo>
                      <a:pt x="64" y="0"/>
                    </a:lnTo>
                    <a:lnTo>
                      <a:pt x="74" y="2"/>
                    </a:lnTo>
                    <a:lnTo>
                      <a:pt x="80" y="6"/>
                    </a:lnTo>
                    <a:lnTo>
                      <a:pt x="88" y="10"/>
                    </a:lnTo>
                    <a:lnTo>
                      <a:pt x="92" y="16"/>
                    </a:lnTo>
                    <a:lnTo>
                      <a:pt x="96" y="24"/>
                    </a:lnTo>
                    <a:lnTo>
                      <a:pt x="98" y="30"/>
                    </a:lnTo>
                    <a:lnTo>
                      <a:pt x="98" y="40"/>
                    </a:lnTo>
                    <a:lnTo>
                      <a:pt x="98" y="47"/>
                    </a:lnTo>
                    <a:lnTo>
                      <a:pt x="96" y="55"/>
                    </a:lnTo>
                    <a:lnTo>
                      <a:pt x="92" y="61"/>
                    </a:lnTo>
                    <a:lnTo>
                      <a:pt x="88" y="67"/>
                    </a:lnTo>
                    <a:lnTo>
                      <a:pt x="82" y="73"/>
                    </a:lnTo>
                    <a:lnTo>
                      <a:pt x="74" y="75"/>
                    </a:lnTo>
                    <a:lnTo>
                      <a:pt x="66" y="77"/>
                    </a:lnTo>
                    <a:lnTo>
                      <a:pt x="54" y="81"/>
                    </a:lnTo>
                    <a:lnTo>
                      <a:pt x="36" y="81"/>
                    </a:lnTo>
                    <a:lnTo>
                      <a:pt x="36" y="115"/>
                    </a:lnTo>
                    <a:lnTo>
                      <a:pt x="0" y="1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226" name="Freeform 17"/>
              <p:cNvSpPr>
                <a:spLocks/>
              </p:cNvSpPr>
              <p:nvPr/>
            </p:nvSpPr>
            <p:spPr bwMode="auto">
              <a:xfrm>
                <a:off x="4391" y="4031"/>
                <a:ext cx="24" cy="23"/>
              </a:xfrm>
              <a:custGeom>
                <a:avLst/>
                <a:gdLst>
                  <a:gd name="T0" fmla="*/ 0 w 24"/>
                  <a:gd name="T1" fmla="*/ 0 h 23"/>
                  <a:gd name="T2" fmla="*/ 0 w 24"/>
                  <a:gd name="T3" fmla="*/ 23 h 23"/>
                  <a:gd name="T4" fmla="*/ 14 w 24"/>
                  <a:gd name="T5" fmla="*/ 23 h 23"/>
                  <a:gd name="T6" fmla="*/ 18 w 24"/>
                  <a:gd name="T7" fmla="*/ 21 h 23"/>
                  <a:gd name="T8" fmla="*/ 22 w 24"/>
                  <a:gd name="T9" fmla="*/ 19 h 23"/>
                  <a:gd name="T10" fmla="*/ 24 w 24"/>
                  <a:gd name="T11" fmla="*/ 17 h 23"/>
                  <a:gd name="T12" fmla="*/ 24 w 24"/>
                  <a:gd name="T13" fmla="*/ 10 h 23"/>
                  <a:gd name="T14" fmla="*/ 24 w 24"/>
                  <a:gd name="T15" fmla="*/ 6 h 23"/>
                  <a:gd name="T16" fmla="*/ 22 w 24"/>
                  <a:gd name="T17" fmla="*/ 2 h 23"/>
                  <a:gd name="T18" fmla="*/ 18 w 24"/>
                  <a:gd name="T19" fmla="*/ 0 h 23"/>
                  <a:gd name="T20" fmla="*/ 14 w 24"/>
                  <a:gd name="T21" fmla="*/ 0 h 23"/>
                  <a:gd name="T22" fmla="*/ 0 w 24"/>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3">
                    <a:moveTo>
                      <a:pt x="0" y="0"/>
                    </a:moveTo>
                    <a:lnTo>
                      <a:pt x="0" y="23"/>
                    </a:lnTo>
                    <a:lnTo>
                      <a:pt x="14" y="23"/>
                    </a:lnTo>
                    <a:lnTo>
                      <a:pt x="18" y="21"/>
                    </a:lnTo>
                    <a:lnTo>
                      <a:pt x="22" y="19"/>
                    </a:lnTo>
                    <a:lnTo>
                      <a:pt x="24" y="17"/>
                    </a:lnTo>
                    <a:lnTo>
                      <a:pt x="24" y="10"/>
                    </a:lnTo>
                    <a:lnTo>
                      <a:pt x="24" y="6"/>
                    </a:lnTo>
                    <a:lnTo>
                      <a:pt x="22" y="2"/>
                    </a:lnTo>
                    <a:lnTo>
                      <a:pt x="18" y="0"/>
                    </a:lnTo>
                    <a:lnTo>
                      <a:pt x="14" y="0"/>
                    </a:lnTo>
                    <a:lnTo>
                      <a:pt x="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sp>
          <p:nvSpPr>
            <p:cNvPr id="18" name="Rectangle 18"/>
            <p:cNvSpPr>
              <a:spLocks noChangeArrowheads="1"/>
            </p:cNvSpPr>
            <p:nvPr/>
          </p:nvSpPr>
          <p:spPr bwMode="auto">
            <a:xfrm>
              <a:off x="6413500" y="5419725"/>
              <a:ext cx="1909763" cy="992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 name="Rectangle 22"/>
            <p:cNvSpPr>
              <a:spLocks noChangeArrowheads="1"/>
            </p:cNvSpPr>
            <p:nvPr/>
          </p:nvSpPr>
          <p:spPr bwMode="auto">
            <a:xfrm>
              <a:off x="1692275" y="1323975"/>
              <a:ext cx="2405063" cy="4922838"/>
            </a:xfrm>
            <a:prstGeom prst="rect">
              <a:avLst/>
            </a:prstGeom>
            <a:solidFill>
              <a:srgbClr val="00D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 name="Rectangle 23"/>
            <p:cNvSpPr>
              <a:spLocks noChangeArrowheads="1"/>
            </p:cNvSpPr>
            <p:nvPr/>
          </p:nvSpPr>
          <p:spPr bwMode="auto">
            <a:xfrm>
              <a:off x="5307013" y="1323975"/>
              <a:ext cx="2405062" cy="4922838"/>
            </a:xfrm>
            <a:prstGeom prst="rect">
              <a:avLst/>
            </a:prstGeom>
            <a:solidFill>
              <a:srgbClr val="00DF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nvGrpSpPr>
            <p:cNvPr id="21" name="Group 24"/>
            <p:cNvGrpSpPr>
              <a:grpSpLocks/>
            </p:cNvGrpSpPr>
            <p:nvPr/>
          </p:nvGrpSpPr>
          <p:grpSpPr bwMode="auto">
            <a:xfrm>
              <a:off x="1266825" y="3105150"/>
              <a:ext cx="1901825" cy="596900"/>
              <a:chOff x="798" y="1956"/>
              <a:chExt cx="1198" cy="376"/>
            </a:xfrm>
          </p:grpSpPr>
          <p:sp>
            <p:nvSpPr>
              <p:cNvPr id="216" name="Rectangle 25"/>
              <p:cNvSpPr>
                <a:spLocks noChangeArrowheads="1"/>
              </p:cNvSpPr>
              <p:nvPr/>
            </p:nvSpPr>
            <p:spPr bwMode="auto">
              <a:xfrm>
                <a:off x="798" y="1956"/>
                <a:ext cx="1182"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17" name="Rectangle 26"/>
              <p:cNvSpPr>
                <a:spLocks noChangeArrowheads="1"/>
              </p:cNvSpPr>
              <p:nvPr/>
            </p:nvSpPr>
            <p:spPr bwMode="auto">
              <a:xfrm>
                <a:off x="814" y="1972"/>
                <a:ext cx="1182"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18" name="Rectangle 27"/>
              <p:cNvSpPr>
                <a:spLocks noChangeArrowheads="1"/>
              </p:cNvSpPr>
              <p:nvPr/>
            </p:nvSpPr>
            <p:spPr bwMode="auto">
              <a:xfrm>
                <a:off x="806" y="1964"/>
                <a:ext cx="1182"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22" name="Rectangle 28"/>
            <p:cNvSpPr>
              <a:spLocks noChangeArrowheads="1"/>
            </p:cNvSpPr>
            <p:nvPr/>
          </p:nvSpPr>
          <p:spPr bwMode="auto">
            <a:xfrm>
              <a:off x="2044700" y="3276600"/>
              <a:ext cx="464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批量</a:t>
              </a:r>
              <a:endParaRPr lang="zh-CN" altLang="en-US" sz="4400" b="1">
                <a:latin typeface="宋体" pitchFamily="2" charset="-122"/>
                <a:ea typeface="宋体" pitchFamily="2" charset="-122"/>
              </a:endParaRPr>
            </a:p>
          </p:txBody>
        </p:sp>
        <p:grpSp>
          <p:nvGrpSpPr>
            <p:cNvPr id="23" name="Group 29"/>
            <p:cNvGrpSpPr>
              <a:grpSpLocks/>
            </p:cNvGrpSpPr>
            <p:nvPr/>
          </p:nvGrpSpPr>
          <p:grpSpPr bwMode="auto">
            <a:xfrm>
              <a:off x="1266825" y="3906838"/>
              <a:ext cx="1901825" cy="596900"/>
              <a:chOff x="798" y="2461"/>
              <a:chExt cx="1198" cy="376"/>
            </a:xfrm>
          </p:grpSpPr>
          <p:sp>
            <p:nvSpPr>
              <p:cNvPr id="213" name="Rectangle 30"/>
              <p:cNvSpPr>
                <a:spLocks noChangeArrowheads="1"/>
              </p:cNvSpPr>
              <p:nvPr/>
            </p:nvSpPr>
            <p:spPr bwMode="auto">
              <a:xfrm>
                <a:off x="798" y="2461"/>
                <a:ext cx="1182"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14" name="Rectangle 31"/>
              <p:cNvSpPr>
                <a:spLocks noChangeArrowheads="1"/>
              </p:cNvSpPr>
              <p:nvPr/>
            </p:nvSpPr>
            <p:spPr bwMode="auto">
              <a:xfrm>
                <a:off x="814" y="2477"/>
                <a:ext cx="1182"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15" name="Rectangle 32"/>
              <p:cNvSpPr>
                <a:spLocks noChangeArrowheads="1"/>
              </p:cNvSpPr>
              <p:nvPr/>
            </p:nvSpPr>
            <p:spPr bwMode="auto">
              <a:xfrm>
                <a:off x="806" y="2469"/>
                <a:ext cx="1182"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24" name="Rectangle 33"/>
            <p:cNvSpPr>
              <a:spLocks noChangeArrowheads="1"/>
            </p:cNvSpPr>
            <p:nvPr/>
          </p:nvSpPr>
          <p:spPr bwMode="auto">
            <a:xfrm>
              <a:off x="1665288" y="4076700"/>
              <a:ext cx="92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采购类型</a:t>
              </a:r>
              <a:endParaRPr lang="en-US" altLang="zh-CN" sz="4400" b="1">
                <a:latin typeface="宋体" pitchFamily="2" charset="-122"/>
                <a:ea typeface="宋体" pitchFamily="2" charset="-122"/>
              </a:endParaRPr>
            </a:p>
          </p:txBody>
        </p:sp>
        <p:grpSp>
          <p:nvGrpSpPr>
            <p:cNvPr id="25" name="Group 34"/>
            <p:cNvGrpSpPr>
              <a:grpSpLocks/>
            </p:cNvGrpSpPr>
            <p:nvPr/>
          </p:nvGrpSpPr>
          <p:grpSpPr bwMode="auto">
            <a:xfrm>
              <a:off x="1266825" y="1514475"/>
              <a:ext cx="1901825" cy="596900"/>
              <a:chOff x="798" y="954"/>
              <a:chExt cx="1198" cy="376"/>
            </a:xfrm>
          </p:grpSpPr>
          <p:sp>
            <p:nvSpPr>
              <p:cNvPr id="210" name="Rectangle 35"/>
              <p:cNvSpPr>
                <a:spLocks noChangeArrowheads="1"/>
              </p:cNvSpPr>
              <p:nvPr/>
            </p:nvSpPr>
            <p:spPr bwMode="auto">
              <a:xfrm>
                <a:off x="798" y="954"/>
                <a:ext cx="1182"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11" name="Rectangle 36"/>
              <p:cNvSpPr>
                <a:spLocks noChangeArrowheads="1"/>
              </p:cNvSpPr>
              <p:nvPr/>
            </p:nvSpPr>
            <p:spPr bwMode="auto">
              <a:xfrm>
                <a:off x="814" y="970"/>
                <a:ext cx="1182"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12" name="Rectangle 37"/>
              <p:cNvSpPr>
                <a:spLocks noChangeArrowheads="1"/>
              </p:cNvSpPr>
              <p:nvPr/>
            </p:nvSpPr>
            <p:spPr bwMode="auto">
              <a:xfrm>
                <a:off x="806" y="962"/>
                <a:ext cx="1182"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26" name="Rectangle 38"/>
            <p:cNvSpPr>
              <a:spLocks noChangeArrowheads="1"/>
            </p:cNvSpPr>
            <p:nvPr/>
          </p:nvSpPr>
          <p:spPr bwMode="auto">
            <a:xfrm>
              <a:off x="1876425" y="1714500"/>
              <a:ext cx="808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solidFill>
                    <a:srgbClr val="000000"/>
                  </a:solidFill>
                  <a:latin typeface="宋体" pitchFamily="2" charset="-122"/>
                  <a:ea typeface="宋体" pitchFamily="2" charset="-122"/>
                </a:rPr>
                <a:t>MRP</a:t>
              </a:r>
              <a:r>
                <a:rPr lang="zh-CN" altLang="en-US" sz="1800" b="1">
                  <a:solidFill>
                    <a:srgbClr val="000000"/>
                  </a:solidFill>
                  <a:latin typeface="宋体" pitchFamily="2" charset="-122"/>
                  <a:ea typeface="宋体" pitchFamily="2" charset="-122"/>
                </a:rPr>
                <a:t>类型</a:t>
              </a:r>
              <a:endParaRPr lang="zh-CN" altLang="en-US" sz="4400" b="1">
                <a:latin typeface="宋体" pitchFamily="2" charset="-122"/>
                <a:ea typeface="宋体" pitchFamily="2" charset="-122"/>
              </a:endParaRPr>
            </a:p>
          </p:txBody>
        </p:sp>
        <p:grpSp>
          <p:nvGrpSpPr>
            <p:cNvPr id="27" name="Group 39"/>
            <p:cNvGrpSpPr>
              <a:grpSpLocks/>
            </p:cNvGrpSpPr>
            <p:nvPr/>
          </p:nvGrpSpPr>
          <p:grpSpPr bwMode="auto">
            <a:xfrm>
              <a:off x="1266825" y="4694238"/>
              <a:ext cx="1901825" cy="598487"/>
              <a:chOff x="798" y="2957"/>
              <a:chExt cx="1198" cy="377"/>
            </a:xfrm>
          </p:grpSpPr>
          <p:sp>
            <p:nvSpPr>
              <p:cNvPr id="207" name="Rectangle 40"/>
              <p:cNvSpPr>
                <a:spLocks noChangeArrowheads="1"/>
              </p:cNvSpPr>
              <p:nvPr/>
            </p:nvSpPr>
            <p:spPr bwMode="auto">
              <a:xfrm>
                <a:off x="798" y="2957"/>
                <a:ext cx="1182" cy="361"/>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8" name="Rectangle 41"/>
              <p:cNvSpPr>
                <a:spLocks noChangeArrowheads="1"/>
              </p:cNvSpPr>
              <p:nvPr/>
            </p:nvSpPr>
            <p:spPr bwMode="auto">
              <a:xfrm>
                <a:off x="814" y="2974"/>
                <a:ext cx="1182"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9" name="Rectangle 42"/>
              <p:cNvSpPr>
                <a:spLocks noChangeArrowheads="1"/>
              </p:cNvSpPr>
              <p:nvPr/>
            </p:nvSpPr>
            <p:spPr bwMode="auto">
              <a:xfrm>
                <a:off x="806" y="2965"/>
                <a:ext cx="1182" cy="361"/>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28" name="Rectangle 43"/>
            <p:cNvSpPr>
              <a:spLocks noChangeArrowheads="1"/>
            </p:cNvSpPr>
            <p:nvPr/>
          </p:nvSpPr>
          <p:spPr bwMode="auto">
            <a:xfrm>
              <a:off x="1704975" y="4895850"/>
              <a:ext cx="11509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特殊采购类</a:t>
              </a:r>
              <a:endParaRPr lang="en-US" altLang="zh-CN" sz="4400" b="1">
                <a:latin typeface="宋体" pitchFamily="2" charset="-122"/>
                <a:ea typeface="宋体" pitchFamily="2" charset="-122"/>
              </a:endParaRPr>
            </a:p>
          </p:txBody>
        </p:sp>
        <p:grpSp>
          <p:nvGrpSpPr>
            <p:cNvPr id="29" name="Group 44"/>
            <p:cNvGrpSpPr>
              <a:grpSpLocks/>
            </p:cNvGrpSpPr>
            <p:nvPr/>
          </p:nvGrpSpPr>
          <p:grpSpPr bwMode="auto">
            <a:xfrm>
              <a:off x="1266825" y="5470525"/>
              <a:ext cx="1901825" cy="598488"/>
              <a:chOff x="798" y="3446"/>
              <a:chExt cx="1198" cy="377"/>
            </a:xfrm>
          </p:grpSpPr>
          <p:sp>
            <p:nvSpPr>
              <p:cNvPr id="204" name="Rectangle 45"/>
              <p:cNvSpPr>
                <a:spLocks noChangeArrowheads="1"/>
              </p:cNvSpPr>
              <p:nvPr/>
            </p:nvSpPr>
            <p:spPr bwMode="auto">
              <a:xfrm>
                <a:off x="798" y="3446"/>
                <a:ext cx="1182" cy="361"/>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5" name="Rectangle 46"/>
              <p:cNvSpPr>
                <a:spLocks noChangeArrowheads="1"/>
              </p:cNvSpPr>
              <p:nvPr/>
            </p:nvSpPr>
            <p:spPr bwMode="auto">
              <a:xfrm>
                <a:off x="814" y="3462"/>
                <a:ext cx="1182" cy="361"/>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6" name="Rectangle 47"/>
              <p:cNvSpPr>
                <a:spLocks noChangeArrowheads="1"/>
              </p:cNvSpPr>
              <p:nvPr/>
            </p:nvSpPr>
            <p:spPr bwMode="auto">
              <a:xfrm>
                <a:off x="806" y="3454"/>
                <a:ext cx="1182" cy="361"/>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30" name="Rectangle 48"/>
            <p:cNvSpPr>
              <a:spLocks noChangeArrowheads="1"/>
            </p:cNvSpPr>
            <p:nvPr/>
          </p:nvSpPr>
          <p:spPr bwMode="auto">
            <a:xfrm>
              <a:off x="2051050" y="5672138"/>
              <a:ext cx="460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反冲</a:t>
              </a:r>
              <a:endParaRPr lang="en-US" altLang="zh-CN" sz="4400" b="1">
                <a:latin typeface="宋体" pitchFamily="2" charset="-122"/>
                <a:ea typeface="宋体" pitchFamily="2" charset="-122"/>
              </a:endParaRPr>
            </a:p>
          </p:txBody>
        </p:sp>
        <p:grpSp>
          <p:nvGrpSpPr>
            <p:cNvPr id="31" name="Group 49"/>
            <p:cNvGrpSpPr>
              <a:grpSpLocks/>
            </p:cNvGrpSpPr>
            <p:nvPr/>
          </p:nvGrpSpPr>
          <p:grpSpPr bwMode="auto">
            <a:xfrm>
              <a:off x="6261100" y="2316163"/>
              <a:ext cx="1897063" cy="596900"/>
              <a:chOff x="3944" y="1459"/>
              <a:chExt cx="1195" cy="376"/>
            </a:xfrm>
          </p:grpSpPr>
          <p:sp>
            <p:nvSpPr>
              <p:cNvPr id="201" name="Rectangle 50"/>
              <p:cNvSpPr>
                <a:spLocks noChangeArrowheads="1"/>
              </p:cNvSpPr>
              <p:nvPr/>
            </p:nvSpPr>
            <p:spPr bwMode="auto">
              <a:xfrm>
                <a:off x="3944" y="1459"/>
                <a:ext cx="1179"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2" name="Rectangle 51"/>
              <p:cNvSpPr>
                <a:spLocks noChangeArrowheads="1"/>
              </p:cNvSpPr>
              <p:nvPr/>
            </p:nvSpPr>
            <p:spPr bwMode="auto">
              <a:xfrm>
                <a:off x="3960" y="1475"/>
                <a:ext cx="1179"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3" name="Rectangle 52"/>
              <p:cNvSpPr>
                <a:spLocks noChangeArrowheads="1"/>
              </p:cNvSpPr>
              <p:nvPr/>
            </p:nvSpPr>
            <p:spPr bwMode="auto">
              <a:xfrm>
                <a:off x="3952" y="1467"/>
                <a:ext cx="1179"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32" name="Rectangle 53"/>
            <p:cNvSpPr>
              <a:spLocks noChangeArrowheads="1"/>
            </p:cNvSpPr>
            <p:nvPr/>
          </p:nvSpPr>
          <p:spPr bwMode="auto">
            <a:xfrm>
              <a:off x="6584950" y="2516188"/>
              <a:ext cx="1381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自制生产时间</a:t>
              </a:r>
              <a:endParaRPr lang="zh-CN" altLang="en-US" sz="4400" b="1">
                <a:latin typeface="宋体" pitchFamily="2" charset="-122"/>
                <a:ea typeface="宋体" pitchFamily="2" charset="-122"/>
              </a:endParaRPr>
            </a:p>
          </p:txBody>
        </p:sp>
        <p:grpSp>
          <p:nvGrpSpPr>
            <p:cNvPr id="33" name="Group 54"/>
            <p:cNvGrpSpPr>
              <a:grpSpLocks/>
            </p:cNvGrpSpPr>
            <p:nvPr/>
          </p:nvGrpSpPr>
          <p:grpSpPr bwMode="auto">
            <a:xfrm>
              <a:off x="6261100" y="3906838"/>
              <a:ext cx="1897063" cy="596900"/>
              <a:chOff x="3944" y="2461"/>
              <a:chExt cx="1195" cy="376"/>
            </a:xfrm>
          </p:grpSpPr>
          <p:sp>
            <p:nvSpPr>
              <p:cNvPr id="198" name="Rectangle 55"/>
              <p:cNvSpPr>
                <a:spLocks noChangeArrowheads="1"/>
              </p:cNvSpPr>
              <p:nvPr/>
            </p:nvSpPr>
            <p:spPr bwMode="auto">
              <a:xfrm>
                <a:off x="3944" y="2461"/>
                <a:ext cx="1179"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9" name="Rectangle 56"/>
              <p:cNvSpPr>
                <a:spLocks noChangeArrowheads="1"/>
              </p:cNvSpPr>
              <p:nvPr/>
            </p:nvSpPr>
            <p:spPr bwMode="auto">
              <a:xfrm>
                <a:off x="3960" y="2477"/>
                <a:ext cx="1179"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200" name="Rectangle 57"/>
              <p:cNvSpPr>
                <a:spLocks noChangeArrowheads="1"/>
              </p:cNvSpPr>
              <p:nvPr/>
            </p:nvSpPr>
            <p:spPr bwMode="auto">
              <a:xfrm>
                <a:off x="3952" y="2469"/>
                <a:ext cx="1179"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34" name="Rectangle 58"/>
            <p:cNvSpPr>
              <a:spLocks noChangeArrowheads="1"/>
            </p:cNvSpPr>
            <p:nvPr/>
          </p:nvSpPr>
          <p:spPr bwMode="auto">
            <a:xfrm>
              <a:off x="6810375" y="4087813"/>
              <a:ext cx="920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消耗模式</a:t>
              </a:r>
              <a:endParaRPr lang="en-US" altLang="zh-CN" sz="4400" b="1">
                <a:latin typeface="宋体" pitchFamily="2" charset="-122"/>
                <a:ea typeface="宋体" pitchFamily="2" charset="-122"/>
              </a:endParaRPr>
            </a:p>
          </p:txBody>
        </p:sp>
        <p:grpSp>
          <p:nvGrpSpPr>
            <p:cNvPr id="35" name="Group 59"/>
            <p:cNvGrpSpPr>
              <a:grpSpLocks/>
            </p:cNvGrpSpPr>
            <p:nvPr/>
          </p:nvGrpSpPr>
          <p:grpSpPr bwMode="auto">
            <a:xfrm>
              <a:off x="6261100" y="1514475"/>
              <a:ext cx="1897063" cy="596900"/>
              <a:chOff x="3944" y="954"/>
              <a:chExt cx="1195" cy="376"/>
            </a:xfrm>
          </p:grpSpPr>
          <p:sp>
            <p:nvSpPr>
              <p:cNvPr id="195" name="Rectangle 60"/>
              <p:cNvSpPr>
                <a:spLocks noChangeArrowheads="1"/>
              </p:cNvSpPr>
              <p:nvPr/>
            </p:nvSpPr>
            <p:spPr bwMode="auto">
              <a:xfrm>
                <a:off x="3944" y="954"/>
                <a:ext cx="1179"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6" name="Rectangle 61"/>
              <p:cNvSpPr>
                <a:spLocks noChangeArrowheads="1"/>
              </p:cNvSpPr>
              <p:nvPr/>
            </p:nvSpPr>
            <p:spPr bwMode="auto">
              <a:xfrm>
                <a:off x="3960" y="970"/>
                <a:ext cx="1179"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7" name="Rectangle 62"/>
              <p:cNvSpPr>
                <a:spLocks noChangeArrowheads="1"/>
              </p:cNvSpPr>
              <p:nvPr/>
            </p:nvSpPr>
            <p:spPr bwMode="auto">
              <a:xfrm>
                <a:off x="3952" y="962"/>
                <a:ext cx="1179"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36" name="Rectangle 63"/>
            <p:cNvSpPr>
              <a:spLocks noChangeArrowheads="1"/>
            </p:cNvSpPr>
            <p:nvPr/>
          </p:nvSpPr>
          <p:spPr bwMode="auto">
            <a:xfrm>
              <a:off x="6810375" y="1714500"/>
              <a:ext cx="92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安全库存</a:t>
              </a:r>
              <a:endParaRPr lang="en-US" altLang="zh-CN" sz="4400" b="1">
                <a:latin typeface="宋体" pitchFamily="2" charset="-122"/>
                <a:ea typeface="宋体" pitchFamily="2" charset="-122"/>
              </a:endParaRPr>
            </a:p>
          </p:txBody>
        </p:sp>
        <p:grpSp>
          <p:nvGrpSpPr>
            <p:cNvPr id="37" name="Group 64"/>
            <p:cNvGrpSpPr>
              <a:grpSpLocks/>
            </p:cNvGrpSpPr>
            <p:nvPr/>
          </p:nvGrpSpPr>
          <p:grpSpPr bwMode="auto">
            <a:xfrm>
              <a:off x="6261100" y="4694238"/>
              <a:ext cx="1897063" cy="598487"/>
              <a:chOff x="3944" y="2957"/>
              <a:chExt cx="1195" cy="377"/>
            </a:xfrm>
          </p:grpSpPr>
          <p:sp>
            <p:nvSpPr>
              <p:cNvPr id="192" name="Rectangle 65"/>
              <p:cNvSpPr>
                <a:spLocks noChangeArrowheads="1"/>
              </p:cNvSpPr>
              <p:nvPr/>
            </p:nvSpPr>
            <p:spPr bwMode="auto">
              <a:xfrm>
                <a:off x="3944" y="2957"/>
                <a:ext cx="1179" cy="361"/>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3" name="Rectangle 66"/>
              <p:cNvSpPr>
                <a:spLocks noChangeArrowheads="1"/>
              </p:cNvSpPr>
              <p:nvPr/>
            </p:nvSpPr>
            <p:spPr bwMode="auto">
              <a:xfrm>
                <a:off x="3960" y="2974"/>
                <a:ext cx="1179"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4" name="Rectangle 67"/>
              <p:cNvSpPr>
                <a:spLocks noChangeArrowheads="1"/>
              </p:cNvSpPr>
              <p:nvPr/>
            </p:nvSpPr>
            <p:spPr bwMode="auto">
              <a:xfrm>
                <a:off x="3952" y="2965"/>
                <a:ext cx="1179" cy="361"/>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38" name="Rectangle 68"/>
            <p:cNvSpPr>
              <a:spLocks noChangeArrowheads="1"/>
            </p:cNvSpPr>
            <p:nvPr/>
          </p:nvSpPr>
          <p:spPr bwMode="auto">
            <a:xfrm>
              <a:off x="6810375" y="4895850"/>
              <a:ext cx="92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消耗期间</a:t>
              </a:r>
              <a:endParaRPr lang="en-US" altLang="zh-CN" sz="4400" b="1">
                <a:latin typeface="宋体" pitchFamily="2" charset="-122"/>
                <a:ea typeface="宋体" pitchFamily="2" charset="-122"/>
              </a:endParaRPr>
            </a:p>
          </p:txBody>
        </p:sp>
        <p:grpSp>
          <p:nvGrpSpPr>
            <p:cNvPr id="39" name="Group 69"/>
            <p:cNvGrpSpPr>
              <a:grpSpLocks/>
            </p:cNvGrpSpPr>
            <p:nvPr/>
          </p:nvGrpSpPr>
          <p:grpSpPr bwMode="auto">
            <a:xfrm>
              <a:off x="6261100" y="5470525"/>
              <a:ext cx="1897063" cy="598488"/>
              <a:chOff x="3944" y="3446"/>
              <a:chExt cx="1195" cy="377"/>
            </a:xfrm>
          </p:grpSpPr>
          <p:sp>
            <p:nvSpPr>
              <p:cNvPr id="189" name="Rectangle 70"/>
              <p:cNvSpPr>
                <a:spLocks noChangeArrowheads="1"/>
              </p:cNvSpPr>
              <p:nvPr/>
            </p:nvSpPr>
            <p:spPr bwMode="auto">
              <a:xfrm>
                <a:off x="3944" y="3446"/>
                <a:ext cx="1179" cy="361"/>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0" name="Rectangle 71"/>
              <p:cNvSpPr>
                <a:spLocks noChangeArrowheads="1"/>
              </p:cNvSpPr>
              <p:nvPr/>
            </p:nvSpPr>
            <p:spPr bwMode="auto">
              <a:xfrm>
                <a:off x="3960" y="3462"/>
                <a:ext cx="1179" cy="361"/>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91" name="Rectangle 72"/>
              <p:cNvSpPr>
                <a:spLocks noChangeArrowheads="1"/>
              </p:cNvSpPr>
              <p:nvPr/>
            </p:nvSpPr>
            <p:spPr bwMode="auto">
              <a:xfrm>
                <a:off x="3952" y="3454"/>
                <a:ext cx="1179" cy="361"/>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40" name="Rectangle 73"/>
            <p:cNvSpPr>
              <a:spLocks noChangeArrowheads="1"/>
            </p:cNvSpPr>
            <p:nvPr/>
          </p:nvSpPr>
          <p:spPr bwMode="auto">
            <a:xfrm>
              <a:off x="6584950" y="5557838"/>
              <a:ext cx="1381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生产仓储地点</a:t>
              </a:r>
              <a:endParaRPr lang="en-US" altLang="zh-CN" sz="4400" b="1">
                <a:latin typeface="宋体" pitchFamily="2" charset="-122"/>
                <a:ea typeface="宋体" pitchFamily="2" charset="-122"/>
              </a:endParaRPr>
            </a:p>
          </p:txBody>
        </p:sp>
        <p:grpSp>
          <p:nvGrpSpPr>
            <p:cNvPr id="41" name="Group 74"/>
            <p:cNvGrpSpPr>
              <a:grpSpLocks/>
            </p:cNvGrpSpPr>
            <p:nvPr/>
          </p:nvGrpSpPr>
          <p:grpSpPr bwMode="auto">
            <a:xfrm>
              <a:off x="3830638" y="3238500"/>
              <a:ext cx="1730375" cy="862013"/>
              <a:chOff x="2413" y="2040"/>
              <a:chExt cx="1090" cy="543"/>
            </a:xfrm>
          </p:grpSpPr>
          <p:sp>
            <p:nvSpPr>
              <p:cNvPr id="186" name="Rectangle 75"/>
              <p:cNvSpPr>
                <a:spLocks noChangeArrowheads="1"/>
              </p:cNvSpPr>
              <p:nvPr/>
            </p:nvSpPr>
            <p:spPr bwMode="auto">
              <a:xfrm>
                <a:off x="2413" y="2040"/>
                <a:ext cx="1074" cy="527"/>
              </a:xfrm>
              <a:prstGeom prst="rect">
                <a:avLst/>
              </a:prstGeom>
              <a:solidFill>
                <a:srgbClr val="FFF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87" name="Rectangle 76"/>
              <p:cNvSpPr>
                <a:spLocks noChangeArrowheads="1"/>
              </p:cNvSpPr>
              <p:nvPr/>
            </p:nvSpPr>
            <p:spPr bwMode="auto">
              <a:xfrm>
                <a:off x="2429" y="2056"/>
                <a:ext cx="1074" cy="527"/>
              </a:xfrm>
              <a:prstGeom prst="rect">
                <a:avLst/>
              </a:prstGeom>
              <a:solidFill>
                <a:srgbClr val="9999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88" name="Rectangle 77"/>
              <p:cNvSpPr>
                <a:spLocks noChangeArrowheads="1"/>
              </p:cNvSpPr>
              <p:nvPr/>
            </p:nvSpPr>
            <p:spPr bwMode="auto">
              <a:xfrm>
                <a:off x="2421" y="2048"/>
                <a:ext cx="1074" cy="52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42" name="Rectangle 78"/>
            <p:cNvSpPr>
              <a:spLocks noChangeArrowheads="1"/>
            </p:cNvSpPr>
            <p:nvPr/>
          </p:nvSpPr>
          <p:spPr bwMode="auto">
            <a:xfrm>
              <a:off x="4527550" y="3597275"/>
              <a:ext cx="6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zh-CN" altLang="en-US" sz="4400" b="1" dirty="0">
                <a:latin typeface="宋体" pitchFamily="2" charset="-122"/>
                <a:ea typeface="宋体" pitchFamily="2" charset="-122"/>
              </a:endParaRPr>
            </a:p>
          </p:txBody>
        </p:sp>
        <p:sp>
          <p:nvSpPr>
            <p:cNvPr id="43" name="Rectangle 79"/>
            <p:cNvSpPr>
              <a:spLocks noChangeArrowheads="1"/>
            </p:cNvSpPr>
            <p:nvPr/>
          </p:nvSpPr>
          <p:spPr bwMode="auto">
            <a:xfrm>
              <a:off x="3861876" y="3522275"/>
              <a:ext cx="16270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b="1" dirty="0" smtClean="0">
                  <a:solidFill>
                    <a:srgbClr val="000000"/>
                  </a:solidFill>
                  <a:latin typeface="宋体" pitchFamily="2" charset="-122"/>
                  <a:ea typeface="宋体" pitchFamily="2" charset="-122"/>
                </a:rPr>
                <a:t>物料</a:t>
              </a:r>
              <a:r>
                <a:rPr lang="zh-CN" altLang="en-US" sz="1800" b="1" dirty="0" smtClean="0">
                  <a:solidFill>
                    <a:srgbClr val="000000"/>
                  </a:solidFill>
                  <a:latin typeface="宋体" pitchFamily="2" charset="-122"/>
                  <a:ea typeface="宋体" pitchFamily="2" charset="-122"/>
                </a:rPr>
                <a:t>主</a:t>
              </a:r>
              <a:r>
                <a:rPr lang="zh-CN" altLang="en-US" sz="1800" b="1" dirty="0">
                  <a:solidFill>
                    <a:srgbClr val="000000"/>
                  </a:solidFill>
                  <a:latin typeface="宋体" pitchFamily="2" charset="-122"/>
                  <a:ea typeface="宋体" pitchFamily="2" charset="-122"/>
                </a:rPr>
                <a:t>数据记录</a:t>
              </a:r>
              <a:endParaRPr lang="zh-CN" altLang="en-US" sz="4400" b="1" dirty="0">
                <a:latin typeface="宋体" pitchFamily="2" charset="-122"/>
                <a:ea typeface="宋体" pitchFamily="2" charset="-122"/>
              </a:endParaRPr>
            </a:p>
          </p:txBody>
        </p:sp>
        <p:sp>
          <p:nvSpPr>
            <p:cNvPr id="44" name="Rectangle 80"/>
            <p:cNvSpPr>
              <a:spLocks noChangeArrowheads="1"/>
            </p:cNvSpPr>
            <p:nvPr/>
          </p:nvSpPr>
          <p:spPr bwMode="auto">
            <a:xfrm>
              <a:off x="5122863" y="2487613"/>
              <a:ext cx="839787" cy="992187"/>
            </a:xfrm>
            <a:prstGeom prst="rect">
              <a:avLst/>
            </a:prstGeom>
            <a:solidFill>
              <a:srgbClr val="DA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45" name="Rectangle 81"/>
            <p:cNvSpPr>
              <a:spLocks noChangeArrowheads="1"/>
            </p:cNvSpPr>
            <p:nvPr/>
          </p:nvSpPr>
          <p:spPr bwMode="auto">
            <a:xfrm>
              <a:off x="5078413" y="2443163"/>
              <a:ext cx="830262" cy="982662"/>
            </a:xfrm>
            <a:prstGeom prst="rect">
              <a:avLst/>
            </a:prstGeom>
            <a:solidFill>
              <a:srgbClr val="FFFFFF"/>
            </a:solidFill>
            <a:ln w="12700">
              <a:solidFill>
                <a:srgbClr val="000000"/>
              </a:solidFill>
              <a:miter lim="800000"/>
              <a:headEnd/>
              <a:tailEnd/>
            </a:ln>
          </p:spPr>
          <p:txBody>
            <a:bodyPr/>
            <a:lstStyle/>
            <a:p>
              <a:endParaRPr lang="zh-CN" altLang="en-US" b="1"/>
            </a:p>
          </p:txBody>
        </p:sp>
        <p:sp>
          <p:nvSpPr>
            <p:cNvPr id="46" name="Line 82"/>
            <p:cNvSpPr>
              <a:spLocks noChangeShapeType="1"/>
            </p:cNvSpPr>
            <p:nvPr/>
          </p:nvSpPr>
          <p:spPr bwMode="auto">
            <a:xfrm>
              <a:off x="5132388" y="2782888"/>
              <a:ext cx="709612"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7" name="Line 83"/>
            <p:cNvSpPr>
              <a:spLocks noChangeShapeType="1"/>
            </p:cNvSpPr>
            <p:nvPr/>
          </p:nvSpPr>
          <p:spPr bwMode="auto">
            <a:xfrm>
              <a:off x="5132388" y="2932113"/>
              <a:ext cx="70961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1" name="Line 84"/>
            <p:cNvSpPr>
              <a:spLocks noChangeShapeType="1"/>
            </p:cNvSpPr>
            <p:nvPr/>
          </p:nvSpPr>
          <p:spPr bwMode="auto">
            <a:xfrm>
              <a:off x="5132388" y="3086100"/>
              <a:ext cx="709612"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9" name="Line 85"/>
            <p:cNvSpPr>
              <a:spLocks noChangeShapeType="1"/>
            </p:cNvSpPr>
            <p:nvPr/>
          </p:nvSpPr>
          <p:spPr bwMode="auto">
            <a:xfrm>
              <a:off x="5132388" y="3251200"/>
              <a:ext cx="70961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3" name="Line 86"/>
            <p:cNvSpPr>
              <a:spLocks noChangeShapeType="1"/>
            </p:cNvSpPr>
            <p:nvPr/>
          </p:nvSpPr>
          <p:spPr bwMode="auto">
            <a:xfrm>
              <a:off x="5364163" y="2693988"/>
              <a:ext cx="3175" cy="6873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4" name="Line 87"/>
            <p:cNvSpPr>
              <a:spLocks noChangeShapeType="1"/>
            </p:cNvSpPr>
            <p:nvPr/>
          </p:nvSpPr>
          <p:spPr bwMode="auto">
            <a:xfrm>
              <a:off x="5649913" y="2693988"/>
              <a:ext cx="3175" cy="6873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65" name="Freeform 88"/>
            <p:cNvSpPr>
              <a:spLocks/>
            </p:cNvSpPr>
            <p:nvPr/>
          </p:nvSpPr>
          <p:spPr bwMode="auto">
            <a:xfrm>
              <a:off x="5300663" y="2538413"/>
              <a:ext cx="193675" cy="57150"/>
            </a:xfrm>
            <a:custGeom>
              <a:avLst/>
              <a:gdLst>
                <a:gd name="T0" fmla="*/ 4 w 122"/>
                <a:gd name="T1" fmla="*/ 0 h 36"/>
                <a:gd name="T2" fmla="*/ 2 w 122"/>
                <a:gd name="T3" fmla="*/ 2 h 36"/>
                <a:gd name="T4" fmla="*/ 0 w 122"/>
                <a:gd name="T5" fmla="*/ 4 h 36"/>
                <a:gd name="T6" fmla="*/ 0 w 122"/>
                <a:gd name="T7" fmla="*/ 32 h 36"/>
                <a:gd name="T8" fmla="*/ 2 w 122"/>
                <a:gd name="T9" fmla="*/ 34 h 36"/>
                <a:gd name="T10" fmla="*/ 4 w 122"/>
                <a:gd name="T11" fmla="*/ 36 h 36"/>
                <a:gd name="T12" fmla="*/ 118 w 122"/>
                <a:gd name="T13" fmla="*/ 36 h 36"/>
                <a:gd name="T14" fmla="*/ 120 w 122"/>
                <a:gd name="T15" fmla="*/ 34 h 36"/>
                <a:gd name="T16" fmla="*/ 122 w 122"/>
                <a:gd name="T17" fmla="*/ 32 h 36"/>
                <a:gd name="T18" fmla="*/ 122 w 122"/>
                <a:gd name="T19" fmla="*/ 4 h 36"/>
                <a:gd name="T20" fmla="*/ 120 w 122"/>
                <a:gd name="T21" fmla="*/ 2 h 36"/>
                <a:gd name="T22" fmla="*/ 118 w 122"/>
                <a:gd name="T23" fmla="*/ 0 h 36"/>
                <a:gd name="T24" fmla="*/ 4 w 122"/>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36">
                  <a:moveTo>
                    <a:pt x="4" y="0"/>
                  </a:moveTo>
                  <a:lnTo>
                    <a:pt x="2" y="2"/>
                  </a:lnTo>
                  <a:lnTo>
                    <a:pt x="0" y="4"/>
                  </a:lnTo>
                  <a:lnTo>
                    <a:pt x="0" y="32"/>
                  </a:lnTo>
                  <a:lnTo>
                    <a:pt x="2" y="34"/>
                  </a:lnTo>
                  <a:lnTo>
                    <a:pt x="4" y="36"/>
                  </a:lnTo>
                  <a:lnTo>
                    <a:pt x="118" y="36"/>
                  </a:lnTo>
                  <a:lnTo>
                    <a:pt x="120" y="34"/>
                  </a:lnTo>
                  <a:lnTo>
                    <a:pt x="122" y="32"/>
                  </a:lnTo>
                  <a:lnTo>
                    <a:pt x="122" y="4"/>
                  </a:lnTo>
                  <a:lnTo>
                    <a:pt x="120" y="2"/>
                  </a:lnTo>
                  <a:lnTo>
                    <a:pt x="118" y="0"/>
                  </a:lnTo>
                  <a:lnTo>
                    <a:pt x="4" y="0"/>
                  </a:lnTo>
                  <a:close/>
                </a:path>
              </a:pathLst>
            </a:custGeom>
            <a:solidFill>
              <a:srgbClr val="A2A2A2"/>
            </a:solidFill>
            <a:ln w="12700">
              <a:solidFill>
                <a:srgbClr val="676767"/>
              </a:solidFill>
              <a:prstDash val="solid"/>
              <a:round/>
              <a:headEnd/>
              <a:tailEnd/>
            </a:ln>
          </p:spPr>
          <p:txBody>
            <a:bodyPr/>
            <a:lstStyle/>
            <a:p>
              <a:endParaRPr lang="zh-CN" altLang="en-US" b="1"/>
            </a:p>
          </p:txBody>
        </p:sp>
        <p:sp>
          <p:nvSpPr>
            <p:cNvPr id="66" name="Freeform 89"/>
            <p:cNvSpPr>
              <a:spLocks/>
            </p:cNvSpPr>
            <p:nvPr/>
          </p:nvSpPr>
          <p:spPr bwMode="auto">
            <a:xfrm>
              <a:off x="5316538" y="2541588"/>
              <a:ext cx="171450" cy="9525"/>
            </a:xfrm>
            <a:custGeom>
              <a:avLst/>
              <a:gdLst>
                <a:gd name="T0" fmla="*/ 0 w 108"/>
                <a:gd name="T1" fmla="*/ 0 h 6"/>
                <a:gd name="T2" fmla="*/ 0 w 108"/>
                <a:gd name="T3" fmla="*/ 0 h 6"/>
                <a:gd name="T4" fmla="*/ 0 w 108"/>
                <a:gd name="T5" fmla="*/ 6 h 6"/>
                <a:gd name="T6" fmla="*/ 0 w 108"/>
                <a:gd name="T7" fmla="*/ 6 h 6"/>
                <a:gd name="T8" fmla="*/ 108 w 108"/>
                <a:gd name="T9" fmla="*/ 6 h 6"/>
                <a:gd name="T10" fmla="*/ 108 w 108"/>
                <a:gd name="T11" fmla="*/ 6 h 6"/>
                <a:gd name="T12" fmla="*/ 108 w 108"/>
                <a:gd name="T13" fmla="*/ 0 h 6"/>
                <a:gd name="T14" fmla="*/ 108 w 108"/>
                <a:gd name="T15" fmla="*/ 0 h 6"/>
                <a:gd name="T16" fmla="*/ 0 w 10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6">
                  <a:moveTo>
                    <a:pt x="0" y="0"/>
                  </a:moveTo>
                  <a:lnTo>
                    <a:pt x="0" y="0"/>
                  </a:lnTo>
                  <a:lnTo>
                    <a:pt x="0" y="6"/>
                  </a:lnTo>
                  <a:lnTo>
                    <a:pt x="0" y="6"/>
                  </a:lnTo>
                  <a:lnTo>
                    <a:pt x="108" y="6"/>
                  </a:lnTo>
                  <a:lnTo>
                    <a:pt x="108" y="6"/>
                  </a:lnTo>
                  <a:lnTo>
                    <a:pt x="108" y="0"/>
                  </a:lnTo>
                  <a:lnTo>
                    <a:pt x="108"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67" name="Oval 90"/>
            <p:cNvSpPr>
              <a:spLocks noChangeArrowheads="1"/>
            </p:cNvSpPr>
            <p:nvPr/>
          </p:nvSpPr>
          <p:spPr bwMode="auto">
            <a:xfrm>
              <a:off x="5259388" y="2519363"/>
              <a:ext cx="60325" cy="50800"/>
            </a:xfrm>
            <a:prstGeom prst="ellipse">
              <a:avLst/>
            </a:prstGeom>
            <a:solidFill>
              <a:srgbClr val="848484"/>
            </a:solidFill>
            <a:ln w="12700">
              <a:solidFill>
                <a:srgbClr val="676767"/>
              </a:solidFill>
              <a:round/>
              <a:headEnd/>
              <a:tailEnd/>
            </a:ln>
          </p:spPr>
          <p:txBody>
            <a:bodyPr/>
            <a:lstStyle/>
            <a:p>
              <a:endParaRPr lang="zh-CN" altLang="en-US" b="1"/>
            </a:p>
          </p:txBody>
        </p:sp>
        <p:sp>
          <p:nvSpPr>
            <p:cNvPr id="68" name="Oval 91"/>
            <p:cNvSpPr>
              <a:spLocks noChangeArrowheads="1"/>
            </p:cNvSpPr>
            <p:nvPr/>
          </p:nvSpPr>
          <p:spPr bwMode="auto">
            <a:xfrm>
              <a:off x="5259388" y="2566988"/>
              <a:ext cx="60325" cy="53975"/>
            </a:xfrm>
            <a:prstGeom prst="ellipse">
              <a:avLst/>
            </a:prstGeom>
            <a:solidFill>
              <a:srgbClr val="848484"/>
            </a:solidFill>
            <a:ln w="12700">
              <a:solidFill>
                <a:srgbClr val="676767"/>
              </a:solidFill>
              <a:round/>
              <a:headEnd/>
              <a:tailEnd/>
            </a:ln>
          </p:spPr>
          <p:txBody>
            <a:bodyPr/>
            <a:lstStyle/>
            <a:p>
              <a:endParaRPr lang="zh-CN" altLang="en-US" b="1"/>
            </a:p>
          </p:txBody>
        </p:sp>
        <p:sp>
          <p:nvSpPr>
            <p:cNvPr id="69" name="Freeform 92"/>
            <p:cNvSpPr>
              <a:spLocks/>
            </p:cNvSpPr>
            <p:nvPr/>
          </p:nvSpPr>
          <p:spPr bwMode="auto">
            <a:xfrm>
              <a:off x="5253038" y="2535238"/>
              <a:ext cx="50800" cy="57150"/>
            </a:xfrm>
            <a:custGeom>
              <a:avLst/>
              <a:gdLst>
                <a:gd name="T0" fmla="*/ 4 w 32"/>
                <a:gd name="T1" fmla="*/ 0 h 36"/>
                <a:gd name="T2" fmla="*/ 0 w 32"/>
                <a:gd name="T3" fmla="*/ 0 h 36"/>
                <a:gd name="T4" fmla="*/ 0 w 32"/>
                <a:gd name="T5" fmla="*/ 4 h 36"/>
                <a:gd name="T6" fmla="*/ 0 w 32"/>
                <a:gd name="T7" fmla="*/ 32 h 36"/>
                <a:gd name="T8" fmla="*/ 0 w 32"/>
                <a:gd name="T9" fmla="*/ 34 h 36"/>
                <a:gd name="T10" fmla="*/ 4 w 32"/>
                <a:gd name="T11" fmla="*/ 36 h 36"/>
                <a:gd name="T12" fmla="*/ 28 w 32"/>
                <a:gd name="T13" fmla="*/ 36 h 36"/>
                <a:gd name="T14" fmla="*/ 32 w 32"/>
                <a:gd name="T15" fmla="*/ 34 h 36"/>
                <a:gd name="T16" fmla="*/ 32 w 32"/>
                <a:gd name="T17" fmla="*/ 32 h 36"/>
                <a:gd name="T18" fmla="*/ 32 w 32"/>
                <a:gd name="T19" fmla="*/ 4 h 36"/>
                <a:gd name="T20" fmla="*/ 32 w 32"/>
                <a:gd name="T21" fmla="*/ 0 h 36"/>
                <a:gd name="T22" fmla="*/ 28 w 32"/>
                <a:gd name="T23" fmla="*/ 0 h 36"/>
                <a:gd name="T24" fmla="*/ 4 w 32"/>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6">
                  <a:moveTo>
                    <a:pt x="4" y="0"/>
                  </a:moveTo>
                  <a:lnTo>
                    <a:pt x="0" y="0"/>
                  </a:lnTo>
                  <a:lnTo>
                    <a:pt x="0" y="4"/>
                  </a:lnTo>
                  <a:lnTo>
                    <a:pt x="0" y="32"/>
                  </a:lnTo>
                  <a:lnTo>
                    <a:pt x="0" y="34"/>
                  </a:lnTo>
                  <a:lnTo>
                    <a:pt x="4" y="36"/>
                  </a:lnTo>
                  <a:lnTo>
                    <a:pt x="28" y="36"/>
                  </a:lnTo>
                  <a:lnTo>
                    <a:pt x="32" y="34"/>
                  </a:lnTo>
                  <a:lnTo>
                    <a:pt x="32" y="32"/>
                  </a:lnTo>
                  <a:lnTo>
                    <a:pt x="32" y="4"/>
                  </a:lnTo>
                  <a:lnTo>
                    <a:pt x="32" y="0"/>
                  </a:lnTo>
                  <a:lnTo>
                    <a:pt x="28" y="0"/>
                  </a:lnTo>
                  <a:lnTo>
                    <a:pt x="4" y="0"/>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70" name="Freeform 93"/>
            <p:cNvSpPr>
              <a:spLocks/>
            </p:cNvSpPr>
            <p:nvPr/>
          </p:nvSpPr>
          <p:spPr bwMode="auto">
            <a:xfrm>
              <a:off x="5237163" y="2487613"/>
              <a:ext cx="57150" cy="158750"/>
            </a:xfrm>
            <a:custGeom>
              <a:avLst/>
              <a:gdLst>
                <a:gd name="T0" fmla="*/ 36 w 36"/>
                <a:gd name="T1" fmla="*/ 100 h 100"/>
                <a:gd name="T2" fmla="*/ 34 w 36"/>
                <a:gd name="T3" fmla="*/ 100 h 100"/>
                <a:gd name="T4" fmla="*/ 34 w 36"/>
                <a:gd name="T5" fmla="*/ 100 h 100"/>
                <a:gd name="T6" fmla="*/ 28 w 36"/>
                <a:gd name="T7" fmla="*/ 100 h 100"/>
                <a:gd name="T8" fmla="*/ 22 w 36"/>
                <a:gd name="T9" fmla="*/ 96 h 100"/>
                <a:gd name="T10" fmla="*/ 12 w 36"/>
                <a:gd name="T11" fmla="*/ 86 h 100"/>
                <a:gd name="T12" fmla="*/ 4 w 36"/>
                <a:gd name="T13" fmla="*/ 70 h 100"/>
                <a:gd name="T14" fmla="*/ 0 w 36"/>
                <a:gd name="T15" fmla="*/ 50 h 100"/>
                <a:gd name="T16" fmla="*/ 2 w 36"/>
                <a:gd name="T17" fmla="*/ 32 h 100"/>
                <a:gd name="T18" fmla="*/ 10 w 36"/>
                <a:gd name="T19" fmla="*/ 16 h 100"/>
                <a:gd name="T20" fmla="*/ 22 w 36"/>
                <a:gd name="T21" fmla="*/ 4 h 100"/>
                <a:gd name="T22" fmla="*/ 28 w 36"/>
                <a:gd name="T23" fmla="*/ 2 h 100"/>
                <a:gd name="T24" fmla="*/ 34 w 36"/>
                <a:gd name="T25" fmla="*/ 0 h 100"/>
                <a:gd name="T26" fmla="*/ 34 w 36"/>
                <a:gd name="T27" fmla="*/ 2 h 100"/>
                <a:gd name="T28" fmla="*/ 36 w 36"/>
                <a:gd name="T29" fmla="*/ 2 h 100"/>
                <a:gd name="T30" fmla="*/ 34 w 36"/>
                <a:gd name="T31" fmla="*/ 50 h 100"/>
                <a:gd name="T32" fmla="*/ 36 w 36"/>
                <a:gd name="T3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100">
                  <a:moveTo>
                    <a:pt x="36" y="100"/>
                  </a:moveTo>
                  <a:lnTo>
                    <a:pt x="34" y="100"/>
                  </a:lnTo>
                  <a:lnTo>
                    <a:pt x="34" y="100"/>
                  </a:lnTo>
                  <a:lnTo>
                    <a:pt x="28" y="100"/>
                  </a:lnTo>
                  <a:lnTo>
                    <a:pt x="22" y="96"/>
                  </a:lnTo>
                  <a:lnTo>
                    <a:pt x="12" y="86"/>
                  </a:lnTo>
                  <a:lnTo>
                    <a:pt x="4" y="70"/>
                  </a:lnTo>
                  <a:lnTo>
                    <a:pt x="0" y="50"/>
                  </a:lnTo>
                  <a:lnTo>
                    <a:pt x="2" y="32"/>
                  </a:lnTo>
                  <a:lnTo>
                    <a:pt x="10" y="16"/>
                  </a:lnTo>
                  <a:lnTo>
                    <a:pt x="22" y="4"/>
                  </a:lnTo>
                  <a:lnTo>
                    <a:pt x="28" y="2"/>
                  </a:lnTo>
                  <a:lnTo>
                    <a:pt x="34" y="0"/>
                  </a:lnTo>
                  <a:lnTo>
                    <a:pt x="34" y="2"/>
                  </a:lnTo>
                  <a:lnTo>
                    <a:pt x="36" y="2"/>
                  </a:lnTo>
                  <a:lnTo>
                    <a:pt x="34" y="50"/>
                  </a:lnTo>
                  <a:lnTo>
                    <a:pt x="36" y="10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71" name="Freeform 94"/>
            <p:cNvSpPr>
              <a:spLocks/>
            </p:cNvSpPr>
            <p:nvPr/>
          </p:nvSpPr>
          <p:spPr bwMode="auto">
            <a:xfrm>
              <a:off x="5262563" y="2500313"/>
              <a:ext cx="22225" cy="34925"/>
            </a:xfrm>
            <a:custGeom>
              <a:avLst/>
              <a:gdLst>
                <a:gd name="T0" fmla="*/ 14 w 14"/>
                <a:gd name="T1" fmla="*/ 22 h 22"/>
                <a:gd name="T2" fmla="*/ 14 w 14"/>
                <a:gd name="T3" fmla="*/ 22 h 22"/>
                <a:gd name="T4" fmla="*/ 14 w 14"/>
                <a:gd name="T5" fmla="*/ 22 h 22"/>
                <a:gd name="T6" fmla="*/ 4 w 14"/>
                <a:gd name="T7" fmla="*/ 20 h 22"/>
                <a:gd name="T8" fmla="*/ 2 w 14"/>
                <a:gd name="T9" fmla="*/ 16 h 22"/>
                <a:gd name="T10" fmla="*/ 0 w 14"/>
                <a:gd name="T11" fmla="*/ 12 h 22"/>
                <a:gd name="T12" fmla="*/ 2 w 14"/>
                <a:gd name="T13" fmla="*/ 8 h 22"/>
                <a:gd name="T14" fmla="*/ 4 w 14"/>
                <a:gd name="T15" fmla="*/ 4 h 22"/>
                <a:gd name="T16" fmla="*/ 8 w 14"/>
                <a:gd name="T17" fmla="*/ 2 h 22"/>
                <a:gd name="T18" fmla="*/ 14 w 14"/>
                <a:gd name="T19" fmla="*/ 0 h 22"/>
                <a:gd name="T20" fmla="*/ 14 w 14"/>
                <a:gd name="T21" fmla="*/ 2 h 22"/>
                <a:gd name="T22" fmla="*/ 14 w 14"/>
                <a:gd name="T23" fmla="*/ 2 h 22"/>
                <a:gd name="T24" fmla="*/ 14 w 14"/>
                <a:gd name="T25" fmla="*/ 12 h 22"/>
                <a:gd name="T26" fmla="*/ 14 w 14"/>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2">
                  <a:moveTo>
                    <a:pt x="14" y="22"/>
                  </a:moveTo>
                  <a:lnTo>
                    <a:pt x="14" y="22"/>
                  </a:lnTo>
                  <a:lnTo>
                    <a:pt x="14" y="22"/>
                  </a:lnTo>
                  <a:lnTo>
                    <a:pt x="4" y="20"/>
                  </a:lnTo>
                  <a:lnTo>
                    <a:pt x="2" y="16"/>
                  </a:lnTo>
                  <a:lnTo>
                    <a:pt x="0" y="12"/>
                  </a:lnTo>
                  <a:lnTo>
                    <a:pt x="2" y="8"/>
                  </a:lnTo>
                  <a:lnTo>
                    <a:pt x="4" y="4"/>
                  </a:lnTo>
                  <a:lnTo>
                    <a:pt x="8" y="2"/>
                  </a:lnTo>
                  <a:lnTo>
                    <a:pt x="14" y="0"/>
                  </a:lnTo>
                  <a:lnTo>
                    <a:pt x="14" y="2"/>
                  </a:lnTo>
                  <a:lnTo>
                    <a:pt x="14" y="2"/>
                  </a:lnTo>
                  <a:lnTo>
                    <a:pt x="14" y="12"/>
                  </a:lnTo>
                  <a:lnTo>
                    <a:pt x="14" y="2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72" name="Line 95"/>
            <p:cNvSpPr>
              <a:spLocks noChangeShapeType="1"/>
            </p:cNvSpPr>
            <p:nvPr/>
          </p:nvSpPr>
          <p:spPr bwMode="auto">
            <a:xfrm flipH="1">
              <a:off x="5284788" y="2563813"/>
              <a:ext cx="25400" cy="3175"/>
            </a:xfrm>
            <a:prstGeom prst="line">
              <a:avLst/>
            </a:prstGeom>
            <a:noFill/>
            <a:ln w="12700">
              <a:solidFill>
                <a:srgbClr val="676767"/>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nvGrpSpPr>
            <p:cNvPr id="73" name="Group 96"/>
            <p:cNvGrpSpPr>
              <a:grpSpLocks/>
            </p:cNvGrpSpPr>
            <p:nvPr/>
          </p:nvGrpSpPr>
          <p:grpSpPr bwMode="auto">
            <a:xfrm>
              <a:off x="5516563" y="2595563"/>
              <a:ext cx="3175" cy="9525"/>
              <a:chOff x="3475" y="1635"/>
              <a:chExt cx="2" cy="6"/>
            </a:xfrm>
          </p:grpSpPr>
          <p:sp>
            <p:nvSpPr>
              <p:cNvPr id="184" name="Freeform 97"/>
              <p:cNvSpPr>
                <a:spLocks/>
              </p:cNvSpPr>
              <p:nvPr/>
            </p:nvSpPr>
            <p:spPr bwMode="auto">
              <a:xfrm>
                <a:off x="3475" y="1635"/>
                <a:ext cx="2" cy="6"/>
              </a:xfrm>
              <a:custGeom>
                <a:avLst/>
                <a:gdLst>
                  <a:gd name="T0" fmla="*/ 0 w 2"/>
                  <a:gd name="T1" fmla="*/ 0 h 6"/>
                  <a:gd name="T2" fmla="*/ 0 w 2"/>
                  <a:gd name="T3" fmla="*/ 2 h 6"/>
                  <a:gd name="T4" fmla="*/ 0 w 2"/>
                  <a:gd name="T5" fmla="*/ 2 h 6"/>
                  <a:gd name="T6" fmla="*/ 2 w 2"/>
                  <a:gd name="T7" fmla="*/ 4 h 6"/>
                  <a:gd name="T8" fmla="*/ 2 w 2"/>
                  <a:gd name="T9" fmla="*/ 6 h 6"/>
                  <a:gd name="T10" fmla="*/ 0 w 2"/>
                  <a:gd name="T11" fmla="*/ 6 h 6"/>
                  <a:gd name="T12" fmla="*/ 0 w 2"/>
                  <a:gd name="T13" fmla="*/ 4 h 6"/>
                  <a:gd name="T14" fmla="*/ 0 w 2"/>
                  <a:gd name="T15" fmla="*/ 4 h 6"/>
                  <a:gd name="T16" fmla="*/ 0 w 2"/>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0" y="0"/>
                    </a:moveTo>
                    <a:lnTo>
                      <a:pt x="0" y="2"/>
                    </a:lnTo>
                    <a:lnTo>
                      <a:pt x="0" y="2"/>
                    </a:lnTo>
                    <a:lnTo>
                      <a:pt x="2" y="4"/>
                    </a:lnTo>
                    <a:lnTo>
                      <a:pt x="2" y="6"/>
                    </a:lnTo>
                    <a:lnTo>
                      <a:pt x="0" y="6"/>
                    </a:lnTo>
                    <a:lnTo>
                      <a:pt x="0" y="4"/>
                    </a:lnTo>
                    <a:lnTo>
                      <a:pt x="0" y="4"/>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85" name="Freeform 98"/>
              <p:cNvSpPr>
                <a:spLocks/>
              </p:cNvSpPr>
              <p:nvPr/>
            </p:nvSpPr>
            <p:spPr bwMode="auto">
              <a:xfrm>
                <a:off x="3475" y="1635"/>
                <a:ext cx="2" cy="6"/>
              </a:xfrm>
              <a:custGeom>
                <a:avLst/>
                <a:gdLst>
                  <a:gd name="T0" fmla="*/ 0 w 2"/>
                  <a:gd name="T1" fmla="*/ 0 h 6"/>
                  <a:gd name="T2" fmla="*/ 0 w 2"/>
                  <a:gd name="T3" fmla="*/ 2 h 6"/>
                  <a:gd name="T4" fmla="*/ 0 w 2"/>
                  <a:gd name="T5" fmla="*/ 2 h 6"/>
                  <a:gd name="T6" fmla="*/ 2 w 2"/>
                  <a:gd name="T7" fmla="*/ 4 h 6"/>
                  <a:gd name="T8" fmla="*/ 2 w 2"/>
                  <a:gd name="T9" fmla="*/ 6 h 6"/>
                  <a:gd name="T10" fmla="*/ 0 w 2"/>
                  <a:gd name="T11" fmla="*/ 6 h 6"/>
                  <a:gd name="T12" fmla="*/ 0 w 2"/>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0" y="2"/>
                    </a:lnTo>
                    <a:lnTo>
                      <a:pt x="0" y="2"/>
                    </a:lnTo>
                    <a:lnTo>
                      <a:pt x="2" y="4"/>
                    </a:lnTo>
                    <a:lnTo>
                      <a:pt x="2" y="6"/>
                    </a:lnTo>
                    <a:lnTo>
                      <a:pt x="0" y="6"/>
                    </a:lnTo>
                    <a:lnTo>
                      <a:pt x="0"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74" name="Group 99"/>
            <p:cNvGrpSpPr>
              <a:grpSpLocks/>
            </p:cNvGrpSpPr>
            <p:nvPr/>
          </p:nvGrpSpPr>
          <p:grpSpPr bwMode="auto">
            <a:xfrm>
              <a:off x="5494338" y="2535238"/>
              <a:ext cx="3175" cy="6350"/>
              <a:chOff x="3461" y="1597"/>
              <a:chExt cx="2" cy="4"/>
            </a:xfrm>
          </p:grpSpPr>
          <p:sp>
            <p:nvSpPr>
              <p:cNvPr id="182" name="Freeform 100"/>
              <p:cNvSpPr>
                <a:spLocks/>
              </p:cNvSpPr>
              <p:nvPr/>
            </p:nvSpPr>
            <p:spPr bwMode="auto">
              <a:xfrm>
                <a:off x="3461" y="1597"/>
                <a:ext cx="2" cy="4"/>
              </a:xfrm>
              <a:custGeom>
                <a:avLst/>
                <a:gdLst>
                  <a:gd name="T0" fmla="*/ 0 w 2"/>
                  <a:gd name="T1" fmla="*/ 4 h 4"/>
                  <a:gd name="T2" fmla="*/ 0 w 2"/>
                  <a:gd name="T3" fmla="*/ 4 h 4"/>
                  <a:gd name="T4" fmla="*/ 0 w 2"/>
                  <a:gd name="T5" fmla="*/ 2 h 4"/>
                  <a:gd name="T6" fmla="*/ 0 w 2"/>
                  <a:gd name="T7" fmla="*/ 0 h 4"/>
                  <a:gd name="T8" fmla="*/ 2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0" y="4"/>
                    </a:lnTo>
                    <a:lnTo>
                      <a:pt x="0" y="2"/>
                    </a:lnTo>
                    <a:lnTo>
                      <a:pt x="0" y="0"/>
                    </a:lnTo>
                    <a:lnTo>
                      <a:pt x="2" y="4"/>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83" name="Freeform 101"/>
              <p:cNvSpPr>
                <a:spLocks/>
              </p:cNvSpPr>
              <p:nvPr/>
            </p:nvSpPr>
            <p:spPr bwMode="auto">
              <a:xfrm>
                <a:off x="3461" y="1597"/>
                <a:ext cx="1" cy="4"/>
              </a:xfrm>
              <a:custGeom>
                <a:avLst/>
                <a:gdLst>
                  <a:gd name="T0" fmla="*/ 4 h 4"/>
                  <a:gd name="T1" fmla="*/ 4 h 4"/>
                  <a:gd name="T2" fmla="*/ 2 h 4"/>
                  <a:gd name="T3" fmla="*/ 0 h 4"/>
                </a:gdLst>
                <a:ahLst/>
                <a:cxnLst>
                  <a:cxn ang="0">
                    <a:pos x="0" y="T0"/>
                  </a:cxn>
                  <a:cxn ang="0">
                    <a:pos x="0" y="T1"/>
                  </a:cxn>
                  <a:cxn ang="0">
                    <a:pos x="0" y="T2"/>
                  </a:cxn>
                  <a:cxn ang="0">
                    <a:pos x="0" y="T3"/>
                  </a:cxn>
                </a:cxnLst>
                <a:rect l="0" t="0" r="r" b="b"/>
                <a:pathLst>
                  <a:path h="4">
                    <a:moveTo>
                      <a:pt x="0" y="4"/>
                    </a:moveTo>
                    <a:lnTo>
                      <a:pt x="0" y="4"/>
                    </a:ln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75" name="Freeform 102"/>
            <p:cNvSpPr>
              <a:spLocks/>
            </p:cNvSpPr>
            <p:nvPr/>
          </p:nvSpPr>
          <p:spPr bwMode="auto">
            <a:xfrm>
              <a:off x="5491163" y="2541588"/>
              <a:ext cx="25400" cy="53975"/>
            </a:xfrm>
            <a:custGeom>
              <a:avLst/>
              <a:gdLst>
                <a:gd name="T0" fmla="*/ 8 w 16"/>
                <a:gd name="T1" fmla="*/ 34 h 34"/>
                <a:gd name="T2" fmla="*/ 16 w 16"/>
                <a:gd name="T3" fmla="*/ 32 h 34"/>
                <a:gd name="T4" fmla="*/ 10 w 16"/>
                <a:gd name="T5" fmla="*/ 0 h 34"/>
                <a:gd name="T6" fmla="*/ 0 w 16"/>
                <a:gd name="T7" fmla="*/ 2 h 34"/>
                <a:gd name="T8" fmla="*/ 8 w 16"/>
                <a:gd name="T9" fmla="*/ 34 h 34"/>
              </a:gdLst>
              <a:ahLst/>
              <a:cxnLst>
                <a:cxn ang="0">
                  <a:pos x="T0" y="T1"/>
                </a:cxn>
                <a:cxn ang="0">
                  <a:pos x="T2" y="T3"/>
                </a:cxn>
                <a:cxn ang="0">
                  <a:pos x="T4" y="T5"/>
                </a:cxn>
                <a:cxn ang="0">
                  <a:pos x="T6" y="T7"/>
                </a:cxn>
                <a:cxn ang="0">
                  <a:pos x="T8" y="T9"/>
                </a:cxn>
              </a:cxnLst>
              <a:rect l="0" t="0" r="r" b="b"/>
              <a:pathLst>
                <a:path w="16" h="34">
                  <a:moveTo>
                    <a:pt x="8" y="34"/>
                  </a:moveTo>
                  <a:lnTo>
                    <a:pt x="16" y="32"/>
                  </a:lnTo>
                  <a:lnTo>
                    <a:pt x="10" y="0"/>
                  </a:lnTo>
                  <a:lnTo>
                    <a:pt x="0" y="2"/>
                  </a:lnTo>
                  <a:lnTo>
                    <a:pt x="8"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76" name="Group 103"/>
            <p:cNvGrpSpPr>
              <a:grpSpLocks/>
            </p:cNvGrpSpPr>
            <p:nvPr/>
          </p:nvGrpSpPr>
          <p:grpSpPr bwMode="auto">
            <a:xfrm>
              <a:off x="5500688" y="2595563"/>
              <a:ext cx="1587" cy="3175"/>
              <a:chOff x="3465" y="1635"/>
              <a:chExt cx="1" cy="2"/>
            </a:xfrm>
          </p:grpSpPr>
          <p:sp>
            <p:nvSpPr>
              <p:cNvPr id="180" name="Rectangle 104"/>
              <p:cNvSpPr>
                <a:spLocks noChangeArrowheads="1"/>
              </p:cNvSpPr>
              <p:nvPr/>
            </p:nvSpPr>
            <p:spPr bwMode="auto">
              <a:xfrm>
                <a:off x="3465" y="1635"/>
                <a:ext cx="1"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81" name="Freeform 105"/>
              <p:cNvSpPr>
                <a:spLocks/>
              </p:cNvSpPr>
              <p:nvPr/>
            </p:nvSpPr>
            <p:spPr bwMode="auto">
              <a:xfrm>
                <a:off x="3465" y="1635"/>
                <a:ext cx="1" cy="2"/>
              </a:xfrm>
              <a:custGeom>
                <a:avLst/>
                <a:gdLst>
                  <a:gd name="T0" fmla="*/ 2 h 2"/>
                  <a:gd name="T1" fmla="*/ 2 h 2"/>
                  <a:gd name="T2" fmla="*/ 0 h 2"/>
                </a:gdLst>
                <a:ahLst/>
                <a:cxnLst>
                  <a:cxn ang="0">
                    <a:pos x="0" y="T0"/>
                  </a:cxn>
                  <a:cxn ang="0">
                    <a:pos x="0" y="T1"/>
                  </a:cxn>
                  <a:cxn ang="0">
                    <a:pos x="0" y="T2"/>
                  </a:cxn>
                </a:cxnLst>
                <a:rect l="0" t="0" r="r" b="b"/>
                <a:pathLst>
                  <a:path h="2">
                    <a:moveTo>
                      <a:pt x="0" y="2"/>
                    </a:move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77" name="Group 106"/>
            <p:cNvGrpSpPr>
              <a:grpSpLocks/>
            </p:cNvGrpSpPr>
            <p:nvPr/>
          </p:nvGrpSpPr>
          <p:grpSpPr bwMode="auto">
            <a:xfrm>
              <a:off x="5475288" y="2535238"/>
              <a:ext cx="3175" cy="6350"/>
              <a:chOff x="3449" y="1597"/>
              <a:chExt cx="2" cy="4"/>
            </a:xfrm>
          </p:grpSpPr>
          <p:sp>
            <p:nvSpPr>
              <p:cNvPr id="178" name="Freeform 107"/>
              <p:cNvSpPr>
                <a:spLocks/>
              </p:cNvSpPr>
              <p:nvPr/>
            </p:nvSpPr>
            <p:spPr bwMode="auto">
              <a:xfrm>
                <a:off x="3449"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 name="T18" fmla="*/ 0 w 2"/>
                  <a:gd name="T19" fmla="*/ 2 h 4"/>
                  <a:gd name="T20" fmla="*/ 0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4"/>
                    </a:moveTo>
                    <a:lnTo>
                      <a:pt x="0" y="2"/>
                    </a:lnTo>
                    <a:lnTo>
                      <a:pt x="0" y="2"/>
                    </a:lnTo>
                    <a:lnTo>
                      <a:pt x="0" y="2"/>
                    </a:lnTo>
                    <a:lnTo>
                      <a:pt x="0" y="0"/>
                    </a:lnTo>
                    <a:lnTo>
                      <a:pt x="0" y="2"/>
                    </a:lnTo>
                    <a:lnTo>
                      <a:pt x="0" y="2"/>
                    </a:lnTo>
                    <a:lnTo>
                      <a:pt x="2" y="4"/>
                    </a:lnTo>
                    <a:lnTo>
                      <a:pt x="0" y="4"/>
                    </a:lnTo>
                    <a:lnTo>
                      <a:pt x="0" y="2"/>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79" name="Freeform 108"/>
              <p:cNvSpPr>
                <a:spLocks/>
              </p:cNvSpPr>
              <p:nvPr/>
            </p:nvSpPr>
            <p:spPr bwMode="auto">
              <a:xfrm>
                <a:off x="3449"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2"/>
                    </a:lnTo>
                    <a:lnTo>
                      <a:pt x="0" y="2"/>
                    </a:lnTo>
                    <a:lnTo>
                      <a:pt x="0" y="2"/>
                    </a:lnTo>
                    <a:lnTo>
                      <a:pt x="0" y="0"/>
                    </a:lnTo>
                    <a:lnTo>
                      <a:pt x="0" y="2"/>
                    </a:lnTo>
                    <a:lnTo>
                      <a:pt x="0" y="2"/>
                    </a:lnTo>
                    <a:lnTo>
                      <a:pt x="2" y="4"/>
                    </a:lnTo>
                    <a:lnTo>
                      <a:pt x="0"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78" name="Freeform 109"/>
            <p:cNvSpPr>
              <a:spLocks/>
            </p:cNvSpPr>
            <p:nvPr/>
          </p:nvSpPr>
          <p:spPr bwMode="auto">
            <a:xfrm>
              <a:off x="5475288"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79" name="Group 110"/>
            <p:cNvGrpSpPr>
              <a:grpSpLocks/>
            </p:cNvGrpSpPr>
            <p:nvPr/>
          </p:nvGrpSpPr>
          <p:grpSpPr bwMode="auto">
            <a:xfrm>
              <a:off x="5535613" y="2595563"/>
              <a:ext cx="1587" cy="3175"/>
              <a:chOff x="3487" y="1635"/>
              <a:chExt cx="1" cy="2"/>
            </a:xfrm>
          </p:grpSpPr>
          <p:sp>
            <p:nvSpPr>
              <p:cNvPr id="176" name="Rectangle 111"/>
              <p:cNvSpPr>
                <a:spLocks noChangeArrowheads="1"/>
              </p:cNvSpPr>
              <p:nvPr/>
            </p:nvSpPr>
            <p:spPr bwMode="auto">
              <a:xfrm>
                <a:off x="3487" y="1635"/>
                <a:ext cx="1"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77" name="Freeform 112"/>
              <p:cNvSpPr>
                <a:spLocks/>
              </p:cNvSpPr>
              <p:nvPr/>
            </p:nvSpPr>
            <p:spPr bwMode="auto">
              <a:xfrm>
                <a:off x="3487" y="1635"/>
                <a:ext cx="1" cy="2"/>
              </a:xfrm>
              <a:custGeom>
                <a:avLst/>
                <a:gdLst>
                  <a:gd name="T0" fmla="*/ 2 h 2"/>
                  <a:gd name="T1" fmla="*/ 2 h 2"/>
                  <a:gd name="T2" fmla="*/ 0 h 2"/>
                </a:gdLst>
                <a:ahLst/>
                <a:cxnLst>
                  <a:cxn ang="0">
                    <a:pos x="0" y="T0"/>
                  </a:cxn>
                  <a:cxn ang="0">
                    <a:pos x="0" y="T1"/>
                  </a:cxn>
                  <a:cxn ang="0">
                    <a:pos x="0" y="T2"/>
                  </a:cxn>
                </a:cxnLst>
                <a:rect l="0" t="0" r="r" b="b"/>
                <a:pathLst>
                  <a:path h="2">
                    <a:moveTo>
                      <a:pt x="0" y="2"/>
                    </a:move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80" name="Group 113"/>
            <p:cNvGrpSpPr>
              <a:grpSpLocks/>
            </p:cNvGrpSpPr>
            <p:nvPr/>
          </p:nvGrpSpPr>
          <p:grpSpPr bwMode="auto">
            <a:xfrm>
              <a:off x="5510213" y="2535238"/>
              <a:ext cx="3175" cy="6350"/>
              <a:chOff x="3471" y="1597"/>
              <a:chExt cx="2" cy="4"/>
            </a:xfrm>
          </p:grpSpPr>
          <p:sp>
            <p:nvSpPr>
              <p:cNvPr id="174" name="Freeform 114"/>
              <p:cNvSpPr>
                <a:spLocks/>
              </p:cNvSpPr>
              <p:nvPr/>
            </p:nvSpPr>
            <p:spPr bwMode="auto">
              <a:xfrm>
                <a:off x="3471"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 name="T18" fmla="*/ 2 w 2"/>
                  <a:gd name="T19" fmla="*/ 2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2"/>
                    </a:lnTo>
                    <a:lnTo>
                      <a:pt x="2" y="2"/>
                    </a:lnTo>
                    <a:lnTo>
                      <a:pt x="0" y="2"/>
                    </a:lnTo>
                    <a:lnTo>
                      <a:pt x="2" y="0"/>
                    </a:lnTo>
                    <a:lnTo>
                      <a:pt x="2" y="2"/>
                    </a:lnTo>
                    <a:lnTo>
                      <a:pt x="2" y="2"/>
                    </a:lnTo>
                    <a:lnTo>
                      <a:pt x="2" y="4"/>
                    </a:lnTo>
                    <a:lnTo>
                      <a:pt x="2" y="4"/>
                    </a:lnTo>
                    <a:lnTo>
                      <a:pt x="2" y="2"/>
                    </a:lnTo>
                    <a:lnTo>
                      <a:pt x="2"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75" name="Freeform 115"/>
              <p:cNvSpPr>
                <a:spLocks/>
              </p:cNvSpPr>
              <p:nvPr/>
            </p:nvSpPr>
            <p:spPr bwMode="auto">
              <a:xfrm>
                <a:off x="3471"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0" y="2"/>
                    </a:lnTo>
                    <a:lnTo>
                      <a:pt x="2" y="0"/>
                    </a:lnTo>
                    <a:lnTo>
                      <a:pt x="2" y="2"/>
                    </a:lnTo>
                    <a:lnTo>
                      <a:pt x="2" y="2"/>
                    </a:lnTo>
                    <a:lnTo>
                      <a:pt x="2" y="4"/>
                    </a:lnTo>
                    <a:lnTo>
                      <a:pt x="2"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81" name="Freeform 116"/>
            <p:cNvSpPr>
              <a:spLocks/>
            </p:cNvSpPr>
            <p:nvPr/>
          </p:nvSpPr>
          <p:spPr bwMode="auto">
            <a:xfrm>
              <a:off x="5510213"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82" name="Group 117"/>
            <p:cNvGrpSpPr>
              <a:grpSpLocks/>
            </p:cNvGrpSpPr>
            <p:nvPr/>
          </p:nvGrpSpPr>
          <p:grpSpPr bwMode="auto">
            <a:xfrm>
              <a:off x="5554663" y="2595563"/>
              <a:ext cx="1587" cy="3175"/>
              <a:chOff x="3499" y="1635"/>
              <a:chExt cx="1" cy="2"/>
            </a:xfrm>
          </p:grpSpPr>
          <p:sp>
            <p:nvSpPr>
              <p:cNvPr id="172" name="Rectangle 118"/>
              <p:cNvSpPr>
                <a:spLocks noChangeArrowheads="1"/>
              </p:cNvSpPr>
              <p:nvPr/>
            </p:nvSpPr>
            <p:spPr bwMode="auto">
              <a:xfrm>
                <a:off x="3499" y="1635"/>
                <a:ext cx="1"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73" name="Freeform 119"/>
              <p:cNvSpPr>
                <a:spLocks/>
              </p:cNvSpPr>
              <p:nvPr/>
            </p:nvSpPr>
            <p:spPr bwMode="auto">
              <a:xfrm>
                <a:off x="3499" y="1635"/>
                <a:ext cx="1" cy="2"/>
              </a:xfrm>
              <a:custGeom>
                <a:avLst/>
                <a:gdLst>
                  <a:gd name="T0" fmla="*/ 2 h 2"/>
                  <a:gd name="T1" fmla="*/ 2 h 2"/>
                  <a:gd name="T2" fmla="*/ 0 h 2"/>
                </a:gdLst>
                <a:ahLst/>
                <a:cxnLst>
                  <a:cxn ang="0">
                    <a:pos x="0" y="T0"/>
                  </a:cxn>
                  <a:cxn ang="0">
                    <a:pos x="0" y="T1"/>
                  </a:cxn>
                  <a:cxn ang="0">
                    <a:pos x="0" y="T2"/>
                  </a:cxn>
                </a:cxnLst>
                <a:rect l="0" t="0" r="r" b="b"/>
                <a:pathLst>
                  <a:path h="2">
                    <a:moveTo>
                      <a:pt x="0" y="2"/>
                    </a:move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83" name="Group 120"/>
            <p:cNvGrpSpPr>
              <a:grpSpLocks/>
            </p:cNvGrpSpPr>
            <p:nvPr/>
          </p:nvGrpSpPr>
          <p:grpSpPr bwMode="auto">
            <a:xfrm>
              <a:off x="5529263" y="2535238"/>
              <a:ext cx="3175" cy="6350"/>
              <a:chOff x="3483" y="1597"/>
              <a:chExt cx="2" cy="4"/>
            </a:xfrm>
          </p:grpSpPr>
          <p:sp>
            <p:nvSpPr>
              <p:cNvPr id="170" name="Freeform 121"/>
              <p:cNvSpPr>
                <a:spLocks/>
              </p:cNvSpPr>
              <p:nvPr/>
            </p:nvSpPr>
            <p:spPr bwMode="auto">
              <a:xfrm>
                <a:off x="3483"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 name="T18" fmla="*/ 2 w 2"/>
                  <a:gd name="T19" fmla="*/ 2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2"/>
                    </a:lnTo>
                    <a:lnTo>
                      <a:pt x="2" y="2"/>
                    </a:lnTo>
                    <a:lnTo>
                      <a:pt x="0" y="2"/>
                    </a:lnTo>
                    <a:lnTo>
                      <a:pt x="2" y="0"/>
                    </a:lnTo>
                    <a:lnTo>
                      <a:pt x="2" y="2"/>
                    </a:lnTo>
                    <a:lnTo>
                      <a:pt x="2" y="2"/>
                    </a:lnTo>
                    <a:lnTo>
                      <a:pt x="2" y="4"/>
                    </a:lnTo>
                    <a:lnTo>
                      <a:pt x="2" y="4"/>
                    </a:lnTo>
                    <a:lnTo>
                      <a:pt x="2" y="2"/>
                    </a:lnTo>
                    <a:lnTo>
                      <a:pt x="2"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71" name="Freeform 122"/>
              <p:cNvSpPr>
                <a:spLocks/>
              </p:cNvSpPr>
              <p:nvPr/>
            </p:nvSpPr>
            <p:spPr bwMode="auto">
              <a:xfrm>
                <a:off x="3483"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0" y="2"/>
                    </a:lnTo>
                    <a:lnTo>
                      <a:pt x="2" y="0"/>
                    </a:lnTo>
                    <a:lnTo>
                      <a:pt x="2" y="2"/>
                    </a:lnTo>
                    <a:lnTo>
                      <a:pt x="2" y="2"/>
                    </a:lnTo>
                    <a:lnTo>
                      <a:pt x="2" y="4"/>
                    </a:lnTo>
                    <a:lnTo>
                      <a:pt x="2"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84" name="Freeform 123"/>
            <p:cNvSpPr>
              <a:spLocks/>
            </p:cNvSpPr>
            <p:nvPr/>
          </p:nvSpPr>
          <p:spPr bwMode="auto">
            <a:xfrm>
              <a:off x="5529263"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85" name="Group 124"/>
            <p:cNvGrpSpPr>
              <a:grpSpLocks/>
            </p:cNvGrpSpPr>
            <p:nvPr/>
          </p:nvGrpSpPr>
          <p:grpSpPr bwMode="auto">
            <a:xfrm>
              <a:off x="5570538" y="2595563"/>
              <a:ext cx="3175" cy="3175"/>
              <a:chOff x="3509" y="1635"/>
              <a:chExt cx="2" cy="2"/>
            </a:xfrm>
          </p:grpSpPr>
          <p:sp>
            <p:nvSpPr>
              <p:cNvPr id="168" name="Freeform 125"/>
              <p:cNvSpPr>
                <a:spLocks/>
              </p:cNvSpPr>
              <p:nvPr/>
            </p:nvSpPr>
            <p:spPr bwMode="auto">
              <a:xfrm>
                <a:off x="3509" y="1635"/>
                <a:ext cx="2" cy="2"/>
              </a:xfrm>
              <a:custGeom>
                <a:avLst/>
                <a:gdLst>
                  <a:gd name="T0" fmla="*/ 2 w 2"/>
                  <a:gd name="T1" fmla="*/ 2 h 2"/>
                  <a:gd name="T2" fmla="*/ 2 w 2"/>
                  <a:gd name="T3" fmla="*/ 2 h 2"/>
                  <a:gd name="T4" fmla="*/ 0 w 2"/>
                  <a:gd name="T5" fmla="*/ 0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2"/>
                    </a:lnTo>
                    <a:lnTo>
                      <a:pt x="0" y="0"/>
                    </a:lnTo>
                    <a:lnTo>
                      <a:pt x="0" y="0"/>
                    </a:lnTo>
                    <a:lnTo>
                      <a:pt x="2"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69" name="Freeform 126"/>
              <p:cNvSpPr>
                <a:spLocks/>
              </p:cNvSpPr>
              <p:nvPr/>
            </p:nvSpPr>
            <p:spPr bwMode="auto">
              <a:xfrm>
                <a:off x="3509" y="1635"/>
                <a:ext cx="2" cy="2"/>
              </a:xfrm>
              <a:custGeom>
                <a:avLst/>
                <a:gdLst>
                  <a:gd name="T0" fmla="*/ 2 w 2"/>
                  <a:gd name="T1" fmla="*/ 2 h 2"/>
                  <a:gd name="T2" fmla="*/ 2 w 2"/>
                  <a:gd name="T3" fmla="*/ 2 h 2"/>
                  <a:gd name="T4" fmla="*/ 0 w 2"/>
                  <a:gd name="T5" fmla="*/ 0 h 2"/>
                </a:gdLst>
                <a:ahLst/>
                <a:cxnLst>
                  <a:cxn ang="0">
                    <a:pos x="T0" y="T1"/>
                  </a:cxn>
                  <a:cxn ang="0">
                    <a:pos x="T2" y="T3"/>
                  </a:cxn>
                  <a:cxn ang="0">
                    <a:pos x="T4" y="T5"/>
                  </a:cxn>
                </a:cxnLst>
                <a:rect l="0" t="0" r="r" b="b"/>
                <a:pathLst>
                  <a:path w="2" h="2">
                    <a:moveTo>
                      <a:pt x="2" y="2"/>
                    </a:moveTo>
                    <a:lnTo>
                      <a:pt x="2"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86" name="Group 127"/>
            <p:cNvGrpSpPr>
              <a:grpSpLocks/>
            </p:cNvGrpSpPr>
            <p:nvPr/>
          </p:nvGrpSpPr>
          <p:grpSpPr bwMode="auto">
            <a:xfrm>
              <a:off x="5548313" y="2535238"/>
              <a:ext cx="3175" cy="6350"/>
              <a:chOff x="3495" y="1597"/>
              <a:chExt cx="2" cy="4"/>
            </a:xfrm>
          </p:grpSpPr>
          <p:sp>
            <p:nvSpPr>
              <p:cNvPr id="166" name="Freeform 128"/>
              <p:cNvSpPr>
                <a:spLocks/>
              </p:cNvSpPr>
              <p:nvPr/>
            </p:nvSpPr>
            <p:spPr bwMode="auto">
              <a:xfrm>
                <a:off x="3495"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 name="T18" fmla="*/ 0 w 2"/>
                  <a:gd name="T19" fmla="*/ 2 h 4"/>
                  <a:gd name="T20" fmla="*/ 0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4"/>
                    </a:moveTo>
                    <a:lnTo>
                      <a:pt x="0" y="2"/>
                    </a:lnTo>
                    <a:lnTo>
                      <a:pt x="0" y="2"/>
                    </a:lnTo>
                    <a:lnTo>
                      <a:pt x="0" y="2"/>
                    </a:lnTo>
                    <a:lnTo>
                      <a:pt x="0" y="0"/>
                    </a:lnTo>
                    <a:lnTo>
                      <a:pt x="0" y="2"/>
                    </a:lnTo>
                    <a:lnTo>
                      <a:pt x="0" y="2"/>
                    </a:lnTo>
                    <a:lnTo>
                      <a:pt x="2" y="4"/>
                    </a:lnTo>
                    <a:lnTo>
                      <a:pt x="0" y="4"/>
                    </a:lnTo>
                    <a:lnTo>
                      <a:pt x="0" y="2"/>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67" name="Freeform 129"/>
              <p:cNvSpPr>
                <a:spLocks/>
              </p:cNvSpPr>
              <p:nvPr/>
            </p:nvSpPr>
            <p:spPr bwMode="auto">
              <a:xfrm>
                <a:off x="3495"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2"/>
                    </a:lnTo>
                    <a:lnTo>
                      <a:pt x="0" y="2"/>
                    </a:lnTo>
                    <a:lnTo>
                      <a:pt x="0" y="2"/>
                    </a:lnTo>
                    <a:lnTo>
                      <a:pt x="0" y="0"/>
                    </a:lnTo>
                    <a:lnTo>
                      <a:pt x="0" y="2"/>
                    </a:lnTo>
                    <a:lnTo>
                      <a:pt x="0" y="2"/>
                    </a:lnTo>
                    <a:lnTo>
                      <a:pt x="2" y="4"/>
                    </a:lnTo>
                    <a:lnTo>
                      <a:pt x="0"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87" name="Freeform 130"/>
            <p:cNvSpPr>
              <a:spLocks/>
            </p:cNvSpPr>
            <p:nvPr/>
          </p:nvSpPr>
          <p:spPr bwMode="auto">
            <a:xfrm>
              <a:off x="5548313"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88" name="Group 131"/>
            <p:cNvGrpSpPr>
              <a:grpSpLocks/>
            </p:cNvGrpSpPr>
            <p:nvPr/>
          </p:nvGrpSpPr>
          <p:grpSpPr bwMode="auto">
            <a:xfrm>
              <a:off x="5589588" y="2595563"/>
              <a:ext cx="3175" cy="3175"/>
              <a:chOff x="3521" y="1635"/>
              <a:chExt cx="2" cy="2"/>
            </a:xfrm>
          </p:grpSpPr>
          <p:sp>
            <p:nvSpPr>
              <p:cNvPr id="164" name="Freeform 132"/>
              <p:cNvSpPr>
                <a:spLocks/>
              </p:cNvSpPr>
              <p:nvPr/>
            </p:nvSpPr>
            <p:spPr bwMode="auto">
              <a:xfrm>
                <a:off x="3521" y="1635"/>
                <a:ext cx="2" cy="2"/>
              </a:xfrm>
              <a:custGeom>
                <a:avLst/>
                <a:gdLst>
                  <a:gd name="T0" fmla="*/ 2 w 2"/>
                  <a:gd name="T1" fmla="*/ 2 h 2"/>
                  <a:gd name="T2" fmla="*/ 2 w 2"/>
                  <a:gd name="T3" fmla="*/ 2 h 2"/>
                  <a:gd name="T4" fmla="*/ 0 w 2"/>
                  <a:gd name="T5" fmla="*/ 0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2"/>
                    </a:lnTo>
                    <a:lnTo>
                      <a:pt x="0" y="0"/>
                    </a:lnTo>
                    <a:lnTo>
                      <a:pt x="0" y="0"/>
                    </a:lnTo>
                    <a:lnTo>
                      <a:pt x="2"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65" name="Freeform 133"/>
              <p:cNvSpPr>
                <a:spLocks/>
              </p:cNvSpPr>
              <p:nvPr/>
            </p:nvSpPr>
            <p:spPr bwMode="auto">
              <a:xfrm>
                <a:off x="3521" y="1635"/>
                <a:ext cx="2" cy="2"/>
              </a:xfrm>
              <a:custGeom>
                <a:avLst/>
                <a:gdLst>
                  <a:gd name="T0" fmla="*/ 2 w 2"/>
                  <a:gd name="T1" fmla="*/ 2 h 2"/>
                  <a:gd name="T2" fmla="*/ 2 w 2"/>
                  <a:gd name="T3" fmla="*/ 2 h 2"/>
                  <a:gd name="T4" fmla="*/ 0 w 2"/>
                  <a:gd name="T5" fmla="*/ 0 h 2"/>
                </a:gdLst>
                <a:ahLst/>
                <a:cxnLst>
                  <a:cxn ang="0">
                    <a:pos x="T0" y="T1"/>
                  </a:cxn>
                  <a:cxn ang="0">
                    <a:pos x="T2" y="T3"/>
                  </a:cxn>
                  <a:cxn ang="0">
                    <a:pos x="T4" y="T5"/>
                  </a:cxn>
                </a:cxnLst>
                <a:rect l="0" t="0" r="r" b="b"/>
                <a:pathLst>
                  <a:path w="2" h="2">
                    <a:moveTo>
                      <a:pt x="2" y="2"/>
                    </a:moveTo>
                    <a:lnTo>
                      <a:pt x="2"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89" name="Group 134"/>
            <p:cNvGrpSpPr>
              <a:grpSpLocks/>
            </p:cNvGrpSpPr>
            <p:nvPr/>
          </p:nvGrpSpPr>
          <p:grpSpPr bwMode="auto">
            <a:xfrm>
              <a:off x="5567363" y="2535238"/>
              <a:ext cx="3175" cy="6350"/>
              <a:chOff x="3507" y="1597"/>
              <a:chExt cx="2" cy="4"/>
            </a:xfrm>
          </p:grpSpPr>
          <p:sp>
            <p:nvSpPr>
              <p:cNvPr id="162" name="Freeform 135"/>
              <p:cNvSpPr>
                <a:spLocks/>
              </p:cNvSpPr>
              <p:nvPr/>
            </p:nvSpPr>
            <p:spPr bwMode="auto">
              <a:xfrm>
                <a:off x="3507"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 name="T18" fmla="*/ 0 w 2"/>
                  <a:gd name="T19" fmla="*/ 2 h 4"/>
                  <a:gd name="T20" fmla="*/ 0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4"/>
                    </a:moveTo>
                    <a:lnTo>
                      <a:pt x="0" y="2"/>
                    </a:lnTo>
                    <a:lnTo>
                      <a:pt x="0" y="2"/>
                    </a:lnTo>
                    <a:lnTo>
                      <a:pt x="0" y="2"/>
                    </a:lnTo>
                    <a:lnTo>
                      <a:pt x="0" y="0"/>
                    </a:lnTo>
                    <a:lnTo>
                      <a:pt x="0" y="2"/>
                    </a:lnTo>
                    <a:lnTo>
                      <a:pt x="0" y="2"/>
                    </a:lnTo>
                    <a:lnTo>
                      <a:pt x="2" y="4"/>
                    </a:lnTo>
                    <a:lnTo>
                      <a:pt x="0" y="4"/>
                    </a:lnTo>
                    <a:lnTo>
                      <a:pt x="0" y="2"/>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63" name="Freeform 136"/>
              <p:cNvSpPr>
                <a:spLocks/>
              </p:cNvSpPr>
              <p:nvPr/>
            </p:nvSpPr>
            <p:spPr bwMode="auto">
              <a:xfrm>
                <a:off x="3507"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2"/>
                    </a:lnTo>
                    <a:lnTo>
                      <a:pt x="0" y="2"/>
                    </a:lnTo>
                    <a:lnTo>
                      <a:pt x="0" y="2"/>
                    </a:lnTo>
                    <a:lnTo>
                      <a:pt x="0" y="0"/>
                    </a:lnTo>
                    <a:lnTo>
                      <a:pt x="0" y="2"/>
                    </a:lnTo>
                    <a:lnTo>
                      <a:pt x="0" y="2"/>
                    </a:lnTo>
                    <a:lnTo>
                      <a:pt x="2" y="4"/>
                    </a:lnTo>
                    <a:lnTo>
                      <a:pt x="0"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90" name="Freeform 137"/>
            <p:cNvSpPr>
              <a:spLocks/>
            </p:cNvSpPr>
            <p:nvPr/>
          </p:nvSpPr>
          <p:spPr bwMode="auto">
            <a:xfrm>
              <a:off x="5567363"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91" name="Group 138"/>
            <p:cNvGrpSpPr>
              <a:grpSpLocks/>
            </p:cNvGrpSpPr>
            <p:nvPr/>
          </p:nvGrpSpPr>
          <p:grpSpPr bwMode="auto">
            <a:xfrm>
              <a:off x="5608638" y="2595563"/>
              <a:ext cx="3175" cy="3175"/>
              <a:chOff x="3533" y="1635"/>
              <a:chExt cx="2" cy="2"/>
            </a:xfrm>
          </p:grpSpPr>
          <p:sp>
            <p:nvSpPr>
              <p:cNvPr id="160" name="Freeform 139"/>
              <p:cNvSpPr>
                <a:spLocks/>
              </p:cNvSpPr>
              <p:nvPr/>
            </p:nvSpPr>
            <p:spPr bwMode="auto">
              <a:xfrm>
                <a:off x="3533" y="1635"/>
                <a:ext cx="2" cy="2"/>
              </a:xfrm>
              <a:custGeom>
                <a:avLst/>
                <a:gdLst>
                  <a:gd name="T0" fmla="*/ 2 w 2"/>
                  <a:gd name="T1" fmla="*/ 2 h 2"/>
                  <a:gd name="T2" fmla="*/ 2 w 2"/>
                  <a:gd name="T3" fmla="*/ 2 h 2"/>
                  <a:gd name="T4" fmla="*/ 0 w 2"/>
                  <a:gd name="T5" fmla="*/ 0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2"/>
                    </a:lnTo>
                    <a:lnTo>
                      <a:pt x="0" y="0"/>
                    </a:lnTo>
                    <a:lnTo>
                      <a:pt x="0" y="0"/>
                    </a:lnTo>
                    <a:lnTo>
                      <a:pt x="2"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61" name="Freeform 140"/>
              <p:cNvSpPr>
                <a:spLocks/>
              </p:cNvSpPr>
              <p:nvPr/>
            </p:nvSpPr>
            <p:spPr bwMode="auto">
              <a:xfrm>
                <a:off x="3533" y="1635"/>
                <a:ext cx="2" cy="2"/>
              </a:xfrm>
              <a:custGeom>
                <a:avLst/>
                <a:gdLst>
                  <a:gd name="T0" fmla="*/ 2 w 2"/>
                  <a:gd name="T1" fmla="*/ 2 h 2"/>
                  <a:gd name="T2" fmla="*/ 2 w 2"/>
                  <a:gd name="T3" fmla="*/ 2 h 2"/>
                  <a:gd name="T4" fmla="*/ 0 w 2"/>
                  <a:gd name="T5" fmla="*/ 0 h 2"/>
                </a:gdLst>
                <a:ahLst/>
                <a:cxnLst>
                  <a:cxn ang="0">
                    <a:pos x="T0" y="T1"/>
                  </a:cxn>
                  <a:cxn ang="0">
                    <a:pos x="T2" y="T3"/>
                  </a:cxn>
                  <a:cxn ang="0">
                    <a:pos x="T4" y="T5"/>
                  </a:cxn>
                </a:cxnLst>
                <a:rect l="0" t="0" r="r" b="b"/>
                <a:pathLst>
                  <a:path w="2" h="2">
                    <a:moveTo>
                      <a:pt x="2" y="2"/>
                    </a:moveTo>
                    <a:lnTo>
                      <a:pt x="2"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92" name="Group 141"/>
            <p:cNvGrpSpPr>
              <a:grpSpLocks/>
            </p:cNvGrpSpPr>
            <p:nvPr/>
          </p:nvGrpSpPr>
          <p:grpSpPr bwMode="auto">
            <a:xfrm>
              <a:off x="5586413" y="2535238"/>
              <a:ext cx="3175" cy="6350"/>
              <a:chOff x="3519" y="1597"/>
              <a:chExt cx="2" cy="4"/>
            </a:xfrm>
          </p:grpSpPr>
          <p:sp>
            <p:nvSpPr>
              <p:cNvPr id="158" name="Freeform 142"/>
              <p:cNvSpPr>
                <a:spLocks/>
              </p:cNvSpPr>
              <p:nvPr/>
            </p:nvSpPr>
            <p:spPr bwMode="auto">
              <a:xfrm>
                <a:off x="3519"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 name="T18" fmla="*/ 0 w 2"/>
                  <a:gd name="T19" fmla="*/ 2 h 4"/>
                  <a:gd name="T20" fmla="*/ 0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4"/>
                    </a:moveTo>
                    <a:lnTo>
                      <a:pt x="0" y="2"/>
                    </a:lnTo>
                    <a:lnTo>
                      <a:pt x="0" y="2"/>
                    </a:lnTo>
                    <a:lnTo>
                      <a:pt x="0" y="2"/>
                    </a:lnTo>
                    <a:lnTo>
                      <a:pt x="0" y="0"/>
                    </a:lnTo>
                    <a:lnTo>
                      <a:pt x="0" y="2"/>
                    </a:lnTo>
                    <a:lnTo>
                      <a:pt x="0" y="2"/>
                    </a:lnTo>
                    <a:lnTo>
                      <a:pt x="2" y="4"/>
                    </a:lnTo>
                    <a:lnTo>
                      <a:pt x="0" y="4"/>
                    </a:lnTo>
                    <a:lnTo>
                      <a:pt x="0" y="2"/>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59" name="Freeform 143"/>
              <p:cNvSpPr>
                <a:spLocks/>
              </p:cNvSpPr>
              <p:nvPr/>
            </p:nvSpPr>
            <p:spPr bwMode="auto">
              <a:xfrm>
                <a:off x="3519"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2"/>
                    </a:lnTo>
                    <a:lnTo>
                      <a:pt x="0" y="2"/>
                    </a:lnTo>
                    <a:lnTo>
                      <a:pt x="0" y="2"/>
                    </a:lnTo>
                    <a:lnTo>
                      <a:pt x="0" y="0"/>
                    </a:lnTo>
                    <a:lnTo>
                      <a:pt x="0" y="2"/>
                    </a:lnTo>
                    <a:lnTo>
                      <a:pt x="0" y="2"/>
                    </a:lnTo>
                    <a:lnTo>
                      <a:pt x="2" y="4"/>
                    </a:lnTo>
                    <a:lnTo>
                      <a:pt x="0"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93" name="Freeform 144"/>
            <p:cNvSpPr>
              <a:spLocks/>
            </p:cNvSpPr>
            <p:nvPr/>
          </p:nvSpPr>
          <p:spPr bwMode="auto">
            <a:xfrm>
              <a:off x="5583238" y="2541588"/>
              <a:ext cx="25400" cy="53975"/>
            </a:xfrm>
            <a:custGeom>
              <a:avLst/>
              <a:gdLst>
                <a:gd name="T0" fmla="*/ 8 w 16"/>
                <a:gd name="T1" fmla="*/ 34 h 34"/>
                <a:gd name="T2" fmla="*/ 16 w 16"/>
                <a:gd name="T3" fmla="*/ 32 h 34"/>
                <a:gd name="T4" fmla="*/ 10 w 16"/>
                <a:gd name="T5" fmla="*/ 0 h 34"/>
                <a:gd name="T6" fmla="*/ 0 w 16"/>
                <a:gd name="T7" fmla="*/ 2 h 34"/>
                <a:gd name="T8" fmla="*/ 8 w 16"/>
                <a:gd name="T9" fmla="*/ 34 h 34"/>
              </a:gdLst>
              <a:ahLst/>
              <a:cxnLst>
                <a:cxn ang="0">
                  <a:pos x="T0" y="T1"/>
                </a:cxn>
                <a:cxn ang="0">
                  <a:pos x="T2" y="T3"/>
                </a:cxn>
                <a:cxn ang="0">
                  <a:pos x="T4" y="T5"/>
                </a:cxn>
                <a:cxn ang="0">
                  <a:pos x="T6" y="T7"/>
                </a:cxn>
                <a:cxn ang="0">
                  <a:pos x="T8" y="T9"/>
                </a:cxn>
              </a:cxnLst>
              <a:rect l="0" t="0" r="r" b="b"/>
              <a:pathLst>
                <a:path w="16" h="34">
                  <a:moveTo>
                    <a:pt x="8" y="34"/>
                  </a:moveTo>
                  <a:lnTo>
                    <a:pt x="16" y="32"/>
                  </a:lnTo>
                  <a:lnTo>
                    <a:pt x="10" y="0"/>
                  </a:lnTo>
                  <a:lnTo>
                    <a:pt x="0" y="2"/>
                  </a:lnTo>
                  <a:lnTo>
                    <a:pt x="8"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94" name="Group 145"/>
            <p:cNvGrpSpPr>
              <a:grpSpLocks/>
            </p:cNvGrpSpPr>
            <p:nvPr/>
          </p:nvGrpSpPr>
          <p:grpSpPr bwMode="auto">
            <a:xfrm>
              <a:off x="5627688" y="2595563"/>
              <a:ext cx="3175" cy="3175"/>
              <a:chOff x="3545" y="1635"/>
              <a:chExt cx="2" cy="2"/>
            </a:xfrm>
          </p:grpSpPr>
          <p:sp>
            <p:nvSpPr>
              <p:cNvPr id="156" name="Freeform 146"/>
              <p:cNvSpPr>
                <a:spLocks/>
              </p:cNvSpPr>
              <p:nvPr/>
            </p:nvSpPr>
            <p:spPr bwMode="auto">
              <a:xfrm>
                <a:off x="3545" y="1635"/>
                <a:ext cx="2" cy="2"/>
              </a:xfrm>
              <a:custGeom>
                <a:avLst/>
                <a:gdLst>
                  <a:gd name="T0" fmla="*/ 2 w 2"/>
                  <a:gd name="T1" fmla="*/ 2 h 2"/>
                  <a:gd name="T2" fmla="*/ 2 w 2"/>
                  <a:gd name="T3" fmla="*/ 2 h 2"/>
                  <a:gd name="T4" fmla="*/ 0 w 2"/>
                  <a:gd name="T5" fmla="*/ 0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lnTo>
                      <a:pt x="2" y="2"/>
                    </a:lnTo>
                    <a:lnTo>
                      <a:pt x="0" y="0"/>
                    </a:lnTo>
                    <a:lnTo>
                      <a:pt x="0" y="0"/>
                    </a:lnTo>
                    <a:lnTo>
                      <a:pt x="2"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57" name="Freeform 147"/>
              <p:cNvSpPr>
                <a:spLocks/>
              </p:cNvSpPr>
              <p:nvPr/>
            </p:nvSpPr>
            <p:spPr bwMode="auto">
              <a:xfrm>
                <a:off x="3545" y="1635"/>
                <a:ext cx="2" cy="2"/>
              </a:xfrm>
              <a:custGeom>
                <a:avLst/>
                <a:gdLst>
                  <a:gd name="T0" fmla="*/ 2 w 2"/>
                  <a:gd name="T1" fmla="*/ 2 h 2"/>
                  <a:gd name="T2" fmla="*/ 2 w 2"/>
                  <a:gd name="T3" fmla="*/ 2 h 2"/>
                  <a:gd name="T4" fmla="*/ 0 w 2"/>
                  <a:gd name="T5" fmla="*/ 0 h 2"/>
                </a:gdLst>
                <a:ahLst/>
                <a:cxnLst>
                  <a:cxn ang="0">
                    <a:pos x="T0" y="T1"/>
                  </a:cxn>
                  <a:cxn ang="0">
                    <a:pos x="T2" y="T3"/>
                  </a:cxn>
                  <a:cxn ang="0">
                    <a:pos x="T4" y="T5"/>
                  </a:cxn>
                </a:cxnLst>
                <a:rect l="0" t="0" r="r" b="b"/>
                <a:pathLst>
                  <a:path w="2" h="2">
                    <a:moveTo>
                      <a:pt x="2" y="2"/>
                    </a:moveTo>
                    <a:lnTo>
                      <a:pt x="2"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95" name="Group 148"/>
            <p:cNvGrpSpPr>
              <a:grpSpLocks/>
            </p:cNvGrpSpPr>
            <p:nvPr/>
          </p:nvGrpSpPr>
          <p:grpSpPr bwMode="auto">
            <a:xfrm>
              <a:off x="5605463" y="2535238"/>
              <a:ext cx="3175" cy="6350"/>
              <a:chOff x="3531" y="1597"/>
              <a:chExt cx="2" cy="4"/>
            </a:xfrm>
          </p:grpSpPr>
          <p:sp>
            <p:nvSpPr>
              <p:cNvPr id="154" name="Freeform 149"/>
              <p:cNvSpPr>
                <a:spLocks/>
              </p:cNvSpPr>
              <p:nvPr/>
            </p:nvSpPr>
            <p:spPr bwMode="auto">
              <a:xfrm>
                <a:off x="3531"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 name="T18" fmla="*/ 0 w 2"/>
                  <a:gd name="T19" fmla="*/ 2 h 4"/>
                  <a:gd name="T20" fmla="*/ 0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4"/>
                    </a:moveTo>
                    <a:lnTo>
                      <a:pt x="0" y="2"/>
                    </a:lnTo>
                    <a:lnTo>
                      <a:pt x="0" y="2"/>
                    </a:lnTo>
                    <a:lnTo>
                      <a:pt x="0" y="2"/>
                    </a:lnTo>
                    <a:lnTo>
                      <a:pt x="0" y="0"/>
                    </a:lnTo>
                    <a:lnTo>
                      <a:pt x="0" y="2"/>
                    </a:lnTo>
                    <a:lnTo>
                      <a:pt x="0" y="2"/>
                    </a:lnTo>
                    <a:lnTo>
                      <a:pt x="2" y="4"/>
                    </a:lnTo>
                    <a:lnTo>
                      <a:pt x="0" y="4"/>
                    </a:lnTo>
                    <a:lnTo>
                      <a:pt x="0" y="2"/>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55" name="Freeform 150"/>
              <p:cNvSpPr>
                <a:spLocks/>
              </p:cNvSpPr>
              <p:nvPr/>
            </p:nvSpPr>
            <p:spPr bwMode="auto">
              <a:xfrm>
                <a:off x="3531" y="1597"/>
                <a:ext cx="2" cy="4"/>
              </a:xfrm>
              <a:custGeom>
                <a:avLst/>
                <a:gdLst>
                  <a:gd name="T0" fmla="*/ 0 w 2"/>
                  <a:gd name="T1" fmla="*/ 4 h 4"/>
                  <a:gd name="T2" fmla="*/ 0 w 2"/>
                  <a:gd name="T3" fmla="*/ 2 h 4"/>
                  <a:gd name="T4" fmla="*/ 0 w 2"/>
                  <a:gd name="T5" fmla="*/ 2 h 4"/>
                  <a:gd name="T6" fmla="*/ 0 w 2"/>
                  <a:gd name="T7" fmla="*/ 2 h 4"/>
                  <a:gd name="T8" fmla="*/ 0 w 2"/>
                  <a:gd name="T9" fmla="*/ 0 h 4"/>
                  <a:gd name="T10" fmla="*/ 0 w 2"/>
                  <a:gd name="T11" fmla="*/ 2 h 4"/>
                  <a:gd name="T12" fmla="*/ 0 w 2"/>
                  <a:gd name="T13" fmla="*/ 2 h 4"/>
                  <a:gd name="T14" fmla="*/ 2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2"/>
                    </a:lnTo>
                    <a:lnTo>
                      <a:pt x="0" y="2"/>
                    </a:lnTo>
                    <a:lnTo>
                      <a:pt x="0" y="2"/>
                    </a:lnTo>
                    <a:lnTo>
                      <a:pt x="0" y="0"/>
                    </a:lnTo>
                    <a:lnTo>
                      <a:pt x="0" y="2"/>
                    </a:lnTo>
                    <a:lnTo>
                      <a:pt x="0" y="2"/>
                    </a:lnTo>
                    <a:lnTo>
                      <a:pt x="2" y="4"/>
                    </a:lnTo>
                    <a:lnTo>
                      <a:pt x="0"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96" name="Freeform 151"/>
            <p:cNvSpPr>
              <a:spLocks/>
            </p:cNvSpPr>
            <p:nvPr/>
          </p:nvSpPr>
          <p:spPr bwMode="auto">
            <a:xfrm>
              <a:off x="5602288" y="2541588"/>
              <a:ext cx="25400" cy="53975"/>
            </a:xfrm>
            <a:custGeom>
              <a:avLst/>
              <a:gdLst>
                <a:gd name="T0" fmla="*/ 8 w 16"/>
                <a:gd name="T1" fmla="*/ 34 h 34"/>
                <a:gd name="T2" fmla="*/ 16 w 16"/>
                <a:gd name="T3" fmla="*/ 32 h 34"/>
                <a:gd name="T4" fmla="*/ 10 w 16"/>
                <a:gd name="T5" fmla="*/ 0 h 34"/>
                <a:gd name="T6" fmla="*/ 0 w 16"/>
                <a:gd name="T7" fmla="*/ 2 h 34"/>
                <a:gd name="T8" fmla="*/ 8 w 16"/>
                <a:gd name="T9" fmla="*/ 34 h 34"/>
              </a:gdLst>
              <a:ahLst/>
              <a:cxnLst>
                <a:cxn ang="0">
                  <a:pos x="T0" y="T1"/>
                </a:cxn>
                <a:cxn ang="0">
                  <a:pos x="T2" y="T3"/>
                </a:cxn>
                <a:cxn ang="0">
                  <a:pos x="T4" y="T5"/>
                </a:cxn>
                <a:cxn ang="0">
                  <a:pos x="T6" y="T7"/>
                </a:cxn>
                <a:cxn ang="0">
                  <a:pos x="T8" y="T9"/>
                </a:cxn>
              </a:cxnLst>
              <a:rect l="0" t="0" r="r" b="b"/>
              <a:pathLst>
                <a:path w="16" h="34">
                  <a:moveTo>
                    <a:pt x="8" y="34"/>
                  </a:moveTo>
                  <a:lnTo>
                    <a:pt x="16" y="32"/>
                  </a:lnTo>
                  <a:lnTo>
                    <a:pt x="10" y="0"/>
                  </a:lnTo>
                  <a:lnTo>
                    <a:pt x="0" y="2"/>
                  </a:lnTo>
                  <a:lnTo>
                    <a:pt x="8"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97" name="Group 152"/>
            <p:cNvGrpSpPr>
              <a:grpSpLocks/>
            </p:cNvGrpSpPr>
            <p:nvPr/>
          </p:nvGrpSpPr>
          <p:grpSpPr bwMode="auto">
            <a:xfrm>
              <a:off x="5646738" y="2595563"/>
              <a:ext cx="1587" cy="3175"/>
              <a:chOff x="3557" y="1635"/>
              <a:chExt cx="1" cy="2"/>
            </a:xfrm>
          </p:grpSpPr>
          <p:sp>
            <p:nvSpPr>
              <p:cNvPr id="152" name="Rectangle 153"/>
              <p:cNvSpPr>
                <a:spLocks noChangeArrowheads="1"/>
              </p:cNvSpPr>
              <p:nvPr/>
            </p:nvSpPr>
            <p:spPr bwMode="auto">
              <a:xfrm>
                <a:off x="3557" y="1635"/>
                <a:ext cx="1"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53" name="Freeform 154"/>
              <p:cNvSpPr>
                <a:spLocks/>
              </p:cNvSpPr>
              <p:nvPr/>
            </p:nvSpPr>
            <p:spPr bwMode="auto">
              <a:xfrm>
                <a:off x="3557" y="1635"/>
                <a:ext cx="1" cy="2"/>
              </a:xfrm>
              <a:custGeom>
                <a:avLst/>
                <a:gdLst>
                  <a:gd name="T0" fmla="*/ 2 h 2"/>
                  <a:gd name="T1" fmla="*/ 2 h 2"/>
                  <a:gd name="T2" fmla="*/ 0 h 2"/>
                </a:gdLst>
                <a:ahLst/>
                <a:cxnLst>
                  <a:cxn ang="0">
                    <a:pos x="0" y="T0"/>
                  </a:cxn>
                  <a:cxn ang="0">
                    <a:pos x="0" y="T1"/>
                  </a:cxn>
                  <a:cxn ang="0">
                    <a:pos x="0" y="T2"/>
                  </a:cxn>
                </a:cxnLst>
                <a:rect l="0" t="0" r="r" b="b"/>
                <a:pathLst>
                  <a:path h="2">
                    <a:moveTo>
                      <a:pt x="0" y="2"/>
                    </a:move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98" name="Group 155"/>
            <p:cNvGrpSpPr>
              <a:grpSpLocks/>
            </p:cNvGrpSpPr>
            <p:nvPr/>
          </p:nvGrpSpPr>
          <p:grpSpPr bwMode="auto">
            <a:xfrm>
              <a:off x="5621338" y="2535238"/>
              <a:ext cx="3175" cy="6350"/>
              <a:chOff x="3541" y="1597"/>
              <a:chExt cx="2" cy="4"/>
            </a:xfrm>
          </p:grpSpPr>
          <p:sp>
            <p:nvSpPr>
              <p:cNvPr id="150" name="Freeform 156"/>
              <p:cNvSpPr>
                <a:spLocks/>
              </p:cNvSpPr>
              <p:nvPr/>
            </p:nvSpPr>
            <p:spPr bwMode="auto">
              <a:xfrm>
                <a:off x="3541"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 name="T18" fmla="*/ 2 w 2"/>
                  <a:gd name="T19" fmla="*/ 2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2"/>
                    </a:lnTo>
                    <a:lnTo>
                      <a:pt x="2" y="2"/>
                    </a:lnTo>
                    <a:lnTo>
                      <a:pt x="0" y="2"/>
                    </a:lnTo>
                    <a:lnTo>
                      <a:pt x="2" y="0"/>
                    </a:lnTo>
                    <a:lnTo>
                      <a:pt x="2" y="2"/>
                    </a:lnTo>
                    <a:lnTo>
                      <a:pt x="2" y="2"/>
                    </a:lnTo>
                    <a:lnTo>
                      <a:pt x="2" y="4"/>
                    </a:lnTo>
                    <a:lnTo>
                      <a:pt x="2" y="4"/>
                    </a:lnTo>
                    <a:lnTo>
                      <a:pt x="2" y="2"/>
                    </a:lnTo>
                    <a:lnTo>
                      <a:pt x="2"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51" name="Freeform 157"/>
              <p:cNvSpPr>
                <a:spLocks/>
              </p:cNvSpPr>
              <p:nvPr/>
            </p:nvSpPr>
            <p:spPr bwMode="auto">
              <a:xfrm>
                <a:off x="3541"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0" y="2"/>
                    </a:lnTo>
                    <a:lnTo>
                      <a:pt x="2" y="0"/>
                    </a:lnTo>
                    <a:lnTo>
                      <a:pt x="2" y="2"/>
                    </a:lnTo>
                    <a:lnTo>
                      <a:pt x="2" y="2"/>
                    </a:lnTo>
                    <a:lnTo>
                      <a:pt x="2" y="4"/>
                    </a:lnTo>
                    <a:lnTo>
                      <a:pt x="2"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99" name="Freeform 158"/>
            <p:cNvSpPr>
              <a:spLocks/>
            </p:cNvSpPr>
            <p:nvPr/>
          </p:nvSpPr>
          <p:spPr bwMode="auto">
            <a:xfrm>
              <a:off x="5621338" y="2541588"/>
              <a:ext cx="25400" cy="53975"/>
            </a:xfrm>
            <a:custGeom>
              <a:avLst/>
              <a:gdLst>
                <a:gd name="T0" fmla="*/ 8 w 16"/>
                <a:gd name="T1" fmla="*/ 34 h 34"/>
                <a:gd name="T2" fmla="*/ 16 w 16"/>
                <a:gd name="T3" fmla="*/ 32 h 34"/>
                <a:gd name="T4" fmla="*/ 10 w 16"/>
                <a:gd name="T5" fmla="*/ 0 h 34"/>
                <a:gd name="T6" fmla="*/ 0 w 16"/>
                <a:gd name="T7" fmla="*/ 2 h 34"/>
                <a:gd name="T8" fmla="*/ 8 w 16"/>
                <a:gd name="T9" fmla="*/ 34 h 34"/>
              </a:gdLst>
              <a:ahLst/>
              <a:cxnLst>
                <a:cxn ang="0">
                  <a:pos x="T0" y="T1"/>
                </a:cxn>
                <a:cxn ang="0">
                  <a:pos x="T2" y="T3"/>
                </a:cxn>
                <a:cxn ang="0">
                  <a:pos x="T4" y="T5"/>
                </a:cxn>
                <a:cxn ang="0">
                  <a:pos x="T6" y="T7"/>
                </a:cxn>
                <a:cxn ang="0">
                  <a:pos x="T8" y="T9"/>
                </a:cxn>
              </a:cxnLst>
              <a:rect l="0" t="0" r="r" b="b"/>
              <a:pathLst>
                <a:path w="16" h="34">
                  <a:moveTo>
                    <a:pt x="8" y="34"/>
                  </a:moveTo>
                  <a:lnTo>
                    <a:pt x="16" y="32"/>
                  </a:lnTo>
                  <a:lnTo>
                    <a:pt x="10" y="0"/>
                  </a:lnTo>
                  <a:lnTo>
                    <a:pt x="0" y="2"/>
                  </a:lnTo>
                  <a:lnTo>
                    <a:pt x="8"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100" name="Group 159"/>
            <p:cNvGrpSpPr>
              <a:grpSpLocks/>
            </p:cNvGrpSpPr>
            <p:nvPr/>
          </p:nvGrpSpPr>
          <p:grpSpPr bwMode="auto">
            <a:xfrm>
              <a:off x="5665788" y="2595563"/>
              <a:ext cx="1587" cy="3175"/>
              <a:chOff x="3569" y="1635"/>
              <a:chExt cx="1" cy="2"/>
            </a:xfrm>
          </p:grpSpPr>
          <p:sp>
            <p:nvSpPr>
              <p:cNvPr id="148" name="Rectangle 160"/>
              <p:cNvSpPr>
                <a:spLocks noChangeArrowheads="1"/>
              </p:cNvSpPr>
              <p:nvPr/>
            </p:nvSpPr>
            <p:spPr bwMode="auto">
              <a:xfrm>
                <a:off x="3569" y="1635"/>
                <a:ext cx="1" cy="2"/>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49" name="Freeform 161"/>
              <p:cNvSpPr>
                <a:spLocks/>
              </p:cNvSpPr>
              <p:nvPr/>
            </p:nvSpPr>
            <p:spPr bwMode="auto">
              <a:xfrm>
                <a:off x="3569" y="1635"/>
                <a:ext cx="1" cy="2"/>
              </a:xfrm>
              <a:custGeom>
                <a:avLst/>
                <a:gdLst>
                  <a:gd name="T0" fmla="*/ 2 h 2"/>
                  <a:gd name="T1" fmla="*/ 2 h 2"/>
                  <a:gd name="T2" fmla="*/ 0 h 2"/>
                </a:gdLst>
                <a:ahLst/>
                <a:cxnLst>
                  <a:cxn ang="0">
                    <a:pos x="0" y="T0"/>
                  </a:cxn>
                  <a:cxn ang="0">
                    <a:pos x="0" y="T1"/>
                  </a:cxn>
                  <a:cxn ang="0">
                    <a:pos x="0" y="T2"/>
                  </a:cxn>
                </a:cxnLst>
                <a:rect l="0" t="0" r="r" b="b"/>
                <a:pathLst>
                  <a:path h="2">
                    <a:moveTo>
                      <a:pt x="0" y="2"/>
                    </a:move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101" name="Group 162"/>
            <p:cNvGrpSpPr>
              <a:grpSpLocks/>
            </p:cNvGrpSpPr>
            <p:nvPr/>
          </p:nvGrpSpPr>
          <p:grpSpPr bwMode="auto">
            <a:xfrm>
              <a:off x="5640388" y="2535238"/>
              <a:ext cx="3175" cy="6350"/>
              <a:chOff x="3553" y="1597"/>
              <a:chExt cx="2" cy="4"/>
            </a:xfrm>
          </p:grpSpPr>
          <p:sp>
            <p:nvSpPr>
              <p:cNvPr id="146" name="Freeform 163"/>
              <p:cNvSpPr>
                <a:spLocks/>
              </p:cNvSpPr>
              <p:nvPr/>
            </p:nvSpPr>
            <p:spPr bwMode="auto">
              <a:xfrm>
                <a:off x="3553"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 name="T18" fmla="*/ 2 w 2"/>
                  <a:gd name="T19" fmla="*/ 2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2"/>
                    </a:lnTo>
                    <a:lnTo>
                      <a:pt x="2" y="2"/>
                    </a:lnTo>
                    <a:lnTo>
                      <a:pt x="0" y="2"/>
                    </a:lnTo>
                    <a:lnTo>
                      <a:pt x="2" y="0"/>
                    </a:lnTo>
                    <a:lnTo>
                      <a:pt x="2" y="2"/>
                    </a:lnTo>
                    <a:lnTo>
                      <a:pt x="2" y="2"/>
                    </a:lnTo>
                    <a:lnTo>
                      <a:pt x="2" y="4"/>
                    </a:lnTo>
                    <a:lnTo>
                      <a:pt x="2" y="4"/>
                    </a:lnTo>
                    <a:lnTo>
                      <a:pt x="2" y="2"/>
                    </a:lnTo>
                    <a:lnTo>
                      <a:pt x="2"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47" name="Freeform 164"/>
              <p:cNvSpPr>
                <a:spLocks/>
              </p:cNvSpPr>
              <p:nvPr/>
            </p:nvSpPr>
            <p:spPr bwMode="auto">
              <a:xfrm>
                <a:off x="3553" y="1597"/>
                <a:ext cx="2" cy="4"/>
              </a:xfrm>
              <a:custGeom>
                <a:avLst/>
                <a:gdLst>
                  <a:gd name="T0" fmla="*/ 2 w 2"/>
                  <a:gd name="T1" fmla="*/ 4 h 4"/>
                  <a:gd name="T2" fmla="*/ 2 w 2"/>
                  <a:gd name="T3" fmla="*/ 2 h 4"/>
                  <a:gd name="T4" fmla="*/ 2 w 2"/>
                  <a:gd name="T5" fmla="*/ 2 h 4"/>
                  <a:gd name="T6" fmla="*/ 0 w 2"/>
                  <a:gd name="T7" fmla="*/ 2 h 4"/>
                  <a:gd name="T8" fmla="*/ 2 w 2"/>
                  <a:gd name="T9" fmla="*/ 0 h 4"/>
                  <a:gd name="T10" fmla="*/ 2 w 2"/>
                  <a:gd name="T11" fmla="*/ 2 h 4"/>
                  <a:gd name="T12" fmla="*/ 2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0" y="2"/>
                    </a:lnTo>
                    <a:lnTo>
                      <a:pt x="2" y="0"/>
                    </a:lnTo>
                    <a:lnTo>
                      <a:pt x="2" y="2"/>
                    </a:lnTo>
                    <a:lnTo>
                      <a:pt x="2" y="2"/>
                    </a:lnTo>
                    <a:lnTo>
                      <a:pt x="2" y="4"/>
                    </a:lnTo>
                    <a:lnTo>
                      <a:pt x="2"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102" name="Freeform 165"/>
            <p:cNvSpPr>
              <a:spLocks/>
            </p:cNvSpPr>
            <p:nvPr/>
          </p:nvSpPr>
          <p:spPr bwMode="auto">
            <a:xfrm>
              <a:off x="5640388" y="2541588"/>
              <a:ext cx="25400" cy="53975"/>
            </a:xfrm>
            <a:custGeom>
              <a:avLst/>
              <a:gdLst>
                <a:gd name="T0" fmla="*/ 8 w 16"/>
                <a:gd name="T1" fmla="*/ 34 h 34"/>
                <a:gd name="T2" fmla="*/ 16 w 16"/>
                <a:gd name="T3" fmla="*/ 32 h 34"/>
                <a:gd name="T4" fmla="*/ 10 w 16"/>
                <a:gd name="T5" fmla="*/ 0 h 34"/>
                <a:gd name="T6" fmla="*/ 0 w 16"/>
                <a:gd name="T7" fmla="*/ 2 h 34"/>
                <a:gd name="T8" fmla="*/ 8 w 16"/>
                <a:gd name="T9" fmla="*/ 34 h 34"/>
              </a:gdLst>
              <a:ahLst/>
              <a:cxnLst>
                <a:cxn ang="0">
                  <a:pos x="T0" y="T1"/>
                </a:cxn>
                <a:cxn ang="0">
                  <a:pos x="T2" y="T3"/>
                </a:cxn>
                <a:cxn ang="0">
                  <a:pos x="T4" y="T5"/>
                </a:cxn>
                <a:cxn ang="0">
                  <a:pos x="T6" y="T7"/>
                </a:cxn>
                <a:cxn ang="0">
                  <a:pos x="T8" y="T9"/>
                </a:cxn>
              </a:cxnLst>
              <a:rect l="0" t="0" r="r" b="b"/>
              <a:pathLst>
                <a:path w="16" h="34">
                  <a:moveTo>
                    <a:pt x="8" y="34"/>
                  </a:moveTo>
                  <a:lnTo>
                    <a:pt x="16" y="32"/>
                  </a:lnTo>
                  <a:lnTo>
                    <a:pt x="10" y="0"/>
                  </a:lnTo>
                  <a:lnTo>
                    <a:pt x="0" y="2"/>
                  </a:lnTo>
                  <a:lnTo>
                    <a:pt x="8"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103" name="Group 166"/>
            <p:cNvGrpSpPr>
              <a:grpSpLocks/>
            </p:cNvGrpSpPr>
            <p:nvPr/>
          </p:nvGrpSpPr>
          <p:grpSpPr bwMode="auto">
            <a:xfrm>
              <a:off x="5681663" y="2595563"/>
              <a:ext cx="3175" cy="9525"/>
              <a:chOff x="3579" y="1635"/>
              <a:chExt cx="2" cy="6"/>
            </a:xfrm>
          </p:grpSpPr>
          <p:sp>
            <p:nvSpPr>
              <p:cNvPr id="144" name="Freeform 167"/>
              <p:cNvSpPr>
                <a:spLocks/>
              </p:cNvSpPr>
              <p:nvPr/>
            </p:nvSpPr>
            <p:spPr bwMode="auto">
              <a:xfrm>
                <a:off x="3579" y="1635"/>
                <a:ext cx="2" cy="6"/>
              </a:xfrm>
              <a:custGeom>
                <a:avLst/>
                <a:gdLst>
                  <a:gd name="T0" fmla="*/ 0 w 2"/>
                  <a:gd name="T1" fmla="*/ 0 h 6"/>
                  <a:gd name="T2" fmla="*/ 2 w 2"/>
                  <a:gd name="T3" fmla="*/ 2 h 6"/>
                  <a:gd name="T4" fmla="*/ 2 w 2"/>
                  <a:gd name="T5" fmla="*/ 2 h 6"/>
                  <a:gd name="T6" fmla="*/ 2 w 2"/>
                  <a:gd name="T7" fmla="*/ 4 h 6"/>
                  <a:gd name="T8" fmla="*/ 2 w 2"/>
                  <a:gd name="T9" fmla="*/ 6 h 6"/>
                  <a:gd name="T10" fmla="*/ 2 w 2"/>
                  <a:gd name="T11" fmla="*/ 6 h 6"/>
                  <a:gd name="T12" fmla="*/ 2 w 2"/>
                  <a:gd name="T13" fmla="*/ 4 h 6"/>
                  <a:gd name="T14" fmla="*/ 2 w 2"/>
                  <a:gd name="T15" fmla="*/ 4 h 6"/>
                  <a:gd name="T16" fmla="*/ 0 w 2"/>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0" y="0"/>
                    </a:moveTo>
                    <a:lnTo>
                      <a:pt x="2" y="2"/>
                    </a:lnTo>
                    <a:lnTo>
                      <a:pt x="2" y="2"/>
                    </a:lnTo>
                    <a:lnTo>
                      <a:pt x="2" y="4"/>
                    </a:lnTo>
                    <a:lnTo>
                      <a:pt x="2" y="6"/>
                    </a:lnTo>
                    <a:lnTo>
                      <a:pt x="2" y="6"/>
                    </a:lnTo>
                    <a:lnTo>
                      <a:pt x="2" y="4"/>
                    </a:lnTo>
                    <a:lnTo>
                      <a:pt x="2" y="4"/>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45" name="Freeform 168"/>
              <p:cNvSpPr>
                <a:spLocks/>
              </p:cNvSpPr>
              <p:nvPr/>
            </p:nvSpPr>
            <p:spPr bwMode="auto">
              <a:xfrm>
                <a:off x="3579" y="1635"/>
                <a:ext cx="2" cy="6"/>
              </a:xfrm>
              <a:custGeom>
                <a:avLst/>
                <a:gdLst>
                  <a:gd name="T0" fmla="*/ 0 w 2"/>
                  <a:gd name="T1" fmla="*/ 0 h 6"/>
                  <a:gd name="T2" fmla="*/ 2 w 2"/>
                  <a:gd name="T3" fmla="*/ 2 h 6"/>
                  <a:gd name="T4" fmla="*/ 2 w 2"/>
                  <a:gd name="T5" fmla="*/ 2 h 6"/>
                  <a:gd name="T6" fmla="*/ 2 w 2"/>
                  <a:gd name="T7" fmla="*/ 4 h 6"/>
                  <a:gd name="T8" fmla="*/ 2 w 2"/>
                  <a:gd name="T9" fmla="*/ 6 h 6"/>
                  <a:gd name="T10" fmla="*/ 2 w 2"/>
                  <a:gd name="T11" fmla="*/ 6 h 6"/>
                  <a:gd name="T12" fmla="*/ 2 w 2"/>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2" y="2"/>
                    </a:lnTo>
                    <a:lnTo>
                      <a:pt x="2" y="2"/>
                    </a:lnTo>
                    <a:lnTo>
                      <a:pt x="2" y="4"/>
                    </a:lnTo>
                    <a:lnTo>
                      <a:pt x="2" y="6"/>
                    </a:lnTo>
                    <a:lnTo>
                      <a:pt x="2" y="6"/>
                    </a:lnTo>
                    <a:lnTo>
                      <a:pt x="2"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104" name="Group 169"/>
            <p:cNvGrpSpPr>
              <a:grpSpLocks/>
            </p:cNvGrpSpPr>
            <p:nvPr/>
          </p:nvGrpSpPr>
          <p:grpSpPr bwMode="auto">
            <a:xfrm>
              <a:off x="5662613" y="2535238"/>
              <a:ext cx="1587" cy="6350"/>
              <a:chOff x="3567" y="1597"/>
              <a:chExt cx="1" cy="4"/>
            </a:xfrm>
          </p:grpSpPr>
          <p:sp>
            <p:nvSpPr>
              <p:cNvPr id="142" name="Freeform 170"/>
              <p:cNvSpPr>
                <a:spLocks/>
              </p:cNvSpPr>
              <p:nvPr/>
            </p:nvSpPr>
            <p:spPr bwMode="auto">
              <a:xfrm>
                <a:off x="3567" y="1597"/>
                <a:ext cx="1" cy="4"/>
              </a:xfrm>
              <a:custGeom>
                <a:avLst/>
                <a:gdLst>
                  <a:gd name="T0" fmla="*/ 4 h 4"/>
                  <a:gd name="T1" fmla="*/ 4 h 4"/>
                  <a:gd name="T2" fmla="*/ 2 h 4"/>
                  <a:gd name="T3" fmla="*/ 0 h 4"/>
                  <a:gd name="T4" fmla="*/ 4 h 4"/>
                </a:gdLst>
                <a:ahLst/>
                <a:cxnLst>
                  <a:cxn ang="0">
                    <a:pos x="0" y="T0"/>
                  </a:cxn>
                  <a:cxn ang="0">
                    <a:pos x="0" y="T1"/>
                  </a:cxn>
                  <a:cxn ang="0">
                    <a:pos x="0" y="T2"/>
                  </a:cxn>
                  <a:cxn ang="0">
                    <a:pos x="0" y="T3"/>
                  </a:cxn>
                  <a:cxn ang="0">
                    <a:pos x="0" y="T4"/>
                  </a:cxn>
                </a:cxnLst>
                <a:rect l="0" t="0" r="r" b="b"/>
                <a:pathLst>
                  <a:path h="4">
                    <a:moveTo>
                      <a:pt x="0" y="4"/>
                    </a:moveTo>
                    <a:lnTo>
                      <a:pt x="0" y="4"/>
                    </a:lnTo>
                    <a:lnTo>
                      <a:pt x="0" y="2"/>
                    </a:lnTo>
                    <a:lnTo>
                      <a:pt x="0" y="0"/>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43" name="Freeform 171"/>
              <p:cNvSpPr>
                <a:spLocks/>
              </p:cNvSpPr>
              <p:nvPr/>
            </p:nvSpPr>
            <p:spPr bwMode="auto">
              <a:xfrm>
                <a:off x="3567" y="1597"/>
                <a:ext cx="1" cy="4"/>
              </a:xfrm>
              <a:custGeom>
                <a:avLst/>
                <a:gdLst>
                  <a:gd name="T0" fmla="*/ 4 h 4"/>
                  <a:gd name="T1" fmla="*/ 4 h 4"/>
                  <a:gd name="T2" fmla="*/ 2 h 4"/>
                  <a:gd name="T3" fmla="*/ 0 h 4"/>
                </a:gdLst>
                <a:ahLst/>
                <a:cxnLst>
                  <a:cxn ang="0">
                    <a:pos x="0" y="T0"/>
                  </a:cxn>
                  <a:cxn ang="0">
                    <a:pos x="0" y="T1"/>
                  </a:cxn>
                  <a:cxn ang="0">
                    <a:pos x="0" y="T2"/>
                  </a:cxn>
                  <a:cxn ang="0">
                    <a:pos x="0" y="T3"/>
                  </a:cxn>
                </a:cxnLst>
                <a:rect l="0" t="0" r="r" b="b"/>
                <a:pathLst>
                  <a:path h="4">
                    <a:moveTo>
                      <a:pt x="0" y="4"/>
                    </a:moveTo>
                    <a:lnTo>
                      <a:pt x="0" y="4"/>
                    </a:ln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105" name="Freeform 172"/>
            <p:cNvSpPr>
              <a:spLocks/>
            </p:cNvSpPr>
            <p:nvPr/>
          </p:nvSpPr>
          <p:spPr bwMode="auto">
            <a:xfrm>
              <a:off x="5659438"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grpSp>
          <p:nvGrpSpPr>
            <p:cNvPr id="106" name="Group 173"/>
            <p:cNvGrpSpPr>
              <a:grpSpLocks/>
            </p:cNvGrpSpPr>
            <p:nvPr/>
          </p:nvGrpSpPr>
          <p:grpSpPr bwMode="auto">
            <a:xfrm>
              <a:off x="5700713" y="2595563"/>
              <a:ext cx="3175" cy="9525"/>
              <a:chOff x="3591" y="1635"/>
              <a:chExt cx="2" cy="6"/>
            </a:xfrm>
          </p:grpSpPr>
          <p:sp>
            <p:nvSpPr>
              <p:cNvPr id="140" name="Freeform 174"/>
              <p:cNvSpPr>
                <a:spLocks/>
              </p:cNvSpPr>
              <p:nvPr/>
            </p:nvSpPr>
            <p:spPr bwMode="auto">
              <a:xfrm>
                <a:off x="3591" y="1635"/>
                <a:ext cx="2" cy="6"/>
              </a:xfrm>
              <a:custGeom>
                <a:avLst/>
                <a:gdLst>
                  <a:gd name="T0" fmla="*/ 0 w 2"/>
                  <a:gd name="T1" fmla="*/ 0 h 6"/>
                  <a:gd name="T2" fmla="*/ 2 w 2"/>
                  <a:gd name="T3" fmla="*/ 2 h 6"/>
                  <a:gd name="T4" fmla="*/ 2 w 2"/>
                  <a:gd name="T5" fmla="*/ 2 h 6"/>
                  <a:gd name="T6" fmla="*/ 2 w 2"/>
                  <a:gd name="T7" fmla="*/ 4 h 6"/>
                  <a:gd name="T8" fmla="*/ 2 w 2"/>
                  <a:gd name="T9" fmla="*/ 6 h 6"/>
                  <a:gd name="T10" fmla="*/ 2 w 2"/>
                  <a:gd name="T11" fmla="*/ 6 h 6"/>
                  <a:gd name="T12" fmla="*/ 2 w 2"/>
                  <a:gd name="T13" fmla="*/ 4 h 6"/>
                  <a:gd name="T14" fmla="*/ 2 w 2"/>
                  <a:gd name="T15" fmla="*/ 4 h 6"/>
                  <a:gd name="T16" fmla="*/ 0 w 2"/>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0" y="0"/>
                    </a:moveTo>
                    <a:lnTo>
                      <a:pt x="2" y="2"/>
                    </a:lnTo>
                    <a:lnTo>
                      <a:pt x="2" y="2"/>
                    </a:lnTo>
                    <a:lnTo>
                      <a:pt x="2" y="4"/>
                    </a:lnTo>
                    <a:lnTo>
                      <a:pt x="2" y="6"/>
                    </a:lnTo>
                    <a:lnTo>
                      <a:pt x="2" y="6"/>
                    </a:lnTo>
                    <a:lnTo>
                      <a:pt x="2" y="4"/>
                    </a:lnTo>
                    <a:lnTo>
                      <a:pt x="2" y="4"/>
                    </a:lnTo>
                    <a:lnTo>
                      <a:pt x="0"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41" name="Freeform 175"/>
              <p:cNvSpPr>
                <a:spLocks/>
              </p:cNvSpPr>
              <p:nvPr/>
            </p:nvSpPr>
            <p:spPr bwMode="auto">
              <a:xfrm>
                <a:off x="3591" y="1635"/>
                <a:ext cx="2" cy="6"/>
              </a:xfrm>
              <a:custGeom>
                <a:avLst/>
                <a:gdLst>
                  <a:gd name="T0" fmla="*/ 0 w 2"/>
                  <a:gd name="T1" fmla="*/ 0 h 6"/>
                  <a:gd name="T2" fmla="*/ 2 w 2"/>
                  <a:gd name="T3" fmla="*/ 2 h 6"/>
                  <a:gd name="T4" fmla="*/ 2 w 2"/>
                  <a:gd name="T5" fmla="*/ 2 h 6"/>
                  <a:gd name="T6" fmla="*/ 2 w 2"/>
                  <a:gd name="T7" fmla="*/ 4 h 6"/>
                  <a:gd name="T8" fmla="*/ 2 w 2"/>
                  <a:gd name="T9" fmla="*/ 6 h 6"/>
                  <a:gd name="T10" fmla="*/ 2 w 2"/>
                  <a:gd name="T11" fmla="*/ 6 h 6"/>
                  <a:gd name="T12" fmla="*/ 2 w 2"/>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2" y="2"/>
                    </a:lnTo>
                    <a:lnTo>
                      <a:pt x="2" y="2"/>
                    </a:lnTo>
                    <a:lnTo>
                      <a:pt x="2" y="4"/>
                    </a:lnTo>
                    <a:lnTo>
                      <a:pt x="2" y="6"/>
                    </a:lnTo>
                    <a:lnTo>
                      <a:pt x="2" y="6"/>
                    </a:lnTo>
                    <a:lnTo>
                      <a:pt x="2" y="4"/>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107" name="Group 176"/>
            <p:cNvGrpSpPr>
              <a:grpSpLocks/>
            </p:cNvGrpSpPr>
            <p:nvPr/>
          </p:nvGrpSpPr>
          <p:grpSpPr bwMode="auto">
            <a:xfrm>
              <a:off x="5681663" y="2535238"/>
              <a:ext cx="1587" cy="6350"/>
              <a:chOff x="3579" y="1597"/>
              <a:chExt cx="1" cy="4"/>
            </a:xfrm>
          </p:grpSpPr>
          <p:sp>
            <p:nvSpPr>
              <p:cNvPr id="138" name="Freeform 177"/>
              <p:cNvSpPr>
                <a:spLocks/>
              </p:cNvSpPr>
              <p:nvPr/>
            </p:nvSpPr>
            <p:spPr bwMode="auto">
              <a:xfrm>
                <a:off x="3579" y="1597"/>
                <a:ext cx="1" cy="4"/>
              </a:xfrm>
              <a:custGeom>
                <a:avLst/>
                <a:gdLst>
                  <a:gd name="T0" fmla="*/ 4 h 4"/>
                  <a:gd name="T1" fmla="*/ 4 h 4"/>
                  <a:gd name="T2" fmla="*/ 2 h 4"/>
                  <a:gd name="T3" fmla="*/ 0 h 4"/>
                  <a:gd name="T4" fmla="*/ 4 h 4"/>
                </a:gdLst>
                <a:ahLst/>
                <a:cxnLst>
                  <a:cxn ang="0">
                    <a:pos x="0" y="T0"/>
                  </a:cxn>
                  <a:cxn ang="0">
                    <a:pos x="0" y="T1"/>
                  </a:cxn>
                  <a:cxn ang="0">
                    <a:pos x="0" y="T2"/>
                  </a:cxn>
                  <a:cxn ang="0">
                    <a:pos x="0" y="T3"/>
                  </a:cxn>
                  <a:cxn ang="0">
                    <a:pos x="0" y="T4"/>
                  </a:cxn>
                </a:cxnLst>
                <a:rect l="0" t="0" r="r" b="b"/>
                <a:pathLst>
                  <a:path h="4">
                    <a:moveTo>
                      <a:pt x="0" y="4"/>
                    </a:moveTo>
                    <a:lnTo>
                      <a:pt x="0" y="4"/>
                    </a:lnTo>
                    <a:lnTo>
                      <a:pt x="0" y="2"/>
                    </a:lnTo>
                    <a:lnTo>
                      <a:pt x="0" y="0"/>
                    </a:lnTo>
                    <a:lnTo>
                      <a:pt x="0" y="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39" name="Freeform 178"/>
              <p:cNvSpPr>
                <a:spLocks/>
              </p:cNvSpPr>
              <p:nvPr/>
            </p:nvSpPr>
            <p:spPr bwMode="auto">
              <a:xfrm>
                <a:off x="3579" y="1597"/>
                <a:ext cx="1" cy="4"/>
              </a:xfrm>
              <a:custGeom>
                <a:avLst/>
                <a:gdLst>
                  <a:gd name="T0" fmla="*/ 4 h 4"/>
                  <a:gd name="T1" fmla="*/ 4 h 4"/>
                  <a:gd name="T2" fmla="*/ 2 h 4"/>
                  <a:gd name="T3" fmla="*/ 0 h 4"/>
                </a:gdLst>
                <a:ahLst/>
                <a:cxnLst>
                  <a:cxn ang="0">
                    <a:pos x="0" y="T0"/>
                  </a:cxn>
                  <a:cxn ang="0">
                    <a:pos x="0" y="T1"/>
                  </a:cxn>
                  <a:cxn ang="0">
                    <a:pos x="0" y="T2"/>
                  </a:cxn>
                  <a:cxn ang="0">
                    <a:pos x="0" y="T3"/>
                  </a:cxn>
                </a:cxnLst>
                <a:rect l="0" t="0" r="r" b="b"/>
                <a:pathLst>
                  <a:path h="4">
                    <a:moveTo>
                      <a:pt x="0" y="4"/>
                    </a:moveTo>
                    <a:lnTo>
                      <a:pt x="0" y="4"/>
                    </a:lnTo>
                    <a:lnTo>
                      <a:pt x="0" y="2"/>
                    </a:lnTo>
                    <a:lnTo>
                      <a:pt x="0" y="0"/>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108" name="Freeform 179"/>
            <p:cNvSpPr>
              <a:spLocks/>
            </p:cNvSpPr>
            <p:nvPr/>
          </p:nvSpPr>
          <p:spPr bwMode="auto">
            <a:xfrm>
              <a:off x="5678488" y="2541588"/>
              <a:ext cx="25400" cy="53975"/>
            </a:xfrm>
            <a:custGeom>
              <a:avLst/>
              <a:gdLst>
                <a:gd name="T0" fmla="*/ 6 w 16"/>
                <a:gd name="T1" fmla="*/ 34 h 34"/>
                <a:gd name="T2" fmla="*/ 16 w 16"/>
                <a:gd name="T3" fmla="*/ 32 h 34"/>
                <a:gd name="T4" fmla="*/ 8 w 16"/>
                <a:gd name="T5" fmla="*/ 0 h 34"/>
                <a:gd name="T6" fmla="*/ 0 w 16"/>
                <a:gd name="T7" fmla="*/ 2 h 34"/>
                <a:gd name="T8" fmla="*/ 6 w 16"/>
                <a:gd name="T9" fmla="*/ 34 h 34"/>
              </a:gdLst>
              <a:ahLst/>
              <a:cxnLst>
                <a:cxn ang="0">
                  <a:pos x="T0" y="T1"/>
                </a:cxn>
                <a:cxn ang="0">
                  <a:pos x="T2" y="T3"/>
                </a:cxn>
                <a:cxn ang="0">
                  <a:pos x="T4" y="T5"/>
                </a:cxn>
                <a:cxn ang="0">
                  <a:pos x="T6" y="T7"/>
                </a:cxn>
                <a:cxn ang="0">
                  <a:pos x="T8" y="T9"/>
                </a:cxn>
              </a:cxnLst>
              <a:rect l="0" t="0" r="r" b="b"/>
              <a:pathLst>
                <a:path w="16" h="34">
                  <a:moveTo>
                    <a:pt x="6" y="34"/>
                  </a:moveTo>
                  <a:lnTo>
                    <a:pt x="16" y="32"/>
                  </a:lnTo>
                  <a:lnTo>
                    <a:pt x="8" y="0"/>
                  </a:lnTo>
                  <a:lnTo>
                    <a:pt x="0" y="2"/>
                  </a:lnTo>
                  <a:lnTo>
                    <a:pt x="6" y="34"/>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09" name="Line 180"/>
            <p:cNvSpPr>
              <a:spLocks noChangeShapeType="1"/>
            </p:cNvSpPr>
            <p:nvPr/>
          </p:nvSpPr>
          <p:spPr bwMode="auto">
            <a:xfrm flipH="1" flipV="1">
              <a:off x="5481638"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0" name="Line 181"/>
            <p:cNvSpPr>
              <a:spLocks noChangeShapeType="1"/>
            </p:cNvSpPr>
            <p:nvPr/>
          </p:nvSpPr>
          <p:spPr bwMode="auto">
            <a:xfrm flipH="1" flipV="1">
              <a:off x="5500688" y="2525713"/>
              <a:ext cx="25400"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 name="Line 182"/>
            <p:cNvSpPr>
              <a:spLocks noChangeShapeType="1"/>
            </p:cNvSpPr>
            <p:nvPr/>
          </p:nvSpPr>
          <p:spPr bwMode="auto">
            <a:xfrm flipH="1" flipV="1">
              <a:off x="5516563"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2" name="Line 183"/>
            <p:cNvSpPr>
              <a:spLocks noChangeShapeType="1"/>
            </p:cNvSpPr>
            <p:nvPr/>
          </p:nvSpPr>
          <p:spPr bwMode="auto">
            <a:xfrm flipH="1" flipV="1">
              <a:off x="5535613"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3" name="Line 184"/>
            <p:cNvSpPr>
              <a:spLocks noChangeShapeType="1"/>
            </p:cNvSpPr>
            <p:nvPr/>
          </p:nvSpPr>
          <p:spPr bwMode="auto">
            <a:xfrm flipH="1" flipV="1">
              <a:off x="5554663"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4" name="Line 185"/>
            <p:cNvSpPr>
              <a:spLocks noChangeShapeType="1"/>
            </p:cNvSpPr>
            <p:nvPr/>
          </p:nvSpPr>
          <p:spPr bwMode="auto">
            <a:xfrm flipH="1" flipV="1">
              <a:off x="5573713"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5" name="Line 186"/>
            <p:cNvSpPr>
              <a:spLocks noChangeShapeType="1"/>
            </p:cNvSpPr>
            <p:nvPr/>
          </p:nvSpPr>
          <p:spPr bwMode="auto">
            <a:xfrm flipH="1" flipV="1">
              <a:off x="5592763"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6" name="Line 187"/>
            <p:cNvSpPr>
              <a:spLocks noChangeShapeType="1"/>
            </p:cNvSpPr>
            <p:nvPr/>
          </p:nvSpPr>
          <p:spPr bwMode="auto">
            <a:xfrm flipH="1" flipV="1">
              <a:off x="5611813" y="2525713"/>
              <a:ext cx="25400"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7" name="Line 188"/>
            <p:cNvSpPr>
              <a:spLocks noChangeShapeType="1"/>
            </p:cNvSpPr>
            <p:nvPr/>
          </p:nvSpPr>
          <p:spPr bwMode="auto">
            <a:xfrm flipH="1" flipV="1">
              <a:off x="5630863" y="2525713"/>
              <a:ext cx="25400"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8" name="Line 189"/>
            <p:cNvSpPr>
              <a:spLocks noChangeShapeType="1"/>
            </p:cNvSpPr>
            <p:nvPr/>
          </p:nvSpPr>
          <p:spPr bwMode="auto">
            <a:xfrm flipH="1" flipV="1">
              <a:off x="5649913" y="2525713"/>
              <a:ext cx="25400"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9" name="Line 190"/>
            <p:cNvSpPr>
              <a:spLocks noChangeShapeType="1"/>
            </p:cNvSpPr>
            <p:nvPr/>
          </p:nvSpPr>
          <p:spPr bwMode="auto">
            <a:xfrm flipH="1" flipV="1">
              <a:off x="5665788" y="2525713"/>
              <a:ext cx="28575" cy="7937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nvGrpSpPr>
            <p:cNvPr id="120" name="Group 191"/>
            <p:cNvGrpSpPr>
              <a:grpSpLocks/>
            </p:cNvGrpSpPr>
            <p:nvPr/>
          </p:nvGrpSpPr>
          <p:grpSpPr bwMode="auto">
            <a:xfrm>
              <a:off x="5707063" y="2589213"/>
              <a:ext cx="3175" cy="3175"/>
              <a:chOff x="3595" y="1631"/>
              <a:chExt cx="2" cy="2"/>
            </a:xfrm>
          </p:grpSpPr>
          <p:sp>
            <p:nvSpPr>
              <p:cNvPr id="136" name="Freeform 192"/>
              <p:cNvSpPr>
                <a:spLocks/>
              </p:cNvSpPr>
              <p:nvPr/>
            </p:nvSpPr>
            <p:spPr bwMode="auto">
              <a:xfrm>
                <a:off x="3595" y="1631"/>
                <a:ext cx="2" cy="2"/>
              </a:xfrm>
              <a:custGeom>
                <a:avLst/>
                <a:gdLst>
                  <a:gd name="T0" fmla="*/ 2 w 2"/>
                  <a:gd name="T1" fmla="*/ 0 h 2"/>
                  <a:gd name="T2" fmla="*/ 2 w 2"/>
                  <a:gd name="T3" fmla="*/ 2 h 2"/>
                  <a:gd name="T4" fmla="*/ 0 w 2"/>
                  <a:gd name="T5" fmla="*/ 2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2"/>
                    </a:lnTo>
                    <a:lnTo>
                      <a:pt x="0" y="2"/>
                    </a:lnTo>
                    <a:lnTo>
                      <a:pt x="0" y="2"/>
                    </a:lnTo>
                    <a:lnTo>
                      <a:pt x="0" y="2"/>
                    </a:lnTo>
                    <a:lnTo>
                      <a:pt x="2" y="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37" name="Freeform 193"/>
              <p:cNvSpPr>
                <a:spLocks/>
              </p:cNvSpPr>
              <p:nvPr/>
            </p:nvSpPr>
            <p:spPr bwMode="auto">
              <a:xfrm>
                <a:off x="3595" y="1631"/>
                <a:ext cx="2" cy="2"/>
              </a:xfrm>
              <a:custGeom>
                <a:avLst/>
                <a:gdLst>
                  <a:gd name="T0" fmla="*/ 2 w 2"/>
                  <a:gd name="T1" fmla="*/ 0 h 2"/>
                  <a:gd name="T2" fmla="*/ 2 w 2"/>
                  <a:gd name="T3" fmla="*/ 2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2" y="0"/>
                    </a:moveTo>
                    <a:lnTo>
                      <a:pt x="2" y="2"/>
                    </a:lnTo>
                    <a:lnTo>
                      <a:pt x="0" y="2"/>
                    </a:lnTo>
                    <a:lnTo>
                      <a:pt x="0" y="2"/>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121" name="Group 194"/>
            <p:cNvGrpSpPr>
              <a:grpSpLocks/>
            </p:cNvGrpSpPr>
            <p:nvPr/>
          </p:nvGrpSpPr>
          <p:grpSpPr bwMode="auto">
            <a:xfrm>
              <a:off x="5694363" y="2541588"/>
              <a:ext cx="6350" cy="3175"/>
              <a:chOff x="3587" y="1601"/>
              <a:chExt cx="4" cy="2"/>
            </a:xfrm>
          </p:grpSpPr>
          <p:sp>
            <p:nvSpPr>
              <p:cNvPr id="134" name="Freeform 195"/>
              <p:cNvSpPr>
                <a:spLocks/>
              </p:cNvSpPr>
              <p:nvPr/>
            </p:nvSpPr>
            <p:spPr bwMode="auto">
              <a:xfrm>
                <a:off x="3587" y="1601"/>
                <a:ext cx="4" cy="2"/>
              </a:xfrm>
              <a:custGeom>
                <a:avLst/>
                <a:gdLst>
                  <a:gd name="T0" fmla="*/ 0 w 4"/>
                  <a:gd name="T1" fmla="*/ 2 h 2"/>
                  <a:gd name="T2" fmla="*/ 0 w 4"/>
                  <a:gd name="T3" fmla="*/ 2 h 2"/>
                  <a:gd name="T4" fmla="*/ 0 w 4"/>
                  <a:gd name="T5" fmla="*/ 0 h 2"/>
                  <a:gd name="T6" fmla="*/ 2 w 4"/>
                  <a:gd name="T7" fmla="*/ 0 h 2"/>
                  <a:gd name="T8" fmla="*/ 2 w 4"/>
                  <a:gd name="T9" fmla="*/ 0 h 2"/>
                  <a:gd name="T10" fmla="*/ 4 w 4"/>
                  <a:gd name="T11" fmla="*/ 2 h 2"/>
                  <a:gd name="T12" fmla="*/ 4 w 4"/>
                  <a:gd name="T13" fmla="*/ 2 h 2"/>
                  <a:gd name="T14" fmla="*/ 2 w 4"/>
                  <a:gd name="T15" fmla="*/ 2 h 2"/>
                  <a:gd name="T16" fmla="*/ 2 w 4"/>
                  <a:gd name="T17" fmla="*/ 2 h 2"/>
                  <a:gd name="T18" fmla="*/ 0 w 4"/>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0" y="2"/>
                    </a:moveTo>
                    <a:lnTo>
                      <a:pt x="0" y="2"/>
                    </a:lnTo>
                    <a:lnTo>
                      <a:pt x="0" y="0"/>
                    </a:lnTo>
                    <a:lnTo>
                      <a:pt x="2" y="0"/>
                    </a:lnTo>
                    <a:lnTo>
                      <a:pt x="2" y="0"/>
                    </a:lnTo>
                    <a:lnTo>
                      <a:pt x="4" y="2"/>
                    </a:lnTo>
                    <a:lnTo>
                      <a:pt x="4" y="2"/>
                    </a:lnTo>
                    <a:lnTo>
                      <a:pt x="2" y="2"/>
                    </a:lnTo>
                    <a:lnTo>
                      <a:pt x="2"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35" name="Freeform 196"/>
              <p:cNvSpPr>
                <a:spLocks/>
              </p:cNvSpPr>
              <p:nvPr/>
            </p:nvSpPr>
            <p:spPr bwMode="auto">
              <a:xfrm>
                <a:off x="3587" y="1601"/>
                <a:ext cx="4" cy="2"/>
              </a:xfrm>
              <a:custGeom>
                <a:avLst/>
                <a:gdLst>
                  <a:gd name="T0" fmla="*/ 0 w 4"/>
                  <a:gd name="T1" fmla="*/ 2 h 2"/>
                  <a:gd name="T2" fmla="*/ 0 w 4"/>
                  <a:gd name="T3" fmla="*/ 2 h 2"/>
                  <a:gd name="T4" fmla="*/ 0 w 4"/>
                  <a:gd name="T5" fmla="*/ 0 h 2"/>
                  <a:gd name="T6" fmla="*/ 2 w 4"/>
                  <a:gd name="T7" fmla="*/ 0 h 2"/>
                  <a:gd name="T8" fmla="*/ 2 w 4"/>
                  <a:gd name="T9" fmla="*/ 0 h 2"/>
                  <a:gd name="T10" fmla="*/ 4 w 4"/>
                  <a:gd name="T11" fmla="*/ 2 h 2"/>
                  <a:gd name="T12" fmla="*/ 4 w 4"/>
                  <a:gd name="T13" fmla="*/ 2 h 2"/>
                  <a:gd name="T14" fmla="*/ 2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2"/>
                    </a:moveTo>
                    <a:lnTo>
                      <a:pt x="0" y="2"/>
                    </a:lnTo>
                    <a:lnTo>
                      <a:pt x="0" y="0"/>
                    </a:lnTo>
                    <a:lnTo>
                      <a:pt x="2" y="0"/>
                    </a:lnTo>
                    <a:lnTo>
                      <a:pt x="2" y="0"/>
                    </a:lnTo>
                    <a:lnTo>
                      <a:pt x="4" y="2"/>
                    </a:lnTo>
                    <a:lnTo>
                      <a:pt x="4" y="2"/>
                    </a:lnTo>
                    <a:lnTo>
                      <a:pt x="2" y="2"/>
                    </a:lnTo>
                  </a:path>
                </a:pathLst>
              </a:custGeom>
              <a:noFill/>
              <a:ln w="12700">
                <a:solidFill>
                  <a:srgbClr val="67676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122" name="Freeform 197"/>
            <p:cNvSpPr>
              <a:spLocks/>
            </p:cNvSpPr>
            <p:nvPr/>
          </p:nvSpPr>
          <p:spPr bwMode="auto">
            <a:xfrm>
              <a:off x="5691188" y="2544763"/>
              <a:ext cx="19050" cy="41275"/>
            </a:xfrm>
            <a:custGeom>
              <a:avLst/>
              <a:gdLst>
                <a:gd name="T0" fmla="*/ 2 w 12"/>
                <a:gd name="T1" fmla="*/ 26 h 26"/>
                <a:gd name="T2" fmla="*/ 12 w 12"/>
                <a:gd name="T3" fmla="*/ 26 h 26"/>
                <a:gd name="T4" fmla="*/ 12 w 12"/>
                <a:gd name="T5" fmla="*/ 0 h 26"/>
                <a:gd name="T6" fmla="*/ 0 w 12"/>
                <a:gd name="T7" fmla="*/ 2 h 26"/>
                <a:gd name="T8" fmla="*/ 2 w 12"/>
                <a:gd name="T9" fmla="*/ 26 h 26"/>
              </a:gdLst>
              <a:ahLst/>
              <a:cxnLst>
                <a:cxn ang="0">
                  <a:pos x="T0" y="T1"/>
                </a:cxn>
                <a:cxn ang="0">
                  <a:pos x="T2" y="T3"/>
                </a:cxn>
                <a:cxn ang="0">
                  <a:pos x="T4" y="T5"/>
                </a:cxn>
                <a:cxn ang="0">
                  <a:pos x="T6" y="T7"/>
                </a:cxn>
                <a:cxn ang="0">
                  <a:pos x="T8" y="T9"/>
                </a:cxn>
              </a:cxnLst>
              <a:rect l="0" t="0" r="r" b="b"/>
              <a:pathLst>
                <a:path w="12" h="26">
                  <a:moveTo>
                    <a:pt x="2" y="26"/>
                  </a:moveTo>
                  <a:lnTo>
                    <a:pt x="12" y="26"/>
                  </a:lnTo>
                  <a:lnTo>
                    <a:pt x="12" y="0"/>
                  </a:lnTo>
                  <a:lnTo>
                    <a:pt x="0" y="2"/>
                  </a:lnTo>
                  <a:lnTo>
                    <a:pt x="2" y="26"/>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p>
          </p:txBody>
        </p:sp>
        <p:sp>
          <p:nvSpPr>
            <p:cNvPr id="123" name="Line 198"/>
            <p:cNvSpPr>
              <a:spLocks noChangeShapeType="1"/>
            </p:cNvSpPr>
            <p:nvPr/>
          </p:nvSpPr>
          <p:spPr bwMode="auto">
            <a:xfrm flipH="1" flipV="1">
              <a:off x="5684838" y="2525713"/>
              <a:ext cx="25400" cy="60325"/>
            </a:xfrm>
            <a:prstGeom prst="line">
              <a:avLst/>
            </a:prstGeom>
            <a:noFill/>
            <a:ln w="12700">
              <a:solidFill>
                <a:srgbClr val="CECECE"/>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nvGrpSpPr>
            <p:cNvPr id="124" name="Group 199"/>
            <p:cNvGrpSpPr>
              <a:grpSpLocks/>
            </p:cNvGrpSpPr>
            <p:nvPr/>
          </p:nvGrpSpPr>
          <p:grpSpPr bwMode="auto">
            <a:xfrm>
              <a:off x="1257300" y="2303463"/>
              <a:ext cx="1901825" cy="596900"/>
              <a:chOff x="792" y="1451"/>
              <a:chExt cx="1198" cy="376"/>
            </a:xfrm>
          </p:grpSpPr>
          <p:sp>
            <p:nvSpPr>
              <p:cNvPr id="131" name="Rectangle 200"/>
              <p:cNvSpPr>
                <a:spLocks noChangeArrowheads="1"/>
              </p:cNvSpPr>
              <p:nvPr/>
            </p:nvSpPr>
            <p:spPr bwMode="auto">
              <a:xfrm>
                <a:off x="792" y="1451"/>
                <a:ext cx="1182"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32" name="Rectangle 201"/>
              <p:cNvSpPr>
                <a:spLocks noChangeArrowheads="1"/>
              </p:cNvSpPr>
              <p:nvPr/>
            </p:nvSpPr>
            <p:spPr bwMode="auto">
              <a:xfrm>
                <a:off x="808" y="1467"/>
                <a:ext cx="1182"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33" name="Rectangle 202"/>
              <p:cNvSpPr>
                <a:spLocks noChangeArrowheads="1"/>
              </p:cNvSpPr>
              <p:nvPr/>
            </p:nvSpPr>
            <p:spPr bwMode="auto">
              <a:xfrm>
                <a:off x="800" y="1459"/>
                <a:ext cx="1182"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125" name="Rectangle 203"/>
            <p:cNvSpPr>
              <a:spLocks noChangeArrowheads="1"/>
            </p:cNvSpPr>
            <p:nvPr/>
          </p:nvSpPr>
          <p:spPr bwMode="auto">
            <a:xfrm>
              <a:off x="1754188" y="2503488"/>
              <a:ext cx="1038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solidFill>
                    <a:srgbClr val="000000"/>
                  </a:solidFill>
                  <a:latin typeface="宋体" pitchFamily="2" charset="-122"/>
                  <a:ea typeface="宋体" pitchFamily="2" charset="-122"/>
                </a:rPr>
                <a:t>MRP</a:t>
              </a:r>
              <a:r>
                <a:rPr lang="zh-CN" altLang="en-US" sz="1800" b="1">
                  <a:solidFill>
                    <a:srgbClr val="000000"/>
                  </a:solidFill>
                  <a:latin typeface="宋体" pitchFamily="2" charset="-122"/>
                  <a:ea typeface="宋体" pitchFamily="2" charset="-122"/>
                </a:rPr>
                <a:t>控制者</a:t>
              </a:r>
              <a:endParaRPr lang="zh-CN" altLang="en-US" sz="4400" b="1">
                <a:latin typeface="宋体" pitchFamily="2" charset="-122"/>
                <a:ea typeface="宋体" pitchFamily="2" charset="-122"/>
              </a:endParaRPr>
            </a:p>
          </p:txBody>
        </p:sp>
        <p:grpSp>
          <p:nvGrpSpPr>
            <p:cNvPr id="126" name="Group 204"/>
            <p:cNvGrpSpPr>
              <a:grpSpLocks/>
            </p:cNvGrpSpPr>
            <p:nvPr/>
          </p:nvGrpSpPr>
          <p:grpSpPr bwMode="auto">
            <a:xfrm>
              <a:off x="6261100" y="3089275"/>
              <a:ext cx="1897063" cy="596900"/>
              <a:chOff x="3944" y="1946"/>
              <a:chExt cx="1195" cy="376"/>
            </a:xfrm>
          </p:grpSpPr>
          <p:sp>
            <p:nvSpPr>
              <p:cNvPr id="128" name="Rectangle 205"/>
              <p:cNvSpPr>
                <a:spLocks noChangeArrowheads="1"/>
              </p:cNvSpPr>
              <p:nvPr/>
            </p:nvSpPr>
            <p:spPr bwMode="auto">
              <a:xfrm>
                <a:off x="3944" y="1946"/>
                <a:ext cx="1179" cy="360"/>
              </a:xfrm>
              <a:prstGeom prst="rect">
                <a:avLst/>
              </a:prstGeom>
              <a:solidFill>
                <a:srgbClr val="FFE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29" name="Rectangle 206"/>
              <p:cNvSpPr>
                <a:spLocks noChangeArrowheads="1"/>
              </p:cNvSpPr>
              <p:nvPr/>
            </p:nvSpPr>
            <p:spPr bwMode="auto">
              <a:xfrm>
                <a:off x="3960" y="1962"/>
                <a:ext cx="1179" cy="360"/>
              </a:xfrm>
              <a:prstGeom prst="rect">
                <a:avLst/>
              </a:prstGeom>
              <a:solidFill>
                <a:srgbClr val="997A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130" name="Rectangle 207"/>
              <p:cNvSpPr>
                <a:spLocks noChangeArrowheads="1"/>
              </p:cNvSpPr>
              <p:nvPr/>
            </p:nvSpPr>
            <p:spPr bwMode="auto">
              <a:xfrm>
                <a:off x="3952" y="1954"/>
                <a:ext cx="1179" cy="360"/>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grpSp>
        <p:sp>
          <p:nvSpPr>
            <p:cNvPr id="127" name="Rectangle 208"/>
            <p:cNvSpPr>
              <a:spLocks noChangeArrowheads="1"/>
            </p:cNvSpPr>
            <p:nvPr/>
          </p:nvSpPr>
          <p:spPr bwMode="auto">
            <a:xfrm>
              <a:off x="6929438" y="3289300"/>
              <a:ext cx="6973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solidFill>
                    <a:srgbClr val="000000"/>
                  </a:solidFill>
                  <a:latin typeface="宋体" pitchFamily="2" charset="-122"/>
                  <a:ea typeface="宋体" pitchFamily="2" charset="-122"/>
                </a:rPr>
                <a:t>策略组</a:t>
              </a:r>
              <a:endParaRPr lang="zh-CN" altLang="en-US" sz="4400" b="1">
                <a:latin typeface="宋体" pitchFamily="2" charset="-122"/>
                <a:ea typeface="宋体" pitchFamily="2" charset="-122"/>
              </a:endParaRPr>
            </a:p>
          </p:txBody>
        </p:sp>
      </p:grpSp>
      <p:sp>
        <p:nvSpPr>
          <p:cNvPr id="231" name="Rectangle 20"/>
          <p:cNvSpPr>
            <a:spLocks noChangeArrowheads="1"/>
          </p:cNvSpPr>
          <p:nvPr/>
        </p:nvSpPr>
        <p:spPr bwMode="auto">
          <a:xfrm>
            <a:off x="324477" y="856817"/>
            <a:ext cx="1329662" cy="714227"/>
          </a:xfrm>
          <a:prstGeom prst="rect">
            <a:avLst/>
          </a:prstGeom>
          <a:solidFill>
            <a:srgbClr val="BBE0E3"/>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2" name="Rectangle 21"/>
          <p:cNvSpPr>
            <a:spLocks noChangeArrowheads="1"/>
          </p:cNvSpPr>
          <p:nvPr/>
        </p:nvSpPr>
        <p:spPr bwMode="auto">
          <a:xfrm>
            <a:off x="2423439" y="856817"/>
            <a:ext cx="1256713" cy="714227"/>
          </a:xfrm>
          <a:prstGeom prst="rect">
            <a:avLst/>
          </a:prstGeom>
          <a:solidFill>
            <a:srgbClr val="99CC00"/>
          </a:solidFill>
          <a:ln w="9525">
            <a:solidFill>
              <a:srgbClr val="000000"/>
            </a:solidFill>
            <a:miter lim="800000"/>
            <a:headEnd/>
            <a:tailEnd/>
          </a:ln>
          <a:effectLst>
            <a:outerShdw dist="107763" dir="18900000" algn="ctr" rotWithShape="0">
              <a:srgbClr val="808080"/>
            </a:outerShdw>
          </a:effec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1600" b="1" i="0" u="none" strike="noStrike" kern="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233" name="AutoShape 22"/>
          <p:cNvSpPr>
            <a:spLocks noChangeArrowheads="1"/>
          </p:cNvSpPr>
          <p:nvPr/>
        </p:nvSpPr>
        <p:spPr bwMode="auto">
          <a:xfrm>
            <a:off x="1789898" y="946095"/>
            <a:ext cx="452530" cy="535670"/>
          </a:xfrm>
          <a:custGeom>
            <a:avLst/>
            <a:gdLst>
              <a:gd name="T0" fmla="*/ 8 w 21600"/>
              <a:gd name="T1" fmla="*/ 0 h 21600"/>
              <a:gd name="T2" fmla="*/ 0 w 21600"/>
              <a:gd name="T3" fmla="*/ 2 h 21600"/>
              <a:gd name="T4" fmla="*/ 8 w 21600"/>
              <a:gd name="T5" fmla="*/ 4 h 21600"/>
              <a:gd name="T6" fmla="*/ 11 w 21600"/>
              <a:gd name="T7" fmla="*/ 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defRPr kumimoji="1" sz="2400">
                <a:solidFill>
                  <a:schemeClr val="tx1"/>
                </a:solidFill>
                <a:latin typeface="Times New Roman" pitchFamily="18" charset="0"/>
                <a:ea typeface="PMingLiU" pitchFamily="18" charset="-120"/>
              </a:defRPr>
            </a:lvl1pPr>
            <a:lvl2pPr marL="742950" indent="-285750" algn="l">
              <a:defRPr kumimoji="1" sz="2400">
                <a:solidFill>
                  <a:schemeClr val="tx1"/>
                </a:solidFill>
                <a:latin typeface="Times New Roman" pitchFamily="18" charset="0"/>
                <a:ea typeface="PMingLiU" pitchFamily="18" charset="-120"/>
              </a:defRPr>
            </a:lvl2pPr>
            <a:lvl3pPr marL="1143000" indent="-228600" algn="l">
              <a:defRPr kumimoji="1" sz="2400">
                <a:solidFill>
                  <a:schemeClr val="tx1"/>
                </a:solidFill>
                <a:latin typeface="Times New Roman" pitchFamily="18" charset="0"/>
                <a:ea typeface="PMingLiU" pitchFamily="18" charset="-120"/>
              </a:defRPr>
            </a:lvl3pPr>
            <a:lvl4pPr marL="1600200" indent="-228600" algn="l">
              <a:defRPr kumimoji="1" sz="2400">
                <a:solidFill>
                  <a:schemeClr val="tx1"/>
                </a:solidFill>
                <a:latin typeface="Times New Roman" pitchFamily="18" charset="0"/>
                <a:ea typeface="PMingLiU" pitchFamily="18" charset="-120"/>
              </a:defRPr>
            </a:lvl4pPr>
            <a:lvl5pPr marL="2057400" indent="-228600" algn="l">
              <a:defRPr kumimoji="1" sz="2400">
                <a:solidFill>
                  <a:schemeClr val="tx1"/>
                </a:solidFill>
                <a:latin typeface="Times New Roman" pitchFamily="18" charset="0"/>
                <a:ea typeface="PMingLiU" pitchFamily="18" charset="-120"/>
              </a:defRPr>
            </a:lvl5pPr>
            <a:lvl6pPr marL="2514600" indent="-228600" fontAlgn="base">
              <a:spcBef>
                <a:spcPct val="0"/>
              </a:spcBef>
              <a:spcAft>
                <a:spcPct val="0"/>
              </a:spcAft>
              <a:defRPr kumimoji="1" sz="2400">
                <a:solidFill>
                  <a:schemeClr val="tx1"/>
                </a:solidFill>
                <a:latin typeface="Times New Roman" pitchFamily="18" charset="0"/>
                <a:ea typeface="PMingLiU" pitchFamily="18" charset="-120"/>
              </a:defRPr>
            </a:lvl6pPr>
            <a:lvl7pPr marL="2971800" indent="-228600" fontAlgn="base">
              <a:spcBef>
                <a:spcPct val="0"/>
              </a:spcBef>
              <a:spcAft>
                <a:spcPct val="0"/>
              </a:spcAft>
              <a:defRPr kumimoji="1" sz="2400">
                <a:solidFill>
                  <a:schemeClr val="tx1"/>
                </a:solidFill>
                <a:latin typeface="Times New Roman" pitchFamily="18" charset="0"/>
                <a:ea typeface="PMingLiU" pitchFamily="18" charset="-120"/>
              </a:defRPr>
            </a:lvl7pPr>
            <a:lvl8pPr marL="3429000" indent="-228600" fontAlgn="base">
              <a:spcBef>
                <a:spcPct val="0"/>
              </a:spcBef>
              <a:spcAft>
                <a:spcPct val="0"/>
              </a:spcAft>
              <a:defRPr kumimoji="1" sz="2400">
                <a:solidFill>
                  <a:schemeClr val="tx1"/>
                </a:solidFill>
                <a:latin typeface="Times New Roman" pitchFamily="18" charset="0"/>
                <a:ea typeface="PMingLiU" pitchFamily="18" charset="-120"/>
              </a:defRPr>
            </a:lvl8pPr>
            <a:lvl9pPr marL="3886200" indent="-228600" fontAlgn="base">
              <a:spcBef>
                <a:spcPct val="0"/>
              </a:spcBef>
              <a:spcAft>
                <a:spcPct val="0"/>
              </a:spcAft>
              <a:defRPr kumimoji="1" sz="2400">
                <a:solidFill>
                  <a:schemeClr val="tx1"/>
                </a:solidFill>
                <a:latin typeface="Times New Roman" pitchFamily="18" charset="0"/>
                <a:ea typeface="PMingLiU" pitchFamily="18" charset="-120"/>
              </a:defRPr>
            </a:lvl9pPr>
          </a:lstStyle>
          <a:p>
            <a:pPr marL="0" marR="0" lvl="0" indent="0" algn="l" defTabSz="914400" eaLnBrk="0" fontAlgn="base" latinLnBrk="0" hangingPunct="0">
              <a:lnSpc>
                <a:spcPct val="100000"/>
              </a:lnSpc>
              <a:spcBef>
                <a:spcPct val="0"/>
              </a:spcBef>
              <a:spcAft>
                <a:spcPct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 name="TextBox 2"/>
          <p:cNvSpPr txBox="1"/>
          <p:nvPr/>
        </p:nvSpPr>
        <p:spPr>
          <a:xfrm>
            <a:off x="2423439" y="940929"/>
            <a:ext cx="1256713" cy="546002"/>
          </a:xfrm>
          <a:prstGeom prst="rect">
            <a:avLst/>
          </a:prstGeom>
          <a:noFill/>
        </p:spPr>
        <p:txBody>
          <a:bodyPr wrap="square" rtlCol="0">
            <a:noAutofit/>
          </a:bodyPr>
          <a:lstStyle/>
          <a:p>
            <a:r>
              <a:rPr lang="zh-CN" altLang="en-US" sz="1600" b="1" dirty="0" smtClean="0">
                <a:latin typeface="微软雅黑" panose="020B0503020204020204" pitchFamily="34" charset="-122"/>
                <a:ea typeface="微软雅黑" panose="020B0503020204020204" pitchFamily="34" charset="-122"/>
              </a:rPr>
              <a:t>物料主数据计划视图</a:t>
            </a:r>
          </a:p>
        </p:txBody>
      </p:sp>
      <p:sp>
        <p:nvSpPr>
          <p:cNvPr id="4" name="TextBox 3"/>
          <p:cNvSpPr txBox="1"/>
          <p:nvPr/>
        </p:nvSpPr>
        <p:spPr>
          <a:xfrm>
            <a:off x="324478" y="924140"/>
            <a:ext cx="1329662" cy="579581"/>
          </a:xfrm>
          <a:prstGeom prst="rect">
            <a:avLst/>
          </a:prstGeom>
          <a:noFill/>
        </p:spPr>
        <p:txBody>
          <a:bodyPr wrap="square" rtlCol="0">
            <a:noAutofit/>
          </a:bodyPr>
          <a:lstStyle/>
          <a:p>
            <a:pPr lvl="0"/>
            <a:r>
              <a:rPr kumimoji="1" lang="zh-CN" altLang="en-US" sz="1600" b="1" kern="0" dirty="0">
                <a:solidFill>
                  <a:srgbClr val="000000"/>
                </a:solidFill>
                <a:latin typeface="微软雅黑" panose="020B0503020204020204" pitchFamily="34" charset="-122"/>
                <a:ea typeface="微软雅黑" panose="020B0503020204020204" pitchFamily="34" charset="-122"/>
              </a:rPr>
              <a:t>生产计划如何排程</a:t>
            </a:r>
            <a:r>
              <a:rPr kumimoji="1" lang="en-US" altLang="zh-CN" sz="1600" b="1" kern="0" dirty="0" smtClean="0">
                <a:solidFill>
                  <a:srgbClr val="000000"/>
                </a:solidFill>
                <a:latin typeface="微软雅黑" panose="020B0503020204020204" pitchFamily="34" charset="-122"/>
                <a:ea typeface="微软雅黑" panose="020B0503020204020204" pitchFamily="34" charset="-122"/>
              </a:rPr>
              <a:t>?</a:t>
            </a:r>
            <a:endParaRPr kumimoji="1" lang="en-US" altLang="zh-CN" sz="1600" b="1"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4614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headEnd type="none" w="med" len="lg"/>
          <a:tailEnd type="stealth" w="lg" len="lg"/>
        </a:ln>
      </a:spPr>
      <a:bodyPr rtlCol="0" anchor="ctr"/>
      <a:lstStyle>
        <a:defPPr algn="ctr">
          <a:defRPr/>
        </a:defPPr>
      </a:lstStyle>
      <a:style>
        <a:lnRef idx="2">
          <a:schemeClr val="accent4"/>
        </a:lnRef>
        <a:fillRef idx="0">
          <a:schemeClr val="accent4"/>
        </a:fillRef>
        <a:effectRef idx="1">
          <a:schemeClr val="accent4"/>
        </a:effectRef>
        <a:fontRef idx="minor">
          <a:schemeClr val="tx1"/>
        </a:fontRef>
      </a:style>
    </a:spDef>
    <a:lnDef>
      <a:spPr>
        <a:ln>
          <a:headEnd type="none" w="med" len="lg"/>
          <a:tailEnd type="stealth" w="lg" len="lg"/>
        </a:ln>
      </a:spPr>
      <a:bodyPr/>
      <a:lstStyle/>
      <a:style>
        <a:lnRef idx="2">
          <a:schemeClr val="accent4"/>
        </a:lnRef>
        <a:fillRef idx="0">
          <a:schemeClr val="accent4"/>
        </a:fillRef>
        <a:effectRef idx="1">
          <a:schemeClr val="accent4"/>
        </a:effectRef>
        <a:fontRef idx="minor">
          <a:schemeClr val="tx1"/>
        </a:fontRef>
      </a:style>
    </a:lnDef>
    <a:txDef>
      <a:spPr>
        <a:noFill/>
      </a:spPr>
      <a:bodyPr wrap="square" rtlCol="0">
        <a:noAutofit/>
      </a:bodyPr>
      <a:lstStyle>
        <a:defPPr>
          <a:defRPr sz="1600" dirty="0" smtClean="0"/>
        </a:defPPr>
      </a:lstStyle>
    </a:txDef>
  </a:objectDefaults>
  <a:extraClrSchemeLst/>
</a:theme>
</file>

<file path=ppt/theme/theme2.xml><?xml version="1.0" encoding="utf-8"?>
<a:theme xmlns:a="http://schemas.openxmlformats.org/drawingml/2006/main" name="1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headEnd type="none" w="med" len="lg"/>
          <a:tailEnd type="stealth" w="lg" len="lg"/>
        </a:ln>
      </a:spPr>
      <a:bodyPr rtlCol="0" anchor="ctr"/>
      <a:lstStyle>
        <a:defPPr algn="ctr">
          <a:defRPr/>
        </a:defPPr>
      </a:lstStyle>
      <a:style>
        <a:lnRef idx="2">
          <a:schemeClr val="accent4"/>
        </a:lnRef>
        <a:fillRef idx="0">
          <a:schemeClr val="accent4"/>
        </a:fillRef>
        <a:effectRef idx="1">
          <a:schemeClr val="accent4"/>
        </a:effectRef>
        <a:fontRef idx="minor">
          <a:schemeClr val="tx1"/>
        </a:fontRef>
      </a:style>
    </a:spDef>
    <a:lnDef>
      <a:spPr>
        <a:ln>
          <a:headEnd type="none" w="med" len="lg"/>
          <a:tailEnd type="stealth" w="lg" len="lg"/>
        </a:ln>
      </a:spPr>
      <a:bodyPr/>
      <a:lstStyle/>
      <a:style>
        <a:lnRef idx="2">
          <a:schemeClr val="accent4"/>
        </a:lnRef>
        <a:fillRef idx="0">
          <a:schemeClr val="accent4"/>
        </a:fillRef>
        <a:effectRef idx="1">
          <a:schemeClr val="accent4"/>
        </a:effectRef>
        <a:fontRef idx="minor">
          <a:schemeClr val="tx1"/>
        </a:fontRef>
      </a:style>
    </a:lnDef>
    <a:txDef>
      <a:spPr>
        <a:solidFill>
          <a:schemeClr val="bg1">
            <a:lumMod val="85000"/>
          </a:schemeClr>
        </a:solidFill>
        <a:ln>
          <a:solidFill>
            <a:schemeClr val="tx1"/>
          </a:solidFill>
        </a:ln>
      </a:spPr>
      <a:bodyPr wrap="square" rtlCol="0">
        <a:spAutoFit/>
      </a:bodyPr>
      <a:lstStyle>
        <a:defPPr>
          <a:defRPr sz="1800" b="0" dirty="0">
            <a:latin typeface="微软雅黑" panose="020B0503020204020204" pitchFamily="34" charset="-122"/>
          </a:defRPr>
        </a:defPPr>
      </a:lstStyle>
    </a:txDef>
  </a:objectDefaults>
  <a:extraClrScheme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B2B2B2"/>
          </a:solidFill>
          <a:round/>
          <a:headEnd type="triangle" w="sm" len="med"/>
          <a:tailEnd type="triangle" w="sm" len="med"/>
        </a:ln>
        <a:extLst>
          <a:ext uri="{909E8E84-426E-40DD-AFC4-6F175D3DCCD1}">
            <a14:hiddenFill xmlns:a14="http://schemas.microsoft.com/office/drawing/2010/main">
              <a:noFill/>
            </a14:hiddenFill>
          </a:ext>
        </a:extLst>
      </a:spPr>
      <a:bodyPr/>
      <a:lstStyle>
        <a:defPPr>
          <a:defRPr/>
        </a:defPPr>
      </a:lstStyle>
    </a:sp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10138</TotalTime>
  <Words>5449</Words>
  <Application>Microsoft Office PowerPoint</Application>
  <PresentationFormat>宽屏</PresentationFormat>
  <Paragraphs>861</Paragraphs>
  <Slides>57</Slides>
  <Notes>40</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1</vt:i4>
      </vt:variant>
      <vt:variant>
        <vt:lpstr>幻灯片标题</vt:lpstr>
      </vt:variant>
      <vt:variant>
        <vt:i4>57</vt:i4>
      </vt:variant>
    </vt:vector>
  </HeadingPairs>
  <TitlesOfParts>
    <vt:vector size="76" baseType="lpstr">
      <vt:lpstr>MS PGothic</vt:lpstr>
      <vt:lpstr>PMingLiU</vt:lpstr>
      <vt:lpstr>方正楷体简体</vt:lpstr>
      <vt:lpstr>黑体</vt:lpstr>
      <vt:lpstr>华文楷体</vt:lpstr>
      <vt:lpstr>华文细黑</vt:lpstr>
      <vt:lpstr>楷体_GB2312</vt:lpstr>
      <vt:lpstr>宋体</vt:lpstr>
      <vt:lpstr>微软雅黑</vt:lpstr>
      <vt:lpstr>新宋体</vt:lpstr>
      <vt:lpstr>Arial</vt:lpstr>
      <vt:lpstr>Arial Narrow</vt:lpstr>
      <vt:lpstr>Calibri</vt:lpstr>
      <vt:lpstr>Times New Roman</vt:lpstr>
      <vt:lpstr>Wingdings</vt:lpstr>
      <vt:lpstr>2_Office 主题</vt:lpstr>
      <vt:lpstr>12_Office 主题</vt:lpstr>
      <vt:lpstr>3_Office 主题</vt:lpstr>
      <vt:lpstr>Acrobat Document</vt:lpstr>
      <vt:lpstr>PowerPoint 演示文稿</vt:lpstr>
      <vt:lpstr>PowerPoint 演示文稿</vt:lpstr>
      <vt:lpstr>PowerPoint 演示文稿</vt:lpstr>
      <vt:lpstr>PowerPoint 演示文稿</vt:lpstr>
      <vt:lpstr>PowerPoint 演示文稿</vt:lpstr>
      <vt:lpstr>ERP PP功能</vt:lpstr>
      <vt:lpstr>PowerPoint 演示文稿</vt:lpstr>
      <vt:lpstr>ERP PP生产制造模块主数据</vt:lpstr>
      <vt:lpstr>ERP PP生产制造模块主数据-计划视图</vt:lpstr>
      <vt:lpstr>ERP PP生产制造模块主数据-计划视图</vt:lpstr>
      <vt:lpstr>ERP PP生产制造模块主数据-物料清单</vt:lpstr>
      <vt:lpstr>ERP PP生产制造模块主数据-物料清单（以PBOM为核心的工艺规划及工艺设计） </vt:lpstr>
      <vt:lpstr>ERP PP生产制造模块主数据-物料清单（示意）</vt:lpstr>
      <vt:lpstr>ERP PP生产制造模块主数据-物料清单（示意）</vt:lpstr>
      <vt:lpstr>ERP PP生产制造模块主数据-物料清单（用途）</vt:lpstr>
      <vt:lpstr>ERP PP生产制造模块主数据-工作中心</vt:lpstr>
      <vt:lpstr>ERP PP生产制造模块主数据-工作中心</vt:lpstr>
      <vt:lpstr>ERP PP生产制造模块主数据-工艺路线</vt:lpstr>
      <vt:lpstr>ERP PP生产制造模块主数据-工艺路线工序工时</vt:lpstr>
      <vt:lpstr>ERP PP生产制造模块主数据-工艺路线（PLM工艺及文件直接发布ERP）</vt:lpstr>
      <vt:lpstr>ERP PP生产制造模块主数据-工艺路线组件分配</vt:lpstr>
      <vt:lpstr>ERP PP生产制造模块主数据-与PLM系统工艺模块集成</vt:lpstr>
      <vt:lpstr>PowerPoint 演示文稿</vt:lpstr>
      <vt:lpstr>1、生产计划管理概述</vt:lpstr>
      <vt:lpstr>2、流程优化-总括（1/4）</vt:lpstr>
      <vt:lpstr>2、流程优化-总括（1/4）</vt:lpstr>
      <vt:lpstr>2、流程优化-总括（1/4）</vt:lpstr>
      <vt:lpstr>2、流程优化-总括（1/4）</vt:lpstr>
      <vt:lpstr>2、流程优化-总括（1/4）</vt:lpstr>
      <vt:lpstr>2、流程优化-总括（1/4）</vt:lpstr>
      <vt:lpstr>2、流程优化-总括（1/4）</vt:lpstr>
      <vt:lpstr>3、生产计划管理方案-计划体系结构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ERP PP计划管理-计划订单转生产订单</vt:lpstr>
      <vt:lpstr>ERP PP生产制造模块生产执行-生产订单</vt:lpstr>
      <vt:lpstr>ERP PP生产制造模块生产执行-生产订单</vt:lpstr>
      <vt:lpstr>ERP PP生产制造模块生产执行-生产订单</vt:lpstr>
      <vt:lpstr>ERP PP生产制造模块生产执行-生产订单发料</vt:lpstr>
      <vt:lpstr>ERP PP生产制造模块生产执行-生产订单反冲</vt:lpstr>
      <vt:lpstr>ERP PP生产执行-生产订单执行与报工</vt:lpstr>
      <vt:lpstr>ERP PP生产制造模块生产执行-生产订单工序外协</vt:lpstr>
      <vt:lpstr>ERP PP生产执行-生产订单成本核算</vt:lpstr>
      <vt:lpstr>PowerPoint 演示文稿</vt:lpstr>
      <vt:lpstr>名词说明</vt:lpstr>
      <vt:lpstr>名词说明                                                                     （续）</vt:lpstr>
    </vt:vector>
  </TitlesOfParts>
  <Company>ITHelpdesk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叶姣</dc:creator>
  <cp:lastModifiedBy>林雪梅</cp:lastModifiedBy>
  <cp:revision>672</cp:revision>
  <dcterms:created xsi:type="dcterms:W3CDTF">2017-11-30T11:15:40Z</dcterms:created>
  <dcterms:modified xsi:type="dcterms:W3CDTF">2019-09-18T10:18:17Z</dcterms:modified>
</cp:coreProperties>
</file>